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43"/>
  </p:notesMasterIdLst>
  <p:handoutMasterIdLst>
    <p:handoutMasterId r:id="rId44"/>
  </p:handoutMasterIdLst>
  <p:sldIdLst>
    <p:sldId id="257" r:id="rId2"/>
    <p:sldId id="304" r:id="rId3"/>
    <p:sldId id="261" r:id="rId4"/>
    <p:sldId id="263" r:id="rId5"/>
    <p:sldId id="269" r:id="rId6"/>
    <p:sldId id="270" r:id="rId7"/>
    <p:sldId id="267" r:id="rId8"/>
    <p:sldId id="268" r:id="rId9"/>
    <p:sldId id="302" r:id="rId10"/>
    <p:sldId id="336" r:id="rId11"/>
    <p:sldId id="371" r:id="rId12"/>
    <p:sldId id="306" r:id="rId13"/>
    <p:sldId id="342" r:id="rId14"/>
    <p:sldId id="343" r:id="rId15"/>
    <p:sldId id="370" r:id="rId16"/>
    <p:sldId id="344" r:id="rId17"/>
    <p:sldId id="347" r:id="rId18"/>
    <p:sldId id="348" r:id="rId19"/>
    <p:sldId id="349" r:id="rId20"/>
    <p:sldId id="350" r:id="rId21"/>
    <p:sldId id="372" r:id="rId22"/>
    <p:sldId id="351" r:id="rId23"/>
    <p:sldId id="352" r:id="rId24"/>
    <p:sldId id="353" r:id="rId25"/>
    <p:sldId id="354" r:id="rId26"/>
    <p:sldId id="355" r:id="rId27"/>
    <p:sldId id="356" r:id="rId28"/>
    <p:sldId id="357" r:id="rId29"/>
    <p:sldId id="358" r:id="rId30"/>
    <p:sldId id="359" r:id="rId31"/>
    <p:sldId id="373" r:id="rId32"/>
    <p:sldId id="374" r:id="rId33"/>
    <p:sldId id="362" r:id="rId34"/>
    <p:sldId id="363" r:id="rId35"/>
    <p:sldId id="375" r:id="rId36"/>
    <p:sldId id="365" r:id="rId37"/>
    <p:sldId id="367" r:id="rId38"/>
    <p:sldId id="379" r:id="rId39"/>
    <p:sldId id="378" r:id="rId40"/>
    <p:sldId id="380" r:id="rId41"/>
    <p:sldId id="376" r:id="rId42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4899"/>
    <a:srgbClr val="FF6501"/>
    <a:srgbClr val="FF9300"/>
    <a:srgbClr val="C0504D"/>
    <a:srgbClr val="D5FED5"/>
    <a:srgbClr val="0000FF"/>
    <a:srgbClr val="CCFFFF"/>
    <a:srgbClr val="FF3300"/>
    <a:srgbClr val="FFFF99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442" autoAdjust="0"/>
    <p:restoredTop sz="83929" autoAdjust="0"/>
  </p:normalViewPr>
  <p:slideViewPr>
    <p:cSldViewPr snapToGrid="0">
      <p:cViewPr>
        <p:scale>
          <a:sx n="113" d="100"/>
          <a:sy n="113" d="100"/>
        </p:scale>
        <p:origin x="856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viewProps" Target="viewProps.xml"/><Relationship Id="rId47" Type="http://schemas.openxmlformats.org/officeDocument/2006/relationships/theme" Target="theme/theme1.xml"/><Relationship Id="rId48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notesMaster" Target="notesMasters/notesMaster1.xml"/><Relationship Id="rId44" Type="http://schemas.openxmlformats.org/officeDocument/2006/relationships/handoutMaster" Target="handoutMasters/handoutMaster1.xml"/><Relationship Id="rId4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33C5A0-49AD-4456-B170-B4454905C7F9}" type="slidenum">
              <a:rPr lang="en-US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9035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948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33C5A0-49AD-4456-B170-B4454905C7F9}" type="slidenum">
              <a:rPr lang="en-US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3200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SEGUE: Don't want clients to have to resubmit their jobs.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222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642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2825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0168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2190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5728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806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79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472" y="1453896"/>
            <a:ext cx="8229600" cy="4906963"/>
          </a:xfrm>
        </p:spPr>
        <p:txBody>
          <a:bodyPr/>
          <a:lstStyle>
            <a:lvl1pPr marL="342900" indent="-342900"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/>
            </a:lvl1pPr>
            <a:lvl2pPr marL="800100" indent="-342900">
              <a:spcBef>
                <a:spcPts val="600"/>
              </a:spcBef>
              <a:buClr>
                <a:schemeClr val="tx1"/>
              </a:buClr>
              <a:buFont typeface=".HelveticaNeueDeskInterface-Regular" charset="-120"/>
              <a:buChar char="–"/>
              <a:defRPr/>
            </a:lvl2pPr>
            <a:lvl3pPr marL="1200150" indent="-285750">
              <a:spcBef>
                <a:spcPts val="400"/>
              </a:spcBef>
              <a:buClr>
                <a:schemeClr val="tx1"/>
              </a:buClr>
              <a:buFont typeface="Arial" charset="0"/>
              <a:buChar char="•"/>
              <a:defRPr/>
            </a:lvl3pPr>
            <a:lvl4pPr marL="1657350" indent="-285750">
              <a:spcBef>
                <a:spcPts val="300"/>
              </a:spcBef>
              <a:buClr>
                <a:schemeClr val="tx1"/>
              </a:buClr>
              <a:buFont typeface=".HelveticaNeueDeskInterface-Regular" charset="-120"/>
              <a:buChar char="–"/>
              <a:defRPr/>
            </a:lvl4pPr>
            <a:lvl5pPr marL="2114550" indent="-285750">
              <a:spcBef>
                <a:spcPts val="300"/>
              </a:spcBef>
              <a:buClr>
                <a:schemeClr val="tx1"/>
              </a:buClr>
              <a:buFont typeface="Arial" charset="0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80000"/>
              </a:lnSpc>
              <a:defRPr sz="4000" spc="-10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553200"/>
            <a:ext cx="2133600" cy="212725"/>
          </a:xfrm>
        </p:spPr>
        <p:txBody>
          <a:bodyPr/>
          <a:lstStyle>
            <a:lvl1pPr>
              <a:defRPr sz="1400">
                <a:solidFill>
                  <a:srgbClr val="FF650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8557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7F7F7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7F7F7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7F7F7F"/>
                </a:solidFill>
              </a:rPr>
              <a:t>Slide </a:t>
            </a:r>
            <a:fld id="{E2162002-2512-45FD-82AF-2FE8F2E91859}" type="slidenum">
              <a:rPr lang="en-US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860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 smtClean="0"/>
              <a:t>Click to edit Master text styles and more text and more text</a:t>
            </a:r>
          </a:p>
          <a:p>
            <a:pPr lvl="1"/>
            <a:r>
              <a:rPr lang="en-US" dirty="0" smtClean="0"/>
              <a:t>Second level test test test test test test test test test test test test test test test test test test 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0"/>
            <a:r>
              <a:rPr lang="en-US" dirty="0" smtClean="0"/>
              <a:t>Second main line</a:t>
            </a:r>
          </a:p>
          <a:p>
            <a:pPr lvl="1"/>
            <a:r>
              <a:rPr lang="en-US" dirty="0" smtClean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9" r:id="rId13"/>
    <p:sldLayoutId id="2147483690" r:id="rId14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3800" b="0"/>
              <a:t>Consensus </a:t>
            </a:r>
            <a:r>
              <a:rPr lang="en-US" sz="3800" b="0" smtClean="0"/>
              <a:t>II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3200" b="0" dirty="0" smtClean="0"/>
              <a:t>Replicated State Machines, RAFT</a:t>
            </a:r>
            <a:endParaRPr lang="en-US" sz="32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013175" y="6261628"/>
            <a:ext cx="71176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Credits: Michael Freedman and Kyle Jamieson developed much of the original </a:t>
            </a:r>
            <a:r>
              <a:rPr lang="en-US" sz="1400" b="0" dirty="0" smtClean="0">
                <a:latin typeface="Arial" charset="0"/>
                <a:ea typeface="Arial" charset="0"/>
                <a:cs typeface="Arial" charset="0"/>
              </a:rPr>
              <a:t>material</a:t>
            </a:r>
            <a:r>
              <a:rPr lang="en-US" sz="1400" b="0" dirty="0" smtClean="0"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r>
              <a:rPr lang="en-US" sz="1400" b="0" dirty="0" smtClean="0">
                <a:latin typeface="Arial" charset="0"/>
                <a:ea typeface="Arial" charset="0"/>
                <a:cs typeface="Arial" charset="0"/>
              </a:rPr>
              <a:t>RAFT </a:t>
            </a:r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slides heavily based on those from Diego </a:t>
            </a:r>
            <a:r>
              <a:rPr lang="en-US" sz="1400" b="0" dirty="0" err="1">
                <a:latin typeface="Arial" charset="0"/>
                <a:ea typeface="Arial" charset="0"/>
                <a:cs typeface="Arial" charset="0"/>
              </a:rPr>
              <a:t>Ongaro</a:t>
            </a:r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 and John </a:t>
            </a:r>
            <a:r>
              <a:rPr lang="en-US" sz="1400" b="0" dirty="0" err="1" smtClean="0">
                <a:latin typeface="Arial" charset="0"/>
                <a:ea typeface="Arial" charset="0"/>
                <a:cs typeface="Arial" charset="0"/>
              </a:rPr>
              <a:t>Ousterhout</a:t>
            </a:r>
            <a:r>
              <a:rPr lang="en-US" sz="1400" b="0" dirty="0" smtClean="0">
                <a:latin typeface="Arial" charset="0"/>
                <a:ea typeface="Arial" charset="0"/>
                <a:cs typeface="Arial" charset="0"/>
              </a:rPr>
              <a:t>.</a:t>
            </a:r>
            <a:endParaRPr lang="en-US" sz="1400" b="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</a:t>
            </a:r>
            <a:r>
              <a:rPr lang="en-US" dirty="0" smtClean="0"/>
              <a:t>10</a:t>
            </a:r>
            <a:endParaRPr lang="en-US" dirty="0"/>
          </a:p>
          <a:p>
            <a:endParaRPr lang="en-US" dirty="0"/>
          </a:p>
          <a:p>
            <a:r>
              <a:rPr lang="en-US" dirty="0"/>
              <a:t>Marco </a:t>
            </a:r>
            <a:r>
              <a:rPr lang="en-US" dirty="0" smtClean="0"/>
              <a:t>Canini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72394"/>
            <a:ext cx="9143999" cy="2516305"/>
          </a:xfrm>
        </p:spPr>
        <p:txBody>
          <a:bodyPr/>
          <a:lstStyle/>
          <a:p>
            <a:r>
              <a:rPr lang="en-US" dirty="0" smtClean="0"/>
              <a:t>Why bother with a leader?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185" y="2698142"/>
            <a:ext cx="8504465" cy="3778858"/>
          </a:xfrm>
        </p:spPr>
        <p:txBody>
          <a:bodyPr>
            <a:noAutofit/>
          </a:bodyPr>
          <a:lstStyle/>
          <a:p>
            <a:pPr lvl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800" dirty="0" smtClean="0">
                <a:solidFill>
                  <a:schemeClr val="bg1"/>
                </a:solidFill>
              </a:rPr>
              <a:t>Not necessary, but …</a:t>
            </a:r>
          </a:p>
          <a:p>
            <a:pPr marL="742950" lvl="1" indent="-28575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Font typeface="Arial" charset="0"/>
              <a:buChar char="•"/>
            </a:pPr>
            <a:r>
              <a:rPr lang="en-US" sz="2600" dirty="0" smtClean="0">
                <a:solidFill>
                  <a:schemeClr val="bg1"/>
                </a:solidFill>
              </a:rPr>
              <a:t>Decomposition:  normal operation vs. leader changes</a:t>
            </a:r>
            <a:endParaRPr lang="en-US" sz="2600" dirty="0">
              <a:solidFill>
                <a:schemeClr val="bg1"/>
              </a:solidFill>
            </a:endParaRPr>
          </a:p>
          <a:p>
            <a:pPr marL="742950" lvl="1" indent="-28575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Font typeface="Arial" charset="0"/>
              <a:buChar char="•"/>
            </a:pPr>
            <a:r>
              <a:rPr lang="en-US" sz="2600" dirty="0">
                <a:solidFill>
                  <a:schemeClr val="bg1"/>
                </a:solidFill>
              </a:rPr>
              <a:t>Simplifies normal operation (no conflicts)</a:t>
            </a:r>
          </a:p>
          <a:p>
            <a:pPr marL="742950" lvl="1" indent="-28575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Font typeface="Arial" charset="0"/>
              <a:buChar char="•"/>
            </a:pPr>
            <a:r>
              <a:rPr lang="en-US" sz="2600" dirty="0">
                <a:solidFill>
                  <a:schemeClr val="bg1"/>
                </a:solidFill>
              </a:rPr>
              <a:t>More efficient than leader-less </a:t>
            </a:r>
            <a:r>
              <a:rPr lang="en-US" sz="2600" dirty="0" smtClean="0">
                <a:solidFill>
                  <a:schemeClr val="bg1"/>
                </a:solidFill>
              </a:rPr>
              <a:t>approaches</a:t>
            </a:r>
          </a:p>
          <a:p>
            <a:pPr marL="742950" lvl="1" indent="-28575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Font typeface="Arial" charset="0"/>
              <a:buChar char="•"/>
            </a:pPr>
            <a:r>
              <a:rPr lang="en-US" sz="2600" dirty="0" smtClean="0">
                <a:solidFill>
                  <a:schemeClr val="bg1"/>
                </a:solidFill>
              </a:rPr>
              <a:t>Obvious place to handle non-determinism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4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1668681"/>
            <a:ext cx="9143999" cy="2516305"/>
          </a:xfrm>
        </p:spPr>
        <p:txBody>
          <a:bodyPr/>
          <a:lstStyle/>
          <a:p>
            <a:pPr eaLnBrk="1" hangingPunct="1"/>
            <a:r>
              <a:rPr lang="en-US" dirty="0"/>
              <a:t>Raft: A Consensus Algorithm</a:t>
            </a:r>
            <a:br>
              <a:rPr lang="en-US" dirty="0"/>
            </a:br>
            <a:r>
              <a:rPr lang="en-US" dirty="0"/>
              <a:t>for Replicated Logs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085" y="4339988"/>
            <a:ext cx="8969828" cy="1135222"/>
          </a:xfrm>
        </p:spPr>
        <p:txBody>
          <a:bodyPr>
            <a:noAutofit/>
          </a:bodyPr>
          <a:lstStyle/>
          <a:p>
            <a:pPr eaLnBrk="1" hangingPunct="1"/>
            <a:r>
              <a:rPr lang="en-US" sz="2200" dirty="0"/>
              <a:t>Diego </a:t>
            </a:r>
            <a:r>
              <a:rPr lang="en-US" sz="2200" dirty="0" err="1"/>
              <a:t>Ongaro</a:t>
            </a:r>
            <a:r>
              <a:rPr lang="en-US" sz="2200" dirty="0"/>
              <a:t> and John </a:t>
            </a:r>
            <a:r>
              <a:rPr lang="en-US" sz="2200" dirty="0" err="1"/>
              <a:t>Ousterhout</a:t>
            </a:r>
            <a:endParaRPr lang="en-US" sz="2200" dirty="0">
              <a:cs typeface="Arial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sz="2200" dirty="0"/>
              <a:t>Stanford University</a:t>
            </a:r>
          </a:p>
          <a:p>
            <a:pPr eaLnBrk="1" hangingPunct="1"/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71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1141" y="5105400"/>
            <a:ext cx="7653343" cy="16002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Replicated log =&gt; replicated state </a:t>
            </a:r>
            <a:r>
              <a:rPr lang="en-US" sz="2400" dirty="0"/>
              <a:t>machine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All servers execute same commands in same </a:t>
            </a:r>
            <a:r>
              <a:rPr lang="en-US" sz="2400" dirty="0" smtClean="0"/>
              <a:t>order</a:t>
            </a:r>
            <a:endParaRPr lang="en-US" sz="2400" dirty="0">
              <a:solidFill>
                <a:schemeClr val="accent4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Consensus module ensures proper log replication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 Replicated Log</a:t>
            </a:r>
            <a:endParaRPr lang="en-US" dirty="0"/>
          </a:p>
        </p:txBody>
      </p:sp>
      <p:sp>
        <p:nvSpPr>
          <p:cNvPr id="64" name="Rounded Rectangle 63"/>
          <p:cNvSpPr/>
          <p:nvPr/>
        </p:nvSpPr>
        <p:spPr>
          <a:xfrm>
            <a:off x="551274" y="26663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1" name="Group 90"/>
          <p:cNvGrpSpPr/>
          <p:nvPr/>
        </p:nvGrpSpPr>
        <p:grpSpPr>
          <a:xfrm>
            <a:off x="856074" y="4190394"/>
            <a:ext cx="1524000" cy="228600"/>
            <a:chOff x="1828800" y="3733800"/>
            <a:chExt cx="1524000" cy="228600"/>
          </a:xfrm>
        </p:grpSpPr>
        <p:sp>
          <p:nvSpPr>
            <p:cNvPr id="66" name="Rectangle 65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Arial" charset="0"/>
                </a:rPr>
                <a:t>add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1454568" y="39617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Log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90" name="Group 89"/>
          <p:cNvGrpSpPr/>
          <p:nvPr/>
        </p:nvGrpSpPr>
        <p:grpSpPr>
          <a:xfrm>
            <a:off x="1950041" y="3199794"/>
            <a:ext cx="658633" cy="609600"/>
            <a:chOff x="3075167" y="2286000"/>
            <a:chExt cx="658633" cy="609600"/>
          </a:xfrm>
        </p:grpSpPr>
        <p:sp>
          <p:nvSpPr>
            <p:cNvPr id="72" name="Oval 71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 76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 77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 78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 79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1" name="Straight Connector 80"/>
            <p:cNvCxnSpPr>
              <a:stCxn id="74" idx="0"/>
              <a:endCxn id="72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89" name="Group 88"/>
          <p:cNvGrpSpPr/>
          <p:nvPr/>
        </p:nvGrpSpPr>
        <p:grpSpPr>
          <a:xfrm>
            <a:off x="919602" y="3199794"/>
            <a:ext cx="531549" cy="533400"/>
            <a:chOff x="2057400" y="2438400"/>
            <a:chExt cx="379678" cy="381000"/>
          </a:xfrm>
        </p:grpSpPr>
        <p:sp>
          <p:nvSpPr>
            <p:cNvPr id="8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7" name="TextBox 86"/>
          <p:cNvSpPr txBox="1"/>
          <p:nvPr/>
        </p:nvSpPr>
        <p:spPr>
          <a:xfrm>
            <a:off x="703674" y="27425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Module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922874" y="27425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Machine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6" name="Rounded Rectangle 195"/>
          <p:cNvSpPr/>
          <p:nvPr/>
        </p:nvSpPr>
        <p:spPr>
          <a:xfrm>
            <a:off x="2989674" y="26663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7" name="Group 196"/>
          <p:cNvGrpSpPr/>
          <p:nvPr/>
        </p:nvGrpSpPr>
        <p:grpSpPr>
          <a:xfrm>
            <a:off x="3294474" y="4190394"/>
            <a:ext cx="1524000" cy="228600"/>
            <a:chOff x="1828800" y="3733800"/>
            <a:chExt cx="1524000" cy="228600"/>
          </a:xfrm>
        </p:grpSpPr>
        <p:sp>
          <p:nvSpPr>
            <p:cNvPr id="216" name="Rectangle 215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Arial" charset="0"/>
                </a:rPr>
                <a:t>add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18" name="Rectangle 217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19" name="Rectangle 218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98" name="TextBox 197"/>
          <p:cNvSpPr txBox="1"/>
          <p:nvPr/>
        </p:nvSpPr>
        <p:spPr>
          <a:xfrm>
            <a:off x="3892968" y="39617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Log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99" name="Group 198"/>
          <p:cNvGrpSpPr/>
          <p:nvPr/>
        </p:nvGrpSpPr>
        <p:grpSpPr>
          <a:xfrm>
            <a:off x="4388441" y="3199794"/>
            <a:ext cx="658633" cy="609600"/>
            <a:chOff x="3075167" y="2286000"/>
            <a:chExt cx="658633" cy="609600"/>
          </a:xfrm>
        </p:grpSpPr>
        <p:sp>
          <p:nvSpPr>
            <p:cNvPr id="206" name="Oval 205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Freeform 209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Freeform 210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Freeform 211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Freeform 212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Freeform 213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5" name="Straight Connector 214"/>
            <p:cNvCxnSpPr>
              <a:stCxn id="208" idx="0"/>
              <a:endCxn id="206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00" name="Group 199"/>
          <p:cNvGrpSpPr/>
          <p:nvPr/>
        </p:nvGrpSpPr>
        <p:grpSpPr>
          <a:xfrm>
            <a:off x="3358002" y="3199794"/>
            <a:ext cx="531549" cy="533400"/>
            <a:chOff x="2057400" y="2438400"/>
            <a:chExt cx="379678" cy="381000"/>
          </a:xfrm>
        </p:grpSpPr>
        <p:sp>
          <p:nvSpPr>
            <p:cNvPr id="203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1" name="TextBox 200"/>
          <p:cNvSpPr txBox="1"/>
          <p:nvPr/>
        </p:nvSpPr>
        <p:spPr>
          <a:xfrm>
            <a:off x="3142074" y="27425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Module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4361274" y="27425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Machine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21" name="Rounded Rectangle 220"/>
          <p:cNvSpPr/>
          <p:nvPr/>
        </p:nvSpPr>
        <p:spPr>
          <a:xfrm>
            <a:off x="5428074" y="26663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2" name="Group 221"/>
          <p:cNvGrpSpPr/>
          <p:nvPr/>
        </p:nvGrpSpPr>
        <p:grpSpPr>
          <a:xfrm>
            <a:off x="5732874" y="4190394"/>
            <a:ext cx="1524000" cy="228600"/>
            <a:chOff x="1828800" y="3733800"/>
            <a:chExt cx="1524000" cy="228600"/>
          </a:xfrm>
        </p:grpSpPr>
        <p:sp>
          <p:nvSpPr>
            <p:cNvPr id="241" name="Rectangle 24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Arial" charset="0"/>
                </a:rPr>
                <a:t>add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42" name="Rectangle 24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43" name="Rectangle 24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44" name="Rectangle 24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223" name="TextBox 222"/>
          <p:cNvSpPr txBox="1"/>
          <p:nvPr/>
        </p:nvSpPr>
        <p:spPr>
          <a:xfrm>
            <a:off x="6331368" y="39617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Log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224" name="Group 223"/>
          <p:cNvGrpSpPr/>
          <p:nvPr/>
        </p:nvGrpSpPr>
        <p:grpSpPr>
          <a:xfrm>
            <a:off x="6826841" y="3199794"/>
            <a:ext cx="658633" cy="609600"/>
            <a:chOff x="3075167" y="2286000"/>
            <a:chExt cx="658633" cy="609600"/>
          </a:xfrm>
        </p:grpSpPr>
        <p:sp>
          <p:nvSpPr>
            <p:cNvPr id="231" name="Oval 23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Freeform 23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Freeform 23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Freeform 23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Freeform 23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Freeform 23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0" name="Straight Connector 239"/>
            <p:cNvCxnSpPr>
              <a:stCxn id="233" idx="0"/>
              <a:endCxn id="231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25" name="Group 224"/>
          <p:cNvGrpSpPr/>
          <p:nvPr/>
        </p:nvGrpSpPr>
        <p:grpSpPr>
          <a:xfrm>
            <a:off x="5796402" y="3199794"/>
            <a:ext cx="531549" cy="533400"/>
            <a:chOff x="2057400" y="2438400"/>
            <a:chExt cx="379678" cy="381000"/>
          </a:xfrm>
        </p:grpSpPr>
        <p:sp>
          <p:nvSpPr>
            <p:cNvPr id="22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6" name="TextBox 225"/>
          <p:cNvSpPr txBox="1"/>
          <p:nvPr/>
        </p:nvSpPr>
        <p:spPr>
          <a:xfrm>
            <a:off x="5580474" y="27425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Module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6799674" y="27425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Machine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45" name="TextBox 244"/>
          <p:cNvSpPr txBox="1"/>
          <p:nvPr/>
        </p:nvSpPr>
        <p:spPr>
          <a:xfrm>
            <a:off x="7837060" y="3434228"/>
            <a:ext cx="1125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charset="0"/>
                <a:ea typeface="Arial" charset="0"/>
                <a:cs typeface="Arial" charset="0"/>
              </a:rPr>
              <a:t>Servers</a:t>
            </a:r>
            <a:endParaRPr lang="en-US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62" name="TextBox 261"/>
          <p:cNvSpPr txBox="1"/>
          <p:nvPr/>
        </p:nvSpPr>
        <p:spPr>
          <a:xfrm>
            <a:off x="7841868" y="1810527"/>
            <a:ext cx="10390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charset="0"/>
                <a:ea typeface="Arial" charset="0"/>
                <a:cs typeface="Arial" charset="0"/>
              </a:rPr>
              <a:t>Clients</a:t>
            </a:r>
          </a:p>
        </p:txBody>
      </p:sp>
      <p:pic>
        <p:nvPicPr>
          <p:cNvPr id="263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4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5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7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1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8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9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1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72" name="Straight Connector 271"/>
          <p:cNvCxnSpPr/>
          <p:nvPr/>
        </p:nvCxnSpPr>
        <p:spPr>
          <a:xfrm>
            <a:off x="6037674" y="236159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3" name="Freeform 272"/>
          <p:cNvSpPr/>
          <p:nvPr/>
        </p:nvSpPr>
        <p:spPr>
          <a:xfrm>
            <a:off x="3845955" y="2858216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Freeform 273"/>
          <p:cNvSpPr/>
          <p:nvPr/>
        </p:nvSpPr>
        <p:spPr>
          <a:xfrm>
            <a:off x="1389475" y="2614567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Freeform 274"/>
          <p:cNvSpPr/>
          <p:nvPr/>
        </p:nvSpPr>
        <p:spPr>
          <a:xfrm>
            <a:off x="3628979" y="37719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7" name="Straight Connector 276"/>
          <p:cNvCxnSpPr/>
          <p:nvPr/>
        </p:nvCxnSpPr>
        <p:spPr>
          <a:xfrm flipV="1">
            <a:off x="4712568" y="38430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8" name="Freeform 277"/>
          <p:cNvSpPr/>
          <p:nvPr/>
        </p:nvSpPr>
        <p:spPr>
          <a:xfrm>
            <a:off x="6060922" y="37719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Freeform 278"/>
          <p:cNvSpPr/>
          <p:nvPr/>
        </p:nvSpPr>
        <p:spPr>
          <a:xfrm>
            <a:off x="1184122" y="37719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3" name="Straight Connector 282"/>
          <p:cNvCxnSpPr/>
          <p:nvPr/>
        </p:nvCxnSpPr>
        <p:spPr>
          <a:xfrm flipV="1">
            <a:off x="7149678" y="38430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4" name="Straight Connector 283"/>
          <p:cNvCxnSpPr/>
          <p:nvPr/>
        </p:nvCxnSpPr>
        <p:spPr>
          <a:xfrm flipV="1">
            <a:off x="2272878" y="38430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5" name="Freeform 284"/>
          <p:cNvSpPr/>
          <p:nvPr/>
        </p:nvSpPr>
        <p:spPr>
          <a:xfrm>
            <a:off x="6224945" y="2090374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600986" y="2333519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shl</a:t>
            </a:r>
            <a:endParaRPr lang="en-US" sz="14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214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" grpId="0" animBg="1"/>
      <p:bldP spid="274" grpId="0" animBg="1"/>
      <p:bldP spid="275" grpId="0" animBg="1"/>
      <p:bldP spid="278" grpId="0" animBg="1"/>
      <p:bldP spid="279" grpId="0" animBg="1"/>
      <p:bldP spid="28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Leader election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Normal operation (basic log replication)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Safety and consistency after leader changes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Neutralizing old leaders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Client interactions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Reconfiguration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Raft 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58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2608" y="1453896"/>
            <a:ext cx="8107237" cy="2311698"/>
          </a:xfrm>
        </p:spPr>
        <p:txBody>
          <a:bodyPr>
            <a:normAutofit fontScale="62500" lnSpcReduction="20000"/>
          </a:bodyPr>
          <a:lstStyle/>
          <a:p>
            <a:r>
              <a:rPr lang="en-US" b="0" dirty="0" smtClean="0"/>
              <a:t>At any given time, each server is either: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Leader</a:t>
            </a:r>
            <a:r>
              <a:rPr lang="en-US" dirty="0" smtClean="0"/>
              <a:t>: handles </a:t>
            </a:r>
            <a:r>
              <a:rPr lang="en-US" dirty="0"/>
              <a:t>all client interactions, log </a:t>
            </a:r>
            <a:r>
              <a:rPr lang="en-US" dirty="0" smtClean="0"/>
              <a:t>replication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Follower</a:t>
            </a:r>
            <a:r>
              <a:rPr lang="en-US" dirty="0" smtClean="0"/>
              <a:t>: completely passive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Candidate</a:t>
            </a:r>
            <a:r>
              <a:rPr lang="en-US" dirty="0" smtClean="0"/>
              <a:t>: used to elect a new leader</a:t>
            </a:r>
          </a:p>
          <a:p>
            <a:r>
              <a:rPr lang="en-US" b="0" dirty="0" smtClean="0"/>
              <a:t>Normal operation: 1 leader, N-1 followers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Server States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315687" y="4900634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0" dirty="0">
                <a:solidFill>
                  <a:srgbClr val="4974CB"/>
                </a:solidFill>
              </a:rPr>
              <a:t>Follower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830287" y="4900634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0" dirty="0" smtClean="0">
                <a:solidFill>
                  <a:srgbClr val="4974CB"/>
                </a:solidFill>
              </a:rPr>
              <a:t>Candidate</a:t>
            </a:r>
            <a:endParaRPr lang="en-US" sz="2400" b="0" dirty="0">
              <a:solidFill>
                <a:srgbClr val="4974CB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344887" y="4900634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0" dirty="0" smtClean="0">
                <a:solidFill>
                  <a:srgbClr val="4974CB"/>
                </a:solidFill>
              </a:rPr>
              <a:t>Leader</a:t>
            </a:r>
            <a:endParaRPr lang="en-US" sz="2400" b="0" dirty="0">
              <a:solidFill>
                <a:srgbClr val="4974C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020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2608" y="1453896"/>
            <a:ext cx="8851392" cy="2311698"/>
          </a:xfrm>
        </p:spPr>
        <p:txBody>
          <a:bodyPr>
            <a:normAutofit fontScale="62500" lnSpcReduction="20000"/>
          </a:bodyPr>
          <a:lstStyle/>
          <a:p>
            <a:r>
              <a:rPr lang="en-US" b="0" dirty="0"/>
              <a:t>Servers start </a:t>
            </a:r>
            <a:r>
              <a:rPr lang="en-US" b="0" dirty="0" smtClean="0"/>
              <a:t>as </a:t>
            </a:r>
            <a:r>
              <a:rPr lang="en-US" b="0" dirty="0"/>
              <a:t>followers</a:t>
            </a:r>
          </a:p>
          <a:p>
            <a:r>
              <a:rPr lang="en-US" b="0" dirty="0" smtClean="0"/>
              <a:t>Leaders send </a:t>
            </a:r>
            <a:r>
              <a:rPr lang="en-US" b="0" dirty="0">
                <a:solidFill>
                  <a:schemeClr val="accent4"/>
                </a:solidFill>
              </a:rPr>
              <a:t>heartbeats</a:t>
            </a:r>
            <a:r>
              <a:rPr lang="en-US" b="0" dirty="0"/>
              <a:t> (empty </a:t>
            </a:r>
            <a:r>
              <a:rPr lang="en-US" b="0" dirty="0" err="1"/>
              <a:t>AppendEntries</a:t>
            </a:r>
            <a:r>
              <a:rPr lang="en-US" b="0" dirty="0"/>
              <a:t> RPCs) to maintain authority</a:t>
            </a:r>
          </a:p>
          <a:p>
            <a:r>
              <a:rPr lang="en-US" b="0" dirty="0"/>
              <a:t>If </a:t>
            </a:r>
            <a:r>
              <a:rPr lang="en-US" b="0" dirty="0" err="1">
                <a:solidFill>
                  <a:schemeClr val="accent4"/>
                </a:solidFill>
              </a:rPr>
              <a:t>electionTimeout</a:t>
            </a:r>
            <a:r>
              <a:rPr lang="en-US" b="0" dirty="0">
                <a:solidFill>
                  <a:schemeClr val="accent4"/>
                </a:solidFill>
              </a:rPr>
              <a:t> </a:t>
            </a:r>
            <a:r>
              <a:rPr lang="en-US" b="0" dirty="0"/>
              <a:t>elapses with no </a:t>
            </a:r>
            <a:r>
              <a:rPr lang="en-US" b="0" dirty="0" smtClean="0"/>
              <a:t>RPCs (100-500ms), follower assumes leader has crashed and starts new election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Liveness Validation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315687" y="4900634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0" dirty="0">
                <a:solidFill>
                  <a:srgbClr val="4974CB"/>
                </a:solidFill>
              </a:rPr>
              <a:t>Follower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830287" y="4900634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0" dirty="0" smtClean="0">
                <a:solidFill>
                  <a:srgbClr val="4974CB"/>
                </a:solidFill>
              </a:rPr>
              <a:t>Candidate</a:t>
            </a:r>
            <a:endParaRPr lang="en-US" sz="2400" b="0" dirty="0">
              <a:solidFill>
                <a:srgbClr val="4974CB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344887" y="4900634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0" dirty="0" smtClean="0">
                <a:solidFill>
                  <a:srgbClr val="4974CB"/>
                </a:solidFill>
              </a:rPr>
              <a:t>Leader</a:t>
            </a:r>
            <a:endParaRPr lang="en-US" sz="2400" b="0" dirty="0">
              <a:solidFill>
                <a:srgbClr val="4974CB"/>
              </a:solidFill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969980" y="4558937"/>
            <a:ext cx="365760" cy="606392"/>
          </a:xfrm>
          <a:custGeom>
            <a:avLst/>
            <a:gdLst>
              <a:gd name="connsiteX0" fmla="*/ 0 w 365760"/>
              <a:gd name="connsiteY0" fmla="*/ 0 h 606392"/>
              <a:gd name="connsiteX1" fmla="*/ 365760 w 365760"/>
              <a:gd name="connsiteY1" fmla="*/ 606392 h 606392"/>
              <a:gd name="connsiteX0" fmla="*/ 0 w 365760"/>
              <a:gd name="connsiteY0" fmla="*/ 0 h 606392"/>
              <a:gd name="connsiteX1" fmla="*/ 365760 w 365760"/>
              <a:gd name="connsiteY1" fmla="*/ 606392 h 606392"/>
              <a:gd name="connsiteX0" fmla="*/ 0 w 365760"/>
              <a:gd name="connsiteY0" fmla="*/ 0 h 606392"/>
              <a:gd name="connsiteX1" fmla="*/ 365760 w 365760"/>
              <a:gd name="connsiteY1" fmla="*/ 606392 h 606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760" h="606392">
                <a:moveTo>
                  <a:pt x="0" y="0"/>
                </a:moveTo>
                <a:cubicBezTo>
                  <a:pt x="4812" y="521369"/>
                  <a:pt x="115504" y="599975"/>
                  <a:pt x="365760" y="606392"/>
                </a:cubicBezTo>
              </a:path>
            </a:pathLst>
          </a:custGeom>
          <a:noFill/>
          <a:ln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3932" y="4214834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rgbClr val="A5001E"/>
                </a:solidFill>
                <a:latin typeface="Arial" charset="0"/>
              </a:rPr>
              <a:t>start</a:t>
            </a:r>
            <a:endParaRPr lang="en-US" sz="1800" b="0" dirty="0">
              <a:solidFill>
                <a:srgbClr val="A5001E"/>
              </a:solidFill>
              <a:latin typeface="Arial" charset="0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2644775" y="4598630"/>
            <a:ext cx="1655546" cy="306816"/>
          </a:xfrm>
          <a:custGeom>
            <a:avLst/>
            <a:gdLst>
              <a:gd name="connsiteX0" fmla="*/ 0 w 1655546"/>
              <a:gd name="connsiteY0" fmla="*/ 0 h 22228"/>
              <a:gd name="connsiteX1" fmla="*/ 1655546 w 1655546"/>
              <a:gd name="connsiteY1" fmla="*/ 0 h 22228"/>
              <a:gd name="connsiteX0" fmla="*/ 0 w 1655546"/>
              <a:gd name="connsiteY0" fmla="*/ 179958 h 182265"/>
              <a:gd name="connsiteX1" fmla="*/ 1655546 w 1655546"/>
              <a:gd name="connsiteY1" fmla="*/ 179958 h 182265"/>
              <a:gd name="connsiteX0" fmla="*/ 0 w 1655546"/>
              <a:gd name="connsiteY0" fmla="*/ 272714 h 272714"/>
              <a:gd name="connsiteX1" fmla="*/ 1655546 w 1655546"/>
              <a:gd name="connsiteY1" fmla="*/ 272714 h 272714"/>
              <a:gd name="connsiteX0" fmla="*/ 0 w 1655546"/>
              <a:gd name="connsiteY0" fmla="*/ 279333 h 279333"/>
              <a:gd name="connsiteX1" fmla="*/ 1655546 w 1655546"/>
              <a:gd name="connsiteY1" fmla="*/ 279333 h 279333"/>
              <a:gd name="connsiteX0" fmla="*/ 0 w 1655546"/>
              <a:gd name="connsiteY0" fmla="*/ 275498 h 275498"/>
              <a:gd name="connsiteX1" fmla="*/ 1655546 w 1655546"/>
              <a:gd name="connsiteY1" fmla="*/ 275498 h 275498"/>
              <a:gd name="connsiteX0" fmla="*/ 0 w 1655546"/>
              <a:gd name="connsiteY0" fmla="*/ 306816 h 306816"/>
              <a:gd name="connsiteX1" fmla="*/ 1655546 w 1655546"/>
              <a:gd name="connsiteY1" fmla="*/ 306816 h 306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55546" h="306816">
                <a:moveTo>
                  <a:pt x="0" y="306816"/>
                </a:moveTo>
                <a:cubicBezTo>
                  <a:pt x="321644" y="-107070"/>
                  <a:pt x="1432561" y="-97446"/>
                  <a:pt x="1655546" y="306816"/>
                </a:cubicBezTo>
              </a:path>
            </a:pathLst>
          </a:custGeom>
          <a:noFill/>
          <a:ln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306287" y="4034359"/>
            <a:ext cx="1492716" cy="6052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800" b="0" dirty="0" smtClean="0">
                <a:solidFill>
                  <a:srgbClr val="A5001E"/>
                </a:solidFill>
                <a:latin typeface="Arial" charset="0"/>
              </a:rPr>
              <a:t>timeout,</a:t>
            </a:r>
            <a:br>
              <a:rPr lang="en-US" sz="1800" b="0" dirty="0" smtClean="0">
                <a:solidFill>
                  <a:srgbClr val="A5001E"/>
                </a:solidFill>
                <a:latin typeface="Arial" charset="0"/>
              </a:rPr>
            </a:br>
            <a:r>
              <a:rPr lang="en-US" sz="1800" b="0" dirty="0" smtClean="0">
                <a:solidFill>
                  <a:srgbClr val="A5001E"/>
                </a:solidFill>
                <a:latin typeface="Arial" charset="0"/>
              </a:rPr>
              <a:t>start election</a:t>
            </a:r>
            <a:endParaRPr lang="en-US" sz="1800" b="0" dirty="0">
              <a:solidFill>
                <a:srgbClr val="A5001E"/>
              </a:solidFill>
              <a:latin typeface="Arial" charset="0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5146541" y="4595834"/>
            <a:ext cx="1655546" cy="306816"/>
          </a:xfrm>
          <a:custGeom>
            <a:avLst/>
            <a:gdLst>
              <a:gd name="connsiteX0" fmla="*/ 0 w 1655546"/>
              <a:gd name="connsiteY0" fmla="*/ 0 h 22228"/>
              <a:gd name="connsiteX1" fmla="*/ 1655546 w 1655546"/>
              <a:gd name="connsiteY1" fmla="*/ 0 h 22228"/>
              <a:gd name="connsiteX0" fmla="*/ 0 w 1655546"/>
              <a:gd name="connsiteY0" fmla="*/ 179958 h 182265"/>
              <a:gd name="connsiteX1" fmla="*/ 1655546 w 1655546"/>
              <a:gd name="connsiteY1" fmla="*/ 179958 h 182265"/>
              <a:gd name="connsiteX0" fmla="*/ 0 w 1655546"/>
              <a:gd name="connsiteY0" fmla="*/ 272714 h 272714"/>
              <a:gd name="connsiteX1" fmla="*/ 1655546 w 1655546"/>
              <a:gd name="connsiteY1" fmla="*/ 272714 h 272714"/>
              <a:gd name="connsiteX0" fmla="*/ 0 w 1655546"/>
              <a:gd name="connsiteY0" fmla="*/ 279333 h 279333"/>
              <a:gd name="connsiteX1" fmla="*/ 1655546 w 1655546"/>
              <a:gd name="connsiteY1" fmla="*/ 279333 h 279333"/>
              <a:gd name="connsiteX0" fmla="*/ 0 w 1655546"/>
              <a:gd name="connsiteY0" fmla="*/ 275498 h 275498"/>
              <a:gd name="connsiteX1" fmla="*/ 1655546 w 1655546"/>
              <a:gd name="connsiteY1" fmla="*/ 275498 h 275498"/>
              <a:gd name="connsiteX0" fmla="*/ 0 w 1655546"/>
              <a:gd name="connsiteY0" fmla="*/ 306816 h 306816"/>
              <a:gd name="connsiteX1" fmla="*/ 1655546 w 1655546"/>
              <a:gd name="connsiteY1" fmla="*/ 306816 h 306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55546" h="306816">
                <a:moveTo>
                  <a:pt x="0" y="306816"/>
                </a:moveTo>
                <a:cubicBezTo>
                  <a:pt x="321644" y="-107070"/>
                  <a:pt x="1432561" y="-97446"/>
                  <a:pt x="1655546" y="306816"/>
                </a:cubicBezTo>
              </a:path>
            </a:pathLst>
          </a:custGeom>
          <a:noFill/>
          <a:ln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646690" y="4034359"/>
            <a:ext cx="2069797" cy="6052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800" b="0" dirty="0" smtClean="0">
                <a:solidFill>
                  <a:srgbClr val="A5001E"/>
                </a:solidFill>
                <a:latin typeface="Arial" charset="0"/>
              </a:rPr>
              <a:t>receive votes from</a:t>
            </a:r>
            <a:br>
              <a:rPr lang="en-US" sz="1800" b="0" dirty="0" smtClean="0">
                <a:solidFill>
                  <a:srgbClr val="A5001E"/>
                </a:solidFill>
                <a:latin typeface="Arial" charset="0"/>
              </a:rPr>
            </a:br>
            <a:r>
              <a:rPr lang="en-US" sz="1800" b="0" dirty="0" smtClean="0">
                <a:solidFill>
                  <a:srgbClr val="A5001E"/>
                </a:solidFill>
                <a:latin typeface="Arial" charset="0"/>
              </a:rPr>
              <a:t>majority of servers</a:t>
            </a:r>
            <a:endParaRPr lang="en-US" sz="1800" b="0" dirty="0">
              <a:solidFill>
                <a:srgbClr val="A5001E"/>
              </a:solidFill>
              <a:latin typeface="Arial" charset="0"/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4458097" y="4434685"/>
            <a:ext cx="500310" cy="480386"/>
          </a:xfrm>
          <a:custGeom>
            <a:avLst/>
            <a:gdLst>
              <a:gd name="connsiteX0" fmla="*/ 0 w 413887"/>
              <a:gd name="connsiteY0" fmla="*/ 19661 h 29286"/>
              <a:gd name="connsiteX1" fmla="*/ 413887 w 413887"/>
              <a:gd name="connsiteY1" fmla="*/ 29286 h 29286"/>
              <a:gd name="connsiteX0" fmla="*/ 46492 w 460379"/>
              <a:gd name="connsiteY0" fmla="*/ 242950 h 252575"/>
              <a:gd name="connsiteX1" fmla="*/ 460379 w 460379"/>
              <a:gd name="connsiteY1" fmla="*/ 252575 h 252575"/>
              <a:gd name="connsiteX0" fmla="*/ 34625 w 483137"/>
              <a:gd name="connsiteY0" fmla="*/ 439122 h 448747"/>
              <a:gd name="connsiteX1" fmla="*/ 448512 w 483137"/>
              <a:gd name="connsiteY1" fmla="*/ 448747 h 448747"/>
              <a:gd name="connsiteX0" fmla="*/ 53980 w 500310"/>
              <a:gd name="connsiteY0" fmla="*/ 470761 h 480386"/>
              <a:gd name="connsiteX1" fmla="*/ 467867 w 500310"/>
              <a:gd name="connsiteY1" fmla="*/ 480386 h 480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00310" h="480386">
                <a:moveTo>
                  <a:pt x="53980" y="470761"/>
                </a:moveTo>
                <a:cubicBezTo>
                  <a:pt x="-225153" y="-144455"/>
                  <a:pt x="679624" y="-172527"/>
                  <a:pt x="467867" y="480386"/>
                </a:cubicBezTo>
              </a:path>
            </a:pathLst>
          </a:custGeom>
          <a:noFill/>
          <a:ln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77061" y="3833834"/>
            <a:ext cx="1467068" cy="6052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800" b="0" dirty="0" smtClean="0">
                <a:solidFill>
                  <a:srgbClr val="A5001E"/>
                </a:solidFill>
                <a:latin typeface="Arial" charset="0"/>
              </a:rPr>
              <a:t>timeout,</a:t>
            </a:r>
            <a:br>
              <a:rPr lang="en-US" sz="1800" b="0" dirty="0" smtClean="0">
                <a:solidFill>
                  <a:srgbClr val="A5001E"/>
                </a:solidFill>
                <a:latin typeface="Arial" charset="0"/>
              </a:rPr>
            </a:br>
            <a:r>
              <a:rPr lang="en-US" sz="1800" b="0" dirty="0" smtClean="0">
                <a:solidFill>
                  <a:srgbClr val="A5001E"/>
                </a:solidFill>
                <a:latin typeface="Arial" charset="0"/>
              </a:rPr>
              <a:t>new election</a:t>
            </a:r>
            <a:endParaRPr lang="en-US" sz="1800" b="0" dirty="0">
              <a:solidFill>
                <a:srgbClr val="A5001E"/>
              </a:solidFill>
              <a:latin typeface="Arial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857000" y="5434034"/>
            <a:ext cx="7710832" cy="1219200"/>
            <a:chOff x="857000" y="5434034"/>
            <a:chExt cx="7710832" cy="1219200"/>
          </a:xfrm>
        </p:grpSpPr>
        <p:sp>
          <p:nvSpPr>
            <p:cNvPr id="19" name="Freeform 18"/>
            <p:cNvSpPr/>
            <p:nvPr/>
          </p:nvSpPr>
          <p:spPr>
            <a:xfrm>
              <a:off x="1720702" y="5444462"/>
              <a:ext cx="2974253" cy="590137"/>
            </a:xfrm>
            <a:custGeom>
              <a:avLst/>
              <a:gdLst>
                <a:gd name="connsiteX0" fmla="*/ 2974206 w 2974206"/>
                <a:gd name="connsiteY0" fmla="*/ 64833 h 64833"/>
                <a:gd name="connsiteX1" fmla="*/ 0 w 2974206"/>
                <a:gd name="connsiteY1" fmla="*/ 64833 h 64833"/>
                <a:gd name="connsiteX0" fmla="*/ 2974206 w 2974206"/>
                <a:gd name="connsiteY0" fmla="*/ 2990 h 304592"/>
                <a:gd name="connsiteX1" fmla="*/ 0 w 2974206"/>
                <a:gd name="connsiteY1" fmla="*/ 2990 h 304592"/>
                <a:gd name="connsiteX0" fmla="*/ 2974206 w 2974206"/>
                <a:gd name="connsiteY0" fmla="*/ 0 h 358866"/>
                <a:gd name="connsiteX1" fmla="*/ 0 w 2974206"/>
                <a:gd name="connsiteY1" fmla="*/ 0 h 358866"/>
                <a:gd name="connsiteX0" fmla="*/ 2974206 w 2974206"/>
                <a:gd name="connsiteY0" fmla="*/ 0 h 342000"/>
                <a:gd name="connsiteX1" fmla="*/ 0 w 2974206"/>
                <a:gd name="connsiteY1" fmla="*/ 0 h 342000"/>
                <a:gd name="connsiteX0" fmla="*/ 2974206 w 2974206"/>
                <a:gd name="connsiteY0" fmla="*/ 0 h 386787"/>
                <a:gd name="connsiteX1" fmla="*/ 0 w 2974206"/>
                <a:gd name="connsiteY1" fmla="*/ 0 h 386787"/>
                <a:gd name="connsiteX0" fmla="*/ 2974253 w 2974253"/>
                <a:gd name="connsiteY0" fmla="*/ 0 h 590137"/>
                <a:gd name="connsiteX1" fmla="*/ 47 w 2974253"/>
                <a:gd name="connsiteY1" fmla="*/ 0 h 5901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974253" h="590137">
                  <a:moveTo>
                    <a:pt x="2974253" y="0"/>
                  </a:moveTo>
                  <a:cubicBezTo>
                    <a:pt x="2563576" y="338488"/>
                    <a:pt x="-12787" y="1138990"/>
                    <a:pt x="47" y="0"/>
                  </a:cubicBezTo>
                </a:path>
              </a:pathLst>
            </a:custGeom>
            <a:noFill/>
            <a:ln>
              <a:solidFill>
                <a:schemeClr val="accent4"/>
              </a:solidFill>
              <a:tailEnd type="triangle" w="med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20" name="Freeform 19"/>
            <p:cNvSpPr/>
            <p:nvPr/>
          </p:nvSpPr>
          <p:spPr>
            <a:xfrm>
              <a:off x="2519647" y="5444462"/>
              <a:ext cx="4677878" cy="391941"/>
            </a:xfrm>
            <a:custGeom>
              <a:avLst/>
              <a:gdLst>
                <a:gd name="connsiteX0" fmla="*/ 4677878 w 4677878"/>
                <a:gd name="connsiteY0" fmla="*/ 75947 h 75947"/>
                <a:gd name="connsiteX1" fmla="*/ 0 w 4677878"/>
                <a:gd name="connsiteY1" fmla="*/ 75947 h 75947"/>
                <a:gd name="connsiteX0" fmla="*/ 4677878 w 4677878"/>
                <a:gd name="connsiteY0" fmla="*/ 3074 h 413768"/>
                <a:gd name="connsiteX1" fmla="*/ 0 w 4677878"/>
                <a:gd name="connsiteY1" fmla="*/ 3074 h 413768"/>
                <a:gd name="connsiteX0" fmla="*/ 4677878 w 4677878"/>
                <a:gd name="connsiteY0" fmla="*/ 0 h 468982"/>
                <a:gd name="connsiteX1" fmla="*/ 0 w 4677878"/>
                <a:gd name="connsiteY1" fmla="*/ 0 h 468982"/>
                <a:gd name="connsiteX0" fmla="*/ 4677878 w 4677878"/>
                <a:gd name="connsiteY0" fmla="*/ 0 h 409604"/>
                <a:gd name="connsiteX1" fmla="*/ 0 w 4677878"/>
                <a:gd name="connsiteY1" fmla="*/ 0 h 409604"/>
                <a:gd name="connsiteX0" fmla="*/ 4677878 w 4677878"/>
                <a:gd name="connsiteY0" fmla="*/ 0 h 384212"/>
                <a:gd name="connsiteX1" fmla="*/ 0 w 4677878"/>
                <a:gd name="connsiteY1" fmla="*/ 0 h 384212"/>
                <a:gd name="connsiteX0" fmla="*/ 4677878 w 4677878"/>
                <a:gd name="connsiteY0" fmla="*/ 0 h 391941"/>
                <a:gd name="connsiteX1" fmla="*/ 0 w 4677878"/>
                <a:gd name="connsiteY1" fmla="*/ 0 h 391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677878" h="391941">
                  <a:moveTo>
                    <a:pt x="4677878" y="0"/>
                  </a:moveTo>
                  <a:cubicBezTo>
                    <a:pt x="4561573" y="213360"/>
                    <a:pt x="575911" y="763604"/>
                    <a:pt x="0" y="0"/>
                  </a:cubicBezTo>
                </a:path>
              </a:pathLst>
            </a:custGeom>
            <a:noFill/>
            <a:ln>
              <a:solidFill>
                <a:schemeClr val="accent4"/>
              </a:solidFill>
              <a:tailEnd type="triangle" w="med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344146" y="5738834"/>
              <a:ext cx="2223686" cy="60529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lang="en-US" sz="1800" b="0" dirty="0" smtClean="0">
                  <a:solidFill>
                    <a:srgbClr val="A5001E"/>
                  </a:solidFill>
                  <a:latin typeface="Arial" charset="0"/>
                </a:rPr>
                <a:t>discover server with</a:t>
              </a:r>
              <a:br>
                <a:rPr lang="en-US" sz="1800" b="0" dirty="0" smtClean="0">
                  <a:solidFill>
                    <a:srgbClr val="A5001E"/>
                  </a:solidFill>
                  <a:latin typeface="Arial" charset="0"/>
                </a:rPr>
              </a:br>
              <a:r>
                <a:rPr lang="en-US" sz="1800" b="0" dirty="0" smtClean="0">
                  <a:solidFill>
                    <a:srgbClr val="A5001E"/>
                  </a:solidFill>
                  <a:latin typeface="Arial" charset="0"/>
                </a:rPr>
                <a:t> higher term</a:t>
              </a:r>
              <a:endParaRPr lang="en-US" sz="1800" b="0" dirty="0">
                <a:solidFill>
                  <a:srgbClr val="A5001E"/>
                </a:solidFill>
                <a:latin typeface="Arial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857000" y="6047940"/>
              <a:ext cx="2531463" cy="60529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lang="en-US" sz="1800" b="0" dirty="0" smtClean="0">
                  <a:solidFill>
                    <a:srgbClr val="A5001E"/>
                  </a:solidFill>
                  <a:latin typeface="Arial" charset="0"/>
                </a:rPr>
                <a:t>discover current leader</a:t>
              </a:r>
              <a:br>
                <a:rPr lang="en-US" sz="1800" b="0" dirty="0" smtClean="0">
                  <a:solidFill>
                    <a:srgbClr val="A5001E"/>
                  </a:solidFill>
                  <a:latin typeface="Arial" charset="0"/>
                </a:rPr>
              </a:br>
              <a:r>
                <a:rPr lang="en-US" sz="1800" b="0" dirty="0" smtClean="0">
                  <a:solidFill>
                    <a:srgbClr val="A5001E"/>
                  </a:solidFill>
                  <a:latin typeface="Arial" charset="0"/>
                </a:rPr>
                <a:t>or higher term</a:t>
              </a:r>
              <a:endParaRPr lang="en-US" sz="1800" b="0" dirty="0">
                <a:solidFill>
                  <a:srgbClr val="A5001E"/>
                </a:solidFill>
                <a:latin typeface="Arial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925287" y="5434034"/>
              <a:ext cx="671979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>
                <a:lnSpc>
                  <a:spcPts val="1500"/>
                </a:lnSpc>
              </a:pPr>
              <a:r>
                <a:rPr lang="en-US" sz="1400" b="0" dirty="0" smtClean="0">
                  <a:solidFill>
                    <a:srgbClr val="A5001E"/>
                  </a:solidFill>
                  <a:latin typeface="Arial" charset="0"/>
                </a:rPr>
                <a:t>“step</a:t>
              </a:r>
              <a:br>
                <a:rPr lang="en-US" sz="1400" b="0" dirty="0" smtClean="0">
                  <a:solidFill>
                    <a:srgbClr val="A5001E"/>
                  </a:solidFill>
                  <a:latin typeface="Arial" charset="0"/>
                </a:rPr>
              </a:br>
              <a:r>
                <a:rPr lang="en-US" sz="1400" b="0" dirty="0" smtClean="0">
                  <a:solidFill>
                    <a:srgbClr val="A5001E"/>
                  </a:solidFill>
                  <a:latin typeface="Arial" charset="0"/>
                </a:rPr>
                <a:t>down”</a:t>
              </a:r>
              <a:endParaRPr lang="en-US" sz="1400" b="0" dirty="0">
                <a:solidFill>
                  <a:srgbClr val="A5001E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59241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943600" y="2225683"/>
            <a:ext cx="9144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43600" y="2225683"/>
            <a:ext cx="76200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900615"/>
            <a:ext cx="8229600" cy="2527481"/>
          </a:xfrm>
        </p:spPr>
        <p:txBody>
          <a:bodyPr>
            <a:normAutofit fontScale="70000" lnSpcReduction="20000"/>
          </a:bodyPr>
          <a:lstStyle/>
          <a:p>
            <a:r>
              <a:rPr lang="en-US" b="0" dirty="0" smtClean="0"/>
              <a:t>Time divided into terms</a:t>
            </a:r>
          </a:p>
          <a:p>
            <a:pPr lvl="1"/>
            <a:r>
              <a:rPr lang="en-US" dirty="0" smtClean="0"/>
              <a:t>Election (either failed or resulted in 1 leader)</a:t>
            </a:r>
          </a:p>
          <a:p>
            <a:pPr lvl="1"/>
            <a:r>
              <a:rPr lang="en-US" dirty="0" smtClean="0"/>
              <a:t>Normal operation </a:t>
            </a:r>
            <a:r>
              <a:rPr lang="en-US" dirty="0"/>
              <a:t>u</a:t>
            </a:r>
            <a:r>
              <a:rPr lang="en-US" dirty="0" smtClean="0"/>
              <a:t>nder a single leader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b="0" dirty="0" smtClean="0"/>
              <a:t>Each server maintains </a:t>
            </a:r>
            <a:r>
              <a:rPr lang="en-US" b="0" dirty="0" smtClean="0">
                <a:solidFill>
                  <a:schemeClr val="accent4"/>
                </a:solidFill>
              </a:rPr>
              <a:t>current term </a:t>
            </a:r>
            <a:r>
              <a:rPr lang="en-US" b="0" dirty="0" smtClean="0"/>
              <a:t>value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b="0" dirty="0" smtClean="0">
                <a:solidFill>
                  <a:schemeClr val="tx2"/>
                </a:solidFill>
              </a:rPr>
              <a:t>Key role of terms: identify obsolete information</a:t>
            </a:r>
            <a:endParaRPr lang="en-US" b="0" dirty="0">
              <a:solidFill>
                <a:schemeClr val="tx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31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Terms (aka epochs)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524000" y="2835283"/>
            <a:ext cx="5943600" cy="0"/>
          </a:xfrm>
          <a:prstGeom prst="line">
            <a:avLst/>
          </a:prstGeom>
          <a:ln w="38100" cap="rnd"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905000" y="2225683"/>
            <a:ext cx="6858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05000" y="2225683"/>
            <a:ext cx="304799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962400" y="2225683"/>
            <a:ext cx="381000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419600" y="2225683"/>
            <a:ext cx="14478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419600" y="2225683"/>
            <a:ext cx="152400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67000" y="2225683"/>
            <a:ext cx="1219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667000" y="2225683"/>
            <a:ext cx="228600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33872" y="1979462"/>
            <a:ext cx="62805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b="0" dirty="0" smtClean="0">
                <a:solidFill>
                  <a:srgbClr val="000000"/>
                </a:solidFill>
                <a:latin typeface="Arial" charset="0"/>
              </a:rPr>
              <a:t>Term 1</a:t>
            </a:r>
            <a:endParaRPr lang="en-US" sz="16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62572" y="1979462"/>
            <a:ext cx="62805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b="0" dirty="0" smtClean="0">
                <a:solidFill>
                  <a:srgbClr val="000000"/>
                </a:solidFill>
                <a:latin typeface="Arial" charset="0"/>
              </a:rPr>
              <a:t>Term 2</a:t>
            </a:r>
            <a:endParaRPr lang="en-US" sz="16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10000" y="1979462"/>
            <a:ext cx="68580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b="0" dirty="0" smtClean="0">
                <a:solidFill>
                  <a:srgbClr val="000000"/>
                </a:solidFill>
                <a:latin typeface="Arial" charset="0"/>
              </a:rPr>
              <a:t>Term 3</a:t>
            </a:r>
            <a:endParaRPr lang="en-US" sz="16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29472" y="1979462"/>
            <a:ext cx="62805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b="0" dirty="0" smtClean="0">
                <a:solidFill>
                  <a:srgbClr val="000000"/>
                </a:solidFill>
                <a:latin typeface="Arial" charset="0"/>
              </a:rPr>
              <a:t>Term 4</a:t>
            </a:r>
            <a:endParaRPr lang="en-US" sz="16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86772" y="1979462"/>
            <a:ext cx="62805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b="0" dirty="0" smtClean="0">
                <a:solidFill>
                  <a:srgbClr val="000000"/>
                </a:solidFill>
                <a:latin typeface="Arial" charset="0"/>
              </a:rPr>
              <a:t>Term 5</a:t>
            </a:r>
            <a:endParaRPr lang="en-US" sz="16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858000" y="2835283"/>
            <a:ext cx="387928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b="0" dirty="0" smtClean="0">
                <a:solidFill>
                  <a:srgbClr val="000000"/>
                </a:solidFill>
                <a:latin typeface="Arial" charset="0"/>
              </a:rPr>
              <a:t>time</a:t>
            </a:r>
            <a:endParaRPr lang="en-US" sz="16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981200" y="3216283"/>
            <a:ext cx="93615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 smtClean="0">
                <a:solidFill>
                  <a:srgbClr val="A5001E"/>
                </a:solidFill>
                <a:latin typeface="Arial" charset="0"/>
              </a:rPr>
              <a:t>Elections</a:t>
            </a:r>
            <a:endParaRPr lang="en-US" sz="1800" b="0" dirty="0">
              <a:solidFill>
                <a:srgbClr val="A5001E"/>
              </a:solidFill>
              <a:latin typeface="Arial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976418" y="3216283"/>
            <a:ext cx="182101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 smtClean="0">
                <a:solidFill>
                  <a:srgbClr val="A5001E"/>
                </a:solidFill>
                <a:latin typeface="Arial" charset="0"/>
              </a:rPr>
              <a:t>Normal Operation</a:t>
            </a:r>
            <a:endParaRPr lang="en-US" sz="1800" b="0" dirty="0">
              <a:solidFill>
                <a:srgbClr val="A5001E"/>
              </a:solidFill>
              <a:latin typeface="Arial" charset="0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flipH="1" flipV="1">
            <a:off x="2133600" y="2682883"/>
            <a:ext cx="15240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2590800" y="2682883"/>
            <a:ext cx="15240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5334000" y="2682883"/>
            <a:ext cx="15240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6248400" y="2682883"/>
            <a:ext cx="15240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673510" y="3216283"/>
            <a:ext cx="97469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 smtClean="0">
                <a:solidFill>
                  <a:srgbClr val="A5001E"/>
                </a:solidFill>
                <a:latin typeface="Arial" charset="0"/>
              </a:rPr>
              <a:t>Split Vote</a:t>
            </a:r>
            <a:endParaRPr lang="en-US" sz="1800" b="0" dirty="0">
              <a:solidFill>
                <a:srgbClr val="A5001E"/>
              </a:solidFill>
              <a:latin typeface="Arial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4152900" y="2682883"/>
            <a:ext cx="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3197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7472" y="1453896"/>
            <a:ext cx="8796528" cy="4906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Start election:</a:t>
            </a:r>
          </a:p>
          <a:p>
            <a:pPr lvl="1"/>
            <a:r>
              <a:rPr lang="en-US" sz="2200" b="0" dirty="0" smtClean="0"/>
              <a:t>Increment current term, change to candidate state, vote for self</a:t>
            </a:r>
          </a:p>
          <a:p>
            <a:pPr>
              <a:lnSpc>
                <a:spcPct val="250000"/>
              </a:lnSpc>
            </a:pPr>
            <a:r>
              <a:rPr lang="en-US" dirty="0" smtClean="0"/>
              <a:t>Send </a:t>
            </a:r>
            <a:r>
              <a:rPr lang="en-US" dirty="0" err="1" smtClean="0"/>
              <a:t>RequestVote</a:t>
            </a:r>
            <a:r>
              <a:rPr lang="en-US" dirty="0" smtClean="0"/>
              <a:t> to all other servers, retry until either: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Receive votes from majority of servers:</a:t>
            </a:r>
          </a:p>
          <a:p>
            <a:pPr marL="1314450" lvl="2" indent="-457200"/>
            <a:r>
              <a:rPr lang="en-US" sz="2000" dirty="0" smtClean="0"/>
              <a:t>Become leader</a:t>
            </a:r>
          </a:p>
          <a:p>
            <a:pPr marL="1314450" lvl="2" indent="-457200"/>
            <a:r>
              <a:rPr lang="en-US" sz="2000" dirty="0" smtClean="0"/>
              <a:t>Send </a:t>
            </a:r>
            <a:r>
              <a:rPr lang="en-US" sz="2000" dirty="0" err="1" smtClean="0"/>
              <a:t>AppendEntries</a:t>
            </a:r>
            <a:r>
              <a:rPr lang="en-US" sz="2000" dirty="0" smtClean="0"/>
              <a:t> heartbeats to all other servers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/>
              <a:t>Receive RPC from valid leader:</a:t>
            </a:r>
          </a:p>
          <a:p>
            <a:pPr marL="1314450" lvl="2" indent="-457200"/>
            <a:r>
              <a:rPr lang="en-US" sz="2000" dirty="0" smtClean="0"/>
              <a:t>Return to follower state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/>
              <a:t>No-one wins election (election timeout elapses):</a:t>
            </a:r>
          </a:p>
          <a:p>
            <a:pPr marL="1314450" lvl="2" indent="-457200"/>
            <a:r>
              <a:rPr lang="en-US" sz="2000" dirty="0" smtClean="0"/>
              <a:t>Increment term, start new election</a:t>
            </a:r>
            <a:endParaRPr lang="en-US" sz="20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677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7472" y="1453896"/>
            <a:ext cx="8796528" cy="5029199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Safety</a:t>
            </a:r>
            <a:r>
              <a:rPr lang="en-US" dirty="0" smtClean="0"/>
              <a:t>:  allow at most one winner per term</a:t>
            </a:r>
          </a:p>
          <a:p>
            <a:pPr lvl="1"/>
            <a:r>
              <a:rPr lang="en-US" sz="2200" dirty="0" smtClean="0"/>
              <a:t>Each server votes only once per term (persists on disk)</a:t>
            </a:r>
          </a:p>
          <a:p>
            <a:pPr lvl="1"/>
            <a:r>
              <a:rPr lang="en-US" sz="2200" dirty="0" smtClean="0"/>
              <a:t>Two different candidates can’t get majorities in same term</a:t>
            </a:r>
          </a:p>
          <a:p>
            <a:endParaRPr lang="en-US" dirty="0" smtClean="0">
              <a:solidFill>
                <a:schemeClr val="accent4"/>
              </a:solidFill>
            </a:endParaRPr>
          </a:p>
          <a:p>
            <a:endParaRPr lang="en-US" dirty="0" smtClean="0">
              <a:solidFill>
                <a:schemeClr val="accent4"/>
              </a:solidFill>
            </a:endParaRPr>
          </a:p>
          <a:p>
            <a:endParaRPr lang="en-US" dirty="0">
              <a:solidFill>
                <a:schemeClr val="accent4"/>
              </a:solidFill>
            </a:endParaRPr>
          </a:p>
          <a:p>
            <a:pPr>
              <a:spcBef>
                <a:spcPts val="2400"/>
              </a:spcBef>
            </a:pPr>
            <a:r>
              <a:rPr lang="en-US" dirty="0" err="1" smtClean="0">
                <a:solidFill>
                  <a:schemeClr val="accent4"/>
                </a:solidFill>
              </a:rPr>
              <a:t>Liveness</a:t>
            </a:r>
            <a:r>
              <a:rPr lang="en-US" dirty="0" smtClean="0"/>
              <a:t>: some candidate must eventually win</a:t>
            </a:r>
          </a:p>
          <a:p>
            <a:pPr lvl="1"/>
            <a:r>
              <a:rPr lang="en-US" sz="2200" dirty="0" smtClean="0"/>
              <a:t>Each choose election timeouts randomly in [T, 2T]</a:t>
            </a:r>
          </a:p>
          <a:p>
            <a:pPr lvl="1"/>
            <a:r>
              <a:rPr lang="en-US" sz="2200" dirty="0" smtClean="0"/>
              <a:t>One usually initiates and wins election before others start</a:t>
            </a:r>
          </a:p>
          <a:p>
            <a:pPr lvl="1"/>
            <a:r>
              <a:rPr lang="en-US" sz="2200" dirty="0" smtClean="0"/>
              <a:t>Works well if T &gt;&gt; network RTT </a:t>
            </a:r>
            <a:endParaRPr lang="en-US" sz="2200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Elections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2743200" y="3284707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505200" y="3284707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>
              <a:solidFill>
                <a:srgbClr val="00000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267200" y="3284707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>
              <a:solidFill>
                <a:srgbClr val="000000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029200" y="3284707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>
              <a:solidFill>
                <a:srgbClr val="000000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791200" y="3284707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62400" y="3829775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 smtClean="0">
                <a:solidFill>
                  <a:srgbClr val="000000"/>
                </a:solidFill>
                <a:latin typeface="Arial" charset="0"/>
              </a:rPr>
              <a:t>Servers</a:t>
            </a:r>
            <a:endParaRPr lang="en-US" sz="18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24600" y="3208507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 smtClean="0">
                <a:solidFill>
                  <a:srgbClr val="A5001E"/>
                </a:solidFill>
                <a:latin typeface="Arial" charset="0"/>
              </a:rPr>
              <a:t>Voted for candidate A</a:t>
            </a:r>
            <a:endParaRPr lang="en-US" sz="1800" b="0" dirty="0">
              <a:solidFill>
                <a:srgbClr val="A5001E"/>
              </a:solidFill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90600" y="3208507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 smtClean="0">
                <a:solidFill>
                  <a:srgbClr val="704316"/>
                </a:solidFill>
                <a:latin typeface="Arial" charset="0"/>
              </a:rPr>
              <a:t>B can’t also get majority</a:t>
            </a:r>
            <a:endParaRPr lang="en-US" sz="1800" b="0" dirty="0">
              <a:solidFill>
                <a:srgbClr val="704316"/>
              </a:solidFill>
              <a:latin typeface="Arial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191000" y="3208507"/>
            <a:ext cx="2133600" cy="609600"/>
          </a:xfrm>
          <a:prstGeom prst="roundRect">
            <a:avLst/>
          </a:prstGeom>
          <a:noFill/>
          <a:ln>
            <a:solidFill>
              <a:schemeClr val="accent4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2667000" y="3208507"/>
            <a:ext cx="1371600" cy="609600"/>
          </a:xfrm>
          <a:prstGeom prst="roundRect">
            <a:avLst/>
          </a:prstGeom>
          <a:noFill/>
          <a:ln>
            <a:solidFill>
              <a:srgbClr val="704316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76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69067" y="5128446"/>
            <a:ext cx="8229600" cy="1586069"/>
          </a:xfrm>
        </p:spPr>
        <p:txBody>
          <a:bodyPr>
            <a:normAutofit lnSpcReduction="10000"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000" b="0" dirty="0" smtClean="0"/>
              <a:t>Log entry = &lt; index, term, command &gt;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000" b="0" dirty="0" smtClean="0"/>
              <a:t>Log stored on stable storage (disk); survives crashes</a:t>
            </a:r>
          </a:p>
          <a:p>
            <a:pPr>
              <a:spcBef>
                <a:spcPts val="600"/>
              </a:spcBef>
            </a:pPr>
            <a:r>
              <a:rPr lang="en-US" sz="2000" b="0" dirty="0" smtClean="0"/>
              <a:t>Entry </a:t>
            </a:r>
            <a:r>
              <a:rPr lang="en-US" sz="2000" b="0" dirty="0" smtClean="0">
                <a:solidFill>
                  <a:schemeClr val="accent4"/>
                </a:solidFill>
              </a:rPr>
              <a:t>committed</a:t>
            </a:r>
            <a:r>
              <a:rPr lang="en-US" sz="2000" b="0" dirty="0" smtClean="0"/>
              <a:t> if known to be stored on majority of servers</a:t>
            </a:r>
          </a:p>
          <a:p>
            <a:pPr lvl="1">
              <a:spcBef>
                <a:spcPts val="300"/>
              </a:spcBef>
            </a:pPr>
            <a:r>
              <a:rPr lang="en-US" sz="1800" dirty="0" smtClean="0"/>
              <a:t>Durable / stable, will eventually be executed by state machines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 Structure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154967" y="17376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smtClean="0">
                <a:solidFill>
                  <a:srgbClr val="000000"/>
                </a:solidFill>
              </a:rPr>
              <a:t>add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4967" y="13566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 smtClean="0">
                <a:solidFill>
                  <a:srgbClr val="000000"/>
                </a:solidFill>
                <a:latin typeface="Arial" charset="0"/>
              </a:rPr>
              <a:t>1</a:t>
            </a:r>
            <a:endParaRPr lang="en-US" sz="18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12167" y="13566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 smtClean="0">
                <a:solidFill>
                  <a:srgbClr val="000000"/>
                </a:solidFill>
                <a:latin typeface="Arial" charset="0"/>
              </a:rPr>
              <a:t>2</a:t>
            </a:r>
            <a:endParaRPr lang="en-US" sz="18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69367" y="13566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 smtClean="0">
                <a:solidFill>
                  <a:srgbClr val="000000"/>
                </a:solidFill>
                <a:latin typeface="Arial" charset="0"/>
              </a:rPr>
              <a:t>3</a:t>
            </a:r>
            <a:endParaRPr lang="en-US" sz="18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526567" y="13566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 smtClean="0">
                <a:solidFill>
                  <a:srgbClr val="000000"/>
                </a:solidFill>
                <a:latin typeface="Arial" charset="0"/>
              </a:rPr>
              <a:t>4</a:t>
            </a:r>
            <a:endParaRPr lang="en-US" sz="18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83767" y="135668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 smtClean="0">
                <a:solidFill>
                  <a:srgbClr val="000000"/>
                </a:solidFill>
                <a:latin typeface="Arial" charset="0"/>
              </a:rPr>
              <a:t>5</a:t>
            </a:r>
            <a:endParaRPr lang="en-US" sz="18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17167" y="135668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 smtClean="0">
                <a:solidFill>
                  <a:srgbClr val="000000"/>
                </a:solidFill>
                <a:latin typeface="Arial" charset="0"/>
              </a:rPr>
              <a:t>6</a:t>
            </a:r>
            <a:endParaRPr lang="en-US" sz="18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50567" y="135668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 smtClean="0">
                <a:solidFill>
                  <a:srgbClr val="000000"/>
                </a:solidFill>
                <a:latin typeface="Arial" charset="0"/>
              </a:rPr>
              <a:t>7</a:t>
            </a:r>
            <a:endParaRPr lang="en-US" sz="18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583967" y="135668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 smtClean="0">
                <a:solidFill>
                  <a:srgbClr val="000000"/>
                </a:solidFill>
                <a:latin typeface="Arial" charset="0"/>
              </a:rPr>
              <a:t>8</a:t>
            </a:r>
            <a:endParaRPr lang="en-US" sz="18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983767" y="17376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3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err="1" smtClean="0">
                <a:solidFill>
                  <a:srgbClr val="000000"/>
                </a:solidFill>
              </a:rPr>
              <a:t>jmp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2612167" y="17376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err="1" smtClean="0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069367" y="17376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smtClean="0">
                <a:solidFill>
                  <a:srgbClr val="000000"/>
                </a:solidFill>
              </a:rPr>
              <a:t>ret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3526567" y="1737688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2</a:t>
            </a:r>
            <a:r>
              <a:rPr lang="en-US" sz="1600" b="0" dirty="0">
                <a:solidFill>
                  <a:srgbClr val="000000"/>
                </a:solidFill>
              </a:rPr>
              <a:t/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 smtClean="0">
                <a:solidFill>
                  <a:srgbClr val="000000"/>
                </a:solidFill>
              </a:rPr>
              <a:t>mov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4517167" y="17376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3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smtClean="0">
                <a:solidFill>
                  <a:srgbClr val="000000"/>
                </a:solidFill>
              </a:rPr>
              <a:t>div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5050567" y="17376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3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err="1" smtClean="0">
                <a:solidFill>
                  <a:srgbClr val="000000"/>
                </a:solidFill>
              </a:rPr>
              <a:t>shl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583967" y="17376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3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smtClean="0">
                <a:solidFill>
                  <a:srgbClr val="000000"/>
                </a:solidFill>
              </a:rPr>
              <a:t>sub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154967" y="23472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smtClean="0">
                <a:solidFill>
                  <a:srgbClr val="000000"/>
                </a:solidFill>
              </a:rPr>
              <a:t>add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983767" y="23472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3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err="1" smtClean="0">
                <a:solidFill>
                  <a:srgbClr val="000000"/>
                </a:solidFill>
              </a:rPr>
              <a:t>jmp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612167" y="23472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err="1" smtClean="0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3069367" y="23472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smtClean="0">
                <a:solidFill>
                  <a:srgbClr val="000000"/>
                </a:solidFill>
              </a:rPr>
              <a:t>ret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3526567" y="2347288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2</a:t>
            </a:r>
            <a:r>
              <a:rPr lang="en-US" sz="1600" b="0" dirty="0">
                <a:solidFill>
                  <a:srgbClr val="000000"/>
                </a:solidFill>
              </a:rPr>
              <a:t/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 smtClean="0">
                <a:solidFill>
                  <a:srgbClr val="000000"/>
                </a:solidFill>
              </a:rPr>
              <a:t>mov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154967" y="29568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smtClean="0">
                <a:solidFill>
                  <a:srgbClr val="000000"/>
                </a:solidFill>
              </a:rPr>
              <a:t>add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983767" y="29568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3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err="1" smtClean="0">
                <a:solidFill>
                  <a:srgbClr val="000000"/>
                </a:solidFill>
              </a:rPr>
              <a:t>jmp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2612167" y="29568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err="1" smtClean="0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3069367" y="29568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smtClean="0">
                <a:solidFill>
                  <a:srgbClr val="000000"/>
                </a:solidFill>
              </a:rPr>
              <a:t>ret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3526567" y="2956888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2</a:t>
            </a:r>
            <a:r>
              <a:rPr lang="en-US" sz="1600" b="0" dirty="0">
                <a:solidFill>
                  <a:srgbClr val="000000"/>
                </a:solidFill>
              </a:rPr>
              <a:t/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 smtClean="0">
                <a:solidFill>
                  <a:srgbClr val="000000"/>
                </a:solidFill>
              </a:rPr>
              <a:t>mov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4517167" y="29568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3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smtClean="0">
                <a:solidFill>
                  <a:srgbClr val="000000"/>
                </a:solidFill>
              </a:rPr>
              <a:t>div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5050567" y="29568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3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err="1" smtClean="0">
                <a:solidFill>
                  <a:srgbClr val="000000"/>
                </a:solidFill>
              </a:rPr>
              <a:t>shl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583967" y="29568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3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smtClean="0">
                <a:solidFill>
                  <a:srgbClr val="000000"/>
                </a:solidFill>
              </a:rPr>
              <a:t>sub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2154967" y="35664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smtClean="0">
                <a:solidFill>
                  <a:srgbClr val="000000"/>
                </a:solidFill>
              </a:rPr>
              <a:t>add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2612167" y="35664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err="1" smtClean="0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2154967" y="41760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smtClean="0">
                <a:solidFill>
                  <a:srgbClr val="000000"/>
                </a:solidFill>
              </a:rPr>
              <a:t>add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3983767" y="41760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3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err="1" smtClean="0">
                <a:solidFill>
                  <a:srgbClr val="000000"/>
                </a:solidFill>
              </a:rPr>
              <a:t>jmp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2612167" y="41760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err="1" smtClean="0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3069367" y="41760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smtClean="0">
                <a:solidFill>
                  <a:srgbClr val="000000"/>
                </a:solidFill>
              </a:rPr>
              <a:t>ret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3526567" y="4176088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2</a:t>
            </a:r>
            <a:r>
              <a:rPr lang="en-US" sz="1600" b="0" dirty="0">
                <a:solidFill>
                  <a:srgbClr val="000000"/>
                </a:solidFill>
              </a:rPr>
              <a:t/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 smtClean="0">
                <a:solidFill>
                  <a:srgbClr val="000000"/>
                </a:solidFill>
              </a:rPr>
              <a:t>mov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4517167" y="41760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3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smtClean="0">
                <a:solidFill>
                  <a:srgbClr val="000000"/>
                </a:solidFill>
              </a:rPr>
              <a:t>div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5050567" y="41760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3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err="1" smtClean="0">
                <a:solidFill>
                  <a:srgbClr val="000000"/>
                </a:solidFill>
              </a:rPr>
              <a:t>shl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6879367" y="1812400"/>
            <a:ext cx="71333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 smtClean="0">
                <a:solidFill>
                  <a:srgbClr val="000000"/>
                </a:solidFill>
                <a:latin typeface="Arial" charset="0"/>
              </a:rPr>
              <a:t>leader</a:t>
            </a:r>
            <a:endParaRPr lang="en-US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6879367" y="1375938"/>
            <a:ext cx="1027525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 smtClean="0">
                <a:solidFill>
                  <a:srgbClr val="000000"/>
                </a:solidFill>
                <a:latin typeface="Arial" charset="0"/>
              </a:rPr>
              <a:t>log index</a:t>
            </a:r>
            <a:endParaRPr lang="en-US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6879367" y="3374500"/>
            <a:ext cx="1013099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 smtClean="0">
                <a:solidFill>
                  <a:srgbClr val="000000"/>
                </a:solidFill>
                <a:latin typeface="Arial" charset="0"/>
              </a:rPr>
              <a:t>followers</a:t>
            </a:r>
            <a:endParaRPr lang="en-US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7" name="Right Brace 96"/>
          <p:cNvSpPr/>
          <p:nvPr/>
        </p:nvSpPr>
        <p:spPr>
          <a:xfrm>
            <a:off x="6422167" y="2347288"/>
            <a:ext cx="228600" cy="2283023"/>
          </a:xfrm>
          <a:prstGeom prst="rightBrace">
            <a:avLst>
              <a:gd name="adj1" fmla="val 37205"/>
              <a:gd name="adj2" fmla="val 50000"/>
            </a:avLst>
          </a:prstGeom>
          <a:ln w="19050" cap="rnd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154967" y="4709488"/>
            <a:ext cx="3429000" cy="228600"/>
            <a:chOff x="2154967" y="4709488"/>
            <a:chExt cx="3429000" cy="228600"/>
          </a:xfrm>
        </p:grpSpPr>
        <p:cxnSp>
          <p:nvCxnSpPr>
            <p:cNvPr id="99" name="Straight Connector 98"/>
            <p:cNvCxnSpPr/>
            <p:nvPr/>
          </p:nvCxnSpPr>
          <p:spPr>
            <a:xfrm>
              <a:off x="2154967" y="4709488"/>
              <a:ext cx="0" cy="228600"/>
            </a:xfrm>
            <a:prstGeom prst="line">
              <a:avLst/>
            </a:prstGeom>
            <a:ln w="28575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5583967" y="4709488"/>
              <a:ext cx="0" cy="228600"/>
            </a:xfrm>
            <a:prstGeom prst="line">
              <a:avLst/>
            </a:prstGeom>
            <a:ln w="28575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2154967" y="4823788"/>
              <a:ext cx="3429000" cy="0"/>
            </a:xfrm>
            <a:prstGeom prst="line">
              <a:avLst/>
            </a:prstGeom>
            <a:ln w="28575" cap="rnd">
              <a:solidFill>
                <a:schemeClr val="accent4"/>
              </a:solidFill>
              <a:headEnd type="triangle" w="med" len="lg"/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3" name="TextBox 102"/>
          <p:cNvSpPr txBox="1"/>
          <p:nvPr/>
        </p:nvSpPr>
        <p:spPr>
          <a:xfrm>
            <a:off x="6879367" y="4630311"/>
            <a:ext cx="202138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 smtClean="0">
                <a:solidFill>
                  <a:srgbClr val="A5001E"/>
                </a:solidFill>
                <a:latin typeface="Arial" charset="0"/>
              </a:rPr>
              <a:t>committed entries</a:t>
            </a:r>
            <a:endParaRPr lang="en-US" b="0" dirty="0">
              <a:solidFill>
                <a:srgbClr val="A5001E"/>
              </a:solidFill>
              <a:latin typeface="Arial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1110209" y="1473832"/>
            <a:ext cx="51135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 smtClean="0">
                <a:solidFill>
                  <a:srgbClr val="1F4899"/>
                </a:solidFill>
                <a:latin typeface="Arial" charset="0"/>
              </a:rPr>
              <a:t>term</a:t>
            </a:r>
            <a:endParaRPr lang="en-US" b="0" dirty="0">
              <a:solidFill>
                <a:srgbClr val="1F4899"/>
              </a:solidFill>
              <a:latin typeface="Arial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496259" y="2127715"/>
            <a:ext cx="112530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 smtClean="0">
                <a:solidFill>
                  <a:srgbClr val="1F4899"/>
                </a:solidFill>
                <a:latin typeface="Arial" charset="0"/>
              </a:rPr>
              <a:t>command</a:t>
            </a:r>
            <a:endParaRPr lang="en-US" b="0" dirty="0">
              <a:solidFill>
                <a:srgbClr val="1F4899"/>
              </a:solidFill>
              <a:latin typeface="Arial" charset="0"/>
            </a:endParaRPr>
          </a:p>
        </p:txBody>
      </p:sp>
      <p:sp>
        <p:nvSpPr>
          <p:cNvPr id="109" name="Freeform 108"/>
          <p:cNvSpPr/>
          <p:nvPr/>
        </p:nvSpPr>
        <p:spPr>
          <a:xfrm>
            <a:off x="1702580" y="1649485"/>
            <a:ext cx="375385" cy="240640"/>
          </a:xfrm>
          <a:custGeom>
            <a:avLst/>
            <a:gdLst>
              <a:gd name="connsiteX0" fmla="*/ 0 w 375385"/>
              <a:gd name="connsiteY0" fmla="*/ 0 h 240632"/>
              <a:gd name="connsiteX1" fmla="*/ 375385 w 375385"/>
              <a:gd name="connsiteY1" fmla="*/ 240632 h 240632"/>
              <a:gd name="connsiteX0" fmla="*/ 0 w 375385"/>
              <a:gd name="connsiteY0" fmla="*/ 0 h 240632"/>
              <a:gd name="connsiteX1" fmla="*/ 375385 w 375385"/>
              <a:gd name="connsiteY1" fmla="*/ 240632 h 240632"/>
              <a:gd name="connsiteX0" fmla="*/ 0 w 375385"/>
              <a:gd name="connsiteY0" fmla="*/ 8 h 240640"/>
              <a:gd name="connsiteX1" fmla="*/ 375385 w 375385"/>
              <a:gd name="connsiteY1" fmla="*/ 240640 h 240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5385" h="240640">
                <a:moveTo>
                  <a:pt x="0" y="8"/>
                </a:moveTo>
                <a:cubicBezTo>
                  <a:pt x="363353" y="-1597"/>
                  <a:pt x="-33689" y="237432"/>
                  <a:pt x="375385" y="240640"/>
                </a:cubicBezTo>
              </a:path>
            </a:pathLst>
          </a:custGeom>
          <a:ln w="19050" cap="rnd">
            <a:solidFill>
              <a:schemeClr val="tx2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10" name="Freeform 109"/>
          <p:cNvSpPr/>
          <p:nvPr/>
        </p:nvSpPr>
        <p:spPr>
          <a:xfrm flipV="1">
            <a:off x="1697767" y="2040852"/>
            <a:ext cx="375385" cy="240640"/>
          </a:xfrm>
          <a:custGeom>
            <a:avLst/>
            <a:gdLst>
              <a:gd name="connsiteX0" fmla="*/ 0 w 375385"/>
              <a:gd name="connsiteY0" fmla="*/ 0 h 240632"/>
              <a:gd name="connsiteX1" fmla="*/ 375385 w 375385"/>
              <a:gd name="connsiteY1" fmla="*/ 240632 h 240632"/>
              <a:gd name="connsiteX0" fmla="*/ 0 w 375385"/>
              <a:gd name="connsiteY0" fmla="*/ 0 h 240632"/>
              <a:gd name="connsiteX1" fmla="*/ 375385 w 375385"/>
              <a:gd name="connsiteY1" fmla="*/ 240632 h 240632"/>
              <a:gd name="connsiteX0" fmla="*/ 0 w 375385"/>
              <a:gd name="connsiteY0" fmla="*/ 8 h 240640"/>
              <a:gd name="connsiteX1" fmla="*/ 375385 w 375385"/>
              <a:gd name="connsiteY1" fmla="*/ 240640 h 240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5385" h="240640">
                <a:moveTo>
                  <a:pt x="0" y="8"/>
                </a:moveTo>
                <a:cubicBezTo>
                  <a:pt x="363353" y="-1597"/>
                  <a:pt x="-33689" y="237432"/>
                  <a:pt x="375385" y="240640"/>
                </a:cubicBezTo>
              </a:path>
            </a:pathLst>
          </a:custGeom>
          <a:ln w="19050" cap="rnd">
            <a:solidFill>
              <a:schemeClr val="tx2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655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/>
      <p:bldP spid="96" grpId="0"/>
      <p:bldP spid="97" grpId="0" animBg="1"/>
      <p:bldP spid="10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Mechanism:</a:t>
            </a:r>
            <a:r>
              <a:rPr lang="en-US" sz="3200" dirty="0"/>
              <a:t> </a:t>
            </a:r>
            <a:r>
              <a:rPr lang="en-US" sz="3200" dirty="0" smtClean="0"/>
              <a:t> Replicate </a:t>
            </a:r>
            <a:r>
              <a:rPr lang="en-US" sz="3200" dirty="0"/>
              <a:t>and separate </a:t>
            </a:r>
            <a:r>
              <a:rPr lang="en-US" sz="3200" dirty="0" smtClean="0"/>
              <a:t>servers</a:t>
            </a:r>
            <a:endParaRPr lang="en-US" sz="3200" b="1" dirty="0" smtClean="0"/>
          </a:p>
          <a:p>
            <a:r>
              <a:rPr lang="en-US" sz="3200" b="1" dirty="0" smtClean="0"/>
              <a:t>Goal #1:  </a:t>
            </a:r>
            <a:r>
              <a:rPr lang="en-US" sz="3200" dirty="0" smtClean="0"/>
              <a:t>Provide a highly reliable service</a:t>
            </a:r>
          </a:p>
          <a:p>
            <a:r>
              <a:rPr lang="en-US" sz="3200" b="1" dirty="0" smtClean="0"/>
              <a:t>Goal #2:  </a:t>
            </a:r>
            <a:r>
              <a:rPr lang="en-US" sz="3200" dirty="0" smtClean="0"/>
              <a:t>Servers should behave just like a single, more reliable server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Recall:  Primary-Backup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82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016" y="3793145"/>
            <a:ext cx="8686800" cy="3064855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200" b="0" dirty="0" smtClean="0"/>
              <a:t>Client sends command to leader</a:t>
            </a:r>
            <a:endParaRPr lang="en-US" sz="2200" b="0" dirty="0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200" b="0" dirty="0" smtClean="0"/>
              <a:t>Leader appends command to its log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200" b="0" dirty="0" smtClean="0"/>
              <a:t>Leader sends </a:t>
            </a:r>
            <a:r>
              <a:rPr lang="en-US" sz="2200" b="0" dirty="0" err="1" smtClean="0"/>
              <a:t>AppendEntries</a:t>
            </a:r>
            <a:r>
              <a:rPr lang="en-US" sz="2200" b="0" dirty="0" smtClean="0"/>
              <a:t> RPCs to followers</a:t>
            </a:r>
          </a:p>
          <a:p>
            <a:pPr>
              <a:spcBef>
                <a:spcPts val="1000"/>
              </a:spcBef>
              <a:spcAft>
                <a:spcPts val="300"/>
              </a:spcAft>
            </a:pPr>
            <a:r>
              <a:rPr lang="en-US" sz="2200" b="0" dirty="0" smtClean="0">
                <a:solidFill>
                  <a:srgbClr val="C00000"/>
                </a:solidFill>
              </a:rPr>
              <a:t>Once new entry committed: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Leader passes command to its state machine, sends result to client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Leader piggybacks commitment to followers in later </a:t>
            </a:r>
            <a:r>
              <a:rPr lang="en-US" dirty="0" err="1" smtClean="0"/>
              <a:t>AppendEntries</a:t>
            </a:r>
            <a:endParaRPr lang="en-US" dirty="0" smtClean="0"/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Followers pass committed commands to their state machines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operation</a:t>
            </a:r>
            <a:endParaRPr lang="en-US" dirty="0"/>
          </a:p>
        </p:txBody>
      </p:sp>
      <p:sp>
        <p:nvSpPr>
          <p:cNvPr id="105" name="Rounded Rectangle 104"/>
          <p:cNvSpPr/>
          <p:nvPr/>
        </p:nvSpPr>
        <p:spPr>
          <a:xfrm>
            <a:off x="1001656" y="1683738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6" name="Group 105"/>
          <p:cNvGrpSpPr/>
          <p:nvPr/>
        </p:nvGrpSpPr>
        <p:grpSpPr>
          <a:xfrm>
            <a:off x="1306456" y="3207738"/>
            <a:ext cx="1524000" cy="228600"/>
            <a:chOff x="1828800" y="3733800"/>
            <a:chExt cx="1524000" cy="228600"/>
          </a:xfrm>
        </p:grpSpPr>
        <p:sp>
          <p:nvSpPr>
            <p:cNvPr id="107" name="Rectangle 106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Arial" charset="0"/>
                </a:rPr>
                <a:t>add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11" name="TextBox 110"/>
          <p:cNvSpPr txBox="1"/>
          <p:nvPr/>
        </p:nvSpPr>
        <p:spPr>
          <a:xfrm>
            <a:off x="1904950" y="2979138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Log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12" name="Group 111"/>
          <p:cNvGrpSpPr/>
          <p:nvPr/>
        </p:nvGrpSpPr>
        <p:grpSpPr>
          <a:xfrm>
            <a:off x="2400423" y="2217138"/>
            <a:ext cx="658633" cy="609600"/>
            <a:chOff x="3075167" y="2286000"/>
            <a:chExt cx="658633" cy="609600"/>
          </a:xfrm>
        </p:grpSpPr>
        <p:sp>
          <p:nvSpPr>
            <p:cNvPr id="113" name="Oval 112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Freeform 117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Freeform 118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Freeform 119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Freeform 120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2" name="Straight Connector 121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23" name="Group 122"/>
          <p:cNvGrpSpPr/>
          <p:nvPr/>
        </p:nvGrpSpPr>
        <p:grpSpPr>
          <a:xfrm>
            <a:off x="1369984" y="2217138"/>
            <a:ext cx="531549" cy="533400"/>
            <a:chOff x="2057400" y="2438400"/>
            <a:chExt cx="379678" cy="381000"/>
          </a:xfrm>
        </p:grpSpPr>
        <p:sp>
          <p:nvSpPr>
            <p:cNvPr id="12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7" name="TextBox 126"/>
          <p:cNvSpPr txBox="1"/>
          <p:nvPr/>
        </p:nvSpPr>
        <p:spPr>
          <a:xfrm>
            <a:off x="1154056" y="1759938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Module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2373256" y="1759938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Machine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9" name="Rounded Rectangle 128"/>
          <p:cNvSpPr/>
          <p:nvPr/>
        </p:nvSpPr>
        <p:spPr>
          <a:xfrm>
            <a:off x="3440056" y="1683738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0" name="Group 129"/>
          <p:cNvGrpSpPr/>
          <p:nvPr/>
        </p:nvGrpSpPr>
        <p:grpSpPr>
          <a:xfrm>
            <a:off x="3744856" y="3207738"/>
            <a:ext cx="1524000" cy="228600"/>
            <a:chOff x="1828800" y="3733800"/>
            <a:chExt cx="1524000" cy="228600"/>
          </a:xfrm>
        </p:grpSpPr>
        <p:sp>
          <p:nvSpPr>
            <p:cNvPr id="131" name="Rectangle 13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Arial" charset="0"/>
                </a:rPr>
                <a:t>add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35" name="TextBox 134"/>
          <p:cNvSpPr txBox="1"/>
          <p:nvPr/>
        </p:nvSpPr>
        <p:spPr>
          <a:xfrm>
            <a:off x="4343350" y="2979138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Log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36" name="Group 135"/>
          <p:cNvGrpSpPr/>
          <p:nvPr/>
        </p:nvGrpSpPr>
        <p:grpSpPr>
          <a:xfrm>
            <a:off x="4838823" y="2217138"/>
            <a:ext cx="658633" cy="609600"/>
            <a:chOff x="3075167" y="2286000"/>
            <a:chExt cx="658633" cy="609600"/>
          </a:xfrm>
        </p:grpSpPr>
        <p:sp>
          <p:nvSpPr>
            <p:cNvPr id="137" name="Oval 136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Freeform 140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Freeform 141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Freeform 142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Freeform 143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Freeform 144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6" name="Straight Connector 145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47" name="Group 146"/>
          <p:cNvGrpSpPr/>
          <p:nvPr/>
        </p:nvGrpSpPr>
        <p:grpSpPr>
          <a:xfrm>
            <a:off x="3808384" y="2217138"/>
            <a:ext cx="531549" cy="533400"/>
            <a:chOff x="2057400" y="2438400"/>
            <a:chExt cx="379678" cy="381000"/>
          </a:xfrm>
        </p:grpSpPr>
        <p:sp>
          <p:nvSpPr>
            <p:cNvPr id="14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1" name="TextBox 150"/>
          <p:cNvSpPr txBox="1"/>
          <p:nvPr/>
        </p:nvSpPr>
        <p:spPr>
          <a:xfrm>
            <a:off x="3592456" y="1759938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Module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4811656" y="1759938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Machine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53" name="Rounded Rectangle 152"/>
          <p:cNvSpPr/>
          <p:nvPr/>
        </p:nvSpPr>
        <p:spPr>
          <a:xfrm>
            <a:off x="5878456" y="1683738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4" name="Group 153"/>
          <p:cNvGrpSpPr/>
          <p:nvPr/>
        </p:nvGrpSpPr>
        <p:grpSpPr>
          <a:xfrm>
            <a:off x="6183256" y="3207738"/>
            <a:ext cx="1524000" cy="228600"/>
            <a:chOff x="1828800" y="3733800"/>
            <a:chExt cx="1524000" cy="228600"/>
          </a:xfrm>
        </p:grpSpPr>
        <p:sp>
          <p:nvSpPr>
            <p:cNvPr id="155" name="Rectangle 154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Arial" charset="0"/>
                </a:rPr>
                <a:t>add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59" name="TextBox 158"/>
          <p:cNvSpPr txBox="1"/>
          <p:nvPr/>
        </p:nvSpPr>
        <p:spPr>
          <a:xfrm>
            <a:off x="6781750" y="2979138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Log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60" name="Group 159"/>
          <p:cNvGrpSpPr/>
          <p:nvPr/>
        </p:nvGrpSpPr>
        <p:grpSpPr>
          <a:xfrm>
            <a:off x="7277223" y="2217138"/>
            <a:ext cx="658633" cy="609600"/>
            <a:chOff x="3075167" y="2286000"/>
            <a:chExt cx="658633" cy="609600"/>
          </a:xfrm>
        </p:grpSpPr>
        <p:sp>
          <p:nvSpPr>
            <p:cNvPr id="161" name="Oval 16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Freeform 16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Freeform 16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Freeform 16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Freeform 16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Freeform 16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0" name="Straight Connector 169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71" name="Group 170"/>
          <p:cNvGrpSpPr/>
          <p:nvPr/>
        </p:nvGrpSpPr>
        <p:grpSpPr>
          <a:xfrm>
            <a:off x="6246784" y="2217138"/>
            <a:ext cx="531549" cy="533400"/>
            <a:chOff x="2057400" y="2438400"/>
            <a:chExt cx="379678" cy="381000"/>
          </a:xfrm>
        </p:grpSpPr>
        <p:sp>
          <p:nvSpPr>
            <p:cNvPr id="172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3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5" name="TextBox 174"/>
          <p:cNvSpPr txBox="1"/>
          <p:nvPr/>
        </p:nvSpPr>
        <p:spPr>
          <a:xfrm>
            <a:off x="6030856" y="1759938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Module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6" name="TextBox 175"/>
          <p:cNvSpPr txBox="1"/>
          <p:nvPr/>
        </p:nvSpPr>
        <p:spPr>
          <a:xfrm>
            <a:off x="7250056" y="1759938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Machine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86" name="Straight Connector 185"/>
          <p:cNvCxnSpPr/>
          <p:nvPr/>
        </p:nvCxnSpPr>
        <p:spPr>
          <a:xfrm>
            <a:off x="6501704" y="140623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7" name="Freeform 186"/>
          <p:cNvSpPr/>
          <p:nvPr/>
        </p:nvSpPr>
        <p:spPr>
          <a:xfrm>
            <a:off x="4296337" y="1875560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Freeform 187"/>
          <p:cNvSpPr/>
          <p:nvPr/>
        </p:nvSpPr>
        <p:spPr>
          <a:xfrm>
            <a:off x="1839857" y="1631911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Freeform 188"/>
          <p:cNvSpPr/>
          <p:nvPr/>
        </p:nvSpPr>
        <p:spPr>
          <a:xfrm>
            <a:off x="4079361" y="2789284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0" name="Straight Connector 189"/>
          <p:cNvCxnSpPr/>
          <p:nvPr/>
        </p:nvCxnSpPr>
        <p:spPr>
          <a:xfrm flipV="1">
            <a:off x="5162950" y="2860387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1" name="Freeform 190"/>
          <p:cNvSpPr/>
          <p:nvPr/>
        </p:nvSpPr>
        <p:spPr>
          <a:xfrm>
            <a:off x="6511304" y="2789284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Freeform 191"/>
          <p:cNvSpPr/>
          <p:nvPr/>
        </p:nvSpPr>
        <p:spPr>
          <a:xfrm>
            <a:off x="1634504" y="2789284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3" name="Straight Connector 192"/>
          <p:cNvCxnSpPr/>
          <p:nvPr/>
        </p:nvCxnSpPr>
        <p:spPr>
          <a:xfrm flipV="1">
            <a:off x="7600060" y="2860387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 flipV="1">
            <a:off x="2723260" y="2860387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5" name="Freeform 194"/>
          <p:cNvSpPr/>
          <p:nvPr/>
        </p:nvSpPr>
        <p:spPr>
          <a:xfrm>
            <a:off x="6690858" y="1325090"/>
            <a:ext cx="922149" cy="83399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TextBox 195"/>
          <p:cNvSpPr txBox="1"/>
          <p:nvPr/>
        </p:nvSpPr>
        <p:spPr>
          <a:xfrm>
            <a:off x="6051368" y="1350863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shl</a:t>
            </a:r>
            <a:endParaRPr lang="en-US" sz="1400" dirty="0"/>
          </a:p>
        </p:txBody>
      </p:sp>
      <p:pic>
        <p:nvPicPr>
          <p:cNvPr id="207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2363" y="758284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290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" grpId="0" animBg="1"/>
      <p:bldP spid="188" grpId="0" animBg="1"/>
      <p:bldP spid="189" grpId="0" animBg="1"/>
      <p:bldP spid="191" grpId="0" animBg="1"/>
      <p:bldP spid="192" grpId="0" animBg="1"/>
      <p:bldP spid="19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016" y="4161636"/>
            <a:ext cx="7314511" cy="2143631"/>
          </a:xfrm>
        </p:spPr>
        <p:txBody>
          <a:bodyPr>
            <a:normAutofit lnSpcReduction="1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b="0" dirty="0" smtClean="0"/>
              <a:t>Crashed / slow followers?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2200" dirty="0" smtClean="0"/>
              <a:t>Leader retries RPCs until they succeed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endParaRPr lang="en-US" dirty="0" smtClean="0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b="0" dirty="0" smtClean="0"/>
              <a:t>Performance is optimal in common case: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2200" dirty="0" smtClean="0"/>
              <a:t>One successful RPC to any majority of servers</a:t>
            </a:r>
            <a:endParaRPr lang="en-US" sz="22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operation</a:t>
            </a:r>
            <a:endParaRPr lang="en-US" dirty="0"/>
          </a:p>
        </p:txBody>
      </p:sp>
      <p:sp>
        <p:nvSpPr>
          <p:cNvPr id="105" name="Rounded Rectangle 104"/>
          <p:cNvSpPr/>
          <p:nvPr/>
        </p:nvSpPr>
        <p:spPr>
          <a:xfrm>
            <a:off x="1001656" y="1683738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6" name="Group 105"/>
          <p:cNvGrpSpPr/>
          <p:nvPr/>
        </p:nvGrpSpPr>
        <p:grpSpPr>
          <a:xfrm>
            <a:off x="1306456" y="3207738"/>
            <a:ext cx="1524000" cy="228600"/>
            <a:chOff x="1828800" y="3733800"/>
            <a:chExt cx="1524000" cy="228600"/>
          </a:xfrm>
        </p:grpSpPr>
        <p:sp>
          <p:nvSpPr>
            <p:cNvPr id="107" name="Rectangle 106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Arial" charset="0"/>
                </a:rPr>
                <a:t>add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11" name="TextBox 110"/>
          <p:cNvSpPr txBox="1"/>
          <p:nvPr/>
        </p:nvSpPr>
        <p:spPr>
          <a:xfrm>
            <a:off x="1904950" y="2979138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Log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12" name="Group 111"/>
          <p:cNvGrpSpPr/>
          <p:nvPr/>
        </p:nvGrpSpPr>
        <p:grpSpPr>
          <a:xfrm>
            <a:off x="2400423" y="2217138"/>
            <a:ext cx="658633" cy="609600"/>
            <a:chOff x="3075167" y="2286000"/>
            <a:chExt cx="658633" cy="609600"/>
          </a:xfrm>
        </p:grpSpPr>
        <p:sp>
          <p:nvSpPr>
            <p:cNvPr id="113" name="Oval 112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Freeform 117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Freeform 118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Freeform 119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Freeform 120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2" name="Straight Connector 121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23" name="Group 122"/>
          <p:cNvGrpSpPr/>
          <p:nvPr/>
        </p:nvGrpSpPr>
        <p:grpSpPr>
          <a:xfrm>
            <a:off x="1369984" y="2217138"/>
            <a:ext cx="531549" cy="533400"/>
            <a:chOff x="2057400" y="2438400"/>
            <a:chExt cx="379678" cy="381000"/>
          </a:xfrm>
        </p:grpSpPr>
        <p:sp>
          <p:nvSpPr>
            <p:cNvPr id="12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7" name="TextBox 126"/>
          <p:cNvSpPr txBox="1"/>
          <p:nvPr/>
        </p:nvSpPr>
        <p:spPr>
          <a:xfrm>
            <a:off x="1154056" y="1759938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Module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2373256" y="1759938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Machine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9" name="Rounded Rectangle 128"/>
          <p:cNvSpPr/>
          <p:nvPr/>
        </p:nvSpPr>
        <p:spPr>
          <a:xfrm>
            <a:off x="3440056" y="1683738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0" name="Group 129"/>
          <p:cNvGrpSpPr/>
          <p:nvPr/>
        </p:nvGrpSpPr>
        <p:grpSpPr>
          <a:xfrm>
            <a:off x="3744856" y="3207738"/>
            <a:ext cx="1524000" cy="228600"/>
            <a:chOff x="1828800" y="3733800"/>
            <a:chExt cx="1524000" cy="228600"/>
          </a:xfrm>
        </p:grpSpPr>
        <p:sp>
          <p:nvSpPr>
            <p:cNvPr id="131" name="Rectangle 13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Arial" charset="0"/>
                </a:rPr>
                <a:t>add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35" name="TextBox 134"/>
          <p:cNvSpPr txBox="1"/>
          <p:nvPr/>
        </p:nvSpPr>
        <p:spPr>
          <a:xfrm>
            <a:off x="4343350" y="2979138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Log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36" name="Group 135"/>
          <p:cNvGrpSpPr/>
          <p:nvPr/>
        </p:nvGrpSpPr>
        <p:grpSpPr>
          <a:xfrm>
            <a:off x="4838823" y="2217138"/>
            <a:ext cx="658633" cy="609600"/>
            <a:chOff x="3075167" y="2286000"/>
            <a:chExt cx="658633" cy="609600"/>
          </a:xfrm>
        </p:grpSpPr>
        <p:sp>
          <p:nvSpPr>
            <p:cNvPr id="137" name="Oval 136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Freeform 140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Freeform 141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Freeform 142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Freeform 143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Freeform 144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6" name="Straight Connector 145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47" name="Group 146"/>
          <p:cNvGrpSpPr/>
          <p:nvPr/>
        </p:nvGrpSpPr>
        <p:grpSpPr>
          <a:xfrm>
            <a:off x="3808384" y="2217138"/>
            <a:ext cx="531549" cy="533400"/>
            <a:chOff x="2057400" y="2438400"/>
            <a:chExt cx="379678" cy="381000"/>
          </a:xfrm>
        </p:grpSpPr>
        <p:sp>
          <p:nvSpPr>
            <p:cNvPr id="14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1" name="TextBox 150"/>
          <p:cNvSpPr txBox="1"/>
          <p:nvPr/>
        </p:nvSpPr>
        <p:spPr>
          <a:xfrm>
            <a:off x="3592456" y="1759938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Module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4811656" y="1759938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Machine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53" name="Rounded Rectangle 152"/>
          <p:cNvSpPr/>
          <p:nvPr/>
        </p:nvSpPr>
        <p:spPr>
          <a:xfrm>
            <a:off x="5878456" y="1683738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4" name="Group 153"/>
          <p:cNvGrpSpPr/>
          <p:nvPr/>
        </p:nvGrpSpPr>
        <p:grpSpPr>
          <a:xfrm>
            <a:off x="6183256" y="3207738"/>
            <a:ext cx="1524000" cy="228600"/>
            <a:chOff x="1828800" y="3733800"/>
            <a:chExt cx="1524000" cy="228600"/>
          </a:xfrm>
        </p:grpSpPr>
        <p:sp>
          <p:nvSpPr>
            <p:cNvPr id="155" name="Rectangle 154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Arial" charset="0"/>
                </a:rPr>
                <a:t>add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59" name="TextBox 158"/>
          <p:cNvSpPr txBox="1"/>
          <p:nvPr/>
        </p:nvSpPr>
        <p:spPr>
          <a:xfrm>
            <a:off x="6781750" y="2979138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Log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60" name="Group 159"/>
          <p:cNvGrpSpPr/>
          <p:nvPr/>
        </p:nvGrpSpPr>
        <p:grpSpPr>
          <a:xfrm>
            <a:off x="7277223" y="2217138"/>
            <a:ext cx="658633" cy="609600"/>
            <a:chOff x="3075167" y="2286000"/>
            <a:chExt cx="658633" cy="609600"/>
          </a:xfrm>
        </p:grpSpPr>
        <p:sp>
          <p:nvSpPr>
            <p:cNvPr id="161" name="Oval 16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Freeform 16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Freeform 16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Freeform 16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Freeform 16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Freeform 16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0" name="Straight Connector 169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71" name="Group 170"/>
          <p:cNvGrpSpPr/>
          <p:nvPr/>
        </p:nvGrpSpPr>
        <p:grpSpPr>
          <a:xfrm>
            <a:off x="6246784" y="2217138"/>
            <a:ext cx="531549" cy="533400"/>
            <a:chOff x="2057400" y="2438400"/>
            <a:chExt cx="379678" cy="381000"/>
          </a:xfrm>
        </p:grpSpPr>
        <p:sp>
          <p:nvSpPr>
            <p:cNvPr id="172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3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5" name="TextBox 174"/>
          <p:cNvSpPr txBox="1"/>
          <p:nvPr/>
        </p:nvSpPr>
        <p:spPr>
          <a:xfrm>
            <a:off x="6030856" y="1759938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Module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6" name="TextBox 175"/>
          <p:cNvSpPr txBox="1"/>
          <p:nvPr/>
        </p:nvSpPr>
        <p:spPr>
          <a:xfrm>
            <a:off x="7250056" y="1759938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Machine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86" name="Straight Connector 185"/>
          <p:cNvCxnSpPr/>
          <p:nvPr/>
        </p:nvCxnSpPr>
        <p:spPr>
          <a:xfrm>
            <a:off x="6501704" y="140623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7" name="Freeform 186"/>
          <p:cNvSpPr/>
          <p:nvPr/>
        </p:nvSpPr>
        <p:spPr>
          <a:xfrm>
            <a:off x="4296337" y="1875560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Freeform 187"/>
          <p:cNvSpPr/>
          <p:nvPr/>
        </p:nvSpPr>
        <p:spPr>
          <a:xfrm>
            <a:off x="1839857" y="1631911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Freeform 188"/>
          <p:cNvSpPr/>
          <p:nvPr/>
        </p:nvSpPr>
        <p:spPr>
          <a:xfrm>
            <a:off x="4079361" y="2789284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0" name="Straight Connector 189"/>
          <p:cNvCxnSpPr/>
          <p:nvPr/>
        </p:nvCxnSpPr>
        <p:spPr>
          <a:xfrm flipV="1">
            <a:off x="5162950" y="2860387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1" name="Freeform 190"/>
          <p:cNvSpPr/>
          <p:nvPr/>
        </p:nvSpPr>
        <p:spPr>
          <a:xfrm>
            <a:off x="6511304" y="2789284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Freeform 191"/>
          <p:cNvSpPr/>
          <p:nvPr/>
        </p:nvSpPr>
        <p:spPr>
          <a:xfrm>
            <a:off x="1634504" y="2789284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3" name="Straight Connector 192"/>
          <p:cNvCxnSpPr/>
          <p:nvPr/>
        </p:nvCxnSpPr>
        <p:spPr>
          <a:xfrm flipV="1">
            <a:off x="7600060" y="2860387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 flipV="1">
            <a:off x="2723260" y="2860387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5" name="Freeform 194"/>
          <p:cNvSpPr/>
          <p:nvPr/>
        </p:nvSpPr>
        <p:spPr>
          <a:xfrm>
            <a:off x="6690858" y="1325090"/>
            <a:ext cx="922149" cy="83399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TextBox 195"/>
          <p:cNvSpPr txBox="1"/>
          <p:nvPr/>
        </p:nvSpPr>
        <p:spPr>
          <a:xfrm>
            <a:off x="6051368" y="1350863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shl</a:t>
            </a:r>
            <a:endParaRPr lang="en-US" sz="1400" dirty="0"/>
          </a:p>
        </p:txBody>
      </p:sp>
      <p:pic>
        <p:nvPicPr>
          <p:cNvPr id="207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2363" y="758284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800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74128" y="3556947"/>
            <a:ext cx="8769872" cy="3048000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en-US" b="0" dirty="0" smtClean="0"/>
              <a:t>If log entries on different server have same index and term:</a:t>
            </a:r>
          </a:p>
          <a:p>
            <a:pPr lvl="1">
              <a:spcAft>
                <a:spcPts val="600"/>
              </a:spcAft>
            </a:pPr>
            <a:r>
              <a:rPr lang="en-US" sz="2400" dirty="0"/>
              <a:t>S</a:t>
            </a:r>
            <a:r>
              <a:rPr lang="en-US" sz="2400" dirty="0" smtClean="0"/>
              <a:t>tore the same command</a:t>
            </a:r>
          </a:p>
          <a:p>
            <a:pPr lvl="1">
              <a:spcAft>
                <a:spcPts val="600"/>
              </a:spcAft>
            </a:pPr>
            <a:r>
              <a:rPr lang="en-US" sz="2400" dirty="0"/>
              <a:t>L</a:t>
            </a:r>
            <a:r>
              <a:rPr lang="en-US" sz="2400" dirty="0" smtClean="0"/>
              <a:t>ogs are identical in all preceding entries</a:t>
            </a:r>
            <a:endParaRPr lang="en-US" sz="2400" dirty="0"/>
          </a:p>
          <a:p>
            <a:pPr>
              <a:spcBef>
                <a:spcPts val="2400"/>
              </a:spcBef>
            </a:pPr>
            <a:r>
              <a:rPr lang="en-US" b="0" dirty="0" smtClean="0"/>
              <a:t>If given entry is committed, all preceding also committed</a:t>
            </a:r>
            <a:endParaRPr lang="en-US" b="0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28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 Operation:  Highly Coherent</a:t>
            </a:r>
            <a:endParaRPr lang="en-US" dirty="0"/>
          </a:p>
        </p:txBody>
      </p:sp>
      <p:grpSp>
        <p:nvGrpSpPr>
          <p:cNvPr id="119" name="Group 118"/>
          <p:cNvGrpSpPr/>
          <p:nvPr/>
        </p:nvGrpSpPr>
        <p:grpSpPr>
          <a:xfrm>
            <a:off x="1860028" y="1510352"/>
            <a:ext cx="2895600" cy="1447800"/>
            <a:chOff x="1860028" y="1510352"/>
            <a:chExt cx="2895600" cy="1447800"/>
          </a:xfrm>
        </p:grpSpPr>
        <p:sp>
          <p:nvSpPr>
            <p:cNvPr id="120" name="Rectangle 119"/>
            <p:cNvSpPr/>
            <p:nvPr/>
          </p:nvSpPr>
          <p:spPr>
            <a:xfrm>
              <a:off x="1860028" y="18913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br>
                <a:rPr lang="en-US" sz="1600" b="0" dirty="0" smtClean="0">
                  <a:solidFill>
                    <a:srgbClr val="000000"/>
                  </a:solidFill>
                </a:rPr>
              </a:br>
              <a:r>
                <a:rPr lang="en-US" sz="1600" b="0" dirty="0" smtClean="0">
                  <a:solidFill>
                    <a:srgbClr val="000000"/>
                  </a:solidFill>
                </a:rPr>
                <a:t>add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1860028" y="1510352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0" dirty="0" smtClean="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 sz="1800" b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2317228" y="1510352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0" dirty="0" smtClean="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 sz="1800" b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2774428" y="1510352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0" dirty="0" smtClean="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 sz="1800" b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3231628" y="1510352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0" dirty="0" smtClean="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 sz="1800" b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3688828" y="1510352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0" dirty="0" smtClean="0">
                  <a:solidFill>
                    <a:srgbClr val="000000"/>
                  </a:solidFill>
                  <a:latin typeface="Arial" charset="0"/>
                </a:rPr>
                <a:t>5</a:t>
              </a:r>
              <a:endParaRPr lang="en-US" sz="1800" b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4222228" y="1510352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0" dirty="0" smtClean="0">
                  <a:solidFill>
                    <a:srgbClr val="000000"/>
                  </a:solidFill>
                  <a:latin typeface="Arial" charset="0"/>
                </a:rPr>
                <a:t>6</a:t>
              </a:r>
              <a:endParaRPr lang="en-US" sz="1800" b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3688828" y="1891352"/>
              <a:ext cx="533400" cy="4572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3</a:t>
              </a:r>
              <a:br>
                <a:rPr lang="en-US" sz="1600" b="0" dirty="0" smtClean="0">
                  <a:solidFill>
                    <a:srgbClr val="000000"/>
                  </a:solidFill>
                </a:rPr>
              </a:br>
              <a:r>
                <a:rPr lang="en-US" sz="1600" b="0" dirty="0" err="1" smtClean="0">
                  <a:solidFill>
                    <a:srgbClr val="000000"/>
                  </a:solidFill>
                </a:rPr>
                <a:t>jmp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2317228" y="18913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br>
                <a:rPr lang="en-US" sz="1600" b="0" dirty="0" smtClean="0">
                  <a:solidFill>
                    <a:srgbClr val="000000"/>
                  </a:solidFill>
                </a:rPr>
              </a:br>
              <a:r>
                <a:rPr lang="en-US" sz="1600" b="0" dirty="0" err="1" smtClean="0">
                  <a:solidFill>
                    <a:srgbClr val="000000"/>
                  </a:solidFill>
                </a:rPr>
                <a:t>cmp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2774428" y="18913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br>
                <a:rPr lang="en-US" sz="1600" b="0" dirty="0" smtClean="0">
                  <a:solidFill>
                    <a:srgbClr val="000000"/>
                  </a:solidFill>
                </a:rPr>
              </a:br>
              <a:r>
                <a:rPr lang="en-US" sz="1600" b="0" dirty="0" smtClean="0">
                  <a:solidFill>
                    <a:srgbClr val="000000"/>
                  </a:solidFill>
                </a:rPr>
                <a:t>ret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3231628" y="1891352"/>
              <a:ext cx="457200" cy="4572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2</a:t>
              </a:r>
              <a:r>
                <a:rPr lang="en-US" sz="1600" b="0" dirty="0">
                  <a:solidFill>
                    <a:srgbClr val="000000"/>
                  </a:solidFill>
                </a:rPr>
                <a:t/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 smtClean="0">
                  <a:solidFill>
                    <a:srgbClr val="000000"/>
                  </a:solidFill>
                </a:rPr>
                <a:t>mov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4222228" y="1891352"/>
              <a:ext cx="533400" cy="4572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3</a:t>
              </a:r>
              <a:br>
                <a:rPr lang="en-US" sz="1600" b="0" dirty="0" smtClean="0">
                  <a:solidFill>
                    <a:srgbClr val="000000"/>
                  </a:solidFill>
                </a:rPr>
              </a:br>
              <a:r>
                <a:rPr lang="en-US" sz="1600" b="0" dirty="0" smtClean="0">
                  <a:solidFill>
                    <a:srgbClr val="000000"/>
                  </a:solidFill>
                </a:rPr>
                <a:t>div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4222228" y="2500952"/>
              <a:ext cx="533400" cy="4572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4</a:t>
              </a:r>
              <a:r>
                <a:rPr lang="en-US" sz="1600" b="0" dirty="0">
                  <a:solidFill>
                    <a:srgbClr val="000000"/>
                  </a:solidFill>
                </a:rPr>
                <a:t/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smtClean="0">
                  <a:solidFill>
                    <a:srgbClr val="000000"/>
                  </a:solidFill>
                </a:rPr>
                <a:t>sub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1860028" y="25009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br>
                <a:rPr lang="en-US" sz="1600" b="0" dirty="0" smtClean="0">
                  <a:solidFill>
                    <a:srgbClr val="000000"/>
                  </a:solidFill>
                </a:rPr>
              </a:br>
              <a:r>
                <a:rPr lang="en-US" sz="1600" b="0" dirty="0" smtClean="0">
                  <a:solidFill>
                    <a:srgbClr val="000000"/>
                  </a:solidFill>
                </a:rPr>
                <a:t>add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3688828" y="2500952"/>
              <a:ext cx="533400" cy="4572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3</a:t>
              </a:r>
              <a:br>
                <a:rPr lang="en-US" sz="1600" b="0" dirty="0" smtClean="0">
                  <a:solidFill>
                    <a:srgbClr val="000000"/>
                  </a:solidFill>
                </a:rPr>
              </a:br>
              <a:r>
                <a:rPr lang="en-US" sz="1600" b="0" dirty="0" err="1" smtClean="0">
                  <a:solidFill>
                    <a:srgbClr val="000000"/>
                  </a:solidFill>
                </a:rPr>
                <a:t>jmp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2317228" y="25009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br>
                <a:rPr lang="en-US" sz="1600" b="0" dirty="0" smtClean="0">
                  <a:solidFill>
                    <a:srgbClr val="000000"/>
                  </a:solidFill>
                </a:rPr>
              </a:br>
              <a:r>
                <a:rPr lang="en-US" sz="1600" b="0" dirty="0" err="1" smtClean="0">
                  <a:solidFill>
                    <a:srgbClr val="000000"/>
                  </a:solidFill>
                </a:rPr>
                <a:t>cmp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2774428" y="25009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br>
                <a:rPr lang="en-US" sz="1600" b="0" dirty="0" smtClean="0">
                  <a:solidFill>
                    <a:srgbClr val="000000"/>
                  </a:solidFill>
                </a:rPr>
              </a:br>
              <a:r>
                <a:rPr lang="en-US" sz="1600" b="0" dirty="0" smtClean="0">
                  <a:solidFill>
                    <a:srgbClr val="000000"/>
                  </a:solidFill>
                </a:rPr>
                <a:t>ret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3231628" y="2500952"/>
              <a:ext cx="457200" cy="4572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2</a:t>
              </a:r>
              <a:r>
                <a:rPr lang="en-US" sz="1600" b="0" dirty="0">
                  <a:solidFill>
                    <a:srgbClr val="000000"/>
                  </a:solidFill>
                </a:rPr>
                <a:t/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 smtClean="0">
                  <a:solidFill>
                    <a:srgbClr val="000000"/>
                  </a:solidFill>
                </a:rPr>
                <a:t>mov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</p:grpSp>
      <p:sp>
        <p:nvSpPr>
          <p:cNvPr id="138" name="TextBox 137"/>
          <p:cNvSpPr txBox="1"/>
          <p:nvPr/>
        </p:nvSpPr>
        <p:spPr>
          <a:xfrm>
            <a:off x="835598" y="1966064"/>
            <a:ext cx="854401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 smtClean="0">
                <a:solidFill>
                  <a:srgbClr val="000000"/>
                </a:solidFill>
                <a:latin typeface="Arial" charset="0"/>
              </a:rPr>
              <a:t>server1</a:t>
            </a:r>
            <a:endParaRPr lang="en-US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835598" y="2575664"/>
            <a:ext cx="854401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 smtClean="0">
                <a:solidFill>
                  <a:srgbClr val="000000"/>
                </a:solidFill>
                <a:latin typeface="Arial" charset="0"/>
              </a:rPr>
              <a:t>server2</a:t>
            </a:r>
            <a:endParaRPr lang="en-US" b="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30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8004" y="4920060"/>
            <a:ext cx="8467396" cy="1459132"/>
          </a:xfrm>
        </p:spPr>
        <p:txBody>
          <a:bodyPr>
            <a:normAutofit fontScale="92500" lnSpcReduction="20000"/>
          </a:bodyPr>
          <a:lstStyle/>
          <a:p>
            <a:r>
              <a:rPr lang="en-US" sz="2200" b="0" dirty="0" err="1" smtClean="0"/>
              <a:t>AppendEntries</a:t>
            </a:r>
            <a:r>
              <a:rPr lang="en-US" sz="2200" b="0" dirty="0" smtClean="0"/>
              <a:t> has &lt;</a:t>
            </a:r>
            <a:r>
              <a:rPr lang="en-US" sz="2200" b="0" dirty="0" err="1" smtClean="0"/>
              <a:t>index,term</a:t>
            </a:r>
            <a:r>
              <a:rPr lang="en-US" sz="2200" b="0" dirty="0"/>
              <a:t>&gt;</a:t>
            </a:r>
            <a:r>
              <a:rPr lang="en-US" sz="2200" b="0" dirty="0" smtClean="0"/>
              <a:t> of entry preceding new ones</a:t>
            </a:r>
          </a:p>
          <a:p>
            <a:pPr>
              <a:spcBef>
                <a:spcPts val="1600"/>
              </a:spcBef>
            </a:pPr>
            <a:r>
              <a:rPr lang="en-US" sz="2200" b="0" dirty="0" smtClean="0"/>
              <a:t>Follower must contain matching entry; otherwise it rejects</a:t>
            </a:r>
          </a:p>
          <a:p>
            <a:pPr>
              <a:spcBef>
                <a:spcPts val="1600"/>
              </a:spcBef>
            </a:pPr>
            <a:r>
              <a:rPr lang="en-US" sz="2200" b="0" dirty="0" smtClean="0"/>
              <a:t>Implements an </a:t>
            </a:r>
            <a:r>
              <a:rPr lang="en-US" sz="2200" b="0" dirty="0" smtClean="0">
                <a:solidFill>
                  <a:schemeClr val="tx2"/>
                </a:solidFill>
              </a:rPr>
              <a:t>induction step</a:t>
            </a:r>
            <a:r>
              <a:rPr lang="en-US" sz="2200" b="0" dirty="0" smtClean="0"/>
              <a:t>, ensures coherency</a:t>
            </a:r>
            <a:endParaRPr lang="en-US" sz="2200" b="0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4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 Operation:  </a:t>
            </a:r>
            <a:r>
              <a:rPr lang="en-US" dirty="0" smtClean="0"/>
              <a:t>Consistency Check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1852084" y="1891352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smtClean="0">
                <a:solidFill>
                  <a:srgbClr val="000000"/>
                </a:solidFill>
              </a:rPr>
              <a:t>add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3680884" y="1891352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3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err="1" smtClean="0">
                <a:solidFill>
                  <a:srgbClr val="000000"/>
                </a:solidFill>
              </a:rPr>
              <a:t>jmp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309284" y="1891352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err="1" smtClean="0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2766484" y="1891352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smtClean="0">
                <a:solidFill>
                  <a:srgbClr val="000000"/>
                </a:solidFill>
              </a:rPr>
              <a:t>ret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223684" y="1891352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2</a:t>
            </a:r>
            <a:r>
              <a:rPr lang="en-US" sz="1600" b="0" dirty="0">
                <a:solidFill>
                  <a:srgbClr val="000000"/>
                </a:solidFill>
              </a:rPr>
              <a:t/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 smtClean="0">
                <a:solidFill>
                  <a:srgbClr val="000000"/>
                </a:solidFill>
              </a:rPr>
              <a:t>mov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1852084" y="2500952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smtClean="0">
                <a:solidFill>
                  <a:srgbClr val="000000"/>
                </a:solidFill>
              </a:rPr>
              <a:t>add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2309284" y="2500952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err="1" smtClean="0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2766484" y="2500952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br>
              <a:rPr lang="en-US" sz="1600" b="0" dirty="0" smtClean="0">
                <a:solidFill>
                  <a:srgbClr val="000000"/>
                </a:solidFill>
              </a:rPr>
            </a:br>
            <a:r>
              <a:rPr lang="en-US" sz="1600" b="0" dirty="0" smtClean="0">
                <a:solidFill>
                  <a:srgbClr val="000000"/>
                </a:solidFill>
              </a:rPr>
              <a:t>ret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223684" y="2500952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2</a:t>
            </a:r>
            <a:r>
              <a:rPr lang="en-US" sz="1600" b="0" dirty="0">
                <a:solidFill>
                  <a:srgbClr val="000000"/>
                </a:solidFill>
              </a:rPr>
              <a:t/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 smtClean="0">
                <a:solidFill>
                  <a:srgbClr val="000000"/>
                </a:solidFill>
              </a:rPr>
              <a:t>mov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947072" y="1966064"/>
            <a:ext cx="71333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 smtClean="0">
                <a:solidFill>
                  <a:srgbClr val="000000"/>
                </a:solidFill>
                <a:latin typeface="Arial" charset="0"/>
              </a:rPr>
              <a:t>leader</a:t>
            </a:r>
            <a:endParaRPr lang="en-US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775551" y="2575664"/>
            <a:ext cx="88485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 smtClean="0">
                <a:solidFill>
                  <a:srgbClr val="000000"/>
                </a:solidFill>
                <a:latin typeface="Arial" charset="0"/>
              </a:rPr>
              <a:t>follower</a:t>
            </a:r>
            <a:endParaRPr lang="en-US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852084" y="15240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000000"/>
                </a:solidFill>
                <a:latin typeface="Arial" charset="0"/>
              </a:rPr>
              <a:t>1</a:t>
            </a:r>
            <a:endParaRPr lang="en-US" sz="16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309284" y="15240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000000"/>
                </a:solidFill>
                <a:latin typeface="Arial" charset="0"/>
              </a:rPr>
              <a:t>2</a:t>
            </a:r>
            <a:endParaRPr lang="en-US" sz="16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766484" y="15240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000000"/>
                </a:solidFill>
                <a:latin typeface="Arial" charset="0"/>
              </a:rPr>
              <a:t>3</a:t>
            </a:r>
            <a:endParaRPr lang="en-US" sz="16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223684" y="15240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000000"/>
                </a:solidFill>
                <a:latin typeface="Arial" charset="0"/>
              </a:rPr>
              <a:t>4</a:t>
            </a:r>
            <a:endParaRPr lang="en-US" sz="16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680884" y="15240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000000"/>
                </a:solidFill>
                <a:latin typeface="Arial" charset="0"/>
              </a:rPr>
              <a:t>5</a:t>
            </a:r>
            <a:endParaRPr lang="en-US" sz="1600" b="0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482154" y="3106000"/>
            <a:ext cx="8229600" cy="1223752"/>
            <a:chOff x="482154" y="3106000"/>
            <a:chExt cx="8229600" cy="1223752"/>
          </a:xfrm>
        </p:grpSpPr>
        <p:cxnSp>
          <p:nvCxnSpPr>
            <p:cNvPr id="14" name="Straight Connector 13"/>
            <p:cNvCxnSpPr/>
            <p:nvPr/>
          </p:nvCxnSpPr>
          <p:spPr>
            <a:xfrm>
              <a:off x="482154" y="3106000"/>
              <a:ext cx="8229600" cy="0"/>
            </a:xfrm>
            <a:prstGeom prst="line">
              <a:avLst/>
            </a:prstGeom>
            <a:ln w="19050" cap="rnd">
              <a:prstDash val="sysDot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Rectangle 69"/>
            <p:cNvSpPr/>
            <p:nvPr/>
          </p:nvSpPr>
          <p:spPr>
            <a:xfrm>
              <a:off x="1852084" y="32629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br>
                <a:rPr lang="en-US" sz="1600" b="0" dirty="0" smtClean="0">
                  <a:solidFill>
                    <a:srgbClr val="000000"/>
                  </a:solidFill>
                </a:rPr>
              </a:br>
              <a:r>
                <a:rPr lang="en-US" sz="1600" b="0" dirty="0" smtClean="0">
                  <a:solidFill>
                    <a:srgbClr val="000000"/>
                  </a:solidFill>
                </a:rPr>
                <a:t>add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680884" y="3262952"/>
              <a:ext cx="533400" cy="4572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3</a:t>
              </a:r>
              <a:br>
                <a:rPr lang="en-US" sz="1600" b="0" dirty="0" smtClean="0">
                  <a:solidFill>
                    <a:srgbClr val="000000"/>
                  </a:solidFill>
                </a:rPr>
              </a:br>
              <a:r>
                <a:rPr lang="en-US" sz="1600" b="0" dirty="0" err="1" smtClean="0">
                  <a:solidFill>
                    <a:srgbClr val="000000"/>
                  </a:solidFill>
                </a:rPr>
                <a:t>jmp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2309284" y="32629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br>
                <a:rPr lang="en-US" sz="1600" b="0" dirty="0" smtClean="0">
                  <a:solidFill>
                    <a:srgbClr val="000000"/>
                  </a:solidFill>
                </a:rPr>
              </a:br>
              <a:r>
                <a:rPr lang="en-US" sz="1600" b="0" dirty="0" err="1" smtClean="0">
                  <a:solidFill>
                    <a:srgbClr val="000000"/>
                  </a:solidFill>
                </a:rPr>
                <a:t>cmp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2766484" y="32629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br>
                <a:rPr lang="en-US" sz="1600" b="0" dirty="0" smtClean="0">
                  <a:solidFill>
                    <a:srgbClr val="000000"/>
                  </a:solidFill>
                </a:rPr>
              </a:br>
              <a:r>
                <a:rPr lang="en-US" sz="1600" b="0" dirty="0" smtClean="0">
                  <a:solidFill>
                    <a:srgbClr val="000000"/>
                  </a:solidFill>
                </a:rPr>
                <a:t>ret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3223684" y="3262952"/>
              <a:ext cx="457200" cy="4572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2</a:t>
              </a:r>
              <a:r>
                <a:rPr lang="en-US" sz="1600" b="0" dirty="0">
                  <a:solidFill>
                    <a:srgbClr val="000000"/>
                  </a:solidFill>
                </a:rPr>
                <a:t/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 smtClean="0">
                  <a:solidFill>
                    <a:srgbClr val="000000"/>
                  </a:solidFill>
                </a:rPr>
                <a:t>mov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1852084" y="38725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br>
                <a:rPr lang="en-US" sz="1600" b="0" dirty="0" smtClean="0">
                  <a:solidFill>
                    <a:srgbClr val="000000"/>
                  </a:solidFill>
                </a:rPr>
              </a:br>
              <a:r>
                <a:rPr lang="en-US" sz="1600" b="0" dirty="0" smtClean="0">
                  <a:solidFill>
                    <a:srgbClr val="000000"/>
                  </a:solidFill>
                </a:rPr>
                <a:t>add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2309284" y="38725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br>
                <a:rPr lang="en-US" sz="1600" b="0" dirty="0" smtClean="0">
                  <a:solidFill>
                    <a:srgbClr val="000000"/>
                  </a:solidFill>
                </a:rPr>
              </a:br>
              <a:r>
                <a:rPr lang="en-US" sz="1600" b="0" dirty="0" err="1" smtClean="0">
                  <a:solidFill>
                    <a:srgbClr val="000000"/>
                  </a:solidFill>
                </a:rPr>
                <a:t>cmp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2766484" y="38725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br>
                <a:rPr lang="en-US" sz="1600" b="0" dirty="0" smtClean="0">
                  <a:solidFill>
                    <a:srgbClr val="000000"/>
                  </a:solidFill>
                </a:rPr>
              </a:br>
              <a:r>
                <a:rPr lang="en-US" sz="1600" b="0" dirty="0" smtClean="0">
                  <a:solidFill>
                    <a:srgbClr val="000000"/>
                  </a:solidFill>
                </a:rPr>
                <a:t>ret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3223684" y="38725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r>
                <a:rPr lang="en-US" sz="1600" b="0" dirty="0">
                  <a:solidFill>
                    <a:srgbClr val="000000"/>
                  </a:solidFill>
                </a:rPr>
                <a:t/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 smtClean="0">
                  <a:solidFill>
                    <a:srgbClr val="000000"/>
                  </a:solidFill>
                </a:rPr>
                <a:t>shl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947072" y="3337664"/>
              <a:ext cx="713337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b="0" dirty="0" smtClean="0">
                  <a:solidFill>
                    <a:srgbClr val="000000"/>
                  </a:solidFill>
                  <a:latin typeface="Arial" charset="0"/>
                </a:rPr>
                <a:t>leader</a:t>
              </a:r>
              <a:endParaRPr lang="en-US" b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775551" y="3947264"/>
              <a:ext cx="884858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b="0" dirty="0" smtClean="0">
                  <a:solidFill>
                    <a:srgbClr val="000000"/>
                  </a:solidFill>
                  <a:latin typeface="Arial" charset="0"/>
                </a:rPr>
                <a:t>follower</a:t>
              </a:r>
              <a:endParaRPr lang="en-US" b="0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81" name="Freeform 80"/>
          <p:cNvSpPr/>
          <p:nvPr/>
        </p:nvSpPr>
        <p:spPr>
          <a:xfrm>
            <a:off x="3985684" y="2095087"/>
            <a:ext cx="828688" cy="635267"/>
          </a:xfrm>
          <a:custGeom>
            <a:avLst/>
            <a:gdLst>
              <a:gd name="connsiteX0" fmla="*/ 434283 w 434283"/>
              <a:gd name="connsiteY0" fmla="*/ 0 h 635267"/>
              <a:gd name="connsiteX1" fmla="*/ 1147 w 434283"/>
              <a:gd name="connsiteY1" fmla="*/ 635267 h 635267"/>
              <a:gd name="connsiteX0" fmla="*/ 433309 w 849194"/>
              <a:gd name="connsiteY0" fmla="*/ 0 h 635267"/>
              <a:gd name="connsiteX1" fmla="*/ 173 w 849194"/>
              <a:gd name="connsiteY1" fmla="*/ 635267 h 635267"/>
              <a:gd name="connsiteX0" fmla="*/ 433136 w 1030014"/>
              <a:gd name="connsiteY0" fmla="*/ 0 h 635267"/>
              <a:gd name="connsiteX1" fmla="*/ 0 w 1030014"/>
              <a:gd name="connsiteY1" fmla="*/ 635267 h 635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30014" h="635267">
                <a:moveTo>
                  <a:pt x="433136" y="0"/>
                </a:moveTo>
                <a:cubicBezTo>
                  <a:pt x="1583355" y="206141"/>
                  <a:pt x="866274" y="614412"/>
                  <a:pt x="0" y="635267"/>
                </a:cubicBezTo>
              </a:path>
            </a:pathLst>
          </a:custGeom>
          <a:noFill/>
          <a:ln w="28575">
            <a:solidFill>
              <a:srgbClr val="006400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5042972" y="2043752"/>
            <a:ext cx="28007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0" dirty="0" err="1" smtClean="0">
                <a:solidFill>
                  <a:srgbClr val="006400"/>
                </a:solidFill>
                <a:latin typeface="Arial" charset="0"/>
              </a:rPr>
              <a:t>AppendEntries</a:t>
            </a:r>
            <a:r>
              <a:rPr lang="en-US" sz="1800" b="0" dirty="0" smtClean="0">
                <a:solidFill>
                  <a:srgbClr val="006400"/>
                </a:solidFill>
                <a:latin typeface="Arial" charset="0"/>
              </a:rPr>
              <a:t> succeeds:</a:t>
            </a:r>
          </a:p>
          <a:p>
            <a:pPr algn="l"/>
            <a:r>
              <a:rPr lang="en-US" sz="1800" b="0" dirty="0" smtClean="0">
                <a:solidFill>
                  <a:srgbClr val="006400"/>
                </a:solidFill>
                <a:latin typeface="Arial" charset="0"/>
              </a:rPr>
              <a:t>matching entry</a:t>
            </a:r>
            <a:endParaRPr lang="en-US" sz="1800" b="0" dirty="0">
              <a:solidFill>
                <a:srgbClr val="006400"/>
              </a:solidFill>
              <a:latin typeface="Arial" charset="0"/>
            </a:endParaRPr>
          </a:p>
        </p:txBody>
      </p:sp>
      <p:sp>
        <p:nvSpPr>
          <p:cNvPr id="83" name="Freeform 82"/>
          <p:cNvSpPr/>
          <p:nvPr/>
        </p:nvSpPr>
        <p:spPr>
          <a:xfrm>
            <a:off x="3985684" y="3465885"/>
            <a:ext cx="828688" cy="635267"/>
          </a:xfrm>
          <a:custGeom>
            <a:avLst/>
            <a:gdLst>
              <a:gd name="connsiteX0" fmla="*/ 434283 w 434283"/>
              <a:gd name="connsiteY0" fmla="*/ 0 h 635267"/>
              <a:gd name="connsiteX1" fmla="*/ 1147 w 434283"/>
              <a:gd name="connsiteY1" fmla="*/ 635267 h 635267"/>
              <a:gd name="connsiteX0" fmla="*/ 433309 w 849194"/>
              <a:gd name="connsiteY0" fmla="*/ 0 h 635267"/>
              <a:gd name="connsiteX1" fmla="*/ 173 w 849194"/>
              <a:gd name="connsiteY1" fmla="*/ 635267 h 635267"/>
              <a:gd name="connsiteX0" fmla="*/ 433136 w 1030014"/>
              <a:gd name="connsiteY0" fmla="*/ 0 h 635267"/>
              <a:gd name="connsiteX1" fmla="*/ 0 w 1030014"/>
              <a:gd name="connsiteY1" fmla="*/ 635267 h 635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30014" h="635267">
                <a:moveTo>
                  <a:pt x="433136" y="0"/>
                </a:moveTo>
                <a:cubicBezTo>
                  <a:pt x="1583355" y="206141"/>
                  <a:pt x="866274" y="614412"/>
                  <a:pt x="0" y="635267"/>
                </a:cubicBezTo>
              </a:path>
            </a:pathLst>
          </a:custGeom>
          <a:noFill/>
          <a:ln w="28575"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5042972" y="3454821"/>
            <a:ext cx="22365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0" dirty="0" err="1" smtClean="0">
                <a:solidFill>
                  <a:srgbClr val="A5001E"/>
                </a:solidFill>
                <a:latin typeface="Arial" charset="0"/>
              </a:rPr>
              <a:t>AppendEntries</a:t>
            </a:r>
            <a:r>
              <a:rPr lang="en-US" sz="1800" b="0" dirty="0" smtClean="0">
                <a:solidFill>
                  <a:srgbClr val="A5001E"/>
                </a:solidFill>
                <a:latin typeface="Arial" charset="0"/>
              </a:rPr>
              <a:t> fails:</a:t>
            </a:r>
          </a:p>
          <a:p>
            <a:pPr algn="l"/>
            <a:r>
              <a:rPr lang="en-US" sz="1800" b="0" dirty="0" smtClean="0">
                <a:solidFill>
                  <a:srgbClr val="A5001E"/>
                </a:solidFill>
                <a:latin typeface="Arial" charset="0"/>
              </a:rPr>
              <a:t>mismatch</a:t>
            </a:r>
            <a:endParaRPr lang="en-US" sz="1800" b="0" dirty="0">
              <a:solidFill>
                <a:srgbClr val="A5001E"/>
              </a:solidFill>
              <a:latin typeface="Arial" charset="0"/>
            </a:endParaRPr>
          </a:p>
        </p:txBody>
      </p:sp>
      <p:grpSp>
        <p:nvGrpSpPr>
          <p:cNvPr id="85" name="Group 84"/>
          <p:cNvGrpSpPr/>
          <p:nvPr/>
        </p:nvGrpSpPr>
        <p:grpSpPr>
          <a:xfrm>
            <a:off x="3795184" y="3948752"/>
            <a:ext cx="304800" cy="304800"/>
            <a:chOff x="4038600" y="5715000"/>
            <a:chExt cx="304800" cy="304800"/>
          </a:xfrm>
        </p:grpSpPr>
        <p:cxnSp>
          <p:nvCxnSpPr>
            <p:cNvPr id="86" name="Straight Connector 85"/>
            <p:cNvCxnSpPr/>
            <p:nvPr/>
          </p:nvCxnSpPr>
          <p:spPr>
            <a:xfrm>
              <a:off x="4038600" y="5715000"/>
              <a:ext cx="304800" cy="304800"/>
            </a:xfrm>
            <a:prstGeom prst="line">
              <a:avLst/>
            </a:prstGeom>
            <a:ln w="57150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flipV="1">
              <a:off x="4038600" y="5715000"/>
              <a:ext cx="304800" cy="304800"/>
            </a:xfrm>
            <a:prstGeom prst="line">
              <a:avLst/>
            </a:prstGeom>
            <a:ln w="57150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8" name="Rectangle 87"/>
          <p:cNvSpPr/>
          <p:nvPr/>
        </p:nvSpPr>
        <p:spPr>
          <a:xfrm>
            <a:off x="3299884" y="1542640"/>
            <a:ext cx="304800" cy="577312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007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81" grpId="0" animBg="1"/>
      <p:bldP spid="82" grpId="0"/>
      <p:bldP spid="83" grpId="0" animBg="1"/>
      <p:bldP spid="84" grpId="0"/>
      <p:bldP spid="8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7472" y="1444752"/>
            <a:ext cx="8767454" cy="4906963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200" b="0" dirty="0" smtClean="0"/>
              <a:t>New leader’s log is truth, no special steps, start normal operation</a:t>
            </a:r>
          </a:p>
          <a:p>
            <a:pPr lvl="1">
              <a:spcAft>
                <a:spcPts val="600"/>
              </a:spcAft>
            </a:pPr>
            <a:r>
              <a:rPr lang="en-US" sz="2200" b="0" dirty="0"/>
              <a:t>Will eventually make follower’s logs identical to leader’s</a:t>
            </a:r>
          </a:p>
          <a:p>
            <a:pPr lvl="1">
              <a:spcAft>
                <a:spcPts val="600"/>
              </a:spcAft>
            </a:pPr>
            <a:r>
              <a:rPr lang="en-US" sz="2200" b="0" dirty="0" smtClean="0"/>
              <a:t>Old leader may have left entries partially replicated</a:t>
            </a:r>
          </a:p>
          <a:p>
            <a:pPr>
              <a:spcBef>
                <a:spcPts val="3000"/>
              </a:spcBef>
              <a:spcAft>
                <a:spcPts val="600"/>
              </a:spcAft>
            </a:pPr>
            <a:r>
              <a:rPr lang="en-US" sz="2200" b="0" dirty="0" smtClean="0"/>
              <a:t>Multiple crashes can leave many extraneous log entries</a:t>
            </a:r>
            <a:endParaRPr lang="en-US" sz="2200" b="0" dirty="0"/>
          </a:p>
        </p:txBody>
      </p:sp>
      <p:sp>
        <p:nvSpPr>
          <p:cNvPr id="51" name="Slide Number Placeholder 5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55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Leader Changes</a:t>
            </a:r>
            <a:endParaRPr lang="en-US" dirty="0"/>
          </a:p>
        </p:txBody>
      </p:sp>
      <p:grpSp>
        <p:nvGrpSpPr>
          <p:cNvPr id="56" name="Group 55"/>
          <p:cNvGrpSpPr/>
          <p:nvPr/>
        </p:nvGrpSpPr>
        <p:grpSpPr>
          <a:xfrm>
            <a:off x="2199400" y="3909290"/>
            <a:ext cx="3965040" cy="2590800"/>
            <a:chOff x="2199400" y="3928054"/>
            <a:chExt cx="3965040" cy="2590800"/>
          </a:xfrm>
        </p:grpSpPr>
        <p:sp>
          <p:nvSpPr>
            <p:cNvPr id="7" name="TextBox 6"/>
            <p:cNvSpPr txBox="1"/>
            <p:nvPr/>
          </p:nvSpPr>
          <p:spPr>
            <a:xfrm>
              <a:off x="3497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F4899"/>
                  </a:solidFill>
                  <a:latin typeface="Arial" charset="0"/>
                </a:rPr>
                <a:t>1</a:t>
              </a:r>
              <a:endParaRPr lang="en-US" sz="1600" b="0" dirty="0">
                <a:solidFill>
                  <a:srgbClr val="1F4899"/>
                </a:solidFill>
                <a:latin typeface="Arial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878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F4899"/>
                  </a:solidFill>
                  <a:latin typeface="Arial" charset="0"/>
                </a:rPr>
                <a:t>2</a:t>
              </a:r>
              <a:endParaRPr lang="en-US" sz="1600" b="0" dirty="0">
                <a:solidFill>
                  <a:srgbClr val="1F4899"/>
                </a:solidFill>
                <a:latin typeface="Arial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259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F4899"/>
                  </a:solidFill>
                  <a:latin typeface="Arial" charset="0"/>
                </a:rPr>
                <a:t>3</a:t>
              </a:r>
              <a:endParaRPr lang="en-US" sz="1600" b="0" dirty="0">
                <a:solidFill>
                  <a:srgbClr val="1F4899"/>
                </a:solidFill>
                <a:latin typeface="Arial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640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F4899"/>
                  </a:solidFill>
                  <a:latin typeface="Arial" charset="0"/>
                </a:rPr>
                <a:t>4</a:t>
              </a:r>
              <a:endParaRPr lang="en-US" sz="1600" b="0" dirty="0">
                <a:solidFill>
                  <a:srgbClr val="1F4899"/>
                </a:solidFill>
                <a:latin typeface="Arial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021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F4899"/>
                  </a:solidFill>
                  <a:latin typeface="Arial" charset="0"/>
                </a:rPr>
                <a:t>5</a:t>
              </a:r>
              <a:endParaRPr lang="en-US" sz="1600" b="0" dirty="0">
                <a:solidFill>
                  <a:srgbClr val="1F4899"/>
                </a:solidFill>
                <a:latin typeface="Arial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402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F4899"/>
                  </a:solidFill>
                  <a:latin typeface="Arial" charset="0"/>
                </a:rPr>
                <a:t>6</a:t>
              </a:r>
              <a:endParaRPr lang="en-US" sz="1600" b="0" dirty="0">
                <a:solidFill>
                  <a:srgbClr val="1F4899"/>
                </a:solidFill>
                <a:latin typeface="Arial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783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F4899"/>
                  </a:solidFill>
                  <a:latin typeface="Arial" charset="0"/>
                </a:rPr>
                <a:t>7</a:t>
              </a:r>
              <a:endParaRPr lang="en-US" sz="1600" b="0" dirty="0">
                <a:solidFill>
                  <a:srgbClr val="1F4899"/>
                </a:solidFill>
                <a:latin typeface="Arial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428000" y="3975921"/>
              <a:ext cx="11430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US" sz="1600" b="0" dirty="0" smtClean="0">
                  <a:solidFill>
                    <a:srgbClr val="1F4899"/>
                  </a:solidFill>
                  <a:latin typeface="Arial" charset="0"/>
                </a:rPr>
                <a:t>log index</a:t>
              </a:r>
              <a:endParaRPr lang="en-US" sz="1600" b="0" dirty="0">
                <a:solidFill>
                  <a:srgbClr val="1F4899"/>
                </a:solidFill>
                <a:latin typeface="Arial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497440" y="43090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878440" y="43090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497440" y="47662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878440" y="47662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259440" y="4309054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5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259440" y="4766254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5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640440" y="4309054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021440" y="4309054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402440" y="4309054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640440" y="4766254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497440" y="52234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878440" y="52234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259440" y="5223454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5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640440" y="5223454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5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497440" y="56806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640440" y="5680654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4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878440" y="56806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497440" y="61378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878440" y="61378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021440" y="4766254"/>
              <a:ext cx="381000" cy="381000"/>
            </a:xfrm>
            <a:prstGeom prst="rect">
              <a:avLst/>
            </a:prstGeom>
            <a:solidFill>
              <a:srgbClr val="EECBA8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7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402440" y="4766254"/>
              <a:ext cx="381000" cy="381000"/>
            </a:xfrm>
            <a:prstGeom prst="rect">
              <a:avLst/>
            </a:prstGeom>
            <a:solidFill>
              <a:srgbClr val="EECBA8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7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4259440" y="6137854"/>
              <a:ext cx="381000" cy="381000"/>
            </a:xfrm>
            <a:prstGeom prst="rect">
              <a:avLst/>
            </a:prstGeom>
            <a:solidFill>
              <a:srgbClr val="D1B2E8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2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4640440" y="6137854"/>
              <a:ext cx="381000" cy="381000"/>
            </a:xfrm>
            <a:prstGeom prst="rect">
              <a:avLst/>
            </a:prstGeom>
            <a:solidFill>
              <a:srgbClr val="D1B2E8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2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021440" y="6137854"/>
              <a:ext cx="381000" cy="381000"/>
            </a:xfrm>
            <a:prstGeom prst="rect">
              <a:avLst/>
            </a:prstGeom>
            <a:solidFill>
              <a:srgbClr val="FFE181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402440" y="6137854"/>
              <a:ext cx="381000" cy="381000"/>
            </a:xfrm>
            <a:prstGeom prst="rect">
              <a:avLst/>
            </a:prstGeom>
            <a:solidFill>
              <a:srgbClr val="FFE181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783440" y="6137854"/>
              <a:ext cx="381000" cy="381000"/>
            </a:xfrm>
            <a:prstGeom prst="rect">
              <a:avLst/>
            </a:prstGeom>
            <a:solidFill>
              <a:srgbClr val="FFE181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259440" y="5680654"/>
              <a:ext cx="381000" cy="381000"/>
            </a:xfrm>
            <a:prstGeom prst="rect">
              <a:avLst/>
            </a:prstGeom>
            <a:solidFill>
              <a:srgbClr val="D1B2E8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2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783440" y="4766254"/>
              <a:ext cx="381000" cy="381000"/>
            </a:xfrm>
            <a:prstGeom prst="rect">
              <a:avLst/>
            </a:prstGeom>
            <a:solidFill>
              <a:srgbClr val="EECBA8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7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199400" y="4375829"/>
              <a:ext cx="7620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US" sz="1600" b="0" dirty="0" smtClean="0">
                  <a:solidFill>
                    <a:srgbClr val="1F4899"/>
                  </a:solidFill>
                  <a:latin typeface="Arial" charset="0"/>
                </a:rPr>
                <a:t>term</a:t>
              </a:r>
              <a:endParaRPr lang="en-US" sz="1600" b="0" dirty="0">
                <a:solidFill>
                  <a:srgbClr val="1F4899"/>
                </a:solidFill>
                <a:latin typeface="Arial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116440" y="4361055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 smtClean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 smtClean="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 sz="1800" b="0" baseline="-2500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116440" y="4818255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 smtClean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 smtClean="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 sz="1800" b="0" baseline="-2500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3116440" y="5275455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 smtClean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 smtClean="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 sz="1800" b="0" baseline="-2500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3116440" y="5732655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 smtClean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 smtClean="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 sz="1800" b="0" baseline="-2500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3116440" y="6189855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 smtClean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 smtClean="0">
                  <a:solidFill>
                    <a:srgbClr val="000000"/>
                  </a:solidFill>
                  <a:latin typeface="Arial" charset="0"/>
                </a:rPr>
                <a:t>5</a:t>
              </a:r>
              <a:endParaRPr lang="en-US" sz="1800" b="0" baseline="-2500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53" name="Freeform 52"/>
            <p:cNvSpPr/>
            <p:nvPr/>
          </p:nvSpPr>
          <p:spPr>
            <a:xfrm>
              <a:off x="2677186" y="4318609"/>
              <a:ext cx="923961" cy="136388"/>
            </a:xfrm>
            <a:custGeom>
              <a:avLst/>
              <a:gdLst>
                <a:gd name="connsiteX0" fmla="*/ 0 w 960895"/>
                <a:gd name="connsiteY0" fmla="*/ 30997 h 35621"/>
                <a:gd name="connsiteX1" fmla="*/ 960895 w 960895"/>
                <a:gd name="connsiteY1" fmla="*/ 0 h 35621"/>
                <a:gd name="connsiteX0" fmla="*/ 0 w 960895"/>
                <a:gd name="connsiteY0" fmla="*/ 140060 h 140060"/>
                <a:gd name="connsiteX1" fmla="*/ 960895 w 960895"/>
                <a:gd name="connsiteY1" fmla="*/ 109063 h 140060"/>
                <a:gd name="connsiteX0" fmla="*/ 0 w 960895"/>
                <a:gd name="connsiteY0" fmla="*/ 234909 h 234909"/>
                <a:gd name="connsiteX1" fmla="*/ 960895 w 960895"/>
                <a:gd name="connsiteY1" fmla="*/ 203912 h 234909"/>
                <a:gd name="connsiteX0" fmla="*/ 0 w 960895"/>
                <a:gd name="connsiteY0" fmla="*/ 229092 h 229092"/>
                <a:gd name="connsiteX1" fmla="*/ 960895 w 960895"/>
                <a:gd name="connsiteY1" fmla="*/ 198095 h 229092"/>
                <a:gd name="connsiteX0" fmla="*/ 0 w 960895"/>
                <a:gd name="connsiteY0" fmla="*/ 232023 h 232023"/>
                <a:gd name="connsiteX1" fmla="*/ 960895 w 960895"/>
                <a:gd name="connsiteY1" fmla="*/ 201026 h 232023"/>
                <a:gd name="connsiteX0" fmla="*/ 0 w 960895"/>
                <a:gd name="connsiteY0" fmla="*/ 190489 h 190489"/>
                <a:gd name="connsiteX1" fmla="*/ 960895 w 960895"/>
                <a:gd name="connsiteY1" fmla="*/ 159492 h 190489"/>
                <a:gd name="connsiteX0" fmla="*/ 0 w 960895"/>
                <a:gd name="connsiteY0" fmla="*/ 165531 h 165531"/>
                <a:gd name="connsiteX1" fmla="*/ 960895 w 960895"/>
                <a:gd name="connsiteY1" fmla="*/ 134534 h 165531"/>
                <a:gd name="connsiteX0" fmla="*/ 0 w 960895"/>
                <a:gd name="connsiteY0" fmla="*/ 146110 h 153859"/>
                <a:gd name="connsiteX1" fmla="*/ 960895 w 960895"/>
                <a:gd name="connsiteY1" fmla="*/ 153859 h 153859"/>
                <a:gd name="connsiteX0" fmla="*/ 0 w 999641"/>
                <a:gd name="connsiteY0" fmla="*/ 132573 h 171318"/>
                <a:gd name="connsiteX1" fmla="*/ 999641 w 999641"/>
                <a:gd name="connsiteY1" fmla="*/ 171318 h 171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9641" h="171318">
                  <a:moveTo>
                    <a:pt x="0" y="132573"/>
                  </a:moveTo>
                  <a:cubicBezTo>
                    <a:pt x="315779" y="-77946"/>
                    <a:pt x="670302" y="-17245"/>
                    <a:pt x="999641" y="171318"/>
                  </a:cubicBezTo>
                </a:path>
              </a:pathLst>
            </a:custGeom>
            <a:noFill/>
            <a:ln w="19050">
              <a:solidFill>
                <a:schemeClr val="tx2"/>
              </a:solidFill>
              <a:tailEnd type="triangle" w="sm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092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2900" y="2749882"/>
            <a:ext cx="8592500" cy="294298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Raft safety property:  </a:t>
            </a:r>
            <a:r>
              <a:rPr lang="en-US" sz="2300" b="0" dirty="0" smtClean="0"/>
              <a:t>If leader has decided log entry is committed, entry will be present in logs of all future leaders</a:t>
            </a:r>
          </a:p>
          <a:p>
            <a:pPr>
              <a:spcBef>
                <a:spcPts val="2400"/>
              </a:spcBef>
            </a:pPr>
            <a:r>
              <a:rPr lang="en-US" b="0" dirty="0" smtClean="0"/>
              <a:t>Why does this guarantee higher-level goal?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100" dirty="0" smtClean="0"/>
              <a:t>Leaders never overwrite entries in their logs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100" dirty="0" smtClean="0"/>
              <a:t>Only entries in leader’s log can be committed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100" dirty="0" smtClean="0"/>
              <a:t>Entries must be committed before applying to state machine</a:t>
            </a:r>
            <a:endParaRPr lang="en-US" sz="2100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15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Requirement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0784" y="5585147"/>
            <a:ext cx="55790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1F4899"/>
                </a:solidFill>
                <a:latin typeface="Arial" charset="0"/>
              </a:rPr>
              <a:t>Committed → Present in future leaders’ logs</a:t>
            </a:r>
            <a:endParaRPr lang="en-US" dirty="0">
              <a:solidFill>
                <a:srgbClr val="1F4899"/>
              </a:solidFill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81363" y="6031598"/>
            <a:ext cx="17107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b="0" dirty="0" smtClean="0">
                <a:solidFill>
                  <a:srgbClr val="E1FFE1">
                    <a:lumMod val="25000"/>
                  </a:srgbClr>
                </a:solidFill>
                <a:latin typeface="Arial" charset="0"/>
              </a:rPr>
              <a:t>Restrictions on</a:t>
            </a:r>
            <a:br>
              <a:rPr lang="en-US" sz="1800" b="0" dirty="0" smtClean="0">
                <a:solidFill>
                  <a:srgbClr val="E1FFE1">
                    <a:lumMod val="25000"/>
                  </a:srgbClr>
                </a:solidFill>
                <a:latin typeface="Arial" charset="0"/>
              </a:rPr>
            </a:br>
            <a:r>
              <a:rPr lang="en-US" sz="1800" b="0" dirty="0" smtClean="0">
                <a:solidFill>
                  <a:srgbClr val="E1FFE1">
                    <a:lumMod val="25000"/>
                  </a:srgbClr>
                </a:solidFill>
                <a:latin typeface="Arial" charset="0"/>
              </a:rPr>
              <a:t>commitment</a:t>
            </a:r>
            <a:endParaRPr lang="en-US" sz="1800" b="0" dirty="0">
              <a:solidFill>
                <a:srgbClr val="E1FFE1">
                  <a:lumMod val="25000"/>
                </a:srgbClr>
              </a:solidFill>
              <a:latin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33444" y="6020739"/>
            <a:ext cx="17107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0" dirty="0" smtClean="0">
                <a:solidFill>
                  <a:srgbClr val="E1FFE1">
                    <a:lumMod val="25000"/>
                  </a:srgbClr>
                </a:solidFill>
                <a:latin typeface="Arial" charset="0"/>
              </a:rPr>
              <a:t>Restrictions on</a:t>
            </a:r>
            <a:br>
              <a:rPr lang="en-US" sz="1800" b="0" dirty="0" smtClean="0">
                <a:solidFill>
                  <a:srgbClr val="E1FFE1">
                    <a:lumMod val="25000"/>
                  </a:srgbClr>
                </a:solidFill>
                <a:latin typeface="Arial" charset="0"/>
              </a:rPr>
            </a:br>
            <a:r>
              <a:rPr lang="en-US" sz="1800" b="0" dirty="0" smtClean="0">
                <a:solidFill>
                  <a:srgbClr val="E1FFE1">
                    <a:lumMod val="25000"/>
                  </a:srgbClr>
                </a:solidFill>
                <a:latin typeface="Arial" charset="0"/>
              </a:rPr>
              <a:t>leader election</a:t>
            </a:r>
            <a:endParaRPr lang="en-US" sz="1800" b="0" dirty="0">
              <a:solidFill>
                <a:srgbClr val="E1FFE1">
                  <a:lumMod val="25000"/>
                </a:srgbClr>
              </a:solidFill>
              <a:latin typeface="Arial" charset="0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2551144" y="5941782"/>
            <a:ext cx="658678" cy="402956"/>
          </a:xfrm>
          <a:custGeom>
            <a:avLst/>
            <a:gdLst>
              <a:gd name="connsiteX0" fmla="*/ 658678 w 658678"/>
              <a:gd name="connsiteY0" fmla="*/ 0 h 402956"/>
              <a:gd name="connsiteX1" fmla="*/ 0 w 658678"/>
              <a:gd name="connsiteY1" fmla="*/ 402956 h 402956"/>
              <a:gd name="connsiteX0" fmla="*/ 658678 w 658678"/>
              <a:gd name="connsiteY0" fmla="*/ 0 h 402956"/>
              <a:gd name="connsiteX1" fmla="*/ 0 w 658678"/>
              <a:gd name="connsiteY1" fmla="*/ 402956 h 402956"/>
              <a:gd name="connsiteX0" fmla="*/ 658678 w 658678"/>
              <a:gd name="connsiteY0" fmla="*/ 0 h 402956"/>
              <a:gd name="connsiteX1" fmla="*/ 0 w 658678"/>
              <a:gd name="connsiteY1" fmla="*/ 402956 h 402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58678" h="402956">
                <a:moveTo>
                  <a:pt x="658678" y="0"/>
                </a:moveTo>
                <a:cubicBezTo>
                  <a:pt x="648346" y="242808"/>
                  <a:pt x="537274" y="392624"/>
                  <a:pt x="0" y="402956"/>
                </a:cubicBezTo>
              </a:path>
            </a:pathLst>
          </a:custGeom>
          <a:noFill/>
          <a:ln>
            <a:solidFill>
              <a:schemeClr val="accent2">
                <a:lumMod val="25000"/>
              </a:schemeClr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 flipH="1">
            <a:off x="5568147" y="5941782"/>
            <a:ext cx="658678" cy="402956"/>
          </a:xfrm>
          <a:custGeom>
            <a:avLst/>
            <a:gdLst>
              <a:gd name="connsiteX0" fmla="*/ 658678 w 658678"/>
              <a:gd name="connsiteY0" fmla="*/ 0 h 402956"/>
              <a:gd name="connsiteX1" fmla="*/ 0 w 658678"/>
              <a:gd name="connsiteY1" fmla="*/ 402956 h 402956"/>
              <a:gd name="connsiteX0" fmla="*/ 658678 w 658678"/>
              <a:gd name="connsiteY0" fmla="*/ 0 h 402956"/>
              <a:gd name="connsiteX1" fmla="*/ 0 w 658678"/>
              <a:gd name="connsiteY1" fmla="*/ 402956 h 402956"/>
              <a:gd name="connsiteX0" fmla="*/ 658678 w 658678"/>
              <a:gd name="connsiteY0" fmla="*/ 0 h 402956"/>
              <a:gd name="connsiteX1" fmla="*/ 0 w 658678"/>
              <a:gd name="connsiteY1" fmla="*/ 402956 h 402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58678" h="402956">
                <a:moveTo>
                  <a:pt x="658678" y="0"/>
                </a:moveTo>
                <a:cubicBezTo>
                  <a:pt x="648346" y="242808"/>
                  <a:pt x="537274" y="392624"/>
                  <a:pt x="0" y="402956"/>
                </a:cubicBezTo>
              </a:path>
            </a:pathLst>
          </a:custGeom>
          <a:noFill/>
          <a:ln>
            <a:solidFill>
              <a:schemeClr val="accent2">
                <a:lumMod val="25000"/>
              </a:schemeClr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48644" y="1486318"/>
            <a:ext cx="8172830" cy="107447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sz="2300" dirty="0">
                <a:solidFill>
                  <a:schemeClr val="bg1"/>
                </a:solidFill>
              </a:rPr>
              <a:t>Once </a:t>
            </a:r>
            <a:r>
              <a:rPr lang="en-US" sz="2300" dirty="0" smtClean="0">
                <a:solidFill>
                  <a:schemeClr val="bg1"/>
                </a:solidFill>
              </a:rPr>
              <a:t>log </a:t>
            </a:r>
            <a:r>
              <a:rPr lang="en-US" sz="2300">
                <a:solidFill>
                  <a:schemeClr val="bg1"/>
                </a:solidFill>
              </a:rPr>
              <a:t>entry </a:t>
            </a:r>
            <a:r>
              <a:rPr lang="en-US" sz="2300" smtClean="0">
                <a:solidFill>
                  <a:schemeClr val="bg1"/>
                </a:solidFill>
              </a:rPr>
              <a:t>applied </a:t>
            </a:r>
            <a:r>
              <a:rPr lang="en-US" sz="2300" dirty="0">
                <a:solidFill>
                  <a:schemeClr val="bg1"/>
                </a:solidFill>
              </a:rPr>
              <a:t>to a state machine</a:t>
            </a:r>
            <a:r>
              <a:rPr lang="en-US" sz="2300">
                <a:solidFill>
                  <a:schemeClr val="bg1"/>
                </a:solidFill>
              </a:rPr>
              <a:t>, </a:t>
            </a:r>
            <a:r>
              <a:rPr lang="en-US" sz="2300" smtClean="0">
                <a:solidFill>
                  <a:schemeClr val="bg1"/>
                </a:solidFill>
              </a:rPr>
              <a:t>no </a:t>
            </a:r>
            <a:r>
              <a:rPr lang="en-US" sz="2300" dirty="0">
                <a:solidFill>
                  <a:schemeClr val="bg1"/>
                </a:solidFill>
              </a:rPr>
              <a:t>other state machine must apply a different value for that log entry</a:t>
            </a:r>
          </a:p>
        </p:txBody>
      </p:sp>
    </p:spTree>
    <p:extLst>
      <p:ext uri="{BB962C8B-B14F-4D97-AF65-F5344CB8AC3E}">
        <p14:creationId xmlns:p14="http://schemas.microsoft.com/office/powerpoint/2010/main" val="1960870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7" grpId="0"/>
      <p:bldP spid="8" grpId="0"/>
      <p:bldP spid="9" grpId="0"/>
      <p:bldP spid="10" grpId="0" animBg="1"/>
      <p:bldP spid="1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19305" y="3737918"/>
            <a:ext cx="8596095" cy="2881257"/>
          </a:xfrm>
        </p:spPr>
        <p:txBody>
          <a:bodyPr/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en-US" b="0" dirty="0" smtClean="0"/>
              <a:t>Elect candidate most likely to contain all committed entries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n-US" sz="2200" dirty="0" smtClean="0"/>
              <a:t>In </a:t>
            </a:r>
            <a:r>
              <a:rPr lang="en-US" sz="2200" dirty="0" err="1" smtClean="0"/>
              <a:t>RequestVote</a:t>
            </a:r>
            <a:r>
              <a:rPr lang="en-US" sz="2200" dirty="0" smtClean="0"/>
              <a:t>, candidates incl. index + term of last log entry</a:t>
            </a:r>
            <a:endParaRPr lang="en-US" sz="2200" dirty="0"/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n-US" sz="2200" dirty="0" smtClean="0"/>
              <a:t>Voter V denies vote if its log is “more complete”:              (newer term) or (entry in higher index of same term)</a:t>
            </a:r>
            <a:endParaRPr lang="en-US" sz="2200" dirty="0" smtClean="0">
              <a:solidFill>
                <a:schemeClr val="tx2"/>
              </a:solidFill>
            </a:endParaRP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n-US" sz="2200" dirty="0" smtClean="0"/>
              <a:t>Leader will have “most complete” log among electing majority</a:t>
            </a:r>
            <a:endParaRPr lang="en-US" sz="2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34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Picking the Best Leader</a:t>
            </a:r>
            <a:endParaRPr lang="en-US" dirty="0"/>
          </a:p>
        </p:txBody>
      </p:sp>
      <p:sp>
        <p:nvSpPr>
          <p:cNvPr id="92" name="Rectangle 91"/>
          <p:cNvSpPr/>
          <p:nvPr/>
        </p:nvSpPr>
        <p:spPr>
          <a:xfrm>
            <a:off x="2739083" y="18535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3882083" y="185351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2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3120083" y="18535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3501083" y="18535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4263083" y="185351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2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2739083" y="1497227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1F4899"/>
                </a:solidFill>
                <a:latin typeface="Arial" charset="0"/>
              </a:rPr>
              <a:t>1</a:t>
            </a:r>
            <a:endParaRPr lang="en-US" sz="1600" b="0" dirty="0">
              <a:solidFill>
                <a:srgbClr val="1F4899"/>
              </a:solidFill>
              <a:latin typeface="Arial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120083" y="1497227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1F4899"/>
                </a:solidFill>
                <a:latin typeface="Arial" charset="0"/>
              </a:rPr>
              <a:t>2</a:t>
            </a:r>
            <a:endParaRPr lang="en-US" sz="1600" b="0" dirty="0">
              <a:solidFill>
                <a:srgbClr val="1F4899"/>
              </a:solidFill>
              <a:latin typeface="Arial" charset="0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3501083" y="1497227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1F4899"/>
                </a:solidFill>
                <a:latin typeface="Arial" charset="0"/>
              </a:rPr>
              <a:t>3</a:t>
            </a:r>
            <a:endParaRPr lang="en-US" sz="1600" b="0" dirty="0">
              <a:solidFill>
                <a:srgbClr val="1F4899"/>
              </a:solidFill>
              <a:latin typeface="Arial" charset="0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3882083" y="1497227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1F4899"/>
                </a:solidFill>
                <a:latin typeface="Arial" charset="0"/>
              </a:rPr>
              <a:t>4</a:t>
            </a:r>
            <a:endParaRPr lang="en-US" sz="1600" b="0" dirty="0">
              <a:solidFill>
                <a:srgbClr val="1F4899"/>
              </a:solidFill>
              <a:latin typeface="Arial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4263083" y="1497227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1F4899"/>
                </a:solidFill>
                <a:latin typeface="Arial" charset="0"/>
              </a:rPr>
              <a:t>5</a:t>
            </a:r>
            <a:endParaRPr lang="en-US" sz="1600" b="0" dirty="0">
              <a:solidFill>
                <a:srgbClr val="1F4899"/>
              </a:solidFill>
              <a:latin typeface="Arial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2739083" y="23869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3882083" y="238691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2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3120083" y="23869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3501083" y="23869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2739083" y="29203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3882083" y="292031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2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3120083" y="29203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3501083" y="29203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4263083" y="292031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2</a:t>
            </a:r>
            <a:endParaRPr lang="en-US" sz="1600" b="0" dirty="0">
              <a:solidFill>
                <a:srgbClr val="000000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662883" y="2844113"/>
            <a:ext cx="5410200" cy="533400"/>
            <a:chOff x="2662883" y="2844113"/>
            <a:chExt cx="5410200" cy="533400"/>
          </a:xfrm>
        </p:grpSpPr>
        <p:sp>
          <p:nvSpPr>
            <p:cNvPr id="111" name="Rounded Rectangle 110"/>
            <p:cNvSpPr/>
            <p:nvPr/>
          </p:nvSpPr>
          <p:spPr>
            <a:xfrm>
              <a:off x="2662883" y="2844113"/>
              <a:ext cx="2057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5541621" y="2861325"/>
              <a:ext cx="2531462" cy="48731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 algn="l">
                <a:lnSpc>
                  <a:spcPts val="1900"/>
                </a:lnSpc>
                <a:defRPr>
                  <a:solidFill>
                    <a:schemeClr val="accent4"/>
                  </a:solidFill>
                </a:defRPr>
              </a:lvl1pPr>
            </a:lstStyle>
            <a:p>
              <a:r>
                <a:rPr lang="en-US" sz="1800" dirty="0">
                  <a:solidFill>
                    <a:srgbClr val="A5001E"/>
                  </a:solidFill>
                  <a:latin typeface="Arial" charset="0"/>
                </a:rPr>
                <a:t>U</a:t>
              </a:r>
              <a:r>
                <a:rPr lang="en-US" sz="1800" dirty="0" smtClean="0">
                  <a:solidFill>
                    <a:srgbClr val="A5001E"/>
                  </a:solidFill>
                  <a:latin typeface="Arial" charset="0"/>
                </a:rPr>
                <a:t>navailable during </a:t>
              </a:r>
              <a:r>
                <a:rPr lang="en-US" sz="1800" dirty="0">
                  <a:solidFill>
                    <a:srgbClr val="A5001E"/>
                  </a:solidFill>
                  <a:latin typeface="Arial" charset="0"/>
                </a:rPr>
                <a:t>leader transition</a:t>
              </a:r>
            </a:p>
          </p:txBody>
        </p:sp>
        <p:cxnSp>
          <p:nvCxnSpPr>
            <p:cNvPr id="115" name="Straight Connector 114"/>
            <p:cNvCxnSpPr/>
            <p:nvPr/>
          </p:nvCxnSpPr>
          <p:spPr>
            <a:xfrm flipH="1">
              <a:off x="4796483" y="3110813"/>
              <a:ext cx="609600" cy="0"/>
            </a:xfrm>
            <a:prstGeom prst="line">
              <a:avLst/>
            </a:prstGeom>
            <a:ln w="19050" cap="rnd">
              <a:solidFill>
                <a:schemeClr val="accent4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4186883" y="1777313"/>
            <a:ext cx="3183538" cy="533400"/>
            <a:chOff x="4186883" y="1777313"/>
            <a:chExt cx="3183538" cy="533400"/>
          </a:xfrm>
        </p:grpSpPr>
        <p:sp>
          <p:nvSpPr>
            <p:cNvPr id="113" name="TextBox 112"/>
            <p:cNvSpPr txBox="1"/>
            <p:nvPr/>
          </p:nvSpPr>
          <p:spPr>
            <a:xfrm>
              <a:off x="5541621" y="1922185"/>
              <a:ext cx="1828800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>
                <a:lnSpc>
                  <a:spcPts val="1900"/>
                </a:lnSpc>
              </a:pPr>
              <a:r>
                <a:rPr lang="en-US" sz="1800" dirty="0">
                  <a:solidFill>
                    <a:srgbClr val="A5001E"/>
                  </a:solidFill>
                  <a:latin typeface="Arial" charset="0"/>
                </a:rPr>
                <a:t>C</a:t>
              </a:r>
              <a:r>
                <a:rPr lang="en-US" sz="1800" dirty="0" smtClean="0">
                  <a:solidFill>
                    <a:srgbClr val="A5001E"/>
                  </a:solidFill>
                  <a:latin typeface="Arial" charset="0"/>
                </a:rPr>
                <a:t>ommitted?</a:t>
              </a:r>
              <a:endParaRPr lang="en-US" sz="1800" dirty="0">
                <a:solidFill>
                  <a:srgbClr val="A5001E"/>
                </a:solidFill>
                <a:latin typeface="Arial" charset="0"/>
              </a:endParaRPr>
            </a:p>
          </p:txBody>
        </p:sp>
        <p:cxnSp>
          <p:nvCxnSpPr>
            <p:cNvPr id="114" name="Straight Connector 113"/>
            <p:cNvCxnSpPr/>
            <p:nvPr/>
          </p:nvCxnSpPr>
          <p:spPr>
            <a:xfrm flipH="1">
              <a:off x="4796483" y="2044013"/>
              <a:ext cx="609600" cy="0"/>
            </a:xfrm>
            <a:prstGeom prst="line">
              <a:avLst/>
            </a:prstGeom>
            <a:ln w="19050" cap="rnd">
              <a:solidFill>
                <a:schemeClr val="accent4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16" name="Rounded Rectangle 115"/>
            <p:cNvSpPr/>
            <p:nvPr/>
          </p:nvSpPr>
          <p:spPr>
            <a:xfrm>
              <a:off x="4186883" y="1777313"/>
              <a:ext cx="533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</p:grpSp>
      <p:sp>
        <p:nvSpPr>
          <p:cNvPr id="117" name="Rectangle 116"/>
          <p:cNvSpPr/>
          <p:nvPr/>
        </p:nvSpPr>
        <p:spPr>
          <a:xfrm>
            <a:off x="293332" y="2016922"/>
            <a:ext cx="196070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Can’t tell which entries committed!</a:t>
            </a:r>
            <a:endParaRPr lang="en-US" sz="2200" b="0" dirty="0">
              <a:solidFill>
                <a:srgbClr val="C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2358082" y="1899338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 smtClean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 smtClean="0">
                <a:solidFill>
                  <a:srgbClr val="000000"/>
                </a:solidFill>
                <a:latin typeface="Arial" charset="0"/>
              </a:rPr>
              <a:t>1</a:t>
            </a:r>
            <a:endParaRPr lang="en-US" sz="1800" b="0" baseline="-25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2358082" y="2432738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 smtClean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 smtClean="0">
                <a:solidFill>
                  <a:srgbClr val="000000"/>
                </a:solidFill>
                <a:latin typeface="Arial" charset="0"/>
              </a:rPr>
              <a:t>2</a:t>
            </a:r>
            <a:endParaRPr lang="en-US" sz="1800" b="0" baseline="-250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900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11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ontent Placeholder 58"/>
          <p:cNvSpPr>
            <a:spLocks noGrp="1"/>
          </p:cNvSpPr>
          <p:nvPr>
            <p:ph idx="1"/>
          </p:nvPr>
        </p:nvSpPr>
        <p:spPr>
          <a:xfrm>
            <a:off x="347472" y="4663440"/>
            <a:ext cx="8796528" cy="1913458"/>
          </a:xfrm>
        </p:spPr>
        <p:txBody>
          <a:bodyPr/>
          <a:lstStyle/>
          <a:p>
            <a:r>
              <a:rPr lang="en-US" dirty="0" smtClean="0"/>
              <a:t>Case #1: </a:t>
            </a:r>
            <a:r>
              <a:rPr lang="en-US" b="0" dirty="0" smtClean="0"/>
              <a:t>Leader decides entry in current term is committed</a:t>
            </a:r>
          </a:p>
          <a:p>
            <a:pPr>
              <a:spcBef>
                <a:spcPts val="2400"/>
              </a:spcBef>
            </a:pPr>
            <a:r>
              <a:rPr lang="en-US" b="0" dirty="0" smtClean="0">
                <a:solidFill>
                  <a:srgbClr val="C00000"/>
                </a:solidFill>
              </a:rPr>
              <a:t>Safe: </a:t>
            </a:r>
            <a:r>
              <a:rPr lang="en-US" b="0" dirty="0" smtClean="0"/>
              <a:t>leader for term 3 must contain entry 4</a:t>
            </a:r>
            <a:endParaRPr lang="en-US" b="0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51" name="Title 5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dirty="0" smtClean="0"/>
              <a:t>Committing Entry from Current Term</a:t>
            </a:r>
            <a:endParaRPr lang="en-US" dirty="0"/>
          </a:p>
        </p:txBody>
      </p:sp>
      <p:sp>
        <p:nvSpPr>
          <p:cNvPr id="126" name="TextBox 125"/>
          <p:cNvSpPr txBox="1"/>
          <p:nvPr/>
        </p:nvSpPr>
        <p:spPr>
          <a:xfrm>
            <a:off x="2741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1F4899"/>
                </a:solidFill>
                <a:latin typeface="Arial" charset="0"/>
              </a:rPr>
              <a:t>1</a:t>
            </a:r>
            <a:endParaRPr lang="en-US" sz="1600" b="0" dirty="0">
              <a:solidFill>
                <a:srgbClr val="1F4899"/>
              </a:solidFill>
              <a:latin typeface="Arial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3122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1F4899"/>
                </a:solidFill>
                <a:latin typeface="Arial" charset="0"/>
              </a:rPr>
              <a:t>2</a:t>
            </a:r>
            <a:endParaRPr lang="en-US" sz="1600" b="0" dirty="0">
              <a:solidFill>
                <a:srgbClr val="1F4899"/>
              </a:solidFill>
              <a:latin typeface="Arial" charset="0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3503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1F4899"/>
                </a:solidFill>
                <a:latin typeface="Arial" charset="0"/>
              </a:rPr>
              <a:t>3</a:t>
            </a:r>
            <a:endParaRPr lang="en-US" sz="1600" b="0" dirty="0">
              <a:solidFill>
                <a:srgbClr val="1F4899"/>
              </a:solidFill>
              <a:latin typeface="Arial" charset="0"/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3884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1F4899"/>
                </a:solidFill>
                <a:latin typeface="Arial" charset="0"/>
              </a:rPr>
              <a:t>4</a:t>
            </a:r>
            <a:endParaRPr lang="en-US" sz="1600" b="0" dirty="0">
              <a:solidFill>
                <a:srgbClr val="1F4899"/>
              </a:solidFill>
              <a:latin typeface="Arial" charset="0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4265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1F4899"/>
                </a:solidFill>
                <a:latin typeface="Arial" charset="0"/>
              </a:rPr>
              <a:t>5</a:t>
            </a:r>
            <a:endParaRPr lang="en-US" sz="1600" b="0" dirty="0">
              <a:solidFill>
                <a:srgbClr val="1F4899"/>
              </a:solidFill>
              <a:latin typeface="Arial" charset="0"/>
            </a:endParaRPr>
          </a:p>
        </p:txBody>
      </p:sp>
      <p:sp>
        <p:nvSpPr>
          <p:cNvPr id="165" name="Rectangle 164"/>
          <p:cNvSpPr/>
          <p:nvPr/>
        </p:nvSpPr>
        <p:spPr>
          <a:xfrm>
            <a:off x="2745258" y="18502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66" name="Rectangle 165"/>
          <p:cNvSpPr/>
          <p:nvPr/>
        </p:nvSpPr>
        <p:spPr>
          <a:xfrm>
            <a:off x="3126258" y="18502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67" name="Rectangle 166"/>
          <p:cNvSpPr/>
          <p:nvPr/>
        </p:nvSpPr>
        <p:spPr>
          <a:xfrm>
            <a:off x="2745258" y="23836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68" name="Rectangle 167"/>
          <p:cNvSpPr/>
          <p:nvPr/>
        </p:nvSpPr>
        <p:spPr>
          <a:xfrm>
            <a:off x="3126258" y="23836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69" name="Rectangle 168"/>
          <p:cNvSpPr/>
          <p:nvPr/>
        </p:nvSpPr>
        <p:spPr>
          <a:xfrm>
            <a:off x="2745258" y="29170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70" name="Rectangle 169"/>
          <p:cNvSpPr/>
          <p:nvPr/>
        </p:nvSpPr>
        <p:spPr>
          <a:xfrm>
            <a:off x="3126258" y="29170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71" name="Rectangle 170"/>
          <p:cNvSpPr/>
          <p:nvPr/>
        </p:nvSpPr>
        <p:spPr>
          <a:xfrm>
            <a:off x="2745258" y="34504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72" name="Rectangle 171"/>
          <p:cNvSpPr/>
          <p:nvPr/>
        </p:nvSpPr>
        <p:spPr>
          <a:xfrm>
            <a:off x="3507258" y="18502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2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3126258" y="34504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2745258" y="39838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3126258" y="39838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76" name="TextBox 175"/>
          <p:cNvSpPr txBox="1"/>
          <p:nvPr/>
        </p:nvSpPr>
        <p:spPr>
          <a:xfrm>
            <a:off x="2364258" y="1902215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 smtClean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 smtClean="0">
                <a:solidFill>
                  <a:srgbClr val="000000"/>
                </a:solidFill>
                <a:latin typeface="Arial" charset="0"/>
              </a:rPr>
              <a:t>1</a:t>
            </a:r>
            <a:endParaRPr lang="en-US" sz="1800" b="0" baseline="-25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2364258" y="2435615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 smtClean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 smtClean="0">
                <a:solidFill>
                  <a:srgbClr val="000000"/>
                </a:solidFill>
                <a:latin typeface="Arial" charset="0"/>
              </a:rPr>
              <a:t>2</a:t>
            </a:r>
            <a:endParaRPr lang="en-US" sz="1800" b="0" baseline="-25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8" name="TextBox 177"/>
          <p:cNvSpPr txBox="1"/>
          <p:nvPr/>
        </p:nvSpPr>
        <p:spPr>
          <a:xfrm>
            <a:off x="2364258" y="2969015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 smtClean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 smtClean="0">
                <a:solidFill>
                  <a:srgbClr val="000000"/>
                </a:solidFill>
                <a:latin typeface="Arial" charset="0"/>
              </a:rPr>
              <a:t>3</a:t>
            </a:r>
            <a:endParaRPr lang="en-US" sz="1800" b="0" baseline="-25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9" name="TextBox 178"/>
          <p:cNvSpPr txBox="1"/>
          <p:nvPr/>
        </p:nvSpPr>
        <p:spPr>
          <a:xfrm>
            <a:off x="2364258" y="3502415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 smtClean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 smtClean="0">
                <a:solidFill>
                  <a:srgbClr val="000000"/>
                </a:solidFill>
                <a:latin typeface="Arial" charset="0"/>
              </a:rPr>
              <a:t>4</a:t>
            </a:r>
            <a:endParaRPr lang="en-US" sz="1800" b="0" baseline="-25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0" name="TextBox 179"/>
          <p:cNvSpPr txBox="1"/>
          <p:nvPr/>
        </p:nvSpPr>
        <p:spPr>
          <a:xfrm>
            <a:off x="2364258" y="4035815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 smtClean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 smtClean="0">
                <a:solidFill>
                  <a:srgbClr val="000000"/>
                </a:solidFill>
                <a:latin typeface="Arial" charset="0"/>
              </a:rPr>
              <a:t>5</a:t>
            </a:r>
            <a:endParaRPr lang="en-US" sz="1800" b="0" baseline="-25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1" name="Rectangle 180"/>
          <p:cNvSpPr/>
          <p:nvPr/>
        </p:nvSpPr>
        <p:spPr>
          <a:xfrm>
            <a:off x="3507258" y="23836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2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82" name="Rectangle 181"/>
          <p:cNvSpPr/>
          <p:nvPr/>
        </p:nvSpPr>
        <p:spPr>
          <a:xfrm>
            <a:off x="3507258" y="29170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2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83" name="Rectangle 182"/>
          <p:cNvSpPr/>
          <p:nvPr/>
        </p:nvSpPr>
        <p:spPr>
          <a:xfrm>
            <a:off x="3888258" y="18502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2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84" name="Rectangle 183"/>
          <p:cNvSpPr/>
          <p:nvPr/>
        </p:nvSpPr>
        <p:spPr>
          <a:xfrm>
            <a:off x="3888258" y="23836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2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85" name="Rectangle 184"/>
          <p:cNvSpPr/>
          <p:nvPr/>
        </p:nvSpPr>
        <p:spPr>
          <a:xfrm>
            <a:off x="4269258" y="18502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2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86" name="Rectangle 185"/>
          <p:cNvSpPr/>
          <p:nvPr/>
        </p:nvSpPr>
        <p:spPr>
          <a:xfrm>
            <a:off x="3888258" y="29170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2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87" name="Rectangle 186"/>
          <p:cNvSpPr/>
          <p:nvPr/>
        </p:nvSpPr>
        <p:spPr>
          <a:xfrm>
            <a:off x="3507258" y="34504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2</a:t>
            </a:r>
            <a:endParaRPr lang="en-US" sz="1600" b="0" dirty="0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4955058" y="3374214"/>
            <a:ext cx="2819400" cy="1066800"/>
            <a:chOff x="4955058" y="3374214"/>
            <a:chExt cx="2819400" cy="1066800"/>
          </a:xfrm>
        </p:grpSpPr>
        <p:sp>
          <p:nvSpPr>
            <p:cNvPr id="191" name="TextBox 190"/>
            <p:cNvSpPr txBox="1"/>
            <p:nvPr/>
          </p:nvSpPr>
          <p:spPr>
            <a:xfrm>
              <a:off x="5242996" y="3648901"/>
              <a:ext cx="2531462" cy="48731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 algn="l">
                <a:lnSpc>
                  <a:spcPts val="1900"/>
                </a:lnSpc>
                <a:defRPr>
                  <a:solidFill>
                    <a:schemeClr val="accent4"/>
                  </a:solidFill>
                </a:defRPr>
              </a:lvl1pPr>
            </a:lstStyle>
            <a:p>
              <a:r>
                <a:rPr lang="en-US" sz="1800" dirty="0" smtClean="0">
                  <a:solidFill>
                    <a:srgbClr val="A5001E"/>
                  </a:solidFill>
                  <a:latin typeface="Arial" charset="0"/>
                </a:rPr>
                <a:t>Can’t be elected as</a:t>
              </a:r>
              <a:br>
                <a:rPr lang="en-US" sz="1800" dirty="0" smtClean="0">
                  <a:solidFill>
                    <a:srgbClr val="A5001E"/>
                  </a:solidFill>
                  <a:latin typeface="Arial" charset="0"/>
                </a:rPr>
              </a:br>
              <a:r>
                <a:rPr lang="en-US" sz="1800" dirty="0" smtClean="0">
                  <a:solidFill>
                    <a:srgbClr val="A5001E"/>
                  </a:solidFill>
                  <a:latin typeface="Arial" charset="0"/>
                </a:rPr>
                <a:t>leader for term 3</a:t>
              </a:r>
              <a:endParaRPr lang="en-US" sz="1800" dirty="0">
                <a:solidFill>
                  <a:srgbClr val="A5001E"/>
                </a:solidFill>
                <a:latin typeface="Arial" charset="0"/>
              </a:endParaRPr>
            </a:p>
          </p:txBody>
        </p:sp>
        <p:sp>
          <p:nvSpPr>
            <p:cNvPr id="193" name="Right Brace 192"/>
            <p:cNvSpPr/>
            <p:nvPr/>
          </p:nvSpPr>
          <p:spPr>
            <a:xfrm>
              <a:off x="4955058" y="3374214"/>
              <a:ext cx="152400" cy="1066800"/>
            </a:xfrm>
            <a:prstGeom prst="rightBrace">
              <a:avLst>
                <a:gd name="adj1" fmla="val 33757"/>
                <a:gd name="adj2" fmla="val 50000"/>
              </a:avLst>
            </a:prstGeom>
            <a:ln w="19050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E1FFE1">
                    <a:lumMod val="25000"/>
                  </a:srgbClr>
                </a:solidFill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3812058" y="1902215"/>
            <a:ext cx="5257800" cy="1471999"/>
            <a:chOff x="3812058" y="1902215"/>
            <a:chExt cx="5257800" cy="1471999"/>
          </a:xfrm>
        </p:grpSpPr>
        <p:sp>
          <p:nvSpPr>
            <p:cNvPr id="188" name="Rounded Rectangle 187"/>
            <p:cNvSpPr/>
            <p:nvPr/>
          </p:nvSpPr>
          <p:spPr>
            <a:xfrm>
              <a:off x="3812058" y="2840814"/>
              <a:ext cx="533400" cy="533400"/>
            </a:xfrm>
            <a:prstGeom prst="roundRect">
              <a:avLst/>
            </a:prstGeom>
            <a:noFill/>
            <a:ln>
              <a:solidFill>
                <a:schemeClr val="tx2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189" name="TextBox 188"/>
            <p:cNvSpPr txBox="1"/>
            <p:nvPr/>
          </p:nvSpPr>
          <p:spPr>
            <a:xfrm>
              <a:off x="5242996" y="2985686"/>
              <a:ext cx="3826862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 algn="l">
                <a:lnSpc>
                  <a:spcPts val="1900"/>
                </a:lnSpc>
                <a:defRPr>
                  <a:solidFill>
                    <a:schemeClr val="accent4"/>
                  </a:solidFill>
                </a:defRPr>
              </a:lvl1pPr>
            </a:lstStyle>
            <a:p>
              <a:r>
                <a:rPr lang="en-US" sz="1800" dirty="0" err="1" smtClean="0">
                  <a:solidFill>
                    <a:srgbClr val="1F4899"/>
                  </a:solidFill>
                  <a:latin typeface="Arial" charset="0"/>
                </a:rPr>
                <a:t>AppendEntries</a:t>
              </a:r>
              <a:r>
                <a:rPr lang="en-US" sz="1800" dirty="0" smtClean="0">
                  <a:solidFill>
                    <a:srgbClr val="1F4899"/>
                  </a:solidFill>
                  <a:latin typeface="Arial" charset="0"/>
                </a:rPr>
                <a:t> just succeeded</a:t>
              </a:r>
              <a:endParaRPr lang="en-US" sz="1800" dirty="0">
                <a:solidFill>
                  <a:srgbClr val="1F4899"/>
                </a:solidFill>
                <a:latin typeface="Arial" charset="0"/>
              </a:endParaRPr>
            </a:p>
          </p:txBody>
        </p:sp>
        <p:cxnSp>
          <p:nvCxnSpPr>
            <p:cNvPr id="190" name="Straight Connector 189"/>
            <p:cNvCxnSpPr/>
            <p:nvPr/>
          </p:nvCxnSpPr>
          <p:spPr>
            <a:xfrm flipH="1">
              <a:off x="4497858" y="3107514"/>
              <a:ext cx="609600" cy="0"/>
            </a:xfrm>
            <a:prstGeom prst="line">
              <a:avLst/>
            </a:prstGeom>
            <a:ln w="19050" cap="rnd">
              <a:solidFill>
                <a:schemeClr val="tx2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92" name="Freeform 191"/>
            <p:cNvSpPr/>
            <p:nvPr/>
          </p:nvSpPr>
          <p:spPr>
            <a:xfrm>
              <a:off x="4168191" y="2166243"/>
              <a:ext cx="355881" cy="808523"/>
            </a:xfrm>
            <a:custGeom>
              <a:avLst/>
              <a:gdLst>
                <a:gd name="connsiteX0" fmla="*/ 9261 w 9261"/>
                <a:gd name="connsiteY0" fmla="*/ 0 h 808523"/>
                <a:gd name="connsiteX1" fmla="*/ 9261 w 9261"/>
                <a:gd name="connsiteY1" fmla="*/ 808523 h 808523"/>
                <a:gd name="connsiteX0" fmla="*/ 445 w 209903"/>
                <a:gd name="connsiteY0" fmla="*/ 0 h 10000"/>
                <a:gd name="connsiteX1" fmla="*/ 445 w 209903"/>
                <a:gd name="connsiteY1" fmla="*/ 10000 h 10000"/>
                <a:gd name="connsiteX0" fmla="*/ 0 w 384280"/>
                <a:gd name="connsiteY0" fmla="*/ 0 h 10000"/>
                <a:gd name="connsiteX1" fmla="*/ 0 w 384280"/>
                <a:gd name="connsiteY1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84280" h="10000">
                  <a:moveTo>
                    <a:pt x="0" y="0"/>
                  </a:moveTo>
                  <a:cubicBezTo>
                    <a:pt x="479825" y="3611"/>
                    <a:pt x="543919" y="6389"/>
                    <a:pt x="0" y="10000"/>
                  </a:cubicBezTo>
                </a:path>
              </a:pathLst>
            </a:custGeom>
            <a:noFill/>
            <a:ln>
              <a:solidFill>
                <a:schemeClr val="tx2"/>
              </a:solidFill>
              <a:tailEnd type="triangle" w="med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5242996" y="1902215"/>
              <a:ext cx="2531462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>
                <a:lnSpc>
                  <a:spcPts val="1900"/>
                </a:lnSpc>
              </a:pPr>
              <a:r>
                <a:rPr lang="en-US" sz="1800" smtClean="0">
                  <a:solidFill>
                    <a:srgbClr val="1F4899"/>
                  </a:solidFill>
                  <a:latin typeface="Arial" charset="0"/>
                </a:rPr>
                <a:t>Leader for term </a:t>
              </a:r>
              <a:r>
                <a:rPr lang="en-US" sz="1800" dirty="0" smtClean="0">
                  <a:solidFill>
                    <a:srgbClr val="1F4899"/>
                  </a:solidFill>
                  <a:latin typeface="Arial" charset="0"/>
                </a:rPr>
                <a:t>2</a:t>
              </a:r>
              <a:endParaRPr lang="en-US" sz="1800" dirty="0">
                <a:solidFill>
                  <a:srgbClr val="1F4899"/>
                </a:solidFill>
                <a:latin typeface="Arial" charset="0"/>
              </a:endParaRPr>
            </a:p>
          </p:txBody>
        </p:sp>
        <p:cxnSp>
          <p:nvCxnSpPr>
            <p:cNvPr id="195" name="Straight Connector 194"/>
            <p:cNvCxnSpPr/>
            <p:nvPr/>
          </p:nvCxnSpPr>
          <p:spPr>
            <a:xfrm flipH="1">
              <a:off x="4726458" y="2040714"/>
              <a:ext cx="381000" cy="0"/>
            </a:xfrm>
            <a:prstGeom prst="line">
              <a:avLst/>
            </a:prstGeom>
            <a:ln w="19050" cap="rnd">
              <a:solidFill>
                <a:schemeClr val="tx2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66440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ontent Placeholder 58"/>
          <p:cNvSpPr>
            <a:spLocks noGrp="1"/>
          </p:cNvSpPr>
          <p:nvPr>
            <p:ph idx="1"/>
          </p:nvPr>
        </p:nvSpPr>
        <p:spPr>
          <a:xfrm>
            <a:off x="347471" y="4663440"/>
            <a:ext cx="8761519" cy="1975831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Case #2: </a:t>
            </a:r>
            <a:r>
              <a:rPr lang="en-US" b="0" dirty="0" smtClean="0"/>
              <a:t>Leader trying to finish committing entry from earlier</a:t>
            </a:r>
          </a:p>
          <a:p>
            <a:pPr>
              <a:spcBef>
                <a:spcPts val="2400"/>
              </a:spcBef>
            </a:pPr>
            <a:r>
              <a:rPr lang="en-US" b="0" dirty="0" smtClean="0"/>
              <a:t>Entry 3 </a:t>
            </a:r>
            <a:r>
              <a:rPr lang="en-US" b="0" dirty="0" smtClean="0">
                <a:solidFill>
                  <a:schemeClr val="accent4"/>
                </a:solidFill>
              </a:rPr>
              <a:t>not safely committed</a:t>
            </a:r>
            <a:r>
              <a:rPr lang="en-US" b="0" dirty="0" smtClean="0"/>
              <a:t>:</a:t>
            </a:r>
          </a:p>
          <a:p>
            <a:pPr lvl="1">
              <a:spcBef>
                <a:spcPts val="300"/>
              </a:spcBef>
            </a:pPr>
            <a:r>
              <a:rPr lang="en-US" sz="2400" dirty="0" smtClean="0"/>
              <a:t>s</a:t>
            </a:r>
            <a:r>
              <a:rPr lang="en-US" sz="2400" baseline="-25000" dirty="0" smtClean="0"/>
              <a:t>5</a:t>
            </a:r>
            <a:r>
              <a:rPr lang="en-US" sz="2400" dirty="0" smtClean="0"/>
              <a:t> can be elected as leader for term 5</a:t>
            </a:r>
          </a:p>
          <a:p>
            <a:pPr lvl="1">
              <a:spcBef>
                <a:spcPts val="300"/>
              </a:spcBef>
            </a:pPr>
            <a:r>
              <a:rPr lang="en-US" sz="2400" dirty="0" smtClean="0"/>
              <a:t>If elected, it will overwrite entry 3 on 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 s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, and s</a:t>
            </a:r>
            <a:r>
              <a:rPr lang="en-US" sz="2400" baseline="-25000" dirty="0" smtClean="0"/>
              <a:t>3</a:t>
            </a: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54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Committing Entry from Earlier Term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2741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1F4899"/>
                </a:solidFill>
                <a:latin typeface="Arial" charset="0"/>
              </a:rPr>
              <a:t>1</a:t>
            </a:r>
            <a:endParaRPr lang="en-US" sz="1600" b="0" dirty="0">
              <a:solidFill>
                <a:srgbClr val="1F4899"/>
              </a:solidFill>
              <a:latin typeface="Arial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122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1F4899"/>
                </a:solidFill>
                <a:latin typeface="Arial" charset="0"/>
              </a:rPr>
              <a:t>2</a:t>
            </a:r>
            <a:endParaRPr lang="en-US" sz="1600" b="0" dirty="0">
              <a:solidFill>
                <a:srgbClr val="1F4899"/>
              </a:solidFill>
              <a:latin typeface="Arial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503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1F4899"/>
                </a:solidFill>
                <a:latin typeface="Arial" charset="0"/>
              </a:rPr>
              <a:t>3</a:t>
            </a:r>
            <a:endParaRPr lang="en-US" sz="1600" b="0" dirty="0">
              <a:solidFill>
                <a:srgbClr val="1F4899"/>
              </a:solidFill>
              <a:latin typeface="Arial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884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1F4899"/>
                </a:solidFill>
                <a:latin typeface="Arial" charset="0"/>
              </a:rPr>
              <a:t>4</a:t>
            </a:r>
            <a:endParaRPr lang="en-US" sz="1600" b="0" dirty="0">
              <a:solidFill>
                <a:srgbClr val="1F4899"/>
              </a:solidFill>
              <a:latin typeface="Arial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265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1F4899"/>
                </a:solidFill>
                <a:latin typeface="Arial" charset="0"/>
              </a:rPr>
              <a:t>5</a:t>
            </a:r>
            <a:endParaRPr lang="en-US" sz="1600" b="0" dirty="0">
              <a:solidFill>
                <a:srgbClr val="1F4899"/>
              </a:solidFill>
              <a:latin typeface="Arial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741719" y="18576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3122719" y="18576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741719" y="23910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122719" y="23910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2741719" y="29244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3122719" y="29244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2741719" y="34578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503719" y="185763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2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3122719" y="34578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2741719" y="39912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122719" y="39912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2360719" y="190963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 smtClean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 smtClean="0">
                <a:solidFill>
                  <a:srgbClr val="000000"/>
                </a:solidFill>
                <a:latin typeface="Arial" charset="0"/>
              </a:rPr>
              <a:t>1</a:t>
            </a:r>
            <a:endParaRPr lang="en-US" sz="1800" b="0" baseline="-25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2360719" y="244303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 smtClean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 smtClean="0">
                <a:solidFill>
                  <a:srgbClr val="000000"/>
                </a:solidFill>
                <a:latin typeface="Arial" charset="0"/>
              </a:rPr>
              <a:t>2</a:t>
            </a:r>
            <a:endParaRPr lang="en-US" sz="1800" b="0" baseline="-25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2360719" y="297643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 smtClean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 smtClean="0">
                <a:solidFill>
                  <a:srgbClr val="000000"/>
                </a:solidFill>
                <a:latin typeface="Arial" charset="0"/>
              </a:rPr>
              <a:t>3</a:t>
            </a:r>
            <a:endParaRPr lang="en-US" sz="1800" b="0" baseline="-25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360719" y="350983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 smtClean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 smtClean="0">
                <a:solidFill>
                  <a:srgbClr val="000000"/>
                </a:solidFill>
                <a:latin typeface="Arial" charset="0"/>
              </a:rPr>
              <a:t>4</a:t>
            </a:r>
            <a:endParaRPr lang="en-US" sz="1800" b="0" baseline="-25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360719" y="404323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 smtClean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 smtClean="0">
                <a:solidFill>
                  <a:srgbClr val="000000"/>
                </a:solidFill>
                <a:latin typeface="Arial" charset="0"/>
              </a:rPr>
              <a:t>5</a:t>
            </a:r>
            <a:endParaRPr lang="en-US" sz="1800" b="0" baseline="-25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3503719" y="239103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2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3503719" y="292443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2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3503719" y="399123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3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3884719" y="185763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4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3884719" y="399123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3</a:t>
            </a:r>
            <a:endParaRPr lang="en-US" sz="1600" b="0" dirty="0">
              <a:solidFill>
                <a:srgbClr val="000000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427519" y="1901588"/>
            <a:ext cx="5681472" cy="1480042"/>
            <a:chOff x="3427519" y="1901588"/>
            <a:chExt cx="5681472" cy="1480042"/>
          </a:xfrm>
        </p:grpSpPr>
        <p:sp>
          <p:nvSpPr>
            <p:cNvPr id="86" name="Rounded Rectangle 85"/>
            <p:cNvSpPr/>
            <p:nvPr/>
          </p:nvSpPr>
          <p:spPr>
            <a:xfrm>
              <a:off x="3427519" y="2848230"/>
              <a:ext cx="533400" cy="533400"/>
            </a:xfrm>
            <a:prstGeom prst="roundRect">
              <a:avLst/>
            </a:prstGeom>
            <a:noFill/>
            <a:ln>
              <a:solidFill>
                <a:schemeClr val="tx2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5239457" y="2998014"/>
              <a:ext cx="3869534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 algn="l">
                <a:lnSpc>
                  <a:spcPts val="1900"/>
                </a:lnSpc>
                <a:defRPr>
                  <a:solidFill>
                    <a:schemeClr val="accent4"/>
                  </a:solidFill>
                </a:defRPr>
              </a:lvl1pPr>
            </a:lstStyle>
            <a:p>
              <a:r>
                <a:rPr lang="en-US" sz="1800" dirty="0" err="1" smtClean="0">
                  <a:solidFill>
                    <a:srgbClr val="1F4899"/>
                  </a:solidFill>
                  <a:latin typeface="Arial" charset="0"/>
                </a:rPr>
                <a:t>AppendEntries</a:t>
              </a:r>
              <a:r>
                <a:rPr lang="en-US" sz="1800" dirty="0" smtClean="0">
                  <a:solidFill>
                    <a:srgbClr val="1F4899"/>
                  </a:solidFill>
                  <a:latin typeface="Arial" charset="0"/>
                </a:rPr>
                <a:t> just succeeded</a:t>
              </a:r>
              <a:endParaRPr lang="en-US" sz="1800" dirty="0">
                <a:solidFill>
                  <a:srgbClr val="1F4899"/>
                </a:solidFill>
                <a:latin typeface="Arial" charset="0"/>
              </a:endParaRPr>
            </a:p>
          </p:txBody>
        </p:sp>
        <p:cxnSp>
          <p:nvCxnSpPr>
            <p:cNvPr id="88" name="Straight Connector 87"/>
            <p:cNvCxnSpPr/>
            <p:nvPr/>
          </p:nvCxnSpPr>
          <p:spPr>
            <a:xfrm flipH="1">
              <a:off x="4113319" y="3114930"/>
              <a:ext cx="990600" cy="0"/>
            </a:xfrm>
            <a:prstGeom prst="line">
              <a:avLst/>
            </a:prstGeom>
            <a:ln w="19050" cap="rnd">
              <a:solidFill>
                <a:schemeClr val="tx2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2" name="Freeform 91"/>
            <p:cNvSpPr/>
            <p:nvPr/>
          </p:nvSpPr>
          <p:spPr>
            <a:xfrm>
              <a:off x="3808519" y="2173659"/>
              <a:ext cx="355881" cy="808523"/>
            </a:xfrm>
            <a:custGeom>
              <a:avLst/>
              <a:gdLst>
                <a:gd name="connsiteX0" fmla="*/ 9261 w 9261"/>
                <a:gd name="connsiteY0" fmla="*/ 0 h 808523"/>
                <a:gd name="connsiteX1" fmla="*/ 9261 w 9261"/>
                <a:gd name="connsiteY1" fmla="*/ 808523 h 808523"/>
                <a:gd name="connsiteX0" fmla="*/ 445 w 209903"/>
                <a:gd name="connsiteY0" fmla="*/ 0 h 10000"/>
                <a:gd name="connsiteX1" fmla="*/ 445 w 209903"/>
                <a:gd name="connsiteY1" fmla="*/ 10000 h 10000"/>
                <a:gd name="connsiteX0" fmla="*/ 0 w 384280"/>
                <a:gd name="connsiteY0" fmla="*/ 0 h 10000"/>
                <a:gd name="connsiteX1" fmla="*/ 0 w 384280"/>
                <a:gd name="connsiteY1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84280" h="10000">
                  <a:moveTo>
                    <a:pt x="0" y="0"/>
                  </a:moveTo>
                  <a:cubicBezTo>
                    <a:pt x="479825" y="3611"/>
                    <a:pt x="543919" y="6389"/>
                    <a:pt x="0" y="10000"/>
                  </a:cubicBezTo>
                </a:path>
              </a:pathLst>
            </a:custGeom>
            <a:noFill/>
            <a:ln>
              <a:solidFill>
                <a:schemeClr val="tx2"/>
              </a:solidFill>
              <a:tailEnd type="triangle" w="med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239457" y="1901588"/>
              <a:ext cx="1980118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>
                <a:lnSpc>
                  <a:spcPts val="1900"/>
                </a:lnSpc>
              </a:pPr>
              <a:r>
                <a:rPr lang="en-US" sz="1800" smtClean="0">
                  <a:solidFill>
                    <a:srgbClr val="1F4899"/>
                  </a:solidFill>
                  <a:latin typeface="Arial" charset="0"/>
                </a:rPr>
                <a:t>Leader for term </a:t>
              </a:r>
              <a:r>
                <a:rPr lang="en-US" sz="1800" dirty="0" smtClean="0">
                  <a:solidFill>
                    <a:srgbClr val="1F4899"/>
                  </a:solidFill>
                  <a:latin typeface="Arial" charset="0"/>
                </a:rPr>
                <a:t>4</a:t>
              </a:r>
              <a:endParaRPr lang="en-US" sz="1800" dirty="0">
                <a:solidFill>
                  <a:srgbClr val="1F4899"/>
                </a:solidFill>
                <a:latin typeface="Arial" charset="0"/>
              </a:endParaRPr>
            </a:p>
          </p:txBody>
        </p:sp>
        <p:cxnSp>
          <p:nvCxnSpPr>
            <p:cNvPr id="94" name="Straight Connector 93"/>
            <p:cNvCxnSpPr/>
            <p:nvPr/>
          </p:nvCxnSpPr>
          <p:spPr>
            <a:xfrm flipH="1">
              <a:off x="4494319" y="2048130"/>
              <a:ext cx="609600" cy="0"/>
            </a:xfrm>
            <a:prstGeom prst="line">
              <a:avLst/>
            </a:prstGeom>
            <a:ln w="19050" cap="rnd">
              <a:solidFill>
                <a:schemeClr val="tx2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5" name="Rectangle 94"/>
          <p:cNvSpPr/>
          <p:nvPr/>
        </p:nvSpPr>
        <p:spPr>
          <a:xfrm>
            <a:off x="4265719" y="399123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3</a:t>
            </a:r>
            <a:endParaRPr lang="en-US" sz="1600" b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90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ontent Placeholder 58"/>
          <p:cNvSpPr>
            <a:spLocks noGrp="1"/>
          </p:cNvSpPr>
          <p:nvPr>
            <p:ph idx="1"/>
          </p:nvPr>
        </p:nvSpPr>
        <p:spPr>
          <a:xfrm>
            <a:off x="347472" y="4663129"/>
            <a:ext cx="8079836" cy="221468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For leader to decide entry is committed: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Entry stored </a:t>
            </a:r>
            <a:r>
              <a:rPr lang="en-US" sz="2400" dirty="0"/>
              <a:t>on a majority </a:t>
            </a:r>
            <a:endParaRPr lang="en-US" sz="24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≥ 1 new entry </a:t>
            </a:r>
            <a:r>
              <a:rPr lang="en-US" sz="2400" dirty="0"/>
              <a:t>from leader’s term </a:t>
            </a:r>
            <a:r>
              <a:rPr lang="en-US" sz="2400" dirty="0" smtClean="0"/>
              <a:t>also on </a:t>
            </a:r>
            <a:r>
              <a:rPr lang="en-US" sz="2400" dirty="0"/>
              <a:t>majority </a:t>
            </a:r>
            <a:endParaRPr lang="en-US" sz="2400" dirty="0" smtClean="0"/>
          </a:p>
          <a:p>
            <a:r>
              <a:rPr lang="en-US" sz="2200" b="0" dirty="0" smtClean="0"/>
              <a:t>Example;   Once e4 committed, s</a:t>
            </a:r>
            <a:r>
              <a:rPr lang="en-US" sz="2200" b="0" baseline="-25000" dirty="0" smtClean="0"/>
              <a:t>5</a:t>
            </a:r>
            <a:r>
              <a:rPr lang="en-US" sz="2200" b="0" dirty="0" smtClean="0"/>
              <a:t> cannot be elected leader for term 5, and e3 and e4 both safe</a:t>
            </a:r>
            <a:endParaRPr lang="en-US" sz="2200" b="0" baseline="-25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54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Commitment Rules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075218" y="9011418"/>
            <a:ext cx="78742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1F4899"/>
                </a:solidFill>
                <a:latin typeface="Arial" charset="0"/>
              </a:rPr>
              <a:t>Combination of election rules and commitment rules</a:t>
            </a:r>
            <a:br>
              <a:rPr lang="en-US" sz="2400" dirty="0" smtClean="0">
                <a:solidFill>
                  <a:srgbClr val="1F4899"/>
                </a:solidFill>
                <a:latin typeface="Arial" charset="0"/>
              </a:rPr>
            </a:br>
            <a:r>
              <a:rPr lang="en-US" sz="2400" dirty="0" smtClean="0">
                <a:solidFill>
                  <a:srgbClr val="1F4899"/>
                </a:solidFill>
                <a:latin typeface="Arial" charset="0"/>
              </a:rPr>
              <a:t>makes Raft safe</a:t>
            </a:r>
            <a:endParaRPr lang="en-US" sz="2400" dirty="0">
              <a:solidFill>
                <a:srgbClr val="1F4899"/>
              </a:solidFill>
              <a:latin typeface="Arial" charset="0"/>
            </a:endParaRPr>
          </a:p>
        </p:txBody>
      </p:sp>
      <p:grpSp>
        <p:nvGrpSpPr>
          <p:cNvPr id="55" name="Group 54"/>
          <p:cNvGrpSpPr/>
          <p:nvPr/>
        </p:nvGrpSpPr>
        <p:grpSpPr>
          <a:xfrm>
            <a:off x="2360718" y="1476630"/>
            <a:ext cx="2743200" cy="2895600"/>
            <a:chOff x="4953000" y="1828800"/>
            <a:chExt cx="2743200" cy="2895600"/>
          </a:xfrm>
        </p:grpSpPr>
        <p:sp>
          <p:nvSpPr>
            <p:cNvPr id="56" name="TextBox 55"/>
            <p:cNvSpPr txBox="1"/>
            <p:nvPr/>
          </p:nvSpPr>
          <p:spPr>
            <a:xfrm>
              <a:off x="5334000" y="18288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F4899"/>
                  </a:solidFill>
                  <a:latin typeface="Arial" charset="0"/>
                </a:rPr>
                <a:t>1</a:t>
              </a:r>
              <a:endParaRPr lang="en-US" sz="1600" b="0" dirty="0">
                <a:solidFill>
                  <a:srgbClr val="1F4899"/>
                </a:solidFill>
                <a:latin typeface="Arial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715000" y="18288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F4899"/>
                  </a:solidFill>
                  <a:latin typeface="Arial" charset="0"/>
                </a:rPr>
                <a:t>2</a:t>
              </a:r>
              <a:endParaRPr lang="en-US" sz="1600" b="0" dirty="0">
                <a:solidFill>
                  <a:srgbClr val="1F4899"/>
                </a:solidFill>
                <a:latin typeface="Arial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6096000" y="18288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F4899"/>
                  </a:solidFill>
                  <a:latin typeface="Arial" charset="0"/>
                </a:rPr>
                <a:t>3</a:t>
              </a:r>
              <a:endParaRPr lang="en-US" sz="1600" b="0" dirty="0">
                <a:solidFill>
                  <a:srgbClr val="1F4899"/>
                </a:solidFill>
                <a:latin typeface="Arial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477000" y="18288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F4899"/>
                  </a:solidFill>
                  <a:latin typeface="Arial" charset="0"/>
                </a:rPr>
                <a:t>4</a:t>
              </a:r>
              <a:endParaRPr lang="en-US" sz="1600" b="0" dirty="0">
                <a:solidFill>
                  <a:srgbClr val="1F4899"/>
                </a:solidFill>
                <a:latin typeface="Arial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858000" y="18288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F4899"/>
                  </a:solidFill>
                  <a:latin typeface="Arial" charset="0"/>
                </a:rPr>
                <a:t>5</a:t>
              </a:r>
              <a:endParaRPr lang="en-US" sz="1600" b="0" dirty="0">
                <a:solidFill>
                  <a:srgbClr val="1F4899"/>
                </a:solidFill>
                <a:latin typeface="Arial" charset="0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334000" y="22098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715000" y="22098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5334000" y="27432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715000" y="27432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334000" y="32766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5715000" y="32766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334000" y="38100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96000" y="2209800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2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715000" y="38100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334000" y="43434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5715000" y="43434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4953000" y="2261801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 smtClean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 smtClean="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 sz="1800" b="0" baseline="-2500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4953000" y="2795201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 smtClean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 smtClean="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 sz="1800" b="0" baseline="-2500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953000" y="3328601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 smtClean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 smtClean="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 sz="1800" b="0" baseline="-2500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4953000" y="3862001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 smtClean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 smtClean="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 sz="1800" b="0" baseline="-2500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4953000" y="4395401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 smtClean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 smtClean="0">
                  <a:solidFill>
                    <a:srgbClr val="000000"/>
                  </a:solidFill>
                  <a:latin typeface="Arial" charset="0"/>
                </a:rPr>
                <a:t>5</a:t>
              </a:r>
              <a:endParaRPr lang="en-US" sz="1800" b="0" baseline="-2500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6096000" y="2743200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2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6096000" y="3276600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2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6096000" y="4343400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3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6477000" y="2209800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4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6477000" y="4343400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3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cxnSp>
          <p:nvCxnSpPr>
            <p:cNvPr id="85" name="Straight Connector 84"/>
            <p:cNvCxnSpPr/>
            <p:nvPr/>
          </p:nvCxnSpPr>
          <p:spPr>
            <a:xfrm flipH="1">
              <a:off x="7086600" y="2400300"/>
              <a:ext cx="609600" cy="0"/>
            </a:xfrm>
            <a:prstGeom prst="line">
              <a:avLst/>
            </a:prstGeom>
            <a:ln w="19050" cap="rnd">
              <a:solidFill>
                <a:schemeClr val="tx2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6" name="Rectangle 85"/>
            <p:cNvSpPr/>
            <p:nvPr/>
          </p:nvSpPr>
          <p:spPr>
            <a:xfrm>
              <a:off x="6477000" y="2743200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4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477000" y="3276600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4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858000" y="4343400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3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</p:grpSp>
      <p:sp>
        <p:nvSpPr>
          <p:cNvPr id="89" name="TextBox 88"/>
          <p:cNvSpPr txBox="1"/>
          <p:nvPr/>
        </p:nvSpPr>
        <p:spPr>
          <a:xfrm>
            <a:off x="5239457" y="1901588"/>
            <a:ext cx="1980118" cy="2436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sz="1800" smtClean="0">
                <a:solidFill>
                  <a:srgbClr val="1F4899"/>
                </a:solidFill>
                <a:latin typeface="Arial" charset="0"/>
              </a:rPr>
              <a:t>Leader for term </a:t>
            </a:r>
            <a:r>
              <a:rPr lang="en-US" sz="1800" dirty="0" smtClean="0">
                <a:solidFill>
                  <a:srgbClr val="1F4899"/>
                </a:solidFill>
                <a:latin typeface="Arial" charset="0"/>
              </a:rPr>
              <a:t>4</a:t>
            </a:r>
            <a:endParaRPr lang="en-US" sz="1800" dirty="0">
              <a:solidFill>
                <a:srgbClr val="1F489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029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 PB for high availability</a:t>
            </a:r>
            <a:endParaRPr lang="en-US" dirty="0"/>
          </a:p>
        </p:txBody>
      </p:sp>
      <p:sp>
        <p:nvSpPr>
          <p:cNvPr id="20" name="Rectangle 19"/>
          <p:cNvSpPr>
            <a:spLocks/>
          </p:cNvSpPr>
          <p:nvPr/>
        </p:nvSpPr>
        <p:spPr bwMode="auto">
          <a:xfrm>
            <a:off x="1295964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Arial"/>
                <a:ea typeface="Gill Sans" pitchFamily="-84" charset="0"/>
                <a:cs typeface="Arial"/>
              </a:rPr>
              <a:t>Client C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21" name="Rectangle 20"/>
          <p:cNvSpPr>
            <a:spLocks/>
          </p:cNvSpPr>
          <p:nvPr/>
        </p:nvSpPr>
        <p:spPr bwMode="auto">
          <a:xfrm>
            <a:off x="758294" y="3472419"/>
            <a:ext cx="1682701" cy="276999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 smtClean="0">
                <a:latin typeface="Arial"/>
                <a:ea typeface="Gill Sans" pitchFamily="-84" charset="0"/>
                <a:cs typeface="Arial"/>
              </a:rPr>
              <a:t>Primary P</a:t>
            </a:r>
            <a:endParaRPr lang="en-US" sz="1800" spc="-150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22" name="Rectangle 21"/>
          <p:cNvSpPr>
            <a:spLocks/>
          </p:cNvSpPr>
          <p:nvPr/>
        </p:nvSpPr>
        <p:spPr bwMode="auto">
          <a:xfrm>
            <a:off x="676159" y="5542620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Arial"/>
                <a:ea typeface="Gill Sans" pitchFamily="-84" charset="0"/>
                <a:cs typeface="Arial"/>
              </a:rPr>
              <a:t>Backup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pic>
        <p:nvPicPr>
          <p:cNvPr id="23" name="Picture 22" descr="Mac-Book-Black-On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4329" y="1949986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4329" y="3429336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254" y="4812926"/>
            <a:ext cx="609600" cy="609600"/>
          </a:xfrm>
          <a:prstGeom prst="rect">
            <a:avLst/>
          </a:prstGeom>
        </p:spPr>
      </p:pic>
      <p:cxnSp>
        <p:nvCxnSpPr>
          <p:cNvPr id="28" name="Curved Connector 8"/>
          <p:cNvCxnSpPr/>
          <p:nvPr/>
        </p:nvCxnSpPr>
        <p:spPr>
          <a:xfrm rot="10800000" flipV="1">
            <a:off x="2113055" y="379250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Rectangle 6"/>
          <p:cNvSpPr>
            <a:spLocks/>
          </p:cNvSpPr>
          <p:nvPr/>
        </p:nvSpPr>
        <p:spPr bwMode="auto">
          <a:xfrm>
            <a:off x="1880184" y="5542621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Arial"/>
                <a:ea typeface="Gill Sans" pitchFamily="-84" charset="0"/>
                <a:cs typeface="Arial"/>
              </a:rPr>
              <a:t>A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cxnSp>
        <p:nvCxnSpPr>
          <p:cNvPr id="31" name="Curved Connector 8"/>
          <p:cNvCxnSpPr/>
          <p:nvPr/>
        </p:nvCxnSpPr>
        <p:spPr>
          <a:xfrm>
            <a:off x="2669256" y="2617951"/>
            <a:ext cx="0" cy="811385"/>
          </a:xfrm>
          <a:prstGeom prst="straightConnector1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8" name="Rectangle 3"/>
          <p:cNvSpPr>
            <a:spLocks noGrp="1" noChangeArrowheads="1"/>
          </p:cNvSpPr>
          <p:nvPr>
            <p:ph idx="1"/>
          </p:nvPr>
        </p:nvSpPr>
        <p:spPr>
          <a:xfrm>
            <a:off x="3539762" y="1493665"/>
            <a:ext cx="5390386" cy="5316504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400" dirty="0" smtClean="0"/>
              <a:t>Primary gets ops, orders into log</a:t>
            </a:r>
          </a:p>
          <a:p>
            <a:pPr>
              <a:spcBef>
                <a:spcPts val="800"/>
              </a:spcBef>
            </a:pPr>
            <a:r>
              <a:rPr lang="en-US" sz="2400" dirty="0" smtClean="0"/>
              <a:t>Replicates log of ops to backup</a:t>
            </a:r>
          </a:p>
          <a:p>
            <a:pPr>
              <a:spcBef>
                <a:spcPts val="800"/>
              </a:spcBef>
            </a:pPr>
            <a:r>
              <a:rPr lang="en-US" sz="2400" dirty="0" smtClean="0"/>
              <a:t>Backup executes ops in same order</a:t>
            </a:r>
          </a:p>
          <a:p>
            <a:pPr>
              <a:spcBef>
                <a:spcPts val="800"/>
              </a:spcBef>
            </a:pPr>
            <a:r>
              <a:rPr lang="en-US" sz="2400" dirty="0" smtClean="0"/>
              <a:t>Backup takes over if primary fails</a:t>
            </a:r>
          </a:p>
          <a:p>
            <a:pPr>
              <a:spcBef>
                <a:spcPts val="800"/>
              </a:spcBef>
            </a:pPr>
            <a:endParaRPr lang="en-US" sz="2400" dirty="0"/>
          </a:p>
          <a:p>
            <a:pPr>
              <a:spcBef>
                <a:spcPts val="800"/>
              </a:spcBef>
            </a:pPr>
            <a:r>
              <a:rPr lang="en-US" sz="2400" dirty="0" smtClean="0"/>
              <a:t>But what if network partition rather than primary failure?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“</a:t>
            </a:r>
            <a:r>
              <a:rPr lang="en-US" sz="2200" dirty="0"/>
              <a:t>V</a:t>
            </a:r>
            <a:r>
              <a:rPr lang="en-US" sz="2200" dirty="0" smtClean="0"/>
              <a:t>iew” server to determine primary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But what if view server fails?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“View” determined via consensus!</a:t>
            </a:r>
            <a:endParaRPr lang="en-US" sz="2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236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7998" y="5883117"/>
            <a:ext cx="8229600" cy="6096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0" dirty="0" smtClean="0"/>
              <a:t>Leader changes can result in log inconsistencies</a:t>
            </a:r>
            <a:endParaRPr lang="en-US" sz="2800" b="0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12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Challenge:  Log Inconsistencies</a:t>
            </a:r>
            <a:endParaRPr lang="en-US" dirty="0"/>
          </a:p>
        </p:txBody>
      </p:sp>
      <p:sp>
        <p:nvSpPr>
          <p:cNvPr id="134" name="Rectangle 133"/>
          <p:cNvSpPr/>
          <p:nvPr/>
        </p:nvSpPr>
        <p:spPr>
          <a:xfrm>
            <a:off x="2753495" y="1863807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35" name="Rectangle 134"/>
          <p:cNvSpPr/>
          <p:nvPr/>
        </p:nvSpPr>
        <p:spPr>
          <a:xfrm>
            <a:off x="3896495" y="1863807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4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39" name="Rectangle 138"/>
          <p:cNvSpPr/>
          <p:nvPr/>
        </p:nvSpPr>
        <p:spPr>
          <a:xfrm>
            <a:off x="3134495" y="1863807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40" name="Rectangle 139"/>
          <p:cNvSpPr/>
          <p:nvPr/>
        </p:nvSpPr>
        <p:spPr>
          <a:xfrm>
            <a:off x="3515495" y="1863807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41" name="Rectangle 140"/>
          <p:cNvSpPr/>
          <p:nvPr/>
        </p:nvSpPr>
        <p:spPr>
          <a:xfrm>
            <a:off x="4277495" y="1863807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4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42" name="Rectangle 141"/>
          <p:cNvSpPr/>
          <p:nvPr/>
        </p:nvSpPr>
        <p:spPr>
          <a:xfrm>
            <a:off x="4658495" y="1863807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5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44" name="Rectangle 143"/>
          <p:cNvSpPr/>
          <p:nvPr/>
        </p:nvSpPr>
        <p:spPr>
          <a:xfrm>
            <a:off x="5039495" y="1863807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5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45" name="Rectangle 144"/>
          <p:cNvSpPr/>
          <p:nvPr/>
        </p:nvSpPr>
        <p:spPr>
          <a:xfrm>
            <a:off x="5420495" y="1863807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5801495" y="1863807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6182495" y="1863807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-75107" y="1911506"/>
            <a:ext cx="2327099" cy="2436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1900"/>
              </a:lnSpc>
            </a:pPr>
            <a:r>
              <a:rPr lang="en-US" sz="1800" dirty="0">
                <a:solidFill>
                  <a:srgbClr val="1E4899"/>
                </a:solidFill>
                <a:latin typeface="Arial" charset="0"/>
              </a:rPr>
              <a:t>L</a:t>
            </a:r>
            <a:r>
              <a:rPr lang="en-US" sz="1800" dirty="0" smtClean="0">
                <a:solidFill>
                  <a:srgbClr val="1E4899"/>
                </a:solidFill>
                <a:latin typeface="Arial" charset="0"/>
              </a:rPr>
              <a:t>eader for term 8</a:t>
            </a:r>
            <a:endParaRPr lang="en-US" sz="1800" dirty="0">
              <a:solidFill>
                <a:srgbClr val="1E4899"/>
              </a:solidFill>
              <a:latin typeface="Arial" charset="0"/>
            </a:endParaRPr>
          </a:p>
        </p:txBody>
      </p:sp>
      <p:sp>
        <p:nvSpPr>
          <p:cNvPr id="238" name="Rectangle 237"/>
          <p:cNvSpPr/>
          <p:nvPr/>
        </p:nvSpPr>
        <p:spPr>
          <a:xfrm>
            <a:off x="2753495" y="24013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39" name="Rectangle 238"/>
          <p:cNvSpPr/>
          <p:nvPr/>
        </p:nvSpPr>
        <p:spPr>
          <a:xfrm>
            <a:off x="3896495" y="24013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4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40" name="Rectangle 239"/>
          <p:cNvSpPr/>
          <p:nvPr/>
        </p:nvSpPr>
        <p:spPr>
          <a:xfrm>
            <a:off x="3134495" y="24013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41" name="Rectangle 240"/>
          <p:cNvSpPr/>
          <p:nvPr/>
        </p:nvSpPr>
        <p:spPr>
          <a:xfrm>
            <a:off x="3515495" y="24013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42" name="Rectangle 241"/>
          <p:cNvSpPr/>
          <p:nvPr/>
        </p:nvSpPr>
        <p:spPr>
          <a:xfrm>
            <a:off x="4277495" y="24013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4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43" name="Rectangle 242"/>
          <p:cNvSpPr/>
          <p:nvPr/>
        </p:nvSpPr>
        <p:spPr>
          <a:xfrm>
            <a:off x="4658495" y="2401323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5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44" name="Rectangle 243"/>
          <p:cNvSpPr/>
          <p:nvPr/>
        </p:nvSpPr>
        <p:spPr>
          <a:xfrm>
            <a:off x="5039495" y="2401323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5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45" name="Rectangle 244"/>
          <p:cNvSpPr/>
          <p:nvPr/>
        </p:nvSpPr>
        <p:spPr>
          <a:xfrm>
            <a:off x="5420495" y="24013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46" name="Rectangle 245"/>
          <p:cNvSpPr/>
          <p:nvPr/>
        </p:nvSpPr>
        <p:spPr>
          <a:xfrm>
            <a:off x="5801495" y="24013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47" name="Rectangle 246"/>
          <p:cNvSpPr/>
          <p:nvPr/>
        </p:nvSpPr>
        <p:spPr>
          <a:xfrm>
            <a:off x="2753495" y="29347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48" name="Rectangle 247"/>
          <p:cNvSpPr/>
          <p:nvPr/>
        </p:nvSpPr>
        <p:spPr>
          <a:xfrm>
            <a:off x="3896495" y="29347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4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49" name="Rectangle 248"/>
          <p:cNvSpPr/>
          <p:nvPr/>
        </p:nvSpPr>
        <p:spPr>
          <a:xfrm>
            <a:off x="3134495" y="29347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50" name="Rectangle 249"/>
          <p:cNvSpPr/>
          <p:nvPr/>
        </p:nvSpPr>
        <p:spPr>
          <a:xfrm>
            <a:off x="3515495" y="29347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51" name="Rectangle 250"/>
          <p:cNvSpPr/>
          <p:nvPr/>
        </p:nvSpPr>
        <p:spPr>
          <a:xfrm>
            <a:off x="2753495" y="34681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52" name="Rectangle 251"/>
          <p:cNvSpPr/>
          <p:nvPr/>
        </p:nvSpPr>
        <p:spPr>
          <a:xfrm>
            <a:off x="3896495" y="34681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4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53" name="Rectangle 252"/>
          <p:cNvSpPr/>
          <p:nvPr/>
        </p:nvSpPr>
        <p:spPr>
          <a:xfrm>
            <a:off x="3134495" y="34681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54" name="Rectangle 253"/>
          <p:cNvSpPr/>
          <p:nvPr/>
        </p:nvSpPr>
        <p:spPr>
          <a:xfrm>
            <a:off x="3515495" y="34681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55" name="Rectangle 254"/>
          <p:cNvSpPr/>
          <p:nvPr/>
        </p:nvSpPr>
        <p:spPr>
          <a:xfrm>
            <a:off x="4277495" y="34681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4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56" name="Rectangle 255"/>
          <p:cNvSpPr/>
          <p:nvPr/>
        </p:nvSpPr>
        <p:spPr>
          <a:xfrm>
            <a:off x="4658495" y="3468123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5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57" name="Rectangle 256"/>
          <p:cNvSpPr/>
          <p:nvPr/>
        </p:nvSpPr>
        <p:spPr>
          <a:xfrm>
            <a:off x="5039495" y="3468123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5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58" name="Rectangle 257"/>
          <p:cNvSpPr/>
          <p:nvPr/>
        </p:nvSpPr>
        <p:spPr>
          <a:xfrm>
            <a:off x="5420495" y="34681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59" name="Rectangle 258"/>
          <p:cNvSpPr/>
          <p:nvPr/>
        </p:nvSpPr>
        <p:spPr>
          <a:xfrm>
            <a:off x="5801495" y="34681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60" name="Rectangle 259"/>
          <p:cNvSpPr/>
          <p:nvPr/>
        </p:nvSpPr>
        <p:spPr>
          <a:xfrm>
            <a:off x="6182495" y="34681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6563495" y="34681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62" name="Rectangle 261"/>
          <p:cNvSpPr/>
          <p:nvPr/>
        </p:nvSpPr>
        <p:spPr>
          <a:xfrm>
            <a:off x="2753495" y="40015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63" name="Rectangle 262"/>
          <p:cNvSpPr/>
          <p:nvPr/>
        </p:nvSpPr>
        <p:spPr>
          <a:xfrm>
            <a:off x="3896495" y="40015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4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64" name="Rectangle 263"/>
          <p:cNvSpPr/>
          <p:nvPr/>
        </p:nvSpPr>
        <p:spPr>
          <a:xfrm>
            <a:off x="3134495" y="40015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65" name="Rectangle 264"/>
          <p:cNvSpPr/>
          <p:nvPr/>
        </p:nvSpPr>
        <p:spPr>
          <a:xfrm>
            <a:off x="3515495" y="40015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66" name="Rectangle 265"/>
          <p:cNvSpPr/>
          <p:nvPr/>
        </p:nvSpPr>
        <p:spPr>
          <a:xfrm>
            <a:off x="4277495" y="40015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4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67" name="Rectangle 266"/>
          <p:cNvSpPr/>
          <p:nvPr/>
        </p:nvSpPr>
        <p:spPr>
          <a:xfrm>
            <a:off x="4658495" y="4001523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5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68" name="Rectangle 267"/>
          <p:cNvSpPr/>
          <p:nvPr/>
        </p:nvSpPr>
        <p:spPr>
          <a:xfrm>
            <a:off x="5039495" y="4001523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5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69" name="Rectangle 268"/>
          <p:cNvSpPr/>
          <p:nvPr/>
        </p:nvSpPr>
        <p:spPr>
          <a:xfrm>
            <a:off x="5420495" y="40015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70" name="Rectangle 269"/>
          <p:cNvSpPr/>
          <p:nvPr/>
        </p:nvSpPr>
        <p:spPr>
          <a:xfrm>
            <a:off x="5801495" y="40015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71" name="Rectangle 270"/>
          <p:cNvSpPr/>
          <p:nvPr/>
        </p:nvSpPr>
        <p:spPr>
          <a:xfrm>
            <a:off x="6182495" y="40015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72" name="Rectangle 271"/>
          <p:cNvSpPr/>
          <p:nvPr/>
        </p:nvSpPr>
        <p:spPr>
          <a:xfrm>
            <a:off x="2753495" y="45349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73" name="Rectangle 272"/>
          <p:cNvSpPr/>
          <p:nvPr/>
        </p:nvSpPr>
        <p:spPr>
          <a:xfrm>
            <a:off x="3896495" y="45349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4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74" name="Rectangle 273"/>
          <p:cNvSpPr/>
          <p:nvPr/>
        </p:nvSpPr>
        <p:spPr>
          <a:xfrm>
            <a:off x="3134495" y="45349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75" name="Rectangle 274"/>
          <p:cNvSpPr/>
          <p:nvPr/>
        </p:nvSpPr>
        <p:spPr>
          <a:xfrm>
            <a:off x="3515495" y="45349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76" name="Rectangle 275"/>
          <p:cNvSpPr/>
          <p:nvPr/>
        </p:nvSpPr>
        <p:spPr>
          <a:xfrm>
            <a:off x="4277495" y="45349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4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77" name="Rectangle 276"/>
          <p:cNvSpPr/>
          <p:nvPr/>
        </p:nvSpPr>
        <p:spPr>
          <a:xfrm>
            <a:off x="2753495" y="50683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78" name="Rectangle 277"/>
          <p:cNvSpPr/>
          <p:nvPr/>
        </p:nvSpPr>
        <p:spPr>
          <a:xfrm>
            <a:off x="3134495" y="50683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79" name="Rectangle 278"/>
          <p:cNvSpPr/>
          <p:nvPr/>
        </p:nvSpPr>
        <p:spPr>
          <a:xfrm>
            <a:off x="3515495" y="50683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80" name="Right Brace 279"/>
          <p:cNvSpPr/>
          <p:nvPr/>
        </p:nvSpPr>
        <p:spPr>
          <a:xfrm flipH="1">
            <a:off x="2042885" y="2325123"/>
            <a:ext cx="152400" cy="3200400"/>
          </a:xfrm>
          <a:prstGeom prst="rightBrace">
            <a:avLst>
              <a:gd name="adj1" fmla="val 33757"/>
              <a:gd name="adj2" fmla="val 50000"/>
            </a:avLst>
          </a:prstGeom>
          <a:ln w="19050" cap="rnd">
            <a:solidFill>
              <a:srgbClr val="1E4899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281" name="TextBox 280"/>
          <p:cNvSpPr txBox="1"/>
          <p:nvPr/>
        </p:nvSpPr>
        <p:spPr>
          <a:xfrm>
            <a:off x="104217" y="3681667"/>
            <a:ext cx="1828800" cy="4873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1900"/>
              </a:lnSpc>
            </a:pPr>
            <a:r>
              <a:rPr lang="en-US" sz="1800" dirty="0">
                <a:solidFill>
                  <a:srgbClr val="1E4899"/>
                </a:solidFill>
                <a:latin typeface="Arial" charset="0"/>
              </a:rPr>
              <a:t>P</a:t>
            </a:r>
            <a:r>
              <a:rPr lang="en-US" sz="1800" dirty="0" smtClean="0">
                <a:solidFill>
                  <a:srgbClr val="1E4899"/>
                </a:solidFill>
                <a:latin typeface="Arial" charset="0"/>
              </a:rPr>
              <a:t>ossible</a:t>
            </a:r>
            <a:br>
              <a:rPr lang="en-US" sz="1800" dirty="0" smtClean="0">
                <a:solidFill>
                  <a:srgbClr val="1E4899"/>
                </a:solidFill>
                <a:latin typeface="Arial" charset="0"/>
              </a:rPr>
            </a:br>
            <a:r>
              <a:rPr lang="en-US" sz="1800" dirty="0" smtClean="0">
                <a:solidFill>
                  <a:srgbClr val="1E4899"/>
                </a:solidFill>
                <a:latin typeface="Arial" charset="0"/>
              </a:rPr>
              <a:t>followers</a:t>
            </a:r>
            <a:endParaRPr lang="en-US" sz="1800" dirty="0">
              <a:solidFill>
                <a:srgbClr val="1E4899"/>
              </a:solidFill>
              <a:latin typeface="Arial" charset="0"/>
            </a:endParaRPr>
          </a:p>
        </p:txBody>
      </p:sp>
      <p:sp>
        <p:nvSpPr>
          <p:cNvPr id="282" name="Rectangle 281"/>
          <p:cNvSpPr/>
          <p:nvPr/>
        </p:nvSpPr>
        <p:spPr>
          <a:xfrm>
            <a:off x="4658495" y="45349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4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83" name="Rectangle 282"/>
          <p:cNvSpPr/>
          <p:nvPr/>
        </p:nvSpPr>
        <p:spPr>
          <a:xfrm>
            <a:off x="5039495" y="45349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4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84" name="Rectangle 283"/>
          <p:cNvSpPr/>
          <p:nvPr/>
        </p:nvSpPr>
        <p:spPr>
          <a:xfrm>
            <a:off x="6563495" y="4001523"/>
            <a:ext cx="381000" cy="381000"/>
          </a:xfrm>
          <a:prstGeom prst="rect">
            <a:avLst/>
          </a:prstGeom>
          <a:solidFill>
            <a:srgbClr val="EECBA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7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85" name="Rectangle 284"/>
          <p:cNvSpPr/>
          <p:nvPr/>
        </p:nvSpPr>
        <p:spPr>
          <a:xfrm>
            <a:off x="6944495" y="4001523"/>
            <a:ext cx="381000" cy="381000"/>
          </a:xfrm>
          <a:prstGeom prst="rect">
            <a:avLst/>
          </a:prstGeom>
          <a:solidFill>
            <a:srgbClr val="EECBA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7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86" name="Rectangle 285"/>
          <p:cNvSpPr/>
          <p:nvPr/>
        </p:nvSpPr>
        <p:spPr>
          <a:xfrm>
            <a:off x="3896495" y="5068323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2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87" name="Rectangle 286"/>
          <p:cNvSpPr/>
          <p:nvPr/>
        </p:nvSpPr>
        <p:spPr>
          <a:xfrm>
            <a:off x="4277495" y="5068323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2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88" name="Rectangle 287"/>
          <p:cNvSpPr/>
          <p:nvPr/>
        </p:nvSpPr>
        <p:spPr>
          <a:xfrm>
            <a:off x="6563495" y="5068323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3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89" name="Rectangle 288"/>
          <p:cNvSpPr/>
          <p:nvPr/>
        </p:nvSpPr>
        <p:spPr>
          <a:xfrm>
            <a:off x="5039495" y="5068323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90" name="Rectangle 289"/>
          <p:cNvSpPr/>
          <p:nvPr/>
        </p:nvSpPr>
        <p:spPr>
          <a:xfrm>
            <a:off x="5420495" y="5068323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91" name="Rectangle 290"/>
          <p:cNvSpPr/>
          <p:nvPr/>
        </p:nvSpPr>
        <p:spPr>
          <a:xfrm>
            <a:off x="5801495" y="5068323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92" name="Rectangle 291"/>
          <p:cNvSpPr/>
          <p:nvPr/>
        </p:nvSpPr>
        <p:spPr>
          <a:xfrm>
            <a:off x="6182495" y="5068323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93" name="Rectangle 292"/>
          <p:cNvSpPr/>
          <p:nvPr/>
        </p:nvSpPr>
        <p:spPr>
          <a:xfrm>
            <a:off x="4658495" y="5068323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2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94" name="TextBox 293"/>
          <p:cNvSpPr txBox="1"/>
          <p:nvPr/>
        </p:nvSpPr>
        <p:spPr>
          <a:xfrm>
            <a:off x="2296295" y="2453324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 smtClean="0">
                <a:solidFill>
                  <a:srgbClr val="1E4899"/>
                </a:solidFill>
                <a:latin typeface="Arial" charset="0"/>
              </a:rPr>
              <a:t>(a)</a:t>
            </a:r>
            <a:endParaRPr lang="en-US" sz="1800" b="0" dirty="0">
              <a:solidFill>
                <a:srgbClr val="1E4899"/>
              </a:solidFill>
              <a:latin typeface="Arial" charset="0"/>
            </a:endParaRPr>
          </a:p>
        </p:txBody>
      </p:sp>
      <p:sp>
        <p:nvSpPr>
          <p:cNvPr id="295" name="TextBox 294"/>
          <p:cNvSpPr txBox="1"/>
          <p:nvPr/>
        </p:nvSpPr>
        <p:spPr>
          <a:xfrm>
            <a:off x="2296295" y="2986724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 smtClean="0">
                <a:solidFill>
                  <a:srgbClr val="1E4899"/>
                </a:solidFill>
                <a:latin typeface="Arial" charset="0"/>
              </a:rPr>
              <a:t>(b)</a:t>
            </a:r>
            <a:endParaRPr lang="en-US" sz="1800" b="0" dirty="0">
              <a:solidFill>
                <a:srgbClr val="1E4899"/>
              </a:solidFill>
              <a:latin typeface="Arial" charset="0"/>
            </a:endParaRPr>
          </a:p>
        </p:txBody>
      </p:sp>
      <p:sp>
        <p:nvSpPr>
          <p:cNvPr id="296" name="TextBox 295"/>
          <p:cNvSpPr txBox="1"/>
          <p:nvPr/>
        </p:nvSpPr>
        <p:spPr>
          <a:xfrm>
            <a:off x="2296295" y="3520124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 smtClean="0">
                <a:solidFill>
                  <a:srgbClr val="1E4899"/>
                </a:solidFill>
                <a:latin typeface="Arial" charset="0"/>
              </a:rPr>
              <a:t>(c)</a:t>
            </a:r>
            <a:endParaRPr lang="en-US" sz="1800" b="0" dirty="0">
              <a:solidFill>
                <a:srgbClr val="1E4899"/>
              </a:solidFill>
              <a:latin typeface="Arial" charset="0"/>
            </a:endParaRPr>
          </a:p>
        </p:txBody>
      </p:sp>
      <p:sp>
        <p:nvSpPr>
          <p:cNvPr id="297" name="TextBox 296"/>
          <p:cNvSpPr txBox="1"/>
          <p:nvPr/>
        </p:nvSpPr>
        <p:spPr>
          <a:xfrm>
            <a:off x="2296295" y="4053524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 smtClean="0">
                <a:solidFill>
                  <a:srgbClr val="1E4899"/>
                </a:solidFill>
                <a:latin typeface="Arial" charset="0"/>
              </a:rPr>
              <a:t>(d)</a:t>
            </a:r>
            <a:endParaRPr lang="en-US" sz="1800" b="0" dirty="0">
              <a:solidFill>
                <a:srgbClr val="1E4899"/>
              </a:solidFill>
              <a:latin typeface="Arial" charset="0"/>
            </a:endParaRPr>
          </a:p>
        </p:txBody>
      </p:sp>
      <p:sp>
        <p:nvSpPr>
          <p:cNvPr id="298" name="TextBox 297"/>
          <p:cNvSpPr txBox="1"/>
          <p:nvPr/>
        </p:nvSpPr>
        <p:spPr>
          <a:xfrm>
            <a:off x="2296295" y="4586924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 smtClean="0">
                <a:solidFill>
                  <a:srgbClr val="1E4899"/>
                </a:solidFill>
                <a:latin typeface="Arial" charset="0"/>
              </a:rPr>
              <a:t>(e)</a:t>
            </a:r>
            <a:endParaRPr lang="en-US" sz="1800" b="0" dirty="0">
              <a:solidFill>
                <a:srgbClr val="1E4899"/>
              </a:solidFill>
              <a:latin typeface="Arial" charset="0"/>
            </a:endParaRPr>
          </a:p>
        </p:txBody>
      </p:sp>
      <p:sp>
        <p:nvSpPr>
          <p:cNvPr id="299" name="TextBox 298"/>
          <p:cNvSpPr txBox="1"/>
          <p:nvPr/>
        </p:nvSpPr>
        <p:spPr>
          <a:xfrm>
            <a:off x="2296295" y="5120324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 smtClean="0">
                <a:solidFill>
                  <a:srgbClr val="1E4899"/>
                </a:solidFill>
                <a:latin typeface="Arial" charset="0"/>
              </a:rPr>
              <a:t>(f)</a:t>
            </a:r>
            <a:endParaRPr lang="en-US" sz="1800" b="0" dirty="0">
              <a:solidFill>
                <a:srgbClr val="1E4899"/>
              </a:solidFill>
              <a:latin typeface="Arial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4201295" y="2325123"/>
            <a:ext cx="4570949" cy="1066800"/>
            <a:chOff x="4201295" y="2325123"/>
            <a:chExt cx="4570949" cy="1066800"/>
          </a:xfrm>
        </p:grpSpPr>
        <p:sp>
          <p:nvSpPr>
            <p:cNvPr id="303" name="Rounded Rectangle 302"/>
            <p:cNvSpPr/>
            <p:nvPr/>
          </p:nvSpPr>
          <p:spPr>
            <a:xfrm>
              <a:off x="6106295" y="2325123"/>
              <a:ext cx="533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04" name="Rounded Rectangle 303"/>
            <p:cNvSpPr/>
            <p:nvPr/>
          </p:nvSpPr>
          <p:spPr>
            <a:xfrm>
              <a:off x="4201295" y="2858523"/>
              <a:ext cx="2438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06" name="TextBox 305"/>
            <p:cNvSpPr txBox="1"/>
            <p:nvPr/>
          </p:nvSpPr>
          <p:spPr>
            <a:xfrm>
              <a:off x="7805313" y="2553723"/>
              <a:ext cx="9669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00" b="0" dirty="0" smtClean="0">
                  <a:solidFill>
                    <a:srgbClr val="A5001E"/>
                  </a:solidFill>
                  <a:latin typeface="Arial" charset="0"/>
                </a:rPr>
                <a:t>Missing</a:t>
              </a:r>
              <a:br>
                <a:rPr lang="en-US" sz="1800" b="0" dirty="0" smtClean="0">
                  <a:solidFill>
                    <a:srgbClr val="A5001E"/>
                  </a:solidFill>
                  <a:latin typeface="Arial" charset="0"/>
                </a:rPr>
              </a:br>
              <a:r>
                <a:rPr lang="en-US" sz="1800" b="0" dirty="0" smtClean="0">
                  <a:solidFill>
                    <a:srgbClr val="A5001E"/>
                  </a:solidFill>
                  <a:latin typeface="Arial" charset="0"/>
                </a:rPr>
                <a:t>Entries</a:t>
              </a:r>
              <a:endParaRPr lang="en-US" sz="1800" b="0" dirty="0">
                <a:solidFill>
                  <a:srgbClr val="A5001E"/>
                </a:solidFill>
                <a:latin typeface="Arial" charset="0"/>
              </a:endParaRPr>
            </a:p>
          </p:txBody>
        </p:sp>
        <p:sp>
          <p:nvSpPr>
            <p:cNvPr id="307" name="Freeform 306"/>
            <p:cNvSpPr/>
            <p:nvPr/>
          </p:nvSpPr>
          <p:spPr>
            <a:xfrm>
              <a:off x="6717187" y="2574388"/>
              <a:ext cx="1045596" cy="261265"/>
            </a:xfrm>
            <a:custGeom>
              <a:avLst/>
              <a:gdLst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94108" h="302217">
                  <a:moveTo>
                    <a:pt x="1294108" y="302217"/>
                  </a:moveTo>
                  <a:cubicBezTo>
                    <a:pt x="505681" y="295114"/>
                    <a:pt x="810535" y="16790"/>
                    <a:pt x="0" y="0"/>
                  </a:cubicBezTo>
                </a:path>
              </a:pathLst>
            </a:custGeom>
            <a:noFill/>
            <a:ln w="19050">
              <a:solidFill>
                <a:schemeClr val="accent4"/>
              </a:solidFill>
              <a:tailEnd type="triangle" w="sm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09" name="Freeform 308"/>
            <p:cNvSpPr/>
            <p:nvPr/>
          </p:nvSpPr>
          <p:spPr>
            <a:xfrm flipV="1">
              <a:off x="6715895" y="2934722"/>
              <a:ext cx="1045596" cy="227900"/>
            </a:xfrm>
            <a:custGeom>
              <a:avLst/>
              <a:gdLst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94108" h="302217">
                  <a:moveTo>
                    <a:pt x="1294108" y="302217"/>
                  </a:moveTo>
                  <a:cubicBezTo>
                    <a:pt x="505681" y="295114"/>
                    <a:pt x="810535" y="16790"/>
                    <a:pt x="0" y="0"/>
                  </a:cubicBezTo>
                </a:path>
              </a:pathLst>
            </a:custGeom>
            <a:noFill/>
            <a:ln w="19050">
              <a:solidFill>
                <a:schemeClr val="accent4"/>
              </a:solidFill>
              <a:tailEnd type="triangle" w="sm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820295" y="3391923"/>
            <a:ext cx="5336670" cy="2133600"/>
            <a:chOff x="3820295" y="3391923"/>
            <a:chExt cx="5336670" cy="2133600"/>
          </a:xfrm>
        </p:grpSpPr>
        <p:sp>
          <p:nvSpPr>
            <p:cNvPr id="300" name="TextBox 299"/>
            <p:cNvSpPr txBox="1"/>
            <p:nvPr/>
          </p:nvSpPr>
          <p:spPr>
            <a:xfrm>
              <a:off x="7805313" y="4130676"/>
              <a:ext cx="135165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00" b="0" dirty="0" smtClean="0">
                  <a:solidFill>
                    <a:srgbClr val="A5001E"/>
                  </a:solidFill>
                  <a:latin typeface="Arial" charset="0"/>
                </a:rPr>
                <a:t>Extraneous</a:t>
              </a:r>
              <a:br>
                <a:rPr lang="en-US" sz="1800" b="0" dirty="0" smtClean="0">
                  <a:solidFill>
                    <a:srgbClr val="A5001E"/>
                  </a:solidFill>
                  <a:latin typeface="Arial" charset="0"/>
                </a:rPr>
              </a:br>
              <a:r>
                <a:rPr lang="en-US" sz="1800" b="0" dirty="0" smtClean="0">
                  <a:solidFill>
                    <a:srgbClr val="A5001E"/>
                  </a:solidFill>
                  <a:latin typeface="Arial" charset="0"/>
                </a:rPr>
                <a:t>Entries</a:t>
              </a:r>
              <a:endParaRPr lang="en-US" sz="1800" b="0" dirty="0">
                <a:solidFill>
                  <a:srgbClr val="A5001E"/>
                </a:solidFill>
                <a:latin typeface="Arial" charset="0"/>
              </a:endParaRPr>
            </a:p>
          </p:txBody>
        </p:sp>
        <p:sp>
          <p:nvSpPr>
            <p:cNvPr id="301" name="Rounded Rectangle 300"/>
            <p:cNvSpPr/>
            <p:nvPr/>
          </p:nvSpPr>
          <p:spPr>
            <a:xfrm>
              <a:off x="3820295" y="4992123"/>
              <a:ext cx="3200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02" name="Rounded Rectangle 301"/>
            <p:cNvSpPr/>
            <p:nvPr/>
          </p:nvSpPr>
          <p:spPr>
            <a:xfrm>
              <a:off x="6487295" y="3391923"/>
              <a:ext cx="533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05" name="Freeform 304"/>
            <p:cNvSpPr/>
            <p:nvPr/>
          </p:nvSpPr>
          <p:spPr>
            <a:xfrm>
              <a:off x="7089146" y="3659269"/>
              <a:ext cx="693549" cy="723254"/>
            </a:xfrm>
            <a:custGeom>
              <a:avLst/>
              <a:gdLst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89"/>
                <a:gd name="connsiteX1" fmla="*/ 0 w 906651"/>
                <a:gd name="connsiteY1" fmla="*/ 0 h 1131389"/>
                <a:gd name="connsiteX0" fmla="*/ 906651 w 906651"/>
                <a:gd name="connsiteY0" fmla="*/ 1131376 h 1131389"/>
                <a:gd name="connsiteX1" fmla="*/ 0 w 906651"/>
                <a:gd name="connsiteY1" fmla="*/ 0 h 1131389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06651" h="1131376">
                  <a:moveTo>
                    <a:pt x="906651" y="1131376"/>
                  </a:moveTo>
                  <a:cubicBezTo>
                    <a:pt x="425557" y="1128147"/>
                    <a:pt x="680634" y="1291"/>
                    <a:pt x="0" y="0"/>
                  </a:cubicBezTo>
                </a:path>
              </a:pathLst>
            </a:custGeom>
            <a:noFill/>
            <a:ln w="19050">
              <a:solidFill>
                <a:schemeClr val="accent4"/>
              </a:solidFill>
              <a:tailEnd type="triangle" w="sm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08" name="Freeform 307"/>
            <p:cNvSpPr/>
            <p:nvPr/>
          </p:nvSpPr>
          <p:spPr>
            <a:xfrm flipV="1">
              <a:off x="7096895" y="4534923"/>
              <a:ext cx="693549" cy="723254"/>
            </a:xfrm>
            <a:custGeom>
              <a:avLst/>
              <a:gdLst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89"/>
                <a:gd name="connsiteX1" fmla="*/ 0 w 906651"/>
                <a:gd name="connsiteY1" fmla="*/ 0 h 1131389"/>
                <a:gd name="connsiteX0" fmla="*/ 906651 w 906651"/>
                <a:gd name="connsiteY0" fmla="*/ 1131376 h 1131389"/>
                <a:gd name="connsiteX1" fmla="*/ 0 w 906651"/>
                <a:gd name="connsiteY1" fmla="*/ 0 h 1131389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06651" h="1131376">
                  <a:moveTo>
                    <a:pt x="906651" y="1131376"/>
                  </a:moveTo>
                  <a:cubicBezTo>
                    <a:pt x="425557" y="1128147"/>
                    <a:pt x="680634" y="1291"/>
                    <a:pt x="0" y="0"/>
                  </a:cubicBezTo>
                </a:path>
              </a:pathLst>
            </a:custGeom>
            <a:noFill/>
            <a:ln w="19050">
              <a:solidFill>
                <a:schemeClr val="accent4"/>
              </a:solidFill>
              <a:tailEnd type="triangle" w="sm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10" name="Rounded Rectangle 309"/>
            <p:cNvSpPr/>
            <p:nvPr/>
          </p:nvSpPr>
          <p:spPr>
            <a:xfrm>
              <a:off x="5344295" y="4458723"/>
              <a:ext cx="1295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11" name="Rounded Rectangle 310"/>
            <p:cNvSpPr/>
            <p:nvPr/>
          </p:nvSpPr>
          <p:spPr>
            <a:xfrm>
              <a:off x="6487295" y="3925323"/>
              <a:ext cx="914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12" name="Freeform 311"/>
            <p:cNvSpPr/>
            <p:nvPr/>
          </p:nvSpPr>
          <p:spPr>
            <a:xfrm>
              <a:off x="7422862" y="4340191"/>
              <a:ext cx="369168" cy="118589"/>
            </a:xfrm>
            <a:custGeom>
              <a:avLst/>
              <a:gdLst>
                <a:gd name="connsiteX0" fmla="*/ 482600 w 482600"/>
                <a:gd name="connsiteY0" fmla="*/ 132012 h 132012"/>
                <a:gd name="connsiteX1" fmla="*/ 0 w 482600"/>
                <a:gd name="connsiteY1" fmla="*/ 13479 h 132012"/>
                <a:gd name="connsiteX0" fmla="*/ 482600 w 482600"/>
                <a:gd name="connsiteY0" fmla="*/ 126727 h 126746"/>
                <a:gd name="connsiteX1" fmla="*/ 0 w 482600"/>
                <a:gd name="connsiteY1" fmla="*/ 8194 h 126746"/>
                <a:gd name="connsiteX0" fmla="*/ 482600 w 482600"/>
                <a:gd name="connsiteY0" fmla="*/ 118533 h 118589"/>
                <a:gd name="connsiteX1" fmla="*/ 0 w 482600"/>
                <a:gd name="connsiteY1" fmla="*/ 0 h 118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2600" h="118589">
                  <a:moveTo>
                    <a:pt x="482600" y="118533"/>
                  </a:moveTo>
                  <a:cubicBezTo>
                    <a:pt x="268111" y="120649"/>
                    <a:pt x="129823" y="63500"/>
                    <a:pt x="0" y="0"/>
                  </a:cubicBezTo>
                </a:path>
              </a:pathLst>
            </a:custGeom>
            <a:noFill/>
            <a:ln w="19050">
              <a:solidFill>
                <a:schemeClr val="accent4"/>
              </a:solidFill>
              <a:tailEnd type="triangle" w="sm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</p:grpSp>
      <p:sp>
        <p:nvSpPr>
          <p:cNvPr id="313" name="TextBox 312"/>
          <p:cNvSpPr txBox="1"/>
          <p:nvPr/>
        </p:nvSpPr>
        <p:spPr>
          <a:xfrm>
            <a:off x="2753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1E4899"/>
                </a:solidFill>
                <a:latin typeface="Arial" charset="0"/>
              </a:rPr>
              <a:t>1</a:t>
            </a:r>
            <a:endParaRPr lang="en-US" sz="1600" b="0" dirty="0">
              <a:solidFill>
                <a:srgbClr val="1E4899"/>
              </a:solidFill>
              <a:latin typeface="Arial" charset="0"/>
            </a:endParaRPr>
          </a:p>
        </p:txBody>
      </p:sp>
      <p:sp>
        <p:nvSpPr>
          <p:cNvPr id="314" name="TextBox 313"/>
          <p:cNvSpPr txBox="1"/>
          <p:nvPr/>
        </p:nvSpPr>
        <p:spPr>
          <a:xfrm>
            <a:off x="3134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1E4899"/>
                </a:solidFill>
                <a:latin typeface="Arial" charset="0"/>
              </a:rPr>
              <a:t>2</a:t>
            </a:r>
            <a:endParaRPr lang="en-US" sz="1600" b="0" dirty="0">
              <a:solidFill>
                <a:srgbClr val="1E4899"/>
              </a:solidFill>
              <a:latin typeface="Arial" charset="0"/>
            </a:endParaRPr>
          </a:p>
        </p:txBody>
      </p:sp>
      <p:sp>
        <p:nvSpPr>
          <p:cNvPr id="315" name="TextBox 314"/>
          <p:cNvSpPr txBox="1"/>
          <p:nvPr/>
        </p:nvSpPr>
        <p:spPr>
          <a:xfrm>
            <a:off x="3515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1E4899"/>
                </a:solidFill>
                <a:latin typeface="Arial" charset="0"/>
              </a:rPr>
              <a:t>3</a:t>
            </a:r>
            <a:endParaRPr lang="en-US" sz="1600" b="0" dirty="0">
              <a:solidFill>
                <a:srgbClr val="1E4899"/>
              </a:solidFill>
              <a:latin typeface="Arial" charset="0"/>
            </a:endParaRPr>
          </a:p>
        </p:txBody>
      </p:sp>
      <p:sp>
        <p:nvSpPr>
          <p:cNvPr id="316" name="TextBox 315"/>
          <p:cNvSpPr txBox="1"/>
          <p:nvPr/>
        </p:nvSpPr>
        <p:spPr>
          <a:xfrm>
            <a:off x="3896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1E4899"/>
                </a:solidFill>
                <a:latin typeface="Arial" charset="0"/>
              </a:rPr>
              <a:t>4</a:t>
            </a:r>
            <a:endParaRPr lang="en-US" sz="1600" b="0" dirty="0">
              <a:solidFill>
                <a:srgbClr val="1E4899"/>
              </a:solidFill>
              <a:latin typeface="Arial" charset="0"/>
            </a:endParaRPr>
          </a:p>
        </p:txBody>
      </p:sp>
      <p:sp>
        <p:nvSpPr>
          <p:cNvPr id="317" name="TextBox 316"/>
          <p:cNvSpPr txBox="1"/>
          <p:nvPr/>
        </p:nvSpPr>
        <p:spPr>
          <a:xfrm>
            <a:off x="4277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1E4899"/>
                </a:solidFill>
                <a:latin typeface="Arial" charset="0"/>
              </a:rPr>
              <a:t>5</a:t>
            </a:r>
            <a:endParaRPr lang="en-US" sz="1600" b="0" dirty="0">
              <a:solidFill>
                <a:srgbClr val="1E4899"/>
              </a:solidFill>
              <a:latin typeface="Arial" charset="0"/>
            </a:endParaRPr>
          </a:p>
        </p:txBody>
      </p:sp>
      <p:sp>
        <p:nvSpPr>
          <p:cNvPr id="318" name="TextBox 317"/>
          <p:cNvSpPr txBox="1"/>
          <p:nvPr/>
        </p:nvSpPr>
        <p:spPr>
          <a:xfrm>
            <a:off x="4658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1E4899"/>
                </a:solidFill>
                <a:latin typeface="Arial" charset="0"/>
              </a:rPr>
              <a:t>6</a:t>
            </a:r>
            <a:endParaRPr lang="en-US" sz="1600" b="0" dirty="0">
              <a:solidFill>
                <a:srgbClr val="1E4899"/>
              </a:solidFill>
              <a:latin typeface="Arial" charset="0"/>
            </a:endParaRPr>
          </a:p>
        </p:txBody>
      </p:sp>
      <p:sp>
        <p:nvSpPr>
          <p:cNvPr id="319" name="TextBox 318"/>
          <p:cNvSpPr txBox="1"/>
          <p:nvPr/>
        </p:nvSpPr>
        <p:spPr>
          <a:xfrm>
            <a:off x="5039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1E4899"/>
                </a:solidFill>
                <a:latin typeface="Arial" charset="0"/>
              </a:rPr>
              <a:t>7</a:t>
            </a:r>
            <a:endParaRPr lang="en-US" sz="1600" b="0" dirty="0">
              <a:solidFill>
                <a:srgbClr val="1E4899"/>
              </a:solidFill>
              <a:latin typeface="Arial" charset="0"/>
            </a:endParaRPr>
          </a:p>
        </p:txBody>
      </p:sp>
      <p:sp>
        <p:nvSpPr>
          <p:cNvPr id="320" name="TextBox 319"/>
          <p:cNvSpPr txBox="1"/>
          <p:nvPr/>
        </p:nvSpPr>
        <p:spPr>
          <a:xfrm>
            <a:off x="5420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1E4899"/>
                </a:solidFill>
                <a:latin typeface="Arial" charset="0"/>
              </a:rPr>
              <a:t>8</a:t>
            </a:r>
            <a:endParaRPr lang="en-US" sz="1600" b="0" dirty="0">
              <a:solidFill>
                <a:srgbClr val="1E4899"/>
              </a:solidFill>
              <a:latin typeface="Arial" charset="0"/>
            </a:endParaRPr>
          </a:p>
        </p:txBody>
      </p:sp>
      <p:sp>
        <p:nvSpPr>
          <p:cNvPr id="321" name="TextBox 320"/>
          <p:cNvSpPr txBox="1"/>
          <p:nvPr/>
        </p:nvSpPr>
        <p:spPr>
          <a:xfrm>
            <a:off x="5801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1E4899"/>
                </a:solidFill>
                <a:latin typeface="Arial" charset="0"/>
              </a:rPr>
              <a:t>9</a:t>
            </a:r>
            <a:endParaRPr lang="en-US" sz="1600" b="0" dirty="0">
              <a:solidFill>
                <a:srgbClr val="1E4899"/>
              </a:solidFill>
              <a:latin typeface="Arial" charset="0"/>
            </a:endParaRPr>
          </a:p>
        </p:txBody>
      </p:sp>
      <p:sp>
        <p:nvSpPr>
          <p:cNvPr id="322" name="TextBox 321"/>
          <p:cNvSpPr txBox="1"/>
          <p:nvPr/>
        </p:nvSpPr>
        <p:spPr>
          <a:xfrm>
            <a:off x="6106295" y="1470402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1E4899"/>
                </a:solidFill>
                <a:latin typeface="Arial" charset="0"/>
              </a:rPr>
              <a:t>10</a:t>
            </a:r>
            <a:endParaRPr lang="en-US" sz="1600" b="0" dirty="0">
              <a:solidFill>
                <a:srgbClr val="1E4899"/>
              </a:solidFill>
              <a:latin typeface="Arial" charset="0"/>
            </a:endParaRPr>
          </a:p>
        </p:txBody>
      </p:sp>
      <p:sp>
        <p:nvSpPr>
          <p:cNvPr id="323" name="TextBox 322"/>
          <p:cNvSpPr txBox="1"/>
          <p:nvPr/>
        </p:nvSpPr>
        <p:spPr>
          <a:xfrm>
            <a:off x="6487295" y="1470402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1E4899"/>
                </a:solidFill>
                <a:latin typeface="Arial" charset="0"/>
              </a:rPr>
              <a:t>11</a:t>
            </a:r>
            <a:endParaRPr lang="en-US" sz="1600" b="0" dirty="0">
              <a:solidFill>
                <a:srgbClr val="1E4899"/>
              </a:solidFill>
              <a:latin typeface="Arial" charset="0"/>
            </a:endParaRPr>
          </a:p>
        </p:txBody>
      </p:sp>
      <p:sp>
        <p:nvSpPr>
          <p:cNvPr id="324" name="TextBox 323"/>
          <p:cNvSpPr txBox="1"/>
          <p:nvPr/>
        </p:nvSpPr>
        <p:spPr>
          <a:xfrm>
            <a:off x="6868295" y="1470402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1E4899"/>
                </a:solidFill>
                <a:latin typeface="Arial" charset="0"/>
              </a:rPr>
              <a:t>12</a:t>
            </a:r>
            <a:endParaRPr lang="en-US" sz="1600" b="0" dirty="0">
              <a:solidFill>
                <a:srgbClr val="1E489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882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Repairing Follower Logs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-75107" y="1470402"/>
            <a:ext cx="7476802" cy="774405"/>
            <a:chOff x="-75107" y="1470402"/>
            <a:chExt cx="7476802" cy="774405"/>
          </a:xfrm>
        </p:grpSpPr>
        <p:sp>
          <p:nvSpPr>
            <p:cNvPr id="134" name="Rectangle 133"/>
            <p:cNvSpPr/>
            <p:nvPr/>
          </p:nvSpPr>
          <p:spPr>
            <a:xfrm>
              <a:off x="2753495" y="1863807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3896495" y="1863807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4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3134495" y="1863807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3515495" y="1863807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4277495" y="1863807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4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4658495" y="1863807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5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5039495" y="1863807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5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5420495" y="1863807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5801495" y="1863807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6182495" y="1863807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-75107" y="1911506"/>
              <a:ext cx="2327099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>
                <a:lnSpc>
                  <a:spcPts val="1900"/>
                </a:lnSpc>
              </a:pPr>
              <a:r>
                <a:rPr lang="en-US" sz="1800" dirty="0">
                  <a:solidFill>
                    <a:srgbClr val="1E4899"/>
                  </a:solidFill>
                  <a:latin typeface="Arial" charset="0"/>
                </a:rPr>
                <a:t>L</a:t>
              </a:r>
              <a:r>
                <a:rPr lang="en-US" sz="1800" dirty="0" smtClean="0">
                  <a:solidFill>
                    <a:srgbClr val="1E4899"/>
                  </a:solidFill>
                  <a:latin typeface="Arial" charset="0"/>
                </a:rPr>
                <a:t>eader for term </a:t>
              </a:r>
              <a:r>
                <a:rPr lang="en-US" sz="1800" dirty="0">
                  <a:solidFill>
                    <a:srgbClr val="1E4899"/>
                  </a:solidFill>
                  <a:latin typeface="Arial" charset="0"/>
                </a:rPr>
                <a:t>7</a:t>
              </a:r>
            </a:p>
          </p:txBody>
        </p:sp>
        <p:sp>
          <p:nvSpPr>
            <p:cNvPr id="313" name="TextBox 312"/>
            <p:cNvSpPr txBox="1"/>
            <p:nvPr/>
          </p:nvSpPr>
          <p:spPr>
            <a:xfrm>
              <a:off x="2753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E4899"/>
                  </a:solidFill>
                  <a:latin typeface="Arial" charset="0"/>
                </a:rPr>
                <a:t>1</a:t>
              </a:r>
              <a:endParaRPr lang="en-US" sz="1600" b="0" dirty="0">
                <a:solidFill>
                  <a:srgbClr val="1E4899"/>
                </a:solidFill>
                <a:latin typeface="Arial" charset="0"/>
              </a:endParaRPr>
            </a:p>
          </p:txBody>
        </p:sp>
        <p:sp>
          <p:nvSpPr>
            <p:cNvPr id="314" name="TextBox 313"/>
            <p:cNvSpPr txBox="1"/>
            <p:nvPr/>
          </p:nvSpPr>
          <p:spPr>
            <a:xfrm>
              <a:off x="3134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E4899"/>
                  </a:solidFill>
                  <a:latin typeface="Arial" charset="0"/>
                </a:rPr>
                <a:t>2</a:t>
              </a:r>
              <a:endParaRPr lang="en-US" sz="1600" b="0" dirty="0">
                <a:solidFill>
                  <a:srgbClr val="1E4899"/>
                </a:solidFill>
                <a:latin typeface="Arial" charset="0"/>
              </a:endParaRPr>
            </a:p>
          </p:txBody>
        </p:sp>
        <p:sp>
          <p:nvSpPr>
            <p:cNvPr id="315" name="TextBox 314"/>
            <p:cNvSpPr txBox="1"/>
            <p:nvPr/>
          </p:nvSpPr>
          <p:spPr>
            <a:xfrm>
              <a:off x="3515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E4899"/>
                  </a:solidFill>
                  <a:latin typeface="Arial" charset="0"/>
                </a:rPr>
                <a:t>3</a:t>
              </a:r>
              <a:endParaRPr lang="en-US" sz="1600" b="0" dirty="0">
                <a:solidFill>
                  <a:srgbClr val="1E4899"/>
                </a:solidFill>
                <a:latin typeface="Arial" charset="0"/>
              </a:endParaRPr>
            </a:p>
          </p:txBody>
        </p:sp>
        <p:sp>
          <p:nvSpPr>
            <p:cNvPr id="316" name="TextBox 315"/>
            <p:cNvSpPr txBox="1"/>
            <p:nvPr/>
          </p:nvSpPr>
          <p:spPr>
            <a:xfrm>
              <a:off x="3896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E4899"/>
                  </a:solidFill>
                  <a:latin typeface="Arial" charset="0"/>
                </a:rPr>
                <a:t>4</a:t>
              </a:r>
              <a:endParaRPr lang="en-US" sz="1600" b="0" dirty="0">
                <a:solidFill>
                  <a:srgbClr val="1E4899"/>
                </a:solidFill>
                <a:latin typeface="Arial" charset="0"/>
              </a:endParaRPr>
            </a:p>
          </p:txBody>
        </p:sp>
        <p:sp>
          <p:nvSpPr>
            <p:cNvPr id="317" name="TextBox 316"/>
            <p:cNvSpPr txBox="1"/>
            <p:nvPr/>
          </p:nvSpPr>
          <p:spPr>
            <a:xfrm>
              <a:off x="4277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E4899"/>
                  </a:solidFill>
                  <a:latin typeface="Arial" charset="0"/>
                </a:rPr>
                <a:t>5</a:t>
              </a:r>
              <a:endParaRPr lang="en-US" sz="1600" b="0" dirty="0">
                <a:solidFill>
                  <a:srgbClr val="1E4899"/>
                </a:solidFill>
                <a:latin typeface="Arial" charset="0"/>
              </a:endParaRPr>
            </a:p>
          </p:txBody>
        </p:sp>
        <p:sp>
          <p:nvSpPr>
            <p:cNvPr id="318" name="TextBox 317"/>
            <p:cNvSpPr txBox="1"/>
            <p:nvPr/>
          </p:nvSpPr>
          <p:spPr>
            <a:xfrm>
              <a:off x="4658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E4899"/>
                  </a:solidFill>
                  <a:latin typeface="Arial" charset="0"/>
                </a:rPr>
                <a:t>6</a:t>
              </a:r>
              <a:endParaRPr lang="en-US" sz="1600" b="0" dirty="0">
                <a:solidFill>
                  <a:srgbClr val="1E4899"/>
                </a:solidFill>
                <a:latin typeface="Arial" charset="0"/>
              </a:endParaRPr>
            </a:p>
          </p:txBody>
        </p:sp>
        <p:sp>
          <p:nvSpPr>
            <p:cNvPr id="319" name="TextBox 318"/>
            <p:cNvSpPr txBox="1"/>
            <p:nvPr/>
          </p:nvSpPr>
          <p:spPr>
            <a:xfrm>
              <a:off x="5039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E4899"/>
                  </a:solidFill>
                  <a:latin typeface="Arial" charset="0"/>
                </a:rPr>
                <a:t>7</a:t>
              </a:r>
              <a:endParaRPr lang="en-US" sz="1600" b="0" dirty="0">
                <a:solidFill>
                  <a:srgbClr val="1E4899"/>
                </a:solidFill>
                <a:latin typeface="Arial" charset="0"/>
              </a:endParaRPr>
            </a:p>
          </p:txBody>
        </p:sp>
        <p:sp>
          <p:nvSpPr>
            <p:cNvPr id="320" name="TextBox 319"/>
            <p:cNvSpPr txBox="1"/>
            <p:nvPr/>
          </p:nvSpPr>
          <p:spPr>
            <a:xfrm>
              <a:off x="5420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E4899"/>
                  </a:solidFill>
                  <a:latin typeface="Arial" charset="0"/>
                </a:rPr>
                <a:t>8</a:t>
              </a:r>
              <a:endParaRPr lang="en-US" sz="1600" b="0" dirty="0">
                <a:solidFill>
                  <a:srgbClr val="1E4899"/>
                </a:solidFill>
                <a:latin typeface="Arial" charset="0"/>
              </a:endParaRPr>
            </a:p>
          </p:txBody>
        </p:sp>
        <p:sp>
          <p:nvSpPr>
            <p:cNvPr id="321" name="TextBox 320"/>
            <p:cNvSpPr txBox="1"/>
            <p:nvPr/>
          </p:nvSpPr>
          <p:spPr>
            <a:xfrm>
              <a:off x="5801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E4899"/>
                  </a:solidFill>
                  <a:latin typeface="Arial" charset="0"/>
                </a:rPr>
                <a:t>9</a:t>
              </a:r>
              <a:endParaRPr lang="en-US" sz="1600" b="0" dirty="0">
                <a:solidFill>
                  <a:srgbClr val="1E4899"/>
                </a:solidFill>
                <a:latin typeface="Arial" charset="0"/>
              </a:endParaRPr>
            </a:p>
          </p:txBody>
        </p:sp>
        <p:sp>
          <p:nvSpPr>
            <p:cNvPr id="322" name="TextBox 321"/>
            <p:cNvSpPr txBox="1"/>
            <p:nvPr/>
          </p:nvSpPr>
          <p:spPr>
            <a:xfrm>
              <a:off x="6106295" y="1470402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E4899"/>
                  </a:solidFill>
                  <a:latin typeface="Arial" charset="0"/>
                </a:rPr>
                <a:t>10</a:t>
              </a:r>
              <a:endParaRPr lang="en-US" sz="1600" b="0" dirty="0">
                <a:solidFill>
                  <a:srgbClr val="1E4899"/>
                </a:solidFill>
                <a:latin typeface="Arial" charset="0"/>
              </a:endParaRPr>
            </a:p>
          </p:txBody>
        </p:sp>
        <p:sp>
          <p:nvSpPr>
            <p:cNvPr id="323" name="TextBox 322"/>
            <p:cNvSpPr txBox="1"/>
            <p:nvPr/>
          </p:nvSpPr>
          <p:spPr>
            <a:xfrm>
              <a:off x="6487295" y="1470402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E4899"/>
                  </a:solidFill>
                  <a:latin typeface="Arial" charset="0"/>
                </a:rPr>
                <a:t>11</a:t>
              </a:r>
              <a:endParaRPr lang="en-US" sz="1600" b="0" dirty="0">
                <a:solidFill>
                  <a:srgbClr val="1E4899"/>
                </a:solidFill>
                <a:latin typeface="Arial" charset="0"/>
              </a:endParaRPr>
            </a:p>
          </p:txBody>
        </p:sp>
        <p:sp>
          <p:nvSpPr>
            <p:cNvPr id="324" name="TextBox 323"/>
            <p:cNvSpPr txBox="1"/>
            <p:nvPr/>
          </p:nvSpPr>
          <p:spPr>
            <a:xfrm>
              <a:off x="6868295" y="1470402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E4899"/>
                  </a:solidFill>
                  <a:latin typeface="Arial" charset="0"/>
                </a:rPr>
                <a:t>12</a:t>
              </a:r>
              <a:endParaRPr lang="en-US" sz="1600" b="0" dirty="0">
                <a:solidFill>
                  <a:srgbClr val="1E4899"/>
                </a:solidFill>
                <a:latin typeface="Arial" charset="0"/>
              </a:endParaRPr>
            </a:p>
          </p:txBody>
        </p:sp>
      </p:grpSp>
      <p:sp>
        <p:nvSpPr>
          <p:cNvPr id="168" name="Rectangle 167"/>
          <p:cNvSpPr/>
          <p:nvPr/>
        </p:nvSpPr>
        <p:spPr>
          <a:xfrm>
            <a:off x="2744228" y="25473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69" name="Rectangle 168"/>
          <p:cNvSpPr/>
          <p:nvPr/>
        </p:nvSpPr>
        <p:spPr>
          <a:xfrm>
            <a:off x="3887228" y="2547336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4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70" name="Rectangle 169"/>
          <p:cNvSpPr/>
          <p:nvPr/>
        </p:nvSpPr>
        <p:spPr>
          <a:xfrm>
            <a:off x="3125228" y="25473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71" name="Rectangle 170"/>
          <p:cNvSpPr/>
          <p:nvPr/>
        </p:nvSpPr>
        <p:spPr>
          <a:xfrm>
            <a:off x="3506228" y="25473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72" name="Rectangle 171"/>
          <p:cNvSpPr/>
          <p:nvPr/>
        </p:nvSpPr>
        <p:spPr>
          <a:xfrm>
            <a:off x="2744228" y="32331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3125228" y="32331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3506228" y="32331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75" name="Right Brace 174"/>
          <p:cNvSpPr/>
          <p:nvPr/>
        </p:nvSpPr>
        <p:spPr>
          <a:xfrm flipH="1">
            <a:off x="1906028" y="2471136"/>
            <a:ext cx="152400" cy="1219200"/>
          </a:xfrm>
          <a:prstGeom prst="rightBrace">
            <a:avLst>
              <a:gd name="adj1" fmla="val 33757"/>
              <a:gd name="adj2" fmla="val 50000"/>
            </a:avLst>
          </a:prstGeom>
          <a:ln w="19050" cap="rnd">
            <a:solidFill>
              <a:srgbClr val="1E4899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76" name="TextBox 175"/>
          <p:cNvSpPr txBox="1"/>
          <p:nvPr/>
        </p:nvSpPr>
        <p:spPr>
          <a:xfrm>
            <a:off x="759716" y="2951843"/>
            <a:ext cx="1077218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sz="1800" dirty="0">
                <a:solidFill>
                  <a:srgbClr val="1E4899"/>
                </a:solidFill>
                <a:latin typeface="Arial" charset="0"/>
              </a:rPr>
              <a:t>F</a:t>
            </a:r>
            <a:r>
              <a:rPr lang="en-US" sz="1800" smtClean="0">
                <a:solidFill>
                  <a:srgbClr val="1E4899"/>
                </a:solidFill>
                <a:latin typeface="Arial" charset="0"/>
              </a:rPr>
              <a:t>ollowers</a:t>
            </a:r>
            <a:endParaRPr lang="en-US" sz="1800" dirty="0">
              <a:solidFill>
                <a:srgbClr val="1E4899"/>
              </a:solidFill>
              <a:latin typeface="Arial" charset="0"/>
            </a:endParaRPr>
          </a:p>
        </p:txBody>
      </p:sp>
      <p:sp>
        <p:nvSpPr>
          <p:cNvPr id="177" name="Rectangle 176"/>
          <p:cNvSpPr/>
          <p:nvPr/>
        </p:nvSpPr>
        <p:spPr>
          <a:xfrm>
            <a:off x="3887228" y="3233136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2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78" name="Rectangle 177"/>
          <p:cNvSpPr/>
          <p:nvPr/>
        </p:nvSpPr>
        <p:spPr>
          <a:xfrm>
            <a:off x="4268228" y="3233136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2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79" name="Rectangle 178"/>
          <p:cNvSpPr/>
          <p:nvPr/>
        </p:nvSpPr>
        <p:spPr>
          <a:xfrm>
            <a:off x="6554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3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80" name="Rectangle 179"/>
          <p:cNvSpPr/>
          <p:nvPr/>
        </p:nvSpPr>
        <p:spPr>
          <a:xfrm>
            <a:off x="5030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5411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5792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6173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4649228" y="3233136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2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2287028" y="2599337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 smtClean="0">
                <a:solidFill>
                  <a:srgbClr val="1E4899"/>
                </a:solidFill>
                <a:latin typeface="Arial" charset="0"/>
              </a:rPr>
              <a:t>(a)</a:t>
            </a:r>
            <a:endParaRPr lang="en-US" sz="1800" b="0" dirty="0">
              <a:solidFill>
                <a:srgbClr val="1E4899"/>
              </a:solidFill>
              <a:latin typeface="Arial" charset="0"/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2287028" y="3285137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 smtClean="0">
                <a:solidFill>
                  <a:srgbClr val="1E4899"/>
                </a:solidFill>
                <a:latin typeface="Arial" charset="0"/>
              </a:rPr>
              <a:t>(b)</a:t>
            </a:r>
            <a:endParaRPr lang="en-US" sz="1800" b="0" dirty="0">
              <a:solidFill>
                <a:srgbClr val="1E4899"/>
              </a:solidFill>
              <a:latin typeface="Arial" charset="0"/>
            </a:endParaRPr>
          </a:p>
        </p:txBody>
      </p:sp>
      <p:sp>
        <p:nvSpPr>
          <p:cNvPr id="187" name="Freeform 186"/>
          <p:cNvSpPr/>
          <p:nvPr/>
        </p:nvSpPr>
        <p:spPr>
          <a:xfrm>
            <a:off x="6407905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88" name="Freeform 187"/>
          <p:cNvSpPr/>
          <p:nvPr/>
        </p:nvSpPr>
        <p:spPr>
          <a:xfrm>
            <a:off x="6020828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89" name="Freeform 188"/>
          <p:cNvSpPr/>
          <p:nvPr/>
        </p:nvSpPr>
        <p:spPr>
          <a:xfrm>
            <a:off x="5639828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0" name="Freeform 189"/>
          <p:cNvSpPr/>
          <p:nvPr/>
        </p:nvSpPr>
        <p:spPr>
          <a:xfrm>
            <a:off x="5258828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1" name="Freeform 190"/>
          <p:cNvSpPr/>
          <p:nvPr/>
        </p:nvSpPr>
        <p:spPr>
          <a:xfrm>
            <a:off x="4877828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2" name="Freeform 191"/>
          <p:cNvSpPr/>
          <p:nvPr/>
        </p:nvSpPr>
        <p:spPr>
          <a:xfrm>
            <a:off x="4496828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3" name="Freeform 192"/>
          <p:cNvSpPr/>
          <p:nvPr/>
        </p:nvSpPr>
        <p:spPr>
          <a:xfrm>
            <a:off x="4115828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4" name="Freeform 193"/>
          <p:cNvSpPr/>
          <p:nvPr/>
        </p:nvSpPr>
        <p:spPr>
          <a:xfrm>
            <a:off x="6407905" y="24105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5" name="Freeform 194"/>
          <p:cNvSpPr/>
          <p:nvPr/>
        </p:nvSpPr>
        <p:spPr>
          <a:xfrm>
            <a:off x="6020828" y="24105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6" name="Freeform 195"/>
          <p:cNvSpPr/>
          <p:nvPr/>
        </p:nvSpPr>
        <p:spPr>
          <a:xfrm>
            <a:off x="5639828" y="24105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7" name="Freeform 196"/>
          <p:cNvSpPr/>
          <p:nvPr/>
        </p:nvSpPr>
        <p:spPr>
          <a:xfrm>
            <a:off x="5258828" y="24105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8" name="Freeform 197"/>
          <p:cNvSpPr/>
          <p:nvPr/>
        </p:nvSpPr>
        <p:spPr>
          <a:xfrm>
            <a:off x="4877828" y="24105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9" name="Freeform 198"/>
          <p:cNvSpPr/>
          <p:nvPr/>
        </p:nvSpPr>
        <p:spPr>
          <a:xfrm>
            <a:off x="4496828" y="24105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cxnSp>
        <p:nvCxnSpPr>
          <p:cNvPr id="200" name="Straight Arrow Connector 199"/>
          <p:cNvCxnSpPr/>
          <p:nvPr/>
        </p:nvCxnSpPr>
        <p:spPr>
          <a:xfrm>
            <a:off x="6744328" y="1092910"/>
            <a:ext cx="0" cy="1454426"/>
          </a:xfrm>
          <a:prstGeom prst="straightConnector1">
            <a:avLst/>
          </a:pr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01" name="Straight Arrow Connector 200"/>
          <p:cNvCxnSpPr/>
          <p:nvPr/>
        </p:nvCxnSpPr>
        <p:spPr>
          <a:xfrm>
            <a:off x="6744328" y="2623536"/>
            <a:ext cx="0" cy="609600"/>
          </a:xfrm>
          <a:prstGeom prst="straightConnector1">
            <a:avLst/>
          </a:pr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02" name="TextBox 201"/>
          <p:cNvSpPr txBox="1"/>
          <p:nvPr/>
        </p:nvSpPr>
        <p:spPr>
          <a:xfrm>
            <a:off x="6474714" y="849254"/>
            <a:ext cx="1077218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sz="1800" dirty="0" err="1" smtClean="0">
                <a:solidFill>
                  <a:srgbClr val="A5001E"/>
                </a:solidFill>
                <a:latin typeface="Arial" charset="0"/>
              </a:rPr>
              <a:t>nextIndex</a:t>
            </a:r>
            <a:endParaRPr lang="en-US" sz="1800" dirty="0">
              <a:solidFill>
                <a:srgbClr val="A5001E"/>
              </a:solidFill>
              <a:latin typeface="Arial" charset="0"/>
            </a:endParaRPr>
          </a:p>
        </p:txBody>
      </p:sp>
      <p:sp>
        <p:nvSpPr>
          <p:cNvPr id="203" name="Rectangle 202"/>
          <p:cNvSpPr/>
          <p:nvPr/>
        </p:nvSpPr>
        <p:spPr>
          <a:xfrm>
            <a:off x="6563559" y="1870867"/>
            <a:ext cx="381000" cy="38100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04" name="Rectangle 203"/>
          <p:cNvSpPr/>
          <p:nvPr/>
        </p:nvSpPr>
        <p:spPr>
          <a:xfrm>
            <a:off x="6225927" y="1417588"/>
            <a:ext cx="275291" cy="76200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205" name="Content Placeholder 1"/>
          <p:cNvSpPr txBox="1">
            <a:spLocks/>
          </p:cNvSpPr>
          <p:nvPr/>
        </p:nvSpPr>
        <p:spPr bwMode="auto">
          <a:xfrm>
            <a:off x="347472" y="3935321"/>
            <a:ext cx="8796528" cy="2901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200" kern="0" dirty="0" smtClean="0"/>
              <a:t>New leader must make follower logs consistent with its own</a:t>
            </a:r>
          </a:p>
          <a:p>
            <a:pPr lvl="1">
              <a:spcBef>
                <a:spcPts val="300"/>
              </a:spcBef>
            </a:pPr>
            <a:r>
              <a:rPr lang="en-US" b="0" kern="0" dirty="0" smtClean="0"/>
              <a:t>Delete extraneous entries</a:t>
            </a:r>
          </a:p>
          <a:p>
            <a:pPr lvl="1">
              <a:spcBef>
                <a:spcPts val="300"/>
              </a:spcBef>
            </a:pPr>
            <a:r>
              <a:rPr lang="en-US" b="0" kern="0" dirty="0" smtClean="0"/>
              <a:t>Fill in missing entries</a:t>
            </a:r>
          </a:p>
          <a:p>
            <a:r>
              <a:rPr lang="en-US" sz="2200" kern="0" dirty="0" smtClean="0"/>
              <a:t>Leader keeps </a:t>
            </a:r>
            <a:r>
              <a:rPr lang="en-US" sz="2200" kern="0" dirty="0" err="1" smtClean="0"/>
              <a:t>nextIndex</a:t>
            </a:r>
            <a:r>
              <a:rPr lang="en-US" sz="2200" kern="0" dirty="0" smtClean="0"/>
              <a:t> for each follower:</a:t>
            </a:r>
          </a:p>
          <a:p>
            <a:pPr lvl="1">
              <a:spcBef>
                <a:spcPts val="300"/>
              </a:spcBef>
            </a:pPr>
            <a:r>
              <a:rPr lang="en-US" b="0" kern="0" dirty="0" smtClean="0"/>
              <a:t>Index of next log entry to send to that follower</a:t>
            </a:r>
          </a:p>
          <a:p>
            <a:pPr lvl="1">
              <a:spcBef>
                <a:spcPts val="300"/>
              </a:spcBef>
            </a:pPr>
            <a:r>
              <a:rPr lang="en-US" b="0" kern="0" dirty="0" smtClean="0"/>
              <a:t>Initialized to (1 + leader’s last index)</a:t>
            </a:r>
          </a:p>
          <a:p>
            <a:r>
              <a:rPr lang="en-US" sz="2000" b="0" kern="0" dirty="0" smtClean="0"/>
              <a:t>If </a:t>
            </a:r>
            <a:r>
              <a:rPr lang="en-US" sz="2000" b="0" kern="0" dirty="0" err="1" smtClean="0"/>
              <a:t>AppendEntries</a:t>
            </a:r>
            <a:r>
              <a:rPr lang="en-US" sz="2000" b="0" kern="0" dirty="0" smtClean="0"/>
              <a:t> consistency check fails, decrement </a:t>
            </a:r>
            <a:r>
              <a:rPr lang="en-US" sz="2000" b="0" kern="0" dirty="0" err="1" smtClean="0"/>
              <a:t>nextIndex</a:t>
            </a:r>
            <a:r>
              <a:rPr lang="en-US" sz="2000" b="0" kern="0" dirty="0" smtClean="0"/>
              <a:t>, try again</a:t>
            </a:r>
            <a:endParaRPr lang="en-US" sz="2000" b="0" kern="0" dirty="0"/>
          </a:p>
        </p:txBody>
      </p:sp>
    </p:spTree>
    <p:extLst>
      <p:ext uri="{BB962C8B-B14F-4D97-AF65-F5344CB8AC3E}">
        <p14:creationId xmlns:p14="http://schemas.microsoft.com/office/powerpoint/2010/main" val="135222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0"/>
                            </p:stCondLst>
                            <p:childTnLst>
                              <p:par>
                                <p:cTn id="7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000"/>
                            </p:stCondLst>
                            <p:childTnLst>
                              <p:par>
                                <p:cTn id="8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Repairing Follower Logs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-75107" y="1470402"/>
            <a:ext cx="7476802" cy="774405"/>
            <a:chOff x="-75107" y="1470402"/>
            <a:chExt cx="7476802" cy="774405"/>
          </a:xfrm>
        </p:grpSpPr>
        <p:sp>
          <p:nvSpPr>
            <p:cNvPr id="134" name="Rectangle 133"/>
            <p:cNvSpPr/>
            <p:nvPr/>
          </p:nvSpPr>
          <p:spPr>
            <a:xfrm>
              <a:off x="2753495" y="1863807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3896495" y="1863807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4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3134495" y="1863807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3515495" y="1863807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1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4277495" y="1863807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4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4658495" y="1863807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5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5039495" y="1863807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 smtClean="0">
                  <a:solidFill>
                    <a:srgbClr val="000000"/>
                  </a:solidFill>
                </a:rPr>
                <a:t>5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5420495" y="1863807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5801495" y="1863807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6182495" y="1863807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-75107" y="1911506"/>
              <a:ext cx="2327099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>
                <a:lnSpc>
                  <a:spcPts val="1900"/>
                </a:lnSpc>
              </a:pPr>
              <a:r>
                <a:rPr lang="en-US" sz="1800" dirty="0">
                  <a:solidFill>
                    <a:srgbClr val="1E4899"/>
                  </a:solidFill>
                  <a:latin typeface="Arial" charset="0"/>
                </a:rPr>
                <a:t>L</a:t>
              </a:r>
              <a:r>
                <a:rPr lang="en-US" sz="1800" dirty="0" smtClean="0">
                  <a:solidFill>
                    <a:srgbClr val="1E4899"/>
                  </a:solidFill>
                  <a:latin typeface="Arial" charset="0"/>
                </a:rPr>
                <a:t>eader for term </a:t>
              </a:r>
              <a:r>
                <a:rPr lang="en-US" sz="1800" dirty="0">
                  <a:solidFill>
                    <a:srgbClr val="1E4899"/>
                  </a:solidFill>
                  <a:latin typeface="Arial" charset="0"/>
                </a:rPr>
                <a:t>7</a:t>
              </a:r>
            </a:p>
          </p:txBody>
        </p:sp>
        <p:sp>
          <p:nvSpPr>
            <p:cNvPr id="313" name="TextBox 312"/>
            <p:cNvSpPr txBox="1"/>
            <p:nvPr/>
          </p:nvSpPr>
          <p:spPr>
            <a:xfrm>
              <a:off x="2753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E4899"/>
                  </a:solidFill>
                  <a:latin typeface="Arial" charset="0"/>
                </a:rPr>
                <a:t>1</a:t>
              </a:r>
              <a:endParaRPr lang="en-US" sz="1600" b="0" dirty="0">
                <a:solidFill>
                  <a:srgbClr val="1E4899"/>
                </a:solidFill>
                <a:latin typeface="Arial" charset="0"/>
              </a:endParaRPr>
            </a:p>
          </p:txBody>
        </p:sp>
        <p:sp>
          <p:nvSpPr>
            <p:cNvPr id="314" name="TextBox 313"/>
            <p:cNvSpPr txBox="1"/>
            <p:nvPr/>
          </p:nvSpPr>
          <p:spPr>
            <a:xfrm>
              <a:off x="3134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E4899"/>
                  </a:solidFill>
                  <a:latin typeface="Arial" charset="0"/>
                </a:rPr>
                <a:t>2</a:t>
              </a:r>
              <a:endParaRPr lang="en-US" sz="1600" b="0" dirty="0">
                <a:solidFill>
                  <a:srgbClr val="1E4899"/>
                </a:solidFill>
                <a:latin typeface="Arial" charset="0"/>
              </a:endParaRPr>
            </a:p>
          </p:txBody>
        </p:sp>
        <p:sp>
          <p:nvSpPr>
            <p:cNvPr id="315" name="TextBox 314"/>
            <p:cNvSpPr txBox="1"/>
            <p:nvPr/>
          </p:nvSpPr>
          <p:spPr>
            <a:xfrm>
              <a:off x="3515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E4899"/>
                  </a:solidFill>
                  <a:latin typeface="Arial" charset="0"/>
                </a:rPr>
                <a:t>3</a:t>
              </a:r>
              <a:endParaRPr lang="en-US" sz="1600" b="0" dirty="0">
                <a:solidFill>
                  <a:srgbClr val="1E4899"/>
                </a:solidFill>
                <a:latin typeface="Arial" charset="0"/>
              </a:endParaRPr>
            </a:p>
          </p:txBody>
        </p:sp>
        <p:sp>
          <p:nvSpPr>
            <p:cNvPr id="316" name="TextBox 315"/>
            <p:cNvSpPr txBox="1"/>
            <p:nvPr/>
          </p:nvSpPr>
          <p:spPr>
            <a:xfrm>
              <a:off x="3896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E4899"/>
                  </a:solidFill>
                  <a:latin typeface="Arial" charset="0"/>
                </a:rPr>
                <a:t>4</a:t>
              </a:r>
              <a:endParaRPr lang="en-US" sz="1600" b="0" dirty="0">
                <a:solidFill>
                  <a:srgbClr val="1E4899"/>
                </a:solidFill>
                <a:latin typeface="Arial" charset="0"/>
              </a:endParaRPr>
            </a:p>
          </p:txBody>
        </p:sp>
        <p:sp>
          <p:nvSpPr>
            <p:cNvPr id="317" name="TextBox 316"/>
            <p:cNvSpPr txBox="1"/>
            <p:nvPr/>
          </p:nvSpPr>
          <p:spPr>
            <a:xfrm>
              <a:off x="4277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E4899"/>
                  </a:solidFill>
                  <a:latin typeface="Arial" charset="0"/>
                </a:rPr>
                <a:t>5</a:t>
              </a:r>
              <a:endParaRPr lang="en-US" sz="1600" b="0" dirty="0">
                <a:solidFill>
                  <a:srgbClr val="1E4899"/>
                </a:solidFill>
                <a:latin typeface="Arial" charset="0"/>
              </a:endParaRPr>
            </a:p>
          </p:txBody>
        </p:sp>
        <p:sp>
          <p:nvSpPr>
            <p:cNvPr id="318" name="TextBox 317"/>
            <p:cNvSpPr txBox="1"/>
            <p:nvPr/>
          </p:nvSpPr>
          <p:spPr>
            <a:xfrm>
              <a:off x="4658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E4899"/>
                  </a:solidFill>
                  <a:latin typeface="Arial" charset="0"/>
                </a:rPr>
                <a:t>6</a:t>
              </a:r>
              <a:endParaRPr lang="en-US" sz="1600" b="0" dirty="0">
                <a:solidFill>
                  <a:srgbClr val="1E4899"/>
                </a:solidFill>
                <a:latin typeface="Arial" charset="0"/>
              </a:endParaRPr>
            </a:p>
          </p:txBody>
        </p:sp>
        <p:sp>
          <p:nvSpPr>
            <p:cNvPr id="319" name="TextBox 318"/>
            <p:cNvSpPr txBox="1"/>
            <p:nvPr/>
          </p:nvSpPr>
          <p:spPr>
            <a:xfrm>
              <a:off x="5039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E4899"/>
                  </a:solidFill>
                  <a:latin typeface="Arial" charset="0"/>
                </a:rPr>
                <a:t>7</a:t>
              </a:r>
              <a:endParaRPr lang="en-US" sz="1600" b="0" dirty="0">
                <a:solidFill>
                  <a:srgbClr val="1E4899"/>
                </a:solidFill>
                <a:latin typeface="Arial" charset="0"/>
              </a:endParaRPr>
            </a:p>
          </p:txBody>
        </p:sp>
        <p:sp>
          <p:nvSpPr>
            <p:cNvPr id="320" name="TextBox 319"/>
            <p:cNvSpPr txBox="1"/>
            <p:nvPr/>
          </p:nvSpPr>
          <p:spPr>
            <a:xfrm>
              <a:off x="5420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E4899"/>
                  </a:solidFill>
                  <a:latin typeface="Arial" charset="0"/>
                </a:rPr>
                <a:t>8</a:t>
              </a:r>
              <a:endParaRPr lang="en-US" sz="1600" b="0" dirty="0">
                <a:solidFill>
                  <a:srgbClr val="1E4899"/>
                </a:solidFill>
                <a:latin typeface="Arial" charset="0"/>
              </a:endParaRPr>
            </a:p>
          </p:txBody>
        </p:sp>
        <p:sp>
          <p:nvSpPr>
            <p:cNvPr id="321" name="TextBox 320"/>
            <p:cNvSpPr txBox="1"/>
            <p:nvPr/>
          </p:nvSpPr>
          <p:spPr>
            <a:xfrm>
              <a:off x="5801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E4899"/>
                  </a:solidFill>
                  <a:latin typeface="Arial" charset="0"/>
                </a:rPr>
                <a:t>9</a:t>
              </a:r>
              <a:endParaRPr lang="en-US" sz="1600" b="0" dirty="0">
                <a:solidFill>
                  <a:srgbClr val="1E4899"/>
                </a:solidFill>
                <a:latin typeface="Arial" charset="0"/>
              </a:endParaRPr>
            </a:p>
          </p:txBody>
        </p:sp>
        <p:sp>
          <p:nvSpPr>
            <p:cNvPr id="322" name="TextBox 321"/>
            <p:cNvSpPr txBox="1"/>
            <p:nvPr/>
          </p:nvSpPr>
          <p:spPr>
            <a:xfrm>
              <a:off x="6106295" y="1470402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E4899"/>
                  </a:solidFill>
                  <a:latin typeface="Arial" charset="0"/>
                </a:rPr>
                <a:t>10</a:t>
              </a:r>
              <a:endParaRPr lang="en-US" sz="1600" b="0" dirty="0">
                <a:solidFill>
                  <a:srgbClr val="1E4899"/>
                </a:solidFill>
                <a:latin typeface="Arial" charset="0"/>
              </a:endParaRPr>
            </a:p>
          </p:txBody>
        </p:sp>
        <p:sp>
          <p:nvSpPr>
            <p:cNvPr id="323" name="TextBox 322"/>
            <p:cNvSpPr txBox="1"/>
            <p:nvPr/>
          </p:nvSpPr>
          <p:spPr>
            <a:xfrm>
              <a:off x="6487295" y="1470402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E4899"/>
                  </a:solidFill>
                  <a:latin typeface="Arial" charset="0"/>
                </a:rPr>
                <a:t>11</a:t>
              </a:r>
              <a:endParaRPr lang="en-US" sz="1600" b="0" dirty="0">
                <a:solidFill>
                  <a:srgbClr val="1E4899"/>
                </a:solidFill>
                <a:latin typeface="Arial" charset="0"/>
              </a:endParaRPr>
            </a:p>
          </p:txBody>
        </p:sp>
        <p:sp>
          <p:nvSpPr>
            <p:cNvPr id="324" name="TextBox 323"/>
            <p:cNvSpPr txBox="1"/>
            <p:nvPr/>
          </p:nvSpPr>
          <p:spPr>
            <a:xfrm>
              <a:off x="6868295" y="1470402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 smtClean="0">
                  <a:solidFill>
                    <a:srgbClr val="1E4899"/>
                  </a:solidFill>
                  <a:latin typeface="Arial" charset="0"/>
                </a:rPr>
                <a:t>12</a:t>
              </a:r>
              <a:endParaRPr lang="en-US" sz="1600" b="0" dirty="0">
                <a:solidFill>
                  <a:srgbClr val="1E4899"/>
                </a:solidFill>
                <a:latin typeface="Arial" charset="0"/>
              </a:endParaRPr>
            </a:p>
          </p:txBody>
        </p:sp>
      </p:grpSp>
      <p:sp>
        <p:nvSpPr>
          <p:cNvPr id="168" name="Rectangle 167"/>
          <p:cNvSpPr/>
          <p:nvPr/>
        </p:nvSpPr>
        <p:spPr>
          <a:xfrm>
            <a:off x="2744228" y="25473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69" name="Rectangle 168"/>
          <p:cNvSpPr/>
          <p:nvPr/>
        </p:nvSpPr>
        <p:spPr>
          <a:xfrm>
            <a:off x="3887228" y="2547336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4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70" name="Rectangle 169"/>
          <p:cNvSpPr/>
          <p:nvPr/>
        </p:nvSpPr>
        <p:spPr>
          <a:xfrm>
            <a:off x="3125228" y="25473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71" name="Rectangle 170"/>
          <p:cNvSpPr/>
          <p:nvPr/>
        </p:nvSpPr>
        <p:spPr>
          <a:xfrm>
            <a:off x="3506228" y="25473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72" name="Rectangle 171"/>
          <p:cNvSpPr/>
          <p:nvPr/>
        </p:nvSpPr>
        <p:spPr>
          <a:xfrm>
            <a:off x="2744228" y="32331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3125228" y="32331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3506228" y="32331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1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76" name="TextBox 175"/>
          <p:cNvSpPr txBox="1"/>
          <p:nvPr/>
        </p:nvSpPr>
        <p:spPr>
          <a:xfrm>
            <a:off x="823823" y="3301808"/>
            <a:ext cx="1333698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sz="1800" b="0" dirty="0" smtClean="0">
                <a:solidFill>
                  <a:srgbClr val="1E4899"/>
                </a:solidFill>
                <a:latin typeface="Arial" charset="0"/>
              </a:rPr>
              <a:t>Before repair</a:t>
            </a:r>
            <a:endParaRPr lang="en-US" sz="1800" b="0" dirty="0">
              <a:solidFill>
                <a:srgbClr val="1E4899"/>
              </a:solidFill>
              <a:latin typeface="Arial" charset="0"/>
            </a:endParaRPr>
          </a:p>
        </p:txBody>
      </p:sp>
      <p:sp>
        <p:nvSpPr>
          <p:cNvPr id="177" name="Rectangle 176"/>
          <p:cNvSpPr/>
          <p:nvPr/>
        </p:nvSpPr>
        <p:spPr>
          <a:xfrm>
            <a:off x="3887228" y="3233136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2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78" name="Rectangle 177"/>
          <p:cNvSpPr/>
          <p:nvPr/>
        </p:nvSpPr>
        <p:spPr>
          <a:xfrm>
            <a:off x="4268228" y="3233136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2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79" name="Rectangle 178"/>
          <p:cNvSpPr/>
          <p:nvPr/>
        </p:nvSpPr>
        <p:spPr>
          <a:xfrm>
            <a:off x="6554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3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80" name="Rectangle 179"/>
          <p:cNvSpPr/>
          <p:nvPr/>
        </p:nvSpPr>
        <p:spPr>
          <a:xfrm>
            <a:off x="5030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5411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5792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6173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4649228" y="3233136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>
                <a:solidFill>
                  <a:srgbClr val="000000"/>
                </a:solidFill>
              </a:rPr>
              <a:t>2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2287028" y="2599337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 smtClean="0">
                <a:solidFill>
                  <a:srgbClr val="1E4899"/>
                </a:solidFill>
                <a:latin typeface="Arial" charset="0"/>
              </a:rPr>
              <a:t>(a)</a:t>
            </a:r>
            <a:endParaRPr lang="en-US" sz="1800" b="0" dirty="0">
              <a:solidFill>
                <a:srgbClr val="1E4899"/>
              </a:solidFill>
              <a:latin typeface="Arial" charset="0"/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2287028" y="3285137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 smtClean="0">
                <a:solidFill>
                  <a:srgbClr val="1E4899"/>
                </a:solidFill>
                <a:latin typeface="Arial" charset="0"/>
              </a:rPr>
              <a:t>(f)</a:t>
            </a:r>
            <a:endParaRPr lang="en-US" sz="1800" b="0" dirty="0">
              <a:solidFill>
                <a:srgbClr val="1E4899"/>
              </a:solidFill>
              <a:latin typeface="Arial" charset="0"/>
            </a:endParaRPr>
          </a:p>
        </p:txBody>
      </p:sp>
      <p:sp>
        <p:nvSpPr>
          <p:cNvPr id="203" name="Rectangle 202"/>
          <p:cNvSpPr/>
          <p:nvPr/>
        </p:nvSpPr>
        <p:spPr>
          <a:xfrm>
            <a:off x="6563559" y="1870867"/>
            <a:ext cx="381000" cy="38100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744228" y="4224775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b="0" dirty="0" smtClean="0"/>
              <a:t>1</a:t>
            </a:r>
            <a:endParaRPr lang="en-US" sz="1600" b="0" dirty="0"/>
          </a:p>
        </p:txBody>
      </p:sp>
      <p:sp>
        <p:nvSpPr>
          <p:cNvPr id="66" name="Rectangle 65"/>
          <p:cNvSpPr/>
          <p:nvPr/>
        </p:nvSpPr>
        <p:spPr>
          <a:xfrm>
            <a:off x="3125228" y="4224775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b="0" dirty="0" smtClean="0"/>
              <a:t>1</a:t>
            </a:r>
            <a:endParaRPr lang="en-US" sz="1600" b="0" dirty="0"/>
          </a:p>
        </p:txBody>
      </p:sp>
      <p:sp>
        <p:nvSpPr>
          <p:cNvPr id="67" name="Rectangle 66"/>
          <p:cNvSpPr/>
          <p:nvPr/>
        </p:nvSpPr>
        <p:spPr>
          <a:xfrm>
            <a:off x="3506228" y="4224775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b="0" dirty="0" smtClean="0"/>
              <a:t>1</a:t>
            </a:r>
            <a:endParaRPr lang="en-US" sz="1600" b="0" dirty="0"/>
          </a:p>
        </p:txBody>
      </p:sp>
      <p:sp>
        <p:nvSpPr>
          <p:cNvPr id="68" name="Rectangle 67"/>
          <p:cNvSpPr/>
          <p:nvPr/>
        </p:nvSpPr>
        <p:spPr>
          <a:xfrm>
            <a:off x="3887228" y="4224775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 smtClean="0"/>
              <a:t>4</a:t>
            </a:r>
            <a:endParaRPr lang="en-US" sz="1600" b="0" dirty="0"/>
          </a:p>
        </p:txBody>
      </p:sp>
      <p:sp>
        <p:nvSpPr>
          <p:cNvPr id="69" name="TextBox 68"/>
          <p:cNvSpPr txBox="1"/>
          <p:nvPr/>
        </p:nvSpPr>
        <p:spPr>
          <a:xfrm>
            <a:off x="2280404" y="4232670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 smtClean="0">
                <a:solidFill>
                  <a:srgbClr val="1E4899"/>
                </a:solidFill>
                <a:latin typeface="Arial" charset="0"/>
              </a:rPr>
              <a:t>(f)</a:t>
            </a:r>
            <a:endParaRPr lang="en-US" sz="1800" b="0" dirty="0">
              <a:solidFill>
                <a:srgbClr val="1E4899"/>
              </a:solidFill>
              <a:latin typeface="Arial" charset="0"/>
            </a:endParaRPr>
          </a:p>
        </p:txBody>
      </p:sp>
      <p:cxnSp>
        <p:nvCxnSpPr>
          <p:cNvPr id="70" name="Straight Arrow Connector 69"/>
          <p:cNvCxnSpPr/>
          <p:nvPr/>
        </p:nvCxnSpPr>
        <p:spPr>
          <a:xfrm>
            <a:off x="4460816" y="1536786"/>
            <a:ext cx="0" cy="1076934"/>
          </a:xfrm>
          <a:prstGeom prst="straightConnector1">
            <a:avLst/>
          </a:pr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4080228" y="1536786"/>
            <a:ext cx="3116" cy="1758233"/>
          </a:xfrm>
          <a:prstGeom prst="straightConnector1">
            <a:avLst/>
          </a:pr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72" name="TextBox 71"/>
          <p:cNvSpPr txBox="1"/>
          <p:nvPr/>
        </p:nvSpPr>
        <p:spPr>
          <a:xfrm>
            <a:off x="3797928" y="1293533"/>
            <a:ext cx="1077218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sz="1800" dirty="0" err="1" smtClean="0">
                <a:solidFill>
                  <a:srgbClr val="A5001E"/>
                </a:solidFill>
                <a:latin typeface="Arial" charset="0"/>
              </a:rPr>
              <a:t>nextIndex</a:t>
            </a:r>
            <a:endParaRPr lang="en-US" sz="1800" dirty="0">
              <a:solidFill>
                <a:srgbClr val="A5001E"/>
              </a:solidFill>
              <a:latin typeface="Arial" charset="0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3306145" y="3715188"/>
            <a:ext cx="411090" cy="420136"/>
          </a:xfrm>
          <a:prstGeom prst="down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1016183" y="4276805"/>
            <a:ext cx="1141338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sz="1800" b="0" dirty="0" smtClean="0">
                <a:solidFill>
                  <a:srgbClr val="1E4899"/>
                </a:solidFill>
                <a:latin typeface="Arial" charset="0"/>
              </a:rPr>
              <a:t>After repair</a:t>
            </a:r>
            <a:endParaRPr lang="en-US" sz="1800" b="0" dirty="0">
              <a:solidFill>
                <a:srgbClr val="1E489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929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7472" y="1453896"/>
            <a:ext cx="8567928" cy="531202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Leader temporarily disconnected  </a:t>
            </a:r>
          </a:p>
          <a:p>
            <a:pPr marL="457200" lvl="1" indent="0">
              <a:buNone/>
            </a:pPr>
            <a:r>
              <a:rPr lang="en-US" sz="2400" dirty="0" smtClean="0"/>
              <a:t>→</a:t>
            </a:r>
            <a:r>
              <a:rPr lang="en-US" sz="2400" b="0" dirty="0" smtClean="0"/>
              <a:t> other servers elect new leader</a:t>
            </a:r>
          </a:p>
          <a:p>
            <a:pPr marL="857250" lvl="2" indent="0">
              <a:buNone/>
            </a:pPr>
            <a:r>
              <a:rPr lang="en-US" sz="2400" dirty="0"/>
              <a:t>→ </a:t>
            </a:r>
            <a:r>
              <a:rPr lang="en-US" sz="2400" dirty="0" smtClean="0"/>
              <a:t>old leader reconnected</a:t>
            </a:r>
          </a:p>
          <a:p>
            <a:pPr marL="1314450" lvl="3" indent="0">
              <a:buNone/>
            </a:pPr>
            <a:r>
              <a:rPr lang="en-US" sz="2400" dirty="0"/>
              <a:t>→ </a:t>
            </a:r>
            <a:r>
              <a:rPr lang="en-US" sz="2400" dirty="0" smtClean="0"/>
              <a:t>old leader attempts to commit log entries</a:t>
            </a:r>
            <a:endParaRPr lang="en-US" dirty="0"/>
          </a:p>
          <a:p>
            <a:pPr>
              <a:spcBef>
                <a:spcPts val="2000"/>
              </a:spcBef>
            </a:pPr>
            <a:r>
              <a:rPr lang="en-US" dirty="0" smtClean="0"/>
              <a:t>Terms used to detect stale leaders (and candidates)</a:t>
            </a:r>
          </a:p>
          <a:p>
            <a:pPr lvl="1"/>
            <a:r>
              <a:rPr lang="en-US" dirty="0" smtClean="0"/>
              <a:t>Every RPC contains term of sender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ender’s term &lt; receiver:</a:t>
            </a:r>
          </a:p>
          <a:p>
            <a:pPr lvl="2"/>
            <a:r>
              <a:rPr lang="en-US" sz="2000" dirty="0" smtClean="0"/>
              <a:t>Receiver: Rejects RPC (via ACK which sender processes…)</a:t>
            </a:r>
          </a:p>
          <a:p>
            <a:pPr lvl="1"/>
            <a:r>
              <a:rPr lang="en-US" dirty="0" smtClean="0"/>
              <a:t>Receiver’s term &lt; sender:</a:t>
            </a:r>
          </a:p>
          <a:p>
            <a:pPr lvl="2"/>
            <a:r>
              <a:rPr lang="en-US" sz="2000" dirty="0" smtClean="0"/>
              <a:t>Receiver reverts to follower, updates term, processes RPC</a:t>
            </a:r>
          </a:p>
          <a:p>
            <a:pPr>
              <a:spcBef>
                <a:spcPts val="2000"/>
              </a:spcBef>
            </a:pPr>
            <a:r>
              <a:rPr lang="en-US" dirty="0"/>
              <a:t>Election updates terms of majority of servers</a:t>
            </a:r>
          </a:p>
          <a:p>
            <a:pPr lvl="1"/>
            <a:r>
              <a:rPr lang="en-US" dirty="0"/>
              <a:t>Deposed server cannot commit new log </a:t>
            </a:r>
            <a:r>
              <a:rPr lang="en-US" dirty="0" smtClean="0"/>
              <a:t>entries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sp>
        <p:nvSpPr>
          <p:cNvPr id="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Neutralizing Old Leaders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066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7472" y="1453896"/>
            <a:ext cx="8796528" cy="5312029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Send commands to leader</a:t>
            </a:r>
          </a:p>
          <a:p>
            <a:pPr lvl="1"/>
            <a:r>
              <a:rPr lang="en-US" dirty="0" smtClean="0"/>
              <a:t>If leader unknown, contact any server, which redirects client to leader</a:t>
            </a:r>
          </a:p>
          <a:p>
            <a:pPr>
              <a:spcBef>
                <a:spcPts val="2000"/>
              </a:spcBef>
            </a:pPr>
            <a:r>
              <a:rPr lang="en-US" dirty="0" smtClean="0"/>
              <a:t>Leader only responds after command logged, committed, and executed by leader </a:t>
            </a:r>
          </a:p>
          <a:p>
            <a:pPr>
              <a:spcBef>
                <a:spcPts val="2000"/>
              </a:spcBef>
            </a:pPr>
            <a:r>
              <a:rPr lang="en-US" dirty="0" smtClean="0"/>
              <a:t>If request times out (e.g., leader crashes):</a:t>
            </a:r>
          </a:p>
          <a:p>
            <a:pPr lvl="1"/>
            <a:r>
              <a:rPr lang="en-US" dirty="0" smtClean="0"/>
              <a:t>Client reissues command to new leader (after possible redirect)</a:t>
            </a:r>
            <a:endParaRPr lang="en-US" dirty="0"/>
          </a:p>
          <a:p>
            <a:pPr>
              <a:spcBef>
                <a:spcPts val="3600"/>
              </a:spcBef>
            </a:pPr>
            <a:r>
              <a:rPr lang="en-US" dirty="0" smtClean="0"/>
              <a:t>Ensure </a:t>
            </a:r>
            <a:r>
              <a:rPr lang="en-US" dirty="0" smtClean="0">
                <a:solidFill>
                  <a:srgbClr val="C00000"/>
                </a:solidFill>
              </a:rPr>
              <a:t>exactly-once semantics </a:t>
            </a:r>
            <a:r>
              <a:rPr lang="en-US" dirty="0" smtClean="0"/>
              <a:t>even with leader failures</a:t>
            </a:r>
          </a:p>
          <a:p>
            <a:pPr lvl="1"/>
            <a:r>
              <a:rPr lang="en-US" dirty="0" smtClean="0"/>
              <a:t>E.g., Leader can execute command then crash before responding</a:t>
            </a:r>
          </a:p>
          <a:p>
            <a:pPr lvl="1"/>
            <a:r>
              <a:rPr lang="en-US" dirty="0" smtClean="0"/>
              <a:t>Client should embed unique ID in each command</a:t>
            </a:r>
          </a:p>
          <a:p>
            <a:pPr lvl="1"/>
            <a:r>
              <a:rPr lang="en-US" dirty="0" smtClean="0"/>
              <a:t>This client ID included in log entry</a:t>
            </a:r>
          </a:p>
          <a:p>
            <a:pPr lvl="1"/>
            <a:r>
              <a:rPr lang="en-US" dirty="0" smtClean="0"/>
              <a:t>Before accepting request, leader checks log for entry with same id</a:t>
            </a:r>
          </a:p>
          <a:p>
            <a:pPr lvl="1"/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sp>
        <p:nvSpPr>
          <p:cNvPr id="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Protocol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309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Reconfiguration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7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7472" y="1453896"/>
            <a:ext cx="8567928" cy="3003254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View configuration:  { leader, { members }, settings }</a:t>
            </a:r>
          </a:p>
          <a:p>
            <a:r>
              <a:rPr lang="en-US" dirty="0" smtClean="0"/>
              <a:t>Consensus must support changes to configuration</a:t>
            </a:r>
          </a:p>
          <a:p>
            <a:pPr lvl="1"/>
            <a:r>
              <a:rPr lang="en-US" dirty="0" smtClean="0"/>
              <a:t>Replace failed machine</a:t>
            </a:r>
          </a:p>
          <a:p>
            <a:pPr lvl="1"/>
            <a:r>
              <a:rPr lang="en-US" dirty="0" smtClean="0"/>
              <a:t>Change degree of replication</a:t>
            </a:r>
          </a:p>
          <a:p>
            <a:pPr>
              <a:spcBef>
                <a:spcPts val="2400"/>
              </a:spcBef>
            </a:pPr>
            <a:r>
              <a:rPr lang="en-US" dirty="0"/>
              <a:t>Cannot switch directly from one </a:t>
            </a:r>
            <a:r>
              <a:rPr lang="en-US" dirty="0" err="1" smtClean="0"/>
              <a:t>config</a:t>
            </a:r>
            <a:r>
              <a:rPr lang="en-US" dirty="0" smtClean="0"/>
              <a:t> to </a:t>
            </a:r>
            <a:r>
              <a:rPr lang="en-US" dirty="0"/>
              <a:t>another: </a:t>
            </a:r>
            <a:r>
              <a:rPr lang="en-US" dirty="0" smtClean="0">
                <a:solidFill>
                  <a:schemeClr val="accent4"/>
                </a:solidFill>
              </a:rPr>
              <a:t>conflicting </a:t>
            </a:r>
            <a:r>
              <a:rPr lang="en-US" dirty="0">
                <a:solidFill>
                  <a:schemeClr val="accent4"/>
                </a:solidFill>
              </a:rPr>
              <a:t>majorities </a:t>
            </a:r>
            <a:r>
              <a:rPr lang="en-US" dirty="0"/>
              <a:t>could arise</a:t>
            </a:r>
          </a:p>
          <a:p>
            <a:pPr lvl="1"/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Configuration Changes</a:t>
            </a:r>
            <a:endParaRPr lang="en-US" dirty="0"/>
          </a:p>
        </p:txBody>
      </p:sp>
      <p:grpSp>
        <p:nvGrpSpPr>
          <p:cNvPr id="34" name="Group 33"/>
          <p:cNvGrpSpPr/>
          <p:nvPr/>
        </p:nvGrpSpPr>
        <p:grpSpPr>
          <a:xfrm>
            <a:off x="1487488" y="4230585"/>
            <a:ext cx="5581836" cy="2466275"/>
            <a:chOff x="993712" y="4230585"/>
            <a:chExt cx="5581836" cy="2466275"/>
          </a:xfrm>
        </p:grpSpPr>
        <p:sp>
          <p:nvSpPr>
            <p:cNvPr id="10" name="Rectangle 9"/>
            <p:cNvSpPr/>
            <p:nvPr/>
          </p:nvSpPr>
          <p:spPr>
            <a:xfrm>
              <a:off x="2060512" y="4611585"/>
              <a:ext cx="4495800" cy="2286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08512" y="4611585"/>
              <a:ext cx="1447800" cy="2286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060512" y="4230585"/>
              <a:ext cx="442429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dirty="0" smtClean="0">
                  <a:solidFill>
                    <a:srgbClr val="000000"/>
                  </a:solidFill>
                  <a:latin typeface="Arial" charset="0"/>
                </a:rPr>
                <a:t>C</a:t>
              </a:r>
              <a:r>
                <a:rPr lang="en-US" baseline="-25000" dirty="0" smtClean="0">
                  <a:solidFill>
                    <a:srgbClr val="000000"/>
                  </a:solidFill>
                  <a:latin typeface="Arial" charset="0"/>
                </a:rPr>
                <a:t>old</a:t>
              </a:r>
              <a:endParaRPr lang="en-US" baseline="-2500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57778" y="4230585"/>
              <a:ext cx="517770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dirty="0" err="1" smtClean="0">
                  <a:solidFill>
                    <a:srgbClr val="000000"/>
                  </a:solidFill>
                  <a:latin typeface="Arial" charset="0"/>
                </a:rPr>
                <a:t>C</a:t>
              </a:r>
              <a:r>
                <a:rPr lang="en-US" baseline="-25000" dirty="0" err="1" smtClean="0">
                  <a:solidFill>
                    <a:srgbClr val="000000"/>
                  </a:solidFill>
                  <a:latin typeface="Arial" charset="0"/>
                </a:rPr>
                <a:t>new</a:t>
              </a:r>
              <a:endParaRPr lang="en-US" baseline="-2500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93712" y="4587386"/>
              <a:ext cx="87203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sz="1800" b="0" dirty="0" smtClean="0">
                  <a:solidFill>
                    <a:srgbClr val="000000"/>
                  </a:solidFill>
                  <a:latin typeface="Arial" charset="0"/>
                </a:rPr>
                <a:t>Server 1</a:t>
              </a:r>
              <a:endParaRPr lang="en-US" sz="1800" b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060512" y="4969139"/>
              <a:ext cx="4495800" cy="2286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651312" y="4969139"/>
              <a:ext cx="1905000" cy="2286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060512" y="5326693"/>
              <a:ext cx="4495800" cy="2286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041712" y="5326693"/>
              <a:ext cx="2514600" cy="2286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584512" y="5684247"/>
              <a:ext cx="2971800" cy="2286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127312" y="6041801"/>
              <a:ext cx="3429000" cy="2286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993712" y="4944940"/>
              <a:ext cx="87203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sz="1800" b="0" dirty="0" smtClean="0">
                  <a:solidFill>
                    <a:srgbClr val="000000"/>
                  </a:solidFill>
                  <a:latin typeface="Arial" charset="0"/>
                </a:rPr>
                <a:t>Server 2</a:t>
              </a:r>
              <a:endParaRPr lang="en-US" sz="1800" b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993712" y="5302494"/>
              <a:ext cx="87203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sz="1800" b="0" dirty="0" smtClean="0">
                  <a:solidFill>
                    <a:srgbClr val="000000"/>
                  </a:solidFill>
                  <a:latin typeface="Arial" charset="0"/>
                </a:rPr>
                <a:t>Server 3</a:t>
              </a:r>
              <a:endParaRPr lang="en-US" sz="1800" b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993712" y="5660048"/>
              <a:ext cx="87203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sz="1800" b="0" dirty="0" smtClean="0">
                  <a:solidFill>
                    <a:srgbClr val="000000"/>
                  </a:solidFill>
                  <a:latin typeface="Arial" charset="0"/>
                </a:rPr>
                <a:t>Server 4</a:t>
              </a:r>
              <a:endParaRPr lang="en-US" sz="1800" b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993712" y="6017602"/>
              <a:ext cx="87203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sz="1800" b="0" dirty="0" smtClean="0">
                  <a:solidFill>
                    <a:srgbClr val="000000"/>
                  </a:solidFill>
                  <a:latin typeface="Arial" charset="0"/>
                </a:rPr>
                <a:t>Server 5</a:t>
              </a:r>
              <a:endParaRPr lang="en-US" sz="1800" b="0" dirty="0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2060512" y="6434524"/>
              <a:ext cx="4495800" cy="0"/>
            </a:xfrm>
            <a:prstGeom prst="line">
              <a:avLst/>
            </a:prstGeom>
            <a:ln w="19050" cap="rnd"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2060512" y="6481416"/>
              <a:ext cx="368691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sz="1400" dirty="0" smtClean="0">
                  <a:solidFill>
                    <a:srgbClr val="000000"/>
                  </a:solidFill>
                  <a:latin typeface="Arial" charset="0"/>
                </a:rPr>
                <a:t>time</a:t>
              </a:r>
              <a:endParaRPr lang="en-US" sz="1400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4687888" y="4230584"/>
            <a:ext cx="4362941" cy="2403828"/>
            <a:chOff x="4194112" y="4230584"/>
            <a:chExt cx="4362941" cy="2403828"/>
          </a:xfrm>
        </p:grpSpPr>
        <p:sp>
          <p:nvSpPr>
            <p:cNvPr id="43" name="Rounded Rectangle 42"/>
            <p:cNvSpPr/>
            <p:nvPr/>
          </p:nvSpPr>
          <p:spPr>
            <a:xfrm>
              <a:off x="4194112" y="5288193"/>
              <a:ext cx="304800" cy="1042415"/>
            </a:xfrm>
            <a:prstGeom prst="roundRect">
              <a:avLst/>
            </a:prstGeom>
            <a:noFill/>
            <a:ln>
              <a:solidFill>
                <a:srgbClr val="3167D3"/>
              </a:solidFill>
              <a:prstDash val="sys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4194112" y="4561362"/>
              <a:ext cx="304800" cy="685800"/>
            </a:xfrm>
            <a:prstGeom prst="roundRect">
              <a:avLst/>
            </a:prstGeom>
            <a:noFill/>
            <a:ln>
              <a:solidFill>
                <a:srgbClr val="00B800"/>
              </a:solidFill>
              <a:prstDash val="sys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926799" y="4814462"/>
              <a:ext cx="163025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800" dirty="0" smtClean="0">
                  <a:solidFill>
                    <a:srgbClr val="008E00"/>
                  </a:solidFill>
                  <a:latin typeface="Arial" charset="0"/>
                </a:rPr>
                <a:t>Majority of C</a:t>
              </a:r>
              <a:r>
                <a:rPr lang="en-US" sz="1800" baseline="-25000" dirty="0" smtClean="0">
                  <a:solidFill>
                    <a:srgbClr val="008E00"/>
                  </a:solidFill>
                  <a:latin typeface="Arial" charset="0"/>
                </a:rPr>
                <a:t>old</a:t>
              </a:r>
              <a:endParaRPr lang="en-US" sz="1800" baseline="-25000" dirty="0">
                <a:solidFill>
                  <a:srgbClr val="008E00"/>
                </a:solidFill>
                <a:latin typeface="Arial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859472" y="5637355"/>
              <a:ext cx="1697581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800" dirty="0" smtClean="0">
                  <a:solidFill>
                    <a:srgbClr val="3167D3"/>
                  </a:solidFill>
                  <a:latin typeface="Arial" charset="0"/>
                </a:rPr>
                <a:t>Majority of </a:t>
              </a:r>
              <a:r>
                <a:rPr lang="en-US" sz="1800" dirty="0" err="1" smtClean="0">
                  <a:solidFill>
                    <a:srgbClr val="3167D3"/>
                  </a:solidFill>
                  <a:latin typeface="Arial" charset="0"/>
                </a:rPr>
                <a:t>C</a:t>
              </a:r>
              <a:r>
                <a:rPr lang="en-US" sz="1800" baseline="-25000" dirty="0" err="1" smtClean="0">
                  <a:solidFill>
                    <a:srgbClr val="3167D3"/>
                  </a:solidFill>
                  <a:latin typeface="Arial" charset="0"/>
                </a:rPr>
                <a:t>new</a:t>
              </a:r>
              <a:endParaRPr lang="en-US" sz="1800" baseline="-25000" dirty="0">
                <a:solidFill>
                  <a:srgbClr val="3167D3"/>
                </a:solidFill>
                <a:latin typeface="Arial" charset="0"/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 flipV="1">
              <a:off x="4422712" y="4230584"/>
              <a:ext cx="3581412" cy="569173"/>
            </a:xfrm>
            <a:custGeom>
              <a:avLst/>
              <a:gdLst>
                <a:gd name="connsiteX0" fmla="*/ 3667225 w 3667225"/>
                <a:gd name="connsiteY0" fmla="*/ 0 h 386974"/>
                <a:gd name="connsiteX1" fmla="*/ 1838425 w 3667225"/>
                <a:gd name="connsiteY1" fmla="*/ 385011 h 386974"/>
                <a:gd name="connsiteX2" fmla="*/ 0 w 3667225"/>
                <a:gd name="connsiteY2" fmla="*/ 192506 h 386974"/>
                <a:gd name="connsiteX0" fmla="*/ 3667239 w 3667239"/>
                <a:gd name="connsiteY0" fmla="*/ 0 h 396392"/>
                <a:gd name="connsiteX1" fmla="*/ 1838439 w 3667239"/>
                <a:gd name="connsiteY1" fmla="*/ 385011 h 396392"/>
                <a:gd name="connsiteX2" fmla="*/ 14 w 3667239"/>
                <a:gd name="connsiteY2" fmla="*/ 192506 h 396392"/>
                <a:gd name="connsiteX0" fmla="*/ 3667239 w 3667239"/>
                <a:gd name="connsiteY0" fmla="*/ 0 h 385151"/>
                <a:gd name="connsiteX1" fmla="*/ 1838439 w 3667239"/>
                <a:gd name="connsiteY1" fmla="*/ 385011 h 385151"/>
                <a:gd name="connsiteX2" fmla="*/ 14 w 3667239"/>
                <a:gd name="connsiteY2" fmla="*/ 192506 h 385151"/>
                <a:gd name="connsiteX0" fmla="*/ 3667239 w 3667270"/>
                <a:gd name="connsiteY0" fmla="*/ 0 h 387089"/>
                <a:gd name="connsiteX1" fmla="*/ 1838439 w 3667270"/>
                <a:gd name="connsiteY1" fmla="*/ 385011 h 387089"/>
                <a:gd name="connsiteX2" fmla="*/ 14 w 3667270"/>
                <a:gd name="connsiteY2" fmla="*/ 192506 h 387089"/>
                <a:gd name="connsiteX0" fmla="*/ 3676864 w 3676895"/>
                <a:gd name="connsiteY0" fmla="*/ 0 h 392010"/>
                <a:gd name="connsiteX1" fmla="*/ 1848064 w 3676895"/>
                <a:gd name="connsiteY1" fmla="*/ 385011 h 392010"/>
                <a:gd name="connsiteX2" fmla="*/ 13 w 3676895"/>
                <a:gd name="connsiteY2" fmla="*/ 165341 h 392010"/>
                <a:gd name="connsiteX0" fmla="*/ 3676864 w 3676895"/>
                <a:gd name="connsiteY0" fmla="*/ 0 h 385691"/>
                <a:gd name="connsiteX1" fmla="*/ 1848064 w 3676895"/>
                <a:gd name="connsiteY1" fmla="*/ 385011 h 385691"/>
                <a:gd name="connsiteX2" fmla="*/ 13 w 3676895"/>
                <a:gd name="connsiteY2" fmla="*/ 165341 h 385691"/>
                <a:gd name="connsiteX0" fmla="*/ 3667239 w 3667271"/>
                <a:gd name="connsiteY0" fmla="*/ 0 h 346132"/>
                <a:gd name="connsiteX1" fmla="*/ 1848064 w 3667271"/>
                <a:gd name="connsiteY1" fmla="*/ 341548 h 346132"/>
                <a:gd name="connsiteX2" fmla="*/ 13 w 3667271"/>
                <a:gd name="connsiteY2" fmla="*/ 121878 h 346132"/>
                <a:gd name="connsiteX0" fmla="*/ 3667239 w 3667239"/>
                <a:gd name="connsiteY0" fmla="*/ 0 h 346132"/>
                <a:gd name="connsiteX1" fmla="*/ 1848064 w 3667239"/>
                <a:gd name="connsiteY1" fmla="*/ 341548 h 346132"/>
                <a:gd name="connsiteX2" fmla="*/ 13 w 3667239"/>
                <a:gd name="connsiteY2" fmla="*/ 121878 h 346132"/>
                <a:gd name="connsiteX0" fmla="*/ 3667240 w 3667240"/>
                <a:gd name="connsiteY0" fmla="*/ 0 h 341912"/>
                <a:gd name="connsiteX1" fmla="*/ 1848065 w 3667240"/>
                <a:gd name="connsiteY1" fmla="*/ 341548 h 341912"/>
                <a:gd name="connsiteX2" fmla="*/ 14 w 3667240"/>
                <a:gd name="connsiteY2" fmla="*/ 121878 h 34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67240" h="341912">
                  <a:moveTo>
                    <a:pt x="3667240" y="0"/>
                  </a:moveTo>
                  <a:cubicBezTo>
                    <a:pt x="3655208" y="315111"/>
                    <a:pt x="2478520" y="337533"/>
                    <a:pt x="1848065" y="341548"/>
                  </a:cubicBezTo>
                  <a:cubicBezTo>
                    <a:pt x="1217610" y="345563"/>
                    <a:pt x="-4799" y="319197"/>
                    <a:pt x="14" y="121878"/>
                  </a:cubicBezTo>
                </a:path>
              </a:pathLst>
            </a:custGeom>
            <a:noFill/>
            <a:ln>
              <a:solidFill>
                <a:srgbClr val="008E00"/>
              </a:solidFill>
              <a:tailEnd type="triangle" w="med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4422711" y="6001747"/>
              <a:ext cx="3591027" cy="632665"/>
            </a:xfrm>
            <a:custGeom>
              <a:avLst/>
              <a:gdLst>
                <a:gd name="connsiteX0" fmla="*/ 3667225 w 3667225"/>
                <a:gd name="connsiteY0" fmla="*/ 0 h 386974"/>
                <a:gd name="connsiteX1" fmla="*/ 1838425 w 3667225"/>
                <a:gd name="connsiteY1" fmla="*/ 385011 h 386974"/>
                <a:gd name="connsiteX2" fmla="*/ 0 w 3667225"/>
                <a:gd name="connsiteY2" fmla="*/ 192506 h 386974"/>
                <a:gd name="connsiteX0" fmla="*/ 3667239 w 3667239"/>
                <a:gd name="connsiteY0" fmla="*/ 0 h 396392"/>
                <a:gd name="connsiteX1" fmla="*/ 1838439 w 3667239"/>
                <a:gd name="connsiteY1" fmla="*/ 385011 h 396392"/>
                <a:gd name="connsiteX2" fmla="*/ 14 w 3667239"/>
                <a:gd name="connsiteY2" fmla="*/ 192506 h 396392"/>
                <a:gd name="connsiteX0" fmla="*/ 3667239 w 3667239"/>
                <a:gd name="connsiteY0" fmla="*/ 0 h 385151"/>
                <a:gd name="connsiteX1" fmla="*/ 1838439 w 3667239"/>
                <a:gd name="connsiteY1" fmla="*/ 385011 h 385151"/>
                <a:gd name="connsiteX2" fmla="*/ 14 w 3667239"/>
                <a:gd name="connsiteY2" fmla="*/ 192506 h 385151"/>
                <a:gd name="connsiteX0" fmla="*/ 3667239 w 3667270"/>
                <a:gd name="connsiteY0" fmla="*/ 0 h 387089"/>
                <a:gd name="connsiteX1" fmla="*/ 1838439 w 3667270"/>
                <a:gd name="connsiteY1" fmla="*/ 385011 h 387089"/>
                <a:gd name="connsiteX2" fmla="*/ 14 w 3667270"/>
                <a:gd name="connsiteY2" fmla="*/ 192506 h 387089"/>
                <a:gd name="connsiteX0" fmla="*/ 3676864 w 3676895"/>
                <a:gd name="connsiteY0" fmla="*/ 0 h 392010"/>
                <a:gd name="connsiteX1" fmla="*/ 1848064 w 3676895"/>
                <a:gd name="connsiteY1" fmla="*/ 385011 h 392010"/>
                <a:gd name="connsiteX2" fmla="*/ 13 w 3676895"/>
                <a:gd name="connsiteY2" fmla="*/ 165341 h 392010"/>
                <a:gd name="connsiteX0" fmla="*/ 3676864 w 3676895"/>
                <a:gd name="connsiteY0" fmla="*/ 0 h 385691"/>
                <a:gd name="connsiteX1" fmla="*/ 1848064 w 3676895"/>
                <a:gd name="connsiteY1" fmla="*/ 385011 h 385691"/>
                <a:gd name="connsiteX2" fmla="*/ 13 w 3676895"/>
                <a:gd name="connsiteY2" fmla="*/ 165341 h 385691"/>
                <a:gd name="connsiteX0" fmla="*/ 3686489 w 3686520"/>
                <a:gd name="connsiteY0" fmla="*/ 0 h 461109"/>
                <a:gd name="connsiteX1" fmla="*/ 1848064 w 3686520"/>
                <a:gd name="connsiteY1" fmla="*/ 450205 h 461109"/>
                <a:gd name="connsiteX2" fmla="*/ 13 w 3686520"/>
                <a:gd name="connsiteY2" fmla="*/ 230535 h 461109"/>
                <a:gd name="connsiteX0" fmla="*/ 3686489 w 3686520"/>
                <a:gd name="connsiteY0" fmla="*/ 0 h 461109"/>
                <a:gd name="connsiteX1" fmla="*/ 1848064 w 3686520"/>
                <a:gd name="connsiteY1" fmla="*/ 450205 h 461109"/>
                <a:gd name="connsiteX2" fmla="*/ 13 w 3686520"/>
                <a:gd name="connsiteY2" fmla="*/ 230535 h 461109"/>
                <a:gd name="connsiteX0" fmla="*/ 3686490 w 3686522"/>
                <a:gd name="connsiteY0" fmla="*/ 0 h 450884"/>
                <a:gd name="connsiteX1" fmla="*/ 1848065 w 3686522"/>
                <a:gd name="connsiteY1" fmla="*/ 450205 h 450884"/>
                <a:gd name="connsiteX2" fmla="*/ 14 w 3686522"/>
                <a:gd name="connsiteY2" fmla="*/ 230535 h 450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86522" h="450884">
                  <a:moveTo>
                    <a:pt x="3686490" y="0"/>
                  </a:moveTo>
                  <a:cubicBezTo>
                    <a:pt x="3693709" y="380305"/>
                    <a:pt x="2491354" y="444380"/>
                    <a:pt x="1848065" y="450205"/>
                  </a:cubicBezTo>
                  <a:cubicBezTo>
                    <a:pt x="1204776" y="456030"/>
                    <a:pt x="-4799" y="427854"/>
                    <a:pt x="14" y="230535"/>
                  </a:cubicBezTo>
                </a:path>
              </a:pathLst>
            </a:custGeom>
            <a:noFill/>
            <a:ln>
              <a:solidFill>
                <a:srgbClr val="3167D3"/>
              </a:solidFill>
              <a:tailEnd type="triangle" w="med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0491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304800" y="6173537"/>
            <a:ext cx="8534400" cy="609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2836" y="1365269"/>
            <a:ext cx="8482564" cy="2590800"/>
          </a:xfrm>
        </p:spPr>
        <p:txBody>
          <a:bodyPr>
            <a:normAutofit fontScale="70000" lnSpcReduction="20000"/>
          </a:bodyPr>
          <a:lstStyle/>
          <a:p>
            <a:r>
              <a:rPr lang="en-US" b="0" dirty="0" smtClean="0">
                <a:solidFill>
                  <a:schemeClr val="accent4"/>
                </a:solidFill>
              </a:rPr>
              <a:t>Joint consensus </a:t>
            </a:r>
            <a:r>
              <a:rPr lang="en-US" b="0" dirty="0" smtClean="0"/>
              <a:t>in intermediate phase: need majority of </a:t>
            </a:r>
            <a:r>
              <a:rPr lang="en-US" dirty="0" smtClean="0"/>
              <a:t>both</a:t>
            </a:r>
            <a:r>
              <a:rPr lang="en-US" b="0" dirty="0" smtClean="0"/>
              <a:t> old and new configurations for elections, commitment</a:t>
            </a:r>
          </a:p>
          <a:p>
            <a:r>
              <a:rPr lang="en-US" b="0" dirty="0" smtClean="0"/>
              <a:t>Configuration change just a log entry; applied immediately on receipt (committed or not)</a:t>
            </a:r>
          </a:p>
          <a:p>
            <a:r>
              <a:rPr lang="en-US" b="0" dirty="0" smtClean="0"/>
              <a:t>Once joint consensus is committed, begin replicating log entry for final configuration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  <p:sp>
        <p:nvSpPr>
          <p:cNvPr id="33" name="Title 5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700" dirty="0" smtClean="0"/>
              <a:t>2-Phase Approach via Joint </a:t>
            </a:r>
            <a:r>
              <a:rPr lang="en-US" sz="3700" dirty="0"/>
              <a:t>C</a:t>
            </a:r>
            <a:r>
              <a:rPr lang="en-US" sz="3700" dirty="0" smtClean="0"/>
              <a:t>onsensus</a:t>
            </a:r>
            <a:endParaRPr lang="en-US" sz="37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172568" y="6207804"/>
            <a:ext cx="6934200" cy="0"/>
          </a:xfrm>
          <a:prstGeom prst="line">
            <a:avLst/>
          </a:prstGeom>
          <a:ln w="31750" cap="rnd">
            <a:tailEnd type="stealth" w="lg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573368" y="6235605"/>
            <a:ext cx="43601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smtClean="0">
                <a:solidFill>
                  <a:srgbClr val="000000"/>
                </a:solidFill>
                <a:latin typeface="Arial" charset="0"/>
              </a:rPr>
              <a:t>time</a:t>
            </a:r>
            <a:endParaRPr lang="en-US" sz="18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29968" y="6219970"/>
            <a:ext cx="1317668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 smtClean="0">
                <a:solidFill>
                  <a:srgbClr val="000000"/>
                </a:solidFill>
                <a:latin typeface="Arial" charset="0"/>
              </a:rPr>
              <a:t>C</a:t>
            </a:r>
            <a:r>
              <a:rPr lang="en-US" sz="1800" b="0" baseline="-25000" dirty="0" err="1" smtClean="0">
                <a:solidFill>
                  <a:srgbClr val="000000"/>
                </a:solidFill>
                <a:latin typeface="Arial" charset="0"/>
              </a:rPr>
              <a:t>old+new</a:t>
            </a:r>
            <a:r>
              <a:rPr lang="en-US" sz="1800" b="0" dirty="0" smtClean="0">
                <a:solidFill>
                  <a:srgbClr val="000000"/>
                </a:solidFill>
                <a:latin typeface="Arial" charset="0"/>
              </a:rPr>
              <a:t> entry</a:t>
            </a:r>
            <a:br>
              <a:rPr lang="en-US" sz="1800" b="0" dirty="0" smtClean="0">
                <a:solidFill>
                  <a:srgbClr val="000000"/>
                </a:solidFill>
                <a:latin typeface="Arial" charset="0"/>
              </a:rPr>
            </a:br>
            <a:r>
              <a:rPr lang="en-US" sz="1800" b="0" dirty="0" smtClean="0">
                <a:solidFill>
                  <a:srgbClr val="000000"/>
                </a:solidFill>
                <a:latin typeface="Arial" charset="0"/>
              </a:rPr>
              <a:t>committed</a:t>
            </a:r>
            <a:endParaRPr lang="en-US" sz="18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89774" y="6219970"/>
            <a:ext cx="1064394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 smtClean="0">
                <a:solidFill>
                  <a:srgbClr val="000000"/>
                </a:solidFill>
                <a:latin typeface="Arial" charset="0"/>
              </a:rPr>
              <a:t>C</a:t>
            </a:r>
            <a:r>
              <a:rPr lang="en-US" sz="1800" b="0" baseline="-25000" dirty="0" err="1" smtClean="0">
                <a:solidFill>
                  <a:srgbClr val="000000"/>
                </a:solidFill>
                <a:latin typeface="Arial" charset="0"/>
              </a:rPr>
              <a:t>new</a:t>
            </a:r>
            <a:r>
              <a:rPr lang="en-US" sz="1800" b="0" dirty="0" smtClean="0">
                <a:solidFill>
                  <a:srgbClr val="000000"/>
                </a:solidFill>
                <a:latin typeface="Arial" charset="0"/>
              </a:rPr>
              <a:t> entry</a:t>
            </a:r>
            <a:br>
              <a:rPr lang="en-US" sz="1800" b="0" dirty="0" smtClean="0">
                <a:solidFill>
                  <a:srgbClr val="000000"/>
                </a:solidFill>
                <a:latin typeface="Arial" charset="0"/>
              </a:rPr>
            </a:br>
            <a:r>
              <a:rPr lang="en-US" sz="1800" b="0" dirty="0" smtClean="0">
                <a:solidFill>
                  <a:srgbClr val="000000"/>
                </a:solidFill>
                <a:latin typeface="Arial" charset="0"/>
              </a:rPr>
              <a:t>committed</a:t>
            </a:r>
            <a:endParaRPr lang="en-US" sz="1800" b="0" dirty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839568" y="5507948"/>
            <a:ext cx="0" cy="699856"/>
          </a:xfrm>
          <a:prstGeom prst="line">
            <a:avLst/>
          </a:prstGeom>
          <a:ln w="31750" cap="rnd"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820768" y="5146556"/>
            <a:ext cx="0" cy="1061248"/>
          </a:xfrm>
          <a:prstGeom prst="line">
            <a:avLst/>
          </a:prstGeom>
          <a:ln w="31750" cap="rnd"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172568" y="5712553"/>
            <a:ext cx="37029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smtClean="0">
                <a:solidFill>
                  <a:srgbClr val="A5001E"/>
                </a:solidFill>
                <a:latin typeface="Arial" charset="0"/>
              </a:rPr>
              <a:t>C</a:t>
            </a:r>
            <a:r>
              <a:rPr lang="en-US" sz="1800" b="0" baseline="-25000" dirty="0" smtClean="0">
                <a:solidFill>
                  <a:srgbClr val="A5001E"/>
                </a:solidFill>
                <a:latin typeface="Arial" charset="0"/>
              </a:rPr>
              <a:t>old</a:t>
            </a:r>
            <a:endParaRPr lang="en-US" sz="1800" b="0" dirty="0">
              <a:solidFill>
                <a:srgbClr val="A5001E"/>
              </a:solidFill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86968" y="5369449"/>
            <a:ext cx="74058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 smtClean="0">
                <a:solidFill>
                  <a:srgbClr val="3167D3"/>
                </a:solidFill>
                <a:latin typeface="Arial" charset="0"/>
              </a:rPr>
              <a:t>C</a:t>
            </a:r>
            <a:r>
              <a:rPr lang="en-US" sz="1800" b="0" baseline="-25000" dirty="0" err="1" smtClean="0">
                <a:solidFill>
                  <a:srgbClr val="3167D3"/>
                </a:solidFill>
                <a:latin typeface="Arial" charset="0"/>
              </a:rPr>
              <a:t>old+new</a:t>
            </a:r>
            <a:endParaRPr lang="en-US" sz="1800" b="0" dirty="0">
              <a:solidFill>
                <a:srgbClr val="3167D3"/>
              </a:solidFill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82930" y="5008057"/>
            <a:ext cx="44723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 smtClean="0">
                <a:solidFill>
                  <a:srgbClr val="008E00"/>
                </a:solidFill>
                <a:latin typeface="Arial" charset="0"/>
              </a:rPr>
              <a:t>C</a:t>
            </a:r>
            <a:r>
              <a:rPr lang="en-US" sz="1800" b="0" baseline="-25000" dirty="0" err="1" smtClean="0">
                <a:solidFill>
                  <a:srgbClr val="008E00"/>
                </a:solidFill>
                <a:latin typeface="Arial" charset="0"/>
              </a:rPr>
              <a:t>new</a:t>
            </a:r>
            <a:endParaRPr lang="en-US" sz="1800" b="0" dirty="0">
              <a:solidFill>
                <a:srgbClr val="008E00"/>
              </a:solidFill>
              <a:latin typeface="Arial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1629768" y="5851052"/>
            <a:ext cx="1295400" cy="0"/>
          </a:xfrm>
          <a:prstGeom prst="line">
            <a:avLst/>
          </a:prstGeom>
          <a:ln w="63500" cap="rnd">
            <a:solidFill>
              <a:schemeClr val="accent4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839568" y="5507948"/>
            <a:ext cx="1066800" cy="0"/>
          </a:xfrm>
          <a:prstGeom prst="line">
            <a:avLst/>
          </a:prstGeom>
          <a:ln w="63500" cap="rnd">
            <a:solidFill>
              <a:srgbClr val="3167D3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925168" y="5507948"/>
            <a:ext cx="914400" cy="0"/>
          </a:xfrm>
          <a:prstGeom prst="line">
            <a:avLst/>
          </a:prstGeom>
          <a:ln w="63500" cap="rnd">
            <a:solidFill>
              <a:srgbClr val="3167D3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906368" y="5146556"/>
            <a:ext cx="914400" cy="0"/>
          </a:xfrm>
          <a:prstGeom prst="line">
            <a:avLst/>
          </a:prstGeom>
          <a:ln w="63500" cap="rnd">
            <a:solidFill>
              <a:srgbClr val="008E00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820768" y="5146556"/>
            <a:ext cx="1981200" cy="0"/>
          </a:xfrm>
          <a:prstGeom prst="line">
            <a:avLst/>
          </a:prstGeom>
          <a:ln w="63500" cap="rnd">
            <a:solidFill>
              <a:srgbClr val="008E00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629768" y="4792196"/>
            <a:ext cx="2209800" cy="0"/>
          </a:xfrm>
          <a:prstGeom prst="line">
            <a:avLst/>
          </a:prstGeom>
          <a:ln w="317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705968" y="4186061"/>
            <a:ext cx="1962076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 smtClean="0">
                <a:solidFill>
                  <a:srgbClr val="A5001E"/>
                </a:solidFill>
                <a:latin typeface="Arial" charset="0"/>
              </a:rPr>
              <a:t>C</a:t>
            </a:r>
            <a:r>
              <a:rPr lang="en-US" sz="1800" b="0" baseline="-25000" dirty="0" smtClean="0">
                <a:solidFill>
                  <a:srgbClr val="A5001E"/>
                </a:solidFill>
                <a:latin typeface="Arial" charset="0"/>
              </a:rPr>
              <a:t>old</a:t>
            </a:r>
            <a:r>
              <a:rPr lang="en-US" sz="1800" b="0" dirty="0" smtClean="0">
                <a:solidFill>
                  <a:srgbClr val="A5001E"/>
                </a:solidFill>
                <a:latin typeface="Arial" charset="0"/>
              </a:rPr>
              <a:t> can make</a:t>
            </a:r>
          </a:p>
          <a:p>
            <a:r>
              <a:rPr lang="en-US" sz="1800" b="0" dirty="0" smtClean="0">
                <a:solidFill>
                  <a:srgbClr val="A5001E"/>
                </a:solidFill>
                <a:latin typeface="Arial" charset="0"/>
              </a:rPr>
              <a:t>unilateral decisions</a:t>
            </a:r>
            <a:endParaRPr lang="en-US" sz="1800" b="0" dirty="0">
              <a:solidFill>
                <a:srgbClr val="A5001E"/>
              </a:solidFill>
              <a:latin typeface="Arial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3839568" y="4715996"/>
            <a:ext cx="0" cy="152400"/>
          </a:xfrm>
          <a:prstGeom prst="line">
            <a:avLst/>
          </a:prstGeom>
          <a:ln w="31750" cap="rnd">
            <a:solidFill>
              <a:schemeClr val="accent4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906368" y="4792196"/>
            <a:ext cx="2971800" cy="0"/>
          </a:xfrm>
          <a:prstGeom prst="line">
            <a:avLst/>
          </a:prstGeom>
          <a:ln w="31750" cap="rnd">
            <a:solidFill>
              <a:srgbClr val="008E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5458892" y="4186061"/>
            <a:ext cx="1962076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 err="1" smtClean="0">
                <a:solidFill>
                  <a:srgbClr val="008E00"/>
                </a:solidFill>
                <a:latin typeface="Arial" charset="0"/>
              </a:rPr>
              <a:t>C</a:t>
            </a:r>
            <a:r>
              <a:rPr lang="en-US" sz="1800" b="0" baseline="-25000" dirty="0" err="1" smtClean="0">
                <a:solidFill>
                  <a:srgbClr val="008E00"/>
                </a:solidFill>
                <a:latin typeface="Arial" charset="0"/>
              </a:rPr>
              <a:t>new</a:t>
            </a:r>
            <a:r>
              <a:rPr lang="en-US" sz="1800" b="0" dirty="0" smtClean="0">
                <a:solidFill>
                  <a:srgbClr val="008E00"/>
                </a:solidFill>
                <a:latin typeface="Arial" charset="0"/>
              </a:rPr>
              <a:t> can make</a:t>
            </a:r>
          </a:p>
          <a:p>
            <a:r>
              <a:rPr lang="en-US" sz="1800" b="0" dirty="0" smtClean="0">
                <a:solidFill>
                  <a:srgbClr val="008E00"/>
                </a:solidFill>
                <a:latin typeface="Arial" charset="0"/>
              </a:rPr>
              <a:t>unilateral decisions</a:t>
            </a:r>
            <a:endParaRPr lang="en-US" sz="1800" b="0" dirty="0">
              <a:solidFill>
                <a:srgbClr val="008E00"/>
              </a:solidFill>
              <a:latin typeface="Arial" charset="0"/>
            </a:endParaRPr>
          </a:p>
        </p:txBody>
      </p:sp>
      <p:cxnSp>
        <p:nvCxnSpPr>
          <p:cNvPr id="50" name="Straight Connector 49"/>
          <p:cNvCxnSpPr/>
          <p:nvPr/>
        </p:nvCxnSpPr>
        <p:spPr>
          <a:xfrm>
            <a:off x="4906368" y="4715996"/>
            <a:ext cx="0" cy="152400"/>
          </a:xfrm>
          <a:prstGeom prst="line">
            <a:avLst/>
          </a:prstGeom>
          <a:ln w="31750" cap="rnd">
            <a:solidFill>
              <a:srgbClr val="008E00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925168" y="5851052"/>
            <a:ext cx="914400" cy="0"/>
          </a:xfrm>
          <a:prstGeom prst="line">
            <a:avLst/>
          </a:prstGeom>
          <a:ln w="63500" cap="rnd">
            <a:solidFill>
              <a:schemeClr val="accent4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906368" y="5507948"/>
            <a:ext cx="914400" cy="0"/>
          </a:xfrm>
          <a:prstGeom prst="line">
            <a:avLst/>
          </a:prstGeom>
          <a:ln w="63500" cap="rnd">
            <a:solidFill>
              <a:srgbClr val="3167D3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8123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304800" y="6173537"/>
            <a:ext cx="8534400" cy="609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2836" y="1660267"/>
            <a:ext cx="8711164" cy="2295802"/>
          </a:xfrm>
        </p:spPr>
        <p:txBody>
          <a:bodyPr>
            <a:normAutofit lnSpcReduction="10000"/>
          </a:bodyPr>
          <a:lstStyle/>
          <a:p>
            <a:r>
              <a:rPr lang="en-US" b="0" dirty="0"/>
              <a:t>Any server from either configuration can serve as leader</a:t>
            </a:r>
          </a:p>
          <a:p>
            <a:pPr>
              <a:spcBef>
                <a:spcPts val="2400"/>
              </a:spcBef>
            </a:pPr>
            <a:r>
              <a:rPr lang="en-US" b="0" dirty="0"/>
              <a:t>If </a:t>
            </a:r>
            <a:r>
              <a:rPr lang="en-US" b="0" dirty="0" smtClean="0"/>
              <a:t>leader not </a:t>
            </a:r>
            <a:r>
              <a:rPr lang="en-US" b="0" dirty="0"/>
              <a:t>in </a:t>
            </a:r>
            <a:r>
              <a:rPr lang="en-US" b="0" dirty="0" err="1"/>
              <a:t>C</a:t>
            </a:r>
            <a:r>
              <a:rPr lang="en-US" b="0" baseline="-25000" dirty="0" err="1"/>
              <a:t>new</a:t>
            </a:r>
            <a:r>
              <a:rPr lang="en-US" b="0" dirty="0"/>
              <a:t>, </a:t>
            </a:r>
            <a:r>
              <a:rPr lang="en-US" b="0" dirty="0" smtClean="0"/>
              <a:t>must step </a:t>
            </a:r>
            <a:r>
              <a:rPr lang="en-US" b="0" dirty="0"/>
              <a:t>down once </a:t>
            </a:r>
            <a:r>
              <a:rPr lang="en-US" b="0" dirty="0" err="1"/>
              <a:t>C</a:t>
            </a:r>
            <a:r>
              <a:rPr lang="en-US" b="0" baseline="-25000" dirty="0" err="1"/>
              <a:t>new</a:t>
            </a:r>
            <a:r>
              <a:rPr lang="en-US" b="0" dirty="0"/>
              <a:t> </a:t>
            </a:r>
            <a:r>
              <a:rPr lang="en-US" b="0" dirty="0" smtClean="0"/>
              <a:t>committed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  <p:sp>
        <p:nvSpPr>
          <p:cNvPr id="33" name="Title 5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700" dirty="0" smtClean="0"/>
              <a:t>2-Phase Approach via Joint </a:t>
            </a:r>
            <a:r>
              <a:rPr lang="en-US" sz="3700" dirty="0"/>
              <a:t>C</a:t>
            </a:r>
            <a:r>
              <a:rPr lang="en-US" sz="3700" dirty="0" smtClean="0"/>
              <a:t>onsensus</a:t>
            </a:r>
            <a:endParaRPr lang="en-US" sz="37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172568" y="6207804"/>
            <a:ext cx="6934200" cy="0"/>
          </a:xfrm>
          <a:prstGeom prst="line">
            <a:avLst/>
          </a:prstGeom>
          <a:ln w="31750" cap="rnd">
            <a:tailEnd type="stealth" w="lg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573368" y="6235605"/>
            <a:ext cx="43601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smtClean="0">
                <a:solidFill>
                  <a:srgbClr val="000000"/>
                </a:solidFill>
                <a:latin typeface="Arial" charset="0"/>
              </a:rPr>
              <a:t>time</a:t>
            </a:r>
            <a:endParaRPr lang="en-US" sz="18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29968" y="6219970"/>
            <a:ext cx="1317668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 smtClean="0">
                <a:solidFill>
                  <a:srgbClr val="000000"/>
                </a:solidFill>
                <a:latin typeface="Arial" charset="0"/>
              </a:rPr>
              <a:t>C</a:t>
            </a:r>
            <a:r>
              <a:rPr lang="en-US" sz="1800" b="0" baseline="-25000" dirty="0" err="1" smtClean="0">
                <a:solidFill>
                  <a:srgbClr val="000000"/>
                </a:solidFill>
                <a:latin typeface="Arial" charset="0"/>
              </a:rPr>
              <a:t>old+new</a:t>
            </a:r>
            <a:r>
              <a:rPr lang="en-US" sz="1800" b="0" dirty="0" smtClean="0">
                <a:solidFill>
                  <a:srgbClr val="000000"/>
                </a:solidFill>
                <a:latin typeface="Arial" charset="0"/>
              </a:rPr>
              <a:t> entry</a:t>
            </a:r>
            <a:br>
              <a:rPr lang="en-US" sz="1800" b="0" dirty="0" smtClean="0">
                <a:solidFill>
                  <a:srgbClr val="000000"/>
                </a:solidFill>
                <a:latin typeface="Arial" charset="0"/>
              </a:rPr>
            </a:br>
            <a:r>
              <a:rPr lang="en-US" sz="1800" b="0" dirty="0" smtClean="0">
                <a:solidFill>
                  <a:srgbClr val="000000"/>
                </a:solidFill>
                <a:latin typeface="Arial" charset="0"/>
              </a:rPr>
              <a:t>committed</a:t>
            </a:r>
            <a:endParaRPr lang="en-US" sz="18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89774" y="6219970"/>
            <a:ext cx="1064394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 smtClean="0">
                <a:solidFill>
                  <a:srgbClr val="000000"/>
                </a:solidFill>
                <a:latin typeface="Arial" charset="0"/>
              </a:rPr>
              <a:t>C</a:t>
            </a:r>
            <a:r>
              <a:rPr lang="en-US" sz="1800" b="0" baseline="-25000" dirty="0" err="1" smtClean="0">
                <a:solidFill>
                  <a:srgbClr val="000000"/>
                </a:solidFill>
                <a:latin typeface="Arial" charset="0"/>
              </a:rPr>
              <a:t>new</a:t>
            </a:r>
            <a:r>
              <a:rPr lang="en-US" sz="1800" b="0" dirty="0" smtClean="0">
                <a:solidFill>
                  <a:srgbClr val="000000"/>
                </a:solidFill>
                <a:latin typeface="Arial" charset="0"/>
              </a:rPr>
              <a:t> entry</a:t>
            </a:r>
            <a:br>
              <a:rPr lang="en-US" sz="1800" b="0" dirty="0" smtClean="0">
                <a:solidFill>
                  <a:srgbClr val="000000"/>
                </a:solidFill>
                <a:latin typeface="Arial" charset="0"/>
              </a:rPr>
            </a:br>
            <a:r>
              <a:rPr lang="en-US" sz="1800" b="0" dirty="0" smtClean="0">
                <a:solidFill>
                  <a:srgbClr val="000000"/>
                </a:solidFill>
                <a:latin typeface="Arial" charset="0"/>
              </a:rPr>
              <a:t>committed</a:t>
            </a:r>
            <a:endParaRPr lang="en-US" sz="1800" b="0" dirty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839568" y="5507948"/>
            <a:ext cx="0" cy="699856"/>
          </a:xfrm>
          <a:prstGeom prst="line">
            <a:avLst/>
          </a:prstGeom>
          <a:ln w="31750" cap="rnd"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820768" y="5146556"/>
            <a:ext cx="0" cy="1061248"/>
          </a:xfrm>
          <a:prstGeom prst="line">
            <a:avLst/>
          </a:prstGeom>
          <a:ln w="31750" cap="rnd"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172568" y="5712553"/>
            <a:ext cx="37029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smtClean="0">
                <a:solidFill>
                  <a:srgbClr val="A5001E"/>
                </a:solidFill>
                <a:latin typeface="Arial" charset="0"/>
              </a:rPr>
              <a:t>C</a:t>
            </a:r>
            <a:r>
              <a:rPr lang="en-US" sz="1800" b="0" baseline="-25000" dirty="0" smtClean="0">
                <a:solidFill>
                  <a:srgbClr val="A5001E"/>
                </a:solidFill>
                <a:latin typeface="Arial" charset="0"/>
              </a:rPr>
              <a:t>old</a:t>
            </a:r>
            <a:endParaRPr lang="en-US" sz="1800" b="0" dirty="0">
              <a:solidFill>
                <a:srgbClr val="A5001E"/>
              </a:solidFill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86968" y="5369449"/>
            <a:ext cx="74058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 smtClean="0">
                <a:latin typeface="Arial" charset="0"/>
              </a:rPr>
              <a:t>C</a:t>
            </a:r>
            <a:r>
              <a:rPr lang="en-US" sz="1800" b="0" baseline="-25000" dirty="0" err="1" smtClean="0">
                <a:latin typeface="Arial" charset="0"/>
              </a:rPr>
              <a:t>old+new</a:t>
            </a:r>
            <a:endParaRPr lang="en-US" sz="1800" b="0" dirty="0"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82930" y="5008057"/>
            <a:ext cx="44723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 smtClean="0">
                <a:latin typeface="Arial" charset="0"/>
              </a:rPr>
              <a:t>C</a:t>
            </a:r>
            <a:r>
              <a:rPr lang="en-US" sz="1800" b="0" baseline="-25000" dirty="0" err="1" smtClean="0">
                <a:latin typeface="Arial" charset="0"/>
              </a:rPr>
              <a:t>new</a:t>
            </a:r>
            <a:endParaRPr lang="en-US" sz="1800" b="0" dirty="0">
              <a:latin typeface="Arial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1629768" y="5851052"/>
            <a:ext cx="1295400" cy="0"/>
          </a:xfrm>
          <a:prstGeom prst="line">
            <a:avLst/>
          </a:prstGeom>
          <a:ln w="63500" cap="rnd">
            <a:solidFill>
              <a:schemeClr val="accent4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839568" y="5507948"/>
            <a:ext cx="1066800" cy="0"/>
          </a:xfrm>
          <a:prstGeom prst="line">
            <a:avLst/>
          </a:prstGeom>
          <a:ln w="63500" cap="rnd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925168" y="5507948"/>
            <a:ext cx="914400" cy="0"/>
          </a:xfrm>
          <a:prstGeom prst="line">
            <a:avLst/>
          </a:prstGeom>
          <a:ln w="63500" cap="rnd">
            <a:solidFill>
              <a:schemeClr val="tx1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906368" y="5146556"/>
            <a:ext cx="914400" cy="0"/>
          </a:xfrm>
          <a:prstGeom prst="line">
            <a:avLst/>
          </a:prstGeom>
          <a:ln w="63500" cap="rnd">
            <a:solidFill>
              <a:schemeClr val="tx1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820768" y="5146556"/>
            <a:ext cx="1981200" cy="0"/>
          </a:xfrm>
          <a:prstGeom prst="line">
            <a:avLst/>
          </a:prstGeom>
          <a:ln w="63500" cap="rnd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629768" y="4792196"/>
            <a:ext cx="2209800" cy="0"/>
          </a:xfrm>
          <a:prstGeom prst="line">
            <a:avLst/>
          </a:prstGeom>
          <a:ln w="317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705968" y="4186061"/>
            <a:ext cx="1962076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 smtClean="0">
                <a:solidFill>
                  <a:srgbClr val="A5001E"/>
                </a:solidFill>
                <a:latin typeface="Arial" charset="0"/>
              </a:rPr>
              <a:t>C</a:t>
            </a:r>
            <a:r>
              <a:rPr lang="en-US" sz="1800" b="0" baseline="-25000" dirty="0" smtClean="0">
                <a:solidFill>
                  <a:srgbClr val="A5001E"/>
                </a:solidFill>
                <a:latin typeface="Arial" charset="0"/>
              </a:rPr>
              <a:t>old</a:t>
            </a:r>
            <a:r>
              <a:rPr lang="en-US" sz="1800" b="0" dirty="0" smtClean="0">
                <a:solidFill>
                  <a:srgbClr val="A5001E"/>
                </a:solidFill>
                <a:latin typeface="Arial" charset="0"/>
              </a:rPr>
              <a:t> can make</a:t>
            </a:r>
          </a:p>
          <a:p>
            <a:r>
              <a:rPr lang="en-US" sz="1800" b="0" dirty="0" smtClean="0">
                <a:solidFill>
                  <a:srgbClr val="A5001E"/>
                </a:solidFill>
                <a:latin typeface="Arial" charset="0"/>
              </a:rPr>
              <a:t>unilateral decisions</a:t>
            </a:r>
            <a:endParaRPr lang="en-US" sz="1800" b="0" dirty="0">
              <a:solidFill>
                <a:srgbClr val="A5001E"/>
              </a:solidFill>
              <a:latin typeface="Arial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3839568" y="4715996"/>
            <a:ext cx="0" cy="152400"/>
          </a:xfrm>
          <a:prstGeom prst="line">
            <a:avLst/>
          </a:prstGeom>
          <a:ln w="31750" cap="rnd">
            <a:solidFill>
              <a:schemeClr val="accent4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906368" y="4792196"/>
            <a:ext cx="2971800" cy="0"/>
          </a:xfrm>
          <a:prstGeom prst="line">
            <a:avLst/>
          </a:prstGeom>
          <a:ln w="317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5458892" y="4186061"/>
            <a:ext cx="1962076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 err="1" smtClean="0">
                <a:latin typeface="Arial" charset="0"/>
              </a:rPr>
              <a:t>C</a:t>
            </a:r>
            <a:r>
              <a:rPr lang="en-US" sz="1800" b="0" baseline="-25000" dirty="0" err="1" smtClean="0">
                <a:latin typeface="Arial" charset="0"/>
              </a:rPr>
              <a:t>new</a:t>
            </a:r>
            <a:r>
              <a:rPr lang="en-US" sz="1800" b="0" dirty="0" smtClean="0">
                <a:latin typeface="Arial" charset="0"/>
              </a:rPr>
              <a:t> can make</a:t>
            </a:r>
          </a:p>
          <a:p>
            <a:r>
              <a:rPr lang="en-US" sz="1800" b="0" dirty="0" smtClean="0">
                <a:latin typeface="Arial" charset="0"/>
              </a:rPr>
              <a:t>unilateral decisions</a:t>
            </a:r>
            <a:endParaRPr lang="en-US" sz="1800" b="0" dirty="0">
              <a:latin typeface="Arial" charset="0"/>
            </a:endParaRPr>
          </a:p>
        </p:txBody>
      </p:sp>
      <p:cxnSp>
        <p:nvCxnSpPr>
          <p:cNvPr id="50" name="Straight Connector 49"/>
          <p:cNvCxnSpPr/>
          <p:nvPr/>
        </p:nvCxnSpPr>
        <p:spPr>
          <a:xfrm>
            <a:off x="4906368" y="4715996"/>
            <a:ext cx="0" cy="152400"/>
          </a:xfrm>
          <a:prstGeom prst="line">
            <a:avLst/>
          </a:prstGeom>
          <a:ln w="31750" cap="rnd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925168" y="5851052"/>
            <a:ext cx="914400" cy="0"/>
          </a:xfrm>
          <a:prstGeom prst="line">
            <a:avLst/>
          </a:prstGeom>
          <a:ln w="63500" cap="rnd">
            <a:solidFill>
              <a:schemeClr val="accent4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906368" y="5507948"/>
            <a:ext cx="914400" cy="0"/>
          </a:xfrm>
          <a:prstGeom prst="line">
            <a:avLst/>
          </a:prstGeom>
          <a:ln w="63500" cap="rnd">
            <a:solidFill>
              <a:schemeClr val="tx1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911216" y="5390046"/>
            <a:ext cx="1902765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dirty="0" smtClean="0">
                <a:solidFill>
                  <a:srgbClr val="A5001E"/>
                </a:solidFill>
                <a:latin typeface="Arial" charset="0"/>
              </a:rPr>
              <a:t>leader not in </a:t>
            </a:r>
            <a:r>
              <a:rPr lang="en-US" sz="1800" dirty="0" err="1" smtClean="0">
                <a:solidFill>
                  <a:srgbClr val="A5001E"/>
                </a:solidFill>
                <a:latin typeface="Arial" charset="0"/>
              </a:rPr>
              <a:t>C</a:t>
            </a:r>
            <a:r>
              <a:rPr lang="en-US" sz="1800" baseline="-25000" dirty="0" err="1" smtClean="0">
                <a:solidFill>
                  <a:srgbClr val="A5001E"/>
                </a:solidFill>
                <a:latin typeface="Arial" charset="0"/>
              </a:rPr>
              <a:t>new</a:t>
            </a:r>
            <a:r>
              <a:rPr lang="en-US" sz="1800" dirty="0" smtClean="0">
                <a:solidFill>
                  <a:srgbClr val="A5001E"/>
                </a:solidFill>
                <a:latin typeface="Arial" charset="0"/>
              </a:rPr>
              <a:t/>
            </a:r>
            <a:br>
              <a:rPr lang="en-US" sz="1800" dirty="0" smtClean="0">
                <a:solidFill>
                  <a:srgbClr val="A5001E"/>
                </a:solidFill>
                <a:latin typeface="Arial" charset="0"/>
              </a:rPr>
            </a:br>
            <a:r>
              <a:rPr lang="en-US" sz="1800" dirty="0" smtClean="0">
                <a:solidFill>
                  <a:srgbClr val="A5001E"/>
                </a:solidFill>
                <a:latin typeface="Arial" charset="0"/>
              </a:rPr>
              <a:t>steps down here</a:t>
            </a:r>
            <a:endParaRPr lang="en-US" sz="1800" dirty="0">
              <a:solidFill>
                <a:srgbClr val="A5001E"/>
              </a:solidFill>
              <a:latin typeface="Arial" charset="0"/>
            </a:endParaRPr>
          </a:p>
        </p:txBody>
      </p:sp>
      <p:sp>
        <p:nvSpPr>
          <p:cNvPr id="34" name="Freeform 33"/>
          <p:cNvSpPr/>
          <p:nvPr/>
        </p:nvSpPr>
        <p:spPr>
          <a:xfrm>
            <a:off x="5896276" y="5226141"/>
            <a:ext cx="885524" cy="442192"/>
          </a:xfrm>
          <a:custGeom>
            <a:avLst/>
            <a:gdLst>
              <a:gd name="connsiteX0" fmla="*/ 885524 w 885524"/>
              <a:gd name="connsiteY0" fmla="*/ 789272 h 789272"/>
              <a:gd name="connsiteX1" fmla="*/ 0 w 885524"/>
              <a:gd name="connsiteY1" fmla="*/ 0 h 789272"/>
              <a:gd name="connsiteX0" fmla="*/ 885524 w 885524"/>
              <a:gd name="connsiteY0" fmla="*/ 789272 h 789272"/>
              <a:gd name="connsiteX1" fmla="*/ 0 w 885524"/>
              <a:gd name="connsiteY1" fmla="*/ 0 h 789272"/>
              <a:gd name="connsiteX0" fmla="*/ 885524 w 885524"/>
              <a:gd name="connsiteY0" fmla="*/ 789272 h 789340"/>
              <a:gd name="connsiteX1" fmla="*/ 0 w 885524"/>
              <a:gd name="connsiteY1" fmla="*/ 0 h 789340"/>
              <a:gd name="connsiteX0" fmla="*/ 885524 w 885524"/>
              <a:gd name="connsiteY0" fmla="*/ 789272 h 789348"/>
              <a:gd name="connsiteX1" fmla="*/ 0 w 885524"/>
              <a:gd name="connsiteY1" fmla="*/ 0 h 789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85524" h="789348">
                <a:moveTo>
                  <a:pt x="885524" y="789272"/>
                </a:moveTo>
                <a:cubicBezTo>
                  <a:pt x="368968" y="794886"/>
                  <a:pt x="256673" y="492493"/>
                  <a:pt x="0" y="0"/>
                </a:cubicBezTo>
              </a:path>
            </a:pathLst>
          </a:custGeom>
          <a:ln w="317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74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3171" y="1404092"/>
            <a:ext cx="8542229" cy="454622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3400" dirty="0" err="1" smtClean="0"/>
              <a:t>Viewstamped</a:t>
            </a:r>
            <a:r>
              <a:rPr lang="en-US" sz="3400" dirty="0" smtClean="0"/>
              <a:t> Replication: </a:t>
            </a:r>
          </a:p>
          <a:p>
            <a:pPr>
              <a:lnSpc>
                <a:spcPct val="110000"/>
              </a:lnSpc>
              <a:spcBef>
                <a:spcPts val="2000"/>
              </a:spcBef>
            </a:pPr>
            <a:r>
              <a:rPr lang="en-US" sz="3400" dirty="0" smtClean="0"/>
              <a:t> A new primary copy method to support highly-available distributed systems</a:t>
            </a:r>
          </a:p>
          <a:p>
            <a:pPr>
              <a:lnSpc>
                <a:spcPct val="300000"/>
              </a:lnSpc>
            </a:pPr>
            <a:r>
              <a:rPr lang="en-US" dirty="0" smtClean="0"/>
              <a:t>Oki and </a:t>
            </a:r>
            <a:r>
              <a:rPr lang="en-US" dirty="0" err="1" smtClean="0"/>
              <a:t>Liskov</a:t>
            </a:r>
            <a:r>
              <a:rPr lang="en-US" dirty="0" smtClean="0"/>
              <a:t>, PODC 1988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6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2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Any server </a:t>
            </a:r>
            <a:r>
              <a:rPr lang="en-US" sz="2800" dirty="0" smtClean="0"/>
              <a:t>is essentially a </a:t>
            </a:r>
            <a:r>
              <a:rPr lang="en-US" sz="2800" b="1" i="1" dirty="0" smtClean="0">
                <a:solidFill>
                  <a:srgbClr val="E46C0A"/>
                </a:solidFill>
              </a:rPr>
              <a:t>state machine</a:t>
            </a:r>
          </a:p>
          <a:p>
            <a:pPr lvl="1"/>
            <a:r>
              <a:rPr lang="en-US" sz="2800" dirty="0" smtClean="0"/>
              <a:t>Operations </a:t>
            </a:r>
            <a:r>
              <a:rPr lang="en-US" sz="2800" b="1" dirty="0" smtClean="0"/>
              <a:t>transition</a:t>
            </a:r>
            <a:r>
              <a:rPr lang="en-US" sz="2800" dirty="0" smtClean="0"/>
              <a:t> between states</a:t>
            </a:r>
          </a:p>
          <a:p>
            <a:pPr lvl="1"/>
            <a:endParaRPr lang="en-US" sz="2800" dirty="0" smtClean="0"/>
          </a:p>
          <a:p>
            <a:r>
              <a:rPr lang="en-US" sz="2800" spc="-150" dirty="0" smtClean="0"/>
              <a:t>Need an op to be executed on all replicas, or none at all</a:t>
            </a:r>
          </a:p>
          <a:p>
            <a:pPr lvl="1"/>
            <a:r>
              <a:rPr lang="en-US" sz="2800" i="1" dirty="0" smtClean="0"/>
              <a:t>i.e.,</a:t>
            </a:r>
            <a:r>
              <a:rPr lang="en-US" sz="2800" dirty="0" smtClean="0"/>
              <a:t> we need </a:t>
            </a:r>
            <a:r>
              <a:rPr lang="en-US" sz="2800" b="1" dirty="0" smtClean="0"/>
              <a:t>distributed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all-or-nothing atomicity</a:t>
            </a:r>
          </a:p>
          <a:p>
            <a:pPr lvl="1"/>
            <a:r>
              <a:rPr lang="en-US" sz="2800" dirty="0" smtClean="0"/>
              <a:t>If op is deterministic, replicas will end in same state</a:t>
            </a:r>
            <a:endParaRPr lang="en-US" sz="2800" dirty="0"/>
          </a:p>
        </p:txBody>
      </p:sp>
      <p:sp>
        <p:nvSpPr>
          <p:cNvPr id="439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machine </a:t>
            </a:r>
            <a:r>
              <a:rPr lang="en-US" dirty="0"/>
              <a:t>r</a:t>
            </a:r>
            <a:r>
              <a:rPr lang="en-US" dirty="0" smtClean="0"/>
              <a:t>eplication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7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2836" y="1660267"/>
            <a:ext cx="8711164" cy="5105658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Strong leader</a:t>
            </a:r>
          </a:p>
          <a:p>
            <a:pPr lvl="1"/>
            <a:r>
              <a:rPr lang="en-US" dirty="0" smtClean="0"/>
              <a:t>Log </a:t>
            </a:r>
            <a:r>
              <a:rPr lang="en-US" dirty="0"/>
              <a:t>entries </a:t>
            </a:r>
            <a:r>
              <a:rPr lang="en-US" dirty="0" smtClean="0"/>
              <a:t>flow only from leader </a:t>
            </a:r>
            <a:r>
              <a:rPr lang="en-US" dirty="0"/>
              <a:t>to other </a:t>
            </a:r>
            <a:r>
              <a:rPr lang="en-US" dirty="0" smtClean="0"/>
              <a:t>servers </a:t>
            </a:r>
          </a:p>
          <a:p>
            <a:pPr lvl="1"/>
            <a:r>
              <a:rPr lang="en-US" dirty="0" smtClean="0"/>
              <a:t>Select leader from limited set so doesn’t need to “catch up”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Leader election</a:t>
            </a:r>
          </a:p>
          <a:p>
            <a:pPr lvl="1"/>
            <a:r>
              <a:rPr lang="en-US" dirty="0" smtClean="0"/>
              <a:t>Randomized timers to initiate elections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Membership changes</a:t>
            </a:r>
          </a:p>
          <a:p>
            <a:pPr lvl="1"/>
            <a:r>
              <a:rPr lang="en-US" dirty="0" smtClean="0"/>
              <a:t>New joint consensus approach with overlapping majorities</a:t>
            </a:r>
          </a:p>
          <a:p>
            <a:pPr lvl="1"/>
            <a:r>
              <a:rPr lang="en-US" dirty="0" smtClean="0"/>
              <a:t>Cluster can operate normally during configuration changes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  <p:sp>
        <p:nvSpPr>
          <p:cNvPr id="33" name="Title 5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800" dirty="0" smtClean="0"/>
              <a:t>Raft vs. VR</a:t>
            </a:r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51927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1734138"/>
            <a:ext cx="7772400" cy="1166478"/>
          </a:xfrm>
        </p:spPr>
        <p:txBody>
          <a:bodyPr/>
          <a:lstStyle/>
          <a:p>
            <a:r>
              <a:rPr lang="en-US" u="sng" dirty="0" smtClean="0"/>
              <a:t>Wednesday lecture</a:t>
            </a:r>
            <a:endParaRPr lang="en-US" u="sn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3191411"/>
            <a:ext cx="7772400" cy="2788047"/>
          </a:xfrm>
        </p:spPr>
        <p:txBody>
          <a:bodyPr>
            <a:normAutofit/>
          </a:bodyPr>
          <a:lstStyle/>
          <a:p>
            <a:r>
              <a:rPr lang="en-US" sz="4000" dirty="0" smtClean="0"/>
              <a:t>Byzantine Fault Tolerance</a:t>
            </a:r>
          </a:p>
          <a:p>
            <a:endParaRPr lang="en-US" dirty="0" smtClean="0"/>
          </a:p>
          <a:p>
            <a:r>
              <a:rPr lang="en-US" dirty="0" smtClean="0"/>
              <a:t>Replicated State Machines</a:t>
            </a:r>
          </a:p>
          <a:p>
            <a:r>
              <a:rPr lang="en-US" dirty="0" smtClean="0"/>
              <a:t>with arbitrary failures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46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Extend PB for high availability</a:t>
            </a:r>
          </a:p>
        </p:txBody>
      </p:sp>
      <p:sp>
        <p:nvSpPr>
          <p:cNvPr id="20" name="Rectangle 19"/>
          <p:cNvSpPr>
            <a:spLocks/>
          </p:cNvSpPr>
          <p:nvPr/>
        </p:nvSpPr>
        <p:spPr bwMode="auto">
          <a:xfrm>
            <a:off x="1295964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Arial"/>
                <a:ea typeface="Gill Sans" pitchFamily="-84" charset="0"/>
                <a:cs typeface="Arial"/>
              </a:rPr>
              <a:t>Client C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21" name="Rectangle 20"/>
          <p:cNvSpPr>
            <a:spLocks/>
          </p:cNvSpPr>
          <p:nvPr/>
        </p:nvSpPr>
        <p:spPr bwMode="auto">
          <a:xfrm>
            <a:off x="758294" y="3472419"/>
            <a:ext cx="1682701" cy="276999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 smtClean="0">
                <a:latin typeface="Arial"/>
                <a:ea typeface="Gill Sans" pitchFamily="-84" charset="0"/>
                <a:cs typeface="Arial"/>
              </a:rPr>
              <a:t>Primary P</a:t>
            </a:r>
            <a:endParaRPr lang="en-US" sz="1800" spc="-150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22" name="Rectangle 21"/>
          <p:cNvSpPr>
            <a:spLocks/>
          </p:cNvSpPr>
          <p:nvPr/>
        </p:nvSpPr>
        <p:spPr bwMode="auto">
          <a:xfrm>
            <a:off x="676159" y="5542620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Arial"/>
                <a:ea typeface="Gill Sans" pitchFamily="-84" charset="0"/>
                <a:cs typeface="Arial"/>
              </a:rPr>
              <a:t>Backup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pic>
        <p:nvPicPr>
          <p:cNvPr id="23" name="Picture 22" descr="Mac-Book-Black-On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4329" y="1949986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4329" y="3429336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254" y="4812926"/>
            <a:ext cx="609600" cy="609600"/>
          </a:xfrm>
          <a:prstGeom prst="rect">
            <a:avLst/>
          </a:prstGeom>
        </p:spPr>
      </p:pic>
      <p:pic>
        <p:nvPicPr>
          <p:cNvPr id="26" name="Picture 25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404" y="4812926"/>
            <a:ext cx="609600" cy="609600"/>
          </a:xfrm>
          <a:prstGeom prst="rect">
            <a:avLst/>
          </a:prstGeom>
        </p:spPr>
      </p:pic>
      <p:cxnSp>
        <p:nvCxnSpPr>
          <p:cNvPr id="27" name="Curved Connector 8"/>
          <p:cNvCxnSpPr/>
          <p:nvPr/>
        </p:nvCxnSpPr>
        <p:spPr>
          <a:xfrm>
            <a:off x="2993929" y="379250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urved Connector 8"/>
          <p:cNvCxnSpPr/>
          <p:nvPr/>
        </p:nvCxnSpPr>
        <p:spPr>
          <a:xfrm rot="10800000" flipV="1">
            <a:off x="2113055" y="379250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Rectangle 6"/>
          <p:cNvSpPr>
            <a:spLocks/>
          </p:cNvSpPr>
          <p:nvPr/>
        </p:nvSpPr>
        <p:spPr bwMode="auto">
          <a:xfrm>
            <a:off x="1880184" y="5542621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Arial"/>
                <a:ea typeface="Gill Sans" pitchFamily="-84" charset="0"/>
                <a:cs typeface="Arial"/>
              </a:rPr>
              <a:t>A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30" name="Rectangle 6"/>
          <p:cNvSpPr>
            <a:spLocks/>
          </p:cNvSpPr>
          <p:nvPr/>
        </p:nvSpPr>
        <p:spPr bwMode="auto">
          <a:xfrm>
            <a:off x="3070739" y="5542621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Arial"/>
                <a:ea typeface="Gill Sans" pitchFamily="-84" charset="0"/>
                <a:cs typeface="Arial"/>
              </a:rPr>
              <a:t>B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cxnSp>
        <p:nvCxnSpPr>
          <p:cNvPr id="31" name="Curved Connector 8"/>
          <p:cNvCxnSpPr/>
          <p:nvPr/>
        </p:nvCxnSpPr>
        <p:spPr>
          <a:xfrm>
            <a:off x="2669256" y="2617951"/>
            <a:ext cx="0" cy="811385"/>
          </a:xfrm>
          <a:prstGeom prst="straightConnector1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Content Placeholder 3"/>
          <p:cNvSpPr txBox="1">
            <a:spLocks/>
          </p:cNvSpPr>
          <p:nvPr/>
        </p:nvSpPr>
        <p:spPr>
          <a:xfrm>
            <a:off x="4159639" y="1828166"/>
            <a:ext cx="4819673" cy="320103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indent="-28575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»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b="1" dirty="0" smtClean="0"/>
              <a:t>C </a:t>
            </a:r>
            <a:r>
              <a:rPr lang="en-US" b="1" dirty="0" smtClean="0">
                <a:sym typeface="Wingdings"/>
              </a:rPr>
              <a:t> P: </a:t>
            </a:r>
            <a:r>
              <a:rPr lang="en-US" b="0" i="1" dirty="0" smtClean="0"/>
              <a:t>“request &lt;op&gt;”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b="0" i="1" dirty="0" smtClean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dirty="0"/>
              <a:t>P</a:t>
            </a:r>
            <a:r>
              <a:rPr lang="en-US" b="1" dirty="0" smtClean="0"/>
              <a:t> </a:t>
            </a:r>
            <a:r>
              <a:rPr lang="en-US" b="1" dirty="0" smtClean="0">
                <a:sym typeface="Wingdings"/>
              </a:rPr>
              <a:t> A, B: </a:t>
            </a:r>
            <a:r>
              <a:rPr lang="en-US" b="0" i="1" dirty="0" smtClean="0"/>
              <a:t>“prepare &lt;op&gt;”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b="1" spc="-100" dirty="0" smtClean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b="1" spc="-100" dirty="0" smtClean="0"/>
              <a:t>A, B </a:t>
            </a:r>
            <a:r>
              <a:rPr lang="en-US" b="1" spc="-100" dirty="0" smtClean="0">
                <a:sym typeface="Wingdings"/>
              </a:rPr>
              <a:t> P: </a:t>
            </a:r>
            <a:r>
              <a:rPr lang="en-US" b="0" i="1" spc="-100" dirty="0" smtClean="0">
                <a:sym typeface="Wingdings"/>
              </a:rPr>
              <a:t>“prepared” </a:t>
            </a:r>
            <a:r>
              <a:rPr lang="en-US" b="0" spc="-100" dirty="0" smtClean="0">
                <a:sym typeface="Wingdings"/>
              </a:rPr>
              <a:t>or </a:t>
            </a:r>
            <a:r>
              <a:rPr lang="en-US" b="0" i="1" spc="-100" dirty="0" smtClean="0">
                <a:sym typeface="Wingdings"/>
              </a:rPr>
              <a:t>“error”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pc="-100" dirty="0">
              <a:sym typeface="Wingdings"/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pc="-100" dirty="0" smtClean="0"/>
              <a:t>P</a:t>
            </a:r>
            <a:r>
              <a:rPr lang="en-US" b="1" spc="-100" dirty="0" smtClean="0"/>
              <a:t> </a:t>
            </a:r>
            <a:r>
              <a:rPr lang="en-US" b="1" spc="-100" dirty="0" smtClean="0">
                <a:sym typeface="Wingdings"/>
              </a:rPr>
              <a:t> C:</a:t>
            </a:r>
            <a:r>
              <a:rPr lang="en-US" b="0" spc="-100" dirty="0" smtClean="0">
                <a:sym typeface="Wingdings"/>
              </a:rPr>
              <a:t> </a:t>
            </a:r>
            <a:r>
              <a:rPr lang="en-US" b="0" i="1" spc="-100" dirty="0" smtClean="0">
                <a:sym typeface="Wingdings"/>
              </a:rPr>
              <a:t>“result </a:t>
            </a:r>
            <a:r>
              <a:rPr lang="en-US" b="0" i="1" spc="-100" dirty="0">
                <a:sym typeface="Wingdings"/>
              </a:rPr>
              <a:t>exec&lt;op&gt;</a:t>
            </a:r>
            <a:r>
              <a:rPr lang="en-US" b="0" i="1" spc="-100" dirty="0" smtClean="0">
                <a:sym typeface="Wingdings"/>
              </a:rPr>
              <a:t>” or “failed”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endParaRPr lang="en-US" b="0" i="1" spc="-100" dirty="0" smtClean="0">
              <a:sym typeface="Wingdings"/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dirty="0"/>
              <a:t>P </a:t>
            </a:r>
            <a:r>
              <a:rPr lang="en-US" dirty="0">
                <a:sym typeface="Wingdings"/>
              </a:rPr>
              <a:t> A, B: </a:t>
            </a:r>
            <a:r>
              <a:rPr lang="en-US" b="0" i="1" dirty="0" smtClean="0"/>
              <a:t>“commit &lt;op&gt;”</a:t>
            </a:r>
            <a:endParaRPr lang="en-US" b="0" i="1" dirty="0"/>
          </a:p>
        </p:txBody>
      </p:sp>
      <p:sp>
        <p:nvSpPr>
          <p:cNvPr id="5" name="Rounded Rectangle 4"/>
          <p:cNvSpPr/>
          <p:nvPr/>
        </p:nvSpPr>
        <p:spPr>
          <a:xfrm>
            <a:off x="4159639" y="5272602"/>
            <a:ext cx="4396013" cy="970882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-51435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US" sz="2400" b="0" dirty="0">
                <a:sym typeface="Wingdings"/>
              </a:rPr>
              <a:t>“Okay” (i.e., op </a:t>
            </a:r>
            <a:r>
              <a:rPr lang="en-US" sz="2400" b="0" dirty="0" smtClean="0">
                <a:sym typeface="Wingdings"/>
              </a:rPr>
              <a:t>is stable) </a:t>
            </a:r>
            <a:r>
              <a:rPr lang="en-US" sz="2400" b="0" dirty="0">
                <a:sym typeface="Wingdings"/>
              </a:rPr>
              <a:t>if written to &gt;</a:t>
            </a:r>
            <a:r>
              <a:rPr lang="en-US" sz="2400" b="0" dirty="0" smtClean="0">
                <a:sym typeface="Wingdings"/>
              </a:rPr>
              <a:t> </a:t>
            </a:r>
            <a:r>
              <a:rPr lang="en-US" sz="2400" b="0" dirty="0">
                <a:sym typeface="Wingdings"/>
              </a:rPr>
              <a:t>½ </a:t>
            </a:r>
            <a:r>
              <a:rPr lang="en-US" sz="2400" b="0" dirty="0" smtClean="0">
                <a:sym typeface="Wingdings"/>
              </a:rPr>
              <a:t>backups</a:t>
            </a:r>
            <a:endParaRPr lang="en-US" sz="2400" b="0" i="1" spc="-100" dirty="0">
              <a:sym typeface="Wingding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937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1"/>
      <p:bldP spid="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H="1" flipV="1">
            <a:off x="4913586" y="2760522"/>
            <a:ext cx="982718" cy="460899"/>
          </a:xfrm>
          <a:prstGeom prst="line">
            <a:avLst/>
          </a:prstGeom>
          <a:ln>
            <a:solidFill>
              <a:srgbClr val="C0504D"/>
            </a:solidFill>
            <a:prstDash val="solid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2PC from primary to backups</a:t>
            </a:r>
            <a:endParaRPr lang="en-US" dirty="0"/>
          </a:p>
        </p:txBody>
      </p:sp>
      <p:sp>
        <p:nvSpPr>
          <p:cNvPr id="20" name="Rectangle 19"/>
          <p:cNvSpPr>
            <a:spLocks/>
          </p:cNvSpPr>
          <p:nvPr/>
        </p:nvSpPr>
        <p:spPr bwMode="auto">
          <a:xfrm>
            <a:off x="1295964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Arial"/>
                <a:ea typeface="Gill Sans" pitchFamily="-84" charset="0"/>
                <a:cs typeface="Arial"/>
              </a:rPr>
              <a:t>Client C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21" name="Rectangle 20"/>
          <p:cNvSpPr>
            <a:spLocks/>
          </p:cNvSpPr>
          <p:nvPr/>
        </p:nvSpPr>
        <p:spPr bwMode="auto">
          <a:xfrm>
            <a:off x="758294" y="3472419"/>
            <a:ext cx="1682701" cy="276999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 smtClean="0">
                <a:latin typeface="Arial"/>
                <a:ea typeface="Gill Sans" pitchFamily="-84" charset="0"/>
                <a:cs typeface="Arial"/>
              </a:rPr>
              <a:t>Primary P</a:t>
            </a:r>
            <a:endParaRPr lang="en-US" sz="1800" spc="-150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22" name="Rectangle 21"/>
          <p:cNvSpPr>
            <a:spLocks/>
          </p:cNvSpPr>
          <p:nvPr/>
        </p:nvSpPr>
        <p:spPr bwMode="auto">
          <a:xfrm>
            <a:off x="676159" y="5542620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Arial"/>
                <a:ea typeface="Gill Sans" pitchFamily="-84" charset="0"/>
                <a:cs typeface="Arial"/>
              </a:rPr>
              <a:t>Backup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pic>
        <p:nvPicPr>
          <p:cNvPr id="23" name="Picture 22" descr="Mac-Book-Black-On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4329" y="1949986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4329" y="3429336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254" y="4812926"/>
            <a:ext cx="609600" cy="609600"/>
          </a:xfrm>
          <a:prstGeom prst="rect">
            <a:avLst/>
          </a:prstGeom>
        </p:spPr>
      </p:pic>
      <p:pic>
        <p:nvPicPr>
          <p:cNvPr id="26" name="Picture 25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404" y="4812926"/>
            <a:ext cx="609600" cy="609600"/>
          </a:xfrm>
          <a:prstGeom prst="rect">
            <a:avLst/>
          </a:prstGeom>
        </p:spPr>
      </p:pic>
      <p:cxnSp>
        <p:nvCxnSpPr>
          <p:cNvPr id="27" name="Curved Connector 8"/>
          <p:cNvCxnSpPr/>
          <p:nvPr/>
        </p:nvCxnSpPr>
        <p:spPr>
          <a:xfrm>
            <a:off x="2993929" y="379250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urved Connector 8"/>
          <p:cNvCxnSpPr/>
          <p:nvPr/>
        </p:nvCxnSpPr>
        <p:spPr>
          <a:xfrm rot="10800000" flipV="1">
            <a:off x="2113055" y="379250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Rectangle 6"/>
          <p:cNvSpPr>
            <a:spLocks/>
          </p:cNvSpPr>
          <p:nvPr/>
        </p:nvSpPr>
        <p:spPr bwMode="auto">
          <a:xfrm>
            <a:off x="1880184" y="5542621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Arial"/>
                <a:ea typeface="Gill Sans" pitchFamily="-84" charset="0"/>
                <a:cs typeface="Arial"/>
              </a:rPr>
              <a:t>A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30" name="Rectangle 6"/>
          <p:cNvSpPr>
            <a:spLocks/>
          </p:cNvSpPr>
          <p:nvPr/>
        </p:nvSpPr>
        <p:spPr bwMode="auto">
          <a:xfrm>
            <a:off x="3070739" y="5542621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Arial"/>
                <a:ea typeface="Gill Sans" pitchFamily="-84" charset="0"/>
                <a:cs typeface="Arial"/>
              </a:rPr>
              <a:t>B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cxnSp>
        <p:nvCxnSpPr>
          <p:cNvPr id="31" name="Curved Connector 8"/>
          <p:cNvCxnSpPr/>
          <p:nvPr/>
        </p:nvCxnSpPr>
        <p:spPr>
          <a:xfrm>
            <a:off x="2669256" y="2617951"/>
            <a:ext cx="0" cy="811385"/>
          </a:xfrm>
          <a:prstGeom prst="straightConnector1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Content Placeholder 3"/>
          <p:cNvSpPr txBox="1">
            <a:spLocks/>
          </p:cNvSpPr>
          <p:nvPr/>
        </p:nvSpPr>
        <p:spPr>
          <a:xfrm>
            <a:off x="4159639" y="1828166"/>
            <a:ext cx="4819673" cy="320103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indent="-28575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»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b="1" dirty="0" smtClean="0"/>
              <a:t>C </a:t>
            </a:r>
            <a:r>
              <a:rPr lang="en-US" b="1" dirty="0" smtClean="0">
                <a:sym typeface="Wingdings"/>
              </a:rPr>
              <a:t> P: </a:t>
            </a:r>
            <a:r>
              <a:rPr lang="en-US" b="0" i="1" dirty="0" smtClean="0"/>
              <a:t>“request &lt;op&gt;”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b="0" i="1" dirty="0" smtClean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dirty="0"/>
              <a:t>P</a:t>
            </a:r>
            <a:r>
              <a:rPr lang="en-US" b="1" dirty="0" smtClean="0"/>
              <a:t> </a:t>
            </a:r>
            <a:r>
              <a:rPr lang="en-US" b="1" dirty="0" smtClean="0">
                <a:sym typeface="Wingdings"/>
              </a:rPr>
              <a:t> A, B: </a:t>
            </a:r>
            <a:r>
              <a:rPr lang="en-US" b="0" i="1" dirty="0" smtClean="0"/>
              <a:t>“prepare &lt;op&gt;”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b="1" spc="-100" dirty="0" smtClean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b="1" spc="-100" dirty="0" smtClean="0"/>
              <a:t>A, B </a:t>
            </a:r>
            <a:r>
              <a:rPr lang="en-US" b="1" spc="-100" dirty="0" smtClean="0">
                <a:sym typeface="Wingdings"/>
              </a:rPr>
              <a:t> P: </a:t>
            </a:r>
            <a:r>
              <a:rPr lang="en-US" b="0" i="1" spc="-100" dirty="0" smtClean="0">
                <a:sym typeface="Wingdings"/>
              </a:rPr>
              <a:t>“prepared” </a:t>
            </a:r>
            <a:r>
              <a:rPr lang="en-US" b="0" spc="-100" dirty="0" smtClean="0">
                <a:sym typeface="Wingdings"/>
              </a:rPr>
              <a:t>or </a:t>
            </a:r>
            <a:r>
              <a:rPr lang="en-US" b="0" i="1" spc="-100" dirty="0" smtClean="0">
                <a:sym typeface="Wingdings"/>
              </a:rPr>
              <a:t>“error”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pc="-100" dirty="0">
              <a:sym typeface="Wingdings"/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pc="-100" dirty="0" smtClean="0"/>
              <a:t>P</a:t>
            </a:r>
            <a:r>
              <a:rPr lang="en-US" b="1" spc="-100" dirty="0" smtClean="0"/>
              <a:t> </a:t>
            </a:r>
            <a:r>
              <a:rPr lang="en-US" b="1" spc="-100" dirty="0" smtClean="0">
                <a:sym typeface="Wingdings"/>
              </a:rPr>
              <a:t> C:</a:t>
            </a:r>
            <a:r>
              <a:rPr lang="en-US" b="0" spc="-100" dirty="0" smtClean="0">
                <a:sym typeface="Wingdings"/>
              </a:rPr>
              <a:t> </a:t>
            </a:r>
            <a:r>
              <a:rPr lang="en-US" b="0" i="1" spc="-100" dirty="0" smtClean="0">
                <a:sym typeface="Wingdings"/>
              </a:rPr>
              <a:t>“result exec&lt;op&gt;” or “failed”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endParaRPr lang="en-US" b="0" i="1" spc="-100" dirty="0" smtClean="0">
              <a:sym typeface="Wingdings"/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dirty="0"/>
              <a:t>P </a:t>
            </a:r>
            <a:r>
              <a:rPr lang="en-US" dirty="0">
                <a:sym typeface="Wingdings"/>
              </a:rPr>
              <a:t> A, B: </a:t>
            </a:r>
            <a:r>
              <a:rPr lang="en-US" b="0" i="1" dirty="0" smtClean="0"/>
              <a:t>“commit &lt;op&gt;”</a:t>
            </a:r>
            <a:endParaRPr lang="en-US" b="0" i="1" dirty="0"/>
          </a:p>
        </p:txBody>
      </p:sp>
      <p:sp>
        <p:nvSpPr>
          <p:cNvPr id="5" name="Rounded Rectangle 4"/>
          <p:cNvSpPr/>
          <p:nvPr/>
        </p:nvSpPr>
        <p:spPr>
          <a:xfrm>
            <a:off x="4159639" y="5272602"/>
            <a:ext cx="4396013" cy="970882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-51435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US" sz="2400" b="0" dirty="0">
                <a:sym typeface="Wingdings"/>
              </a:rPr>
              <a:t>“Okay” (i.e., op </a:t>
            </a:r>
            <a:r>
              <a:rPr lang="en-US" sz="2400" b="0" dirty="0" smtClean="0">
                <a:sym typeface="Wingdings"/>
              </a:rPr>
              <a:t>is stable) </a:t>
            </a:r>
            <a:r>
              <a:rPr lang="en-US" sz="2400" b="0" dirty="0">
                <a:sym typeface="Wingdings"/>
              </a:rPr>
              <a:t>if written to </a:t>
            </a:r>
            <a:r>
              <a:rPr lang="en-US" sz="2400" b="0" dirty="0" smtClean="0">
                <a:sym typeface="Wingdings"/>
              </a:rPr>
              <a:t>&gt; </a:t>
            </a:r>
            <a:r>
              <a:rPr lang="en-US" sz="2400" b="0" dirty="0">
                <a:sym typeface="Wingdings"/>
              </a:rPr>
              <a:t>½ </a:t>
            </a:r>
            <a:r>
              <a:rPr lang="en-US" sz="2400" b="0" dirty="0" smtClean="0">
                <a:sym typeface="Wingdings"/>
              </a:rPr>
              <a:t>backups</a:t>
            </a:r>
            <a:endParaRPr lang="en-US" sz="2400" b="0" i="1" spc="-100" dirty="0">
              <a:sym typeface="Wingdings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76159" y="1605784"/>
            <a:ext cx="4396013" cy="1264773"/>
          </a:xfrm>
          <a:prstGeom prst="round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-51435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US" sz="2400" b="0" dirty="0" smtClean="0">
                <a:sym typeface="Wingdings"/>
              </a:rPr>
              <a:t>Expect success as replicas are all identical </a:t>
            </a:r>
          </a:p>
          <a:p>
            <a:pPr marL="0" marR="0" lvl="0" indent="-51435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US" sz="2400" b="0" dirty="0" smtClean="0">
                <a:sym typeface="Wingdings"/>
              </a:rPr>
              <a:t>(unlike distributed </a:t>
            </a:r>
            <a:r>
              <a:rPr lang="en-US" sz="2400" b="0" dirty="0" err="1" smtClean="0">
                <a:sym typeface="Wingdings"/>
              </a:rPr>
              <a:t>txn</a:t>
            </a:r>
            <a:r>
              <a:rPr lang="en-US" sz="2400" b="0" dirty="0" smtClean="0">
                <a:sym typeface="Wingdings"/>
              </a:rPr>
              <a:t>)</a:t>
            </a:r>
            <a:endParaRPr lang="en-US" sz="2400" b="0" i="1" spc="-100" dirty="0">
              <a:sym typeface="Wingdings"/>
            </a:endParaRPr>
          </a:p>
        </p:txBody>
      </p:sp>
      <p:sp>
        <p:nvSpPr>
          <p:cNvPr id="2" name="Oval 1"/>
          <p:cNvSpPr/>
          <p:nvPr/>
        </p:nvSpPr>
        <p:spPr>
          <a:xfrm>
            <a:off x="5845082" y="3023643"/>
            <a:ext cx="1448786" cy="614535"/>
          </a:xfrm>
          <a:prstGeom prst="ellipse">
            <a:avLst/>
          </a:prstGeom>
          <a:noFill/>
          <a:ln w="41275">
            <a:solidFill>
              <a:srgbClr val="C0504D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24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 changes on failure</a:t>
            </a:r>
            <a:endParaRPr lang="en-US" dirty="0"/>
          </a:p>
        </p:txBody>
      </p:sp>
      <p:sp>
        <p:nvSpPr>
          <p:cNvPr id="21" name="Rectangle 20"/>
          <p:cNvSpPr>
            <a:spLocks/>
          </p:cNvSpPr>
          <p:nvPr/>
        </p:nvSpPr>
        <p:spPr bwMode="auto">
          <a:xfrm>
            <a:off x="758294" y="3472419"/>
            <a:ext cx="1682701" cy="276999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 smtClean="0">
                <a:latin typeface="Arial"/>
                <a:ea typeface="Gill Sans" pitchFamily="-84" charset="0"/>
                <a:cs typeface="Arial"/>
              </a:rPr>
              <a:t>Primary P</a:t>
            </a:r>
            <a:endParaRPr lang="en-US" sz="1800" spc="-150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22" name="Rectangle 21"/>
          <p:cNvSpPr>
            <a:spLocks/>
          </p:cNvSpPr>
          <p:nvPr/>
        </p:nvSpPr>
        <p:spPr bwMode="auto">
          <a:xfrm>
            <a:off x="676159" y="5542620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Arial"/>
                <a:ea typeface="Gill Sans" pitchFamily="-84" charset="0"/>
                <a:cs typeface="Arial"/>
              </a:rPr>
              <a:t>Backup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4329" y="3429336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254" y="4812926"/>
            <a:ext cx="609600" cy="609600"/>
          </a:xfrm>
          <a:prstGeom prst="rect">
            <a:avLst/>
          </a:prstGeom>
        </p:spPr>
      </p:pic>
      <p:pic>
        <p:nvPicPr>
          <p:cNvPr id="26" name="Picture 25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404" y="4812926"/>
            <a:ext cx="609600" cy="609600"/>
          </a:xfrm>
          <a:prstGeom prst="rect">
            <a:avLst/>
          </a:prstGeom>
        </p:spPr>
      </p:pic>
      <p:cxnSp>
        <p:nvCxnSpPr>
          <p:cNvPr id="27" name="Curved Connector 8"/>
          <p:cNvCxnSpPr/>
          <p:nvPr/>
        </p:nvCxnSpPr>
        <p:spPr>
          <a:xfrm>
            <a:off x="2993929" y="379250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urved Connector 8"/>
          <p:cNvCxnSpPr/>
          <p:nvPr/>
        </p:nvCxnSpPr>
        <p:spPr>
          <a:xfrm rot="10800000" flipV="1">
            <a:off x="2113055" y="379250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Rectangle 6"/>
          <p:cNvSpPr>
            <a:spLocks/>
          </p:cNvSpPr>
          <p:nvPr/>
        </p:nvSpPr>
        <p:spPr bwMode="auto">
          <a:xfrm>
            <a:off x="1880184" y="5542621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Arial"/>
                <a:ea typeface="Gill Sans" pitchFamily="-84" charset="0"/>
                <a:cs typeface="Arial"/>
              </a:rPr>
              <a:t>A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30" name="Rectangle 6"/>
          <p:cNvSpPr>
            <a:spLocks/>
          </p:cNvSpPr>
          <p:nvPr/>
        </p:nvSpPr>
        <p:spPr bwMode="auto">
          <a:xfrm>
            <a:off x="3070739" y="5542621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Arial"/>
                <a:ea typeface="Gill Sans" pitchFamily="-84" charset="0"/>
                <a:cs typeface="Arial"/>
              </a:rPr>
              <a:t>B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37" name="Content Placeholder 3"/>
          <p:cNvSpPr txBox="1">
            <a:spLocks/>
          </p:cNvSpPr>
          <p:nvPr/>
        </p:nvSpPr>
        <p:spPr>
          <a:xfrm>
            <a:off x="3840480" y="1645920"/>
            <a:ext cx="5303520" cy="2969976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indent="-28575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»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b="0" dirty="0" smtClean="0">
                <a:sym typeface="Wingdings"/>
              </a:rPr>
              <a:t>Backups monitor primary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b="0" spc="-100" dirty="0">
              <a:sym typeface="Wingdings"/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b="0" spc="-100" dirty="0" smtClean="0">
                <a:sym typeface="Wingdings"/>
              </a:rPr>
              <a:t>If a backup thinks primary failed, initiate </a:t>
            </a:r>
            <a:r>
              <a:rPr lang="en-US" b="0" spc="-100" dirty="0">
                <a:solidFill>
                  <a:srgbClr val="0000FF"/>
                </a:solidFill>
                <a:sym typeface="Wingdings"/>
              </a:rPr>
              <a:t>View Change </a:t>
            </a:r>
            <a:r>
              <a:rPr lang="en-US" b="0" spc="-100" dirty="0">
                <a:sym typeface="Wingdings"/>
              </a:rPr>
              <a:t>(leader election)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077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 changes on failure</a:t>
            </a:r>
            <a:endParaRPr lang="en-US" dirty="0"/>
          </a:p>
        </p:txBody>
      </p:sp>
      <p:sp>
        <p:nvSpPr>
          <p:cNvPr id="21" name="Rectangle 20"/>
          <p:cNvSpPr>
            <a:spLocks/>
          </p:cNvSpPr>
          <p:nvPr/>
        </p:nvSpPr>
        <p:spPr bwMode="auto">
          <a:xfrm>
            <a:off x="2467907" y="5588735"/>
            <a:ext cx="1682701" cy="276999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 smtClean="0">
                <a:latin typeface="Arial"/>
                <a:ea typeface="Gill Sans" pitchFamily="-84" charset="0"/>
                <a:cs typeface="Arial"/>
              </a:rPr>
              <a:t>Primary  P</a:t>
            </a:r>
            <a:endParaRPr lang="en-US" sz="1800" spc="-150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22" name="Rectangle 21"/>
          <p:cNvSpPr>
            <a:spLocks/>
          </p:cNvSpPr>
          <p:nvPr/>
        </p:nvSpPr>
        <p:spPr bwMode="auto">
          <a:xfrm>
            <a:off x="676159" y="5542620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Arial"/>
                <a:ea typeface="Gill Sans" pitchFamily="-84" charset="0"/>
                <a:cs typeface="Arial"/>
              </a:rPr>
              <a:t>Backup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3">
            <a:alphaModFix amt="2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4329" y="3429336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254" y="4812926"/>
            <a:ext cx="609600" cy="609600"/>
          </a:xfrm>
          <a:prstGeom prst="rect">
            <a:avLst/>
          </a:prstGeom>
        </p:spPr>
      </p:pic>
      <p:pic>
        <p:nvPicPr>
          <p:cNvPr id="26" name="Picture 25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404" y="4812926"/>
            <a:ext cx="609600" cy="609600"/>
          </a:xfrm>
          <a:prstGeom prst="rect">
            <a:avLst/>
          </a:prstGeom>
        </p:spPr>
      </p:pic>
      <p:sp>
        <p:nvSpPr>
          <p:cNvPr id="29" name="Rectangle 6"/>
          <p:cNvSpPr>
            <a:spLocks/>
          </p:cNvSpPr>
          <p:nvPr/>
        </p:nvSpPr>
        <p:spPr bwMode="auto">
          <a:xfrm>
            <a:off x="1880184" y="5542621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Arial"/>
                <a:ea typeface="Gill Sans" pitchFamily="-84" charset="0"/>
                <a:cs typeface="Arial"/>
              </a:rPr>
              <a:t>A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37" name="Content Placeholder 3"/>
          <p:cNvSpPr txBox="1">
            <a:spLocks/>
          </p:cNvSpPr>
          <p:nvPr/>
        </p:nvSpPr>
        <p:spPr>
          <a:xfrm>
            <a:off x="3840480" y="1645920"/>
            <a:ext cx="5303520" cy="502983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indent="-28575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»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b="0" dirty="0" smtClean="0">
                <a:sym typeface="Wingdings"/>
              </a:rPr>
              <a:t>Backups monitor primary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b="0" spc="-100" dirty="0">
              <a:sym typeface="Wingdings"/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b="0" spc="-100" dirty="0" smtClean="0">
                <a:sym typeface="Wingdings"/>
              </a:rPr>
              <a:t>If a backup thinks primary failed, initiate </a:t>
            </a:r>
            <a:r>
              <a:rPr lang="en-US" b="0" spc="-100" dirty="0" smtClean="0">
                <a:solidFill>
                  <a:srgbClr val="0000FF"/>
                </a:solidFill>
                <a:sym typeface="Wingdings"/>
              </a:rPr>
              <a:t>View Change </a:t>
            </a:r>
            <a:r>
              <a:rPr lang="en-US" b="0" spc="-100" dirty="0" smtClean="0">
                <a:sym typeface="Wingdings"/>
              </a:rPr>
              <a:t>(leader election)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b="0" spc="-100" dirty="0">
              <a:sym typeface="Wingdings"/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b="0" spc="-100" dirty="0" smtClean="0">
                <a:sym typeface="Wingdings"/>
              </a:rPr>
              <a:t>Intuitive </a:t>
            </a:r>
            <a:r>
              <a:rPr lang="en-US" b="0" spc="-100" dirty="0" smtClean="0">
                <a:sym typeface="Wingdings"/>
              </a:rPr>
              <a:t>safety argument:</a:t>
            </a:r>
          </a:p>
          <a:p>
            <a:pPr marL="640080" lvl="1" indent="-274320">
              <a:lnSpc>
                <a:spcPct val="90000"/>
              </a:lnSpc>
            </a:pPr>
            <a:r>
              <a:rPr lang="en-US" sz="2200" b="0" spc="-100" dirty="0" smtClean="0">
                <a:sym typeface="Wingdings"/>
              </a:rPr>
              <a:t>View change requires </a:t>
            </a:r>
            <a:r>
              <a:rPr lang="en-US" sz="2200" b="0" i="1" spc="-100" dirty="0" smtClean="0">
                <a:sym typeface="Wingdings"/>
              </a:rPr>
              <a:t>f+1 </a:t>
            </a:r>
            <a:r>
              <a:rPr lang="en-US" sz="2200" b="0" spc="-100" dirty="0" smtClean="0">
                <a:sym typeface="Wingdings"/>
              </a:rPr>
              <a:t>agreement</a:t>
            </a:r>
          </a:p>
          <a:p>
            <a:pPr marL="640080" lvl="1" indent="-274320">
              <a:lnSpc>
                <a:spcPct val="90000"/>
              </a:lnSpc>
            </a:pPr>
            <a:r>
              <a:rPr lang="en-US" sz="2200" b="0" spc="-100" dirty="0" smtClean="0">
                <a:sym typeface="Wingdings"/>
              </a:rPr>
              <a:t>Op committed once written to </a:t>
            </a:r>
            <a:r>
              <a:rPr lang="en-US" sz="2200" b="0" i="1" spc="-100" dirty="0">
                <a:sym typeface="Wingdings"/>
              </a:rPr>
              <a:t>f</a:t>
            </a:r>
            <a:r>
              <a:rPr lang="en-US" sz="2200" b="0" i="1" spc="-100" dirty="0" smtClean="0">
                <a:sym typeface="Wingdings"/>
              </a:rPr>
              <a:t>+1</a:t>
            </a:r>
            <a:r>
              <a:rPr lang="en-US" sz="2200" b="0" spc="-100" dirty="0" smtClean="0">
                <a:sym typeface="Wingdings"/>
              </a:rPr>
              <a:t> nodes</a:t>
            </a:r>
          </a:p>
          <a:p>
            <a:pPr marL="640080" lvl="1" indent="-274320">
              <a:lnSpc>
                <a:spcPct val="90000"/>
              </a:lnSpc>
            </a:pPr>
            <a:r>
              <a:rPr lang="en-US" sz="2200" b="0" spc="-100" dirty="0" smtClean="0">
                <a:sym typeface="Wingdings"/>
              </a:rPr>
              <a:t>At least one node both saw write and in new view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b="0" spc="-100" dirty="0">
              <a:sym typeface="Wingdings"/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b="0" spc="-100" dirty="0" smtClean="0">
                <a:sym typeface="Wingdings"/>
              </a:rPr>
              <a:t>More advanced:  Adding or removing nodes (“reconfiguration”)</a:t>
            </a:r>
            <a:endParaRPr lang="en-US" b="0" dirty="0" smtClean="0">
              <a:sym typeface="Wingdings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292332" y="3288834"/>
            <a:ext cx="3412910" cy="1063651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-51435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US" sz="2400" b="0" dirty="0" smtClean="0">
                <a:sym typeface="Wingdings"/>
              </a:rPr>
              <a:t>Requires </a:t>
            </a:r>
            <a:r>
              <a:rPr lang="en-US" sz="2400" i="1" dirty="0" smtClean="0">
                <a:sym typeface="Wingdings"/>
              </a:rPr>
              <a:t>2f + 1 </a:t>
            </a:r>
            <a:r>
              <a:rPr lang="en-US" sz="2400" b="0" dirty="0" smtClean="0">
                <a:sym typeface="Wingdings"/>
              </a:rPr>
              <a:t>nodes</a:t>
            </a:r>
          </a:p>
          <a:p>
            <a:pPr marL="0" marR="0" lvl="0" indent="-51435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US" sz="2400" b="0" spc="-100" dirty="0">
                <a:sym typeface="Wingdings"/>
              </a:rPr>
              <a:t>t</a:t>
            </a:r>
            <a:r>
              <a:rPr lang="en-US" sz="2400" b="0" spc="-100" dirty="0" smtClean="0">
                <a:sym typeface="Wingdings"/>
              </a:rPr>
              <a:t>o handle </a:t>
            </a:r>
            <a:r>
              <a:rPr lang="en-US" sz="2400" i="1" spc="-100" dirty="0" smtClean="0">
                <a:sym typeface="Wingdings"/>
              </a:rPr>
              <a:t>f</a:t>
            </a:r>
            <a:r>
              <a:rPr lang="en-US" sz="2400" b="0" spc="-100" dirty="0" smtClean="0">
                <a:sym typeface="Wingdings"/>
              </a:rPr>
              <a:t>  failures</a:t>
            </a:r>
            <a:endParaRPr lang="en-US" sz="2400" b="0" spc="-100" dirty="0">
              <a:sym typeface="Wingding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309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69036"/>
            <a:ext cx="9143999" cy="2516305"/>
          </a:xfrm>
        </p:spPr>
        <p:txBody>
          <a:bodyPr/>
          <a:lstStyle/>
          <a:p>
            <a:r>
              <a:rPr lang="en-US" dirty="0" smtClean="0"/>
              <a:t>Basic fault-tolerant </a:t>
            </a:r>
            <a:br>
              <a:rPr lang="en-US" dirty="0" smtClean="0"/>
            </a:br>
            <a:r>
              <a:rPr lang="en-US" dirty="0" smtClean="0"/>
              <a:t>Replicated State Machine (RSM) approach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9203" y="3194196"/>
            <a:ext cx="7936197" cy="2700868"/>
          </a:xfrm>
        </p:spPr>
        <p:txBody>
          <a:bodyPr>
            <a:noAutofit/>
          </a:bodyPr>
          <a:lstStyle/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Consensus protocol to elect leader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2PC to replicate operations from leader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All replicas execute ops once committed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10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38999</TotalTime>
  <Words>2520</Words>
  <Application>Microsoft Macintosh PowerPoint</Application>
  <PresentationFormat>On-screen Show (4:3)</PresentationFormat>
  <Paragraphs>883</Paragraphs>
  <Slides>41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50" baseType="lpstr">
      <vt:lpstr>.HelveticaNeueDeskInterface-Regular</vt:lpstr>
      <vt:lpstr>Calibri</vt:lpstr>
      <vt:lpstr>Courier New</vt:lpstr>
      <vt:lpstr>Gill Sans</vt:lpstr>
      <vt:lpstr>ＭＳ Ｐゴシック</vt:lpstr>
      <vt:lpstr>Times New Roman</vt:lpstr>
      <vt:lpstr>Wingdings</vt:lpstr>
      <vt:lpstr>Arial</vt:lpstr>
      <vt:lpstr>1_Office Theme</vt:lpstr>
      <vt:lpstr>Consensus II Replicated State Machines, RAFT</vt:lpstr>
      <vt:lpstr>Recall:  Primary-Backup</vt:lpstr>
      <vt:lpstr>Extend PB for high availability</vt:lpstr>
      <vt:lpstr>State machine replication</vt:lpstr>
      <vt:lpstr>Extend PB for high availability</vt:lpstr>
      <vt:lpstr>2PC from primary to backups</vt:lpstr>
      <vt:lpstr>View changes on failure</vt:lpstr>
      <vt:lpstr>View changes on failure</vt:lpstr>
      <vt:lpstr>Basic fault-tolerant  Replicated State Machine (RSM) approach</vt:lpstr>
      <vt:lpstr>Why bother with a leader?</vt:lpstr>
      <vt:lpstr>Raft: A Consensus Algorithm for Replicated Logs</vt:lpstr>
      <vt:lpstr>Goal: Replicated Log</vt:lpstr>
      <vt:lpstr>Raft Overview</vt:lpstr>
      <vt:lpstr>Server States</vt:lpstr>
      <vt:lpstr>Liveness Validation</vt:lpstr>
      <vt:lpstr>Terms (aka epochs)</vt:lpstr>
      <vt:lpstr>Elections</vt:lpstr>
      <vt:lpstr>Elections</vt:lpstr>
      <vt:lpstr>Log Structure</vt:lpstr>
      <vt:lpstr>Normal operation</vt:lpstr>
      <vt:lpstr>Normal operation</vt:lpstr>
      <vt:lpstr>Log Operation:  Highly Coherent</vt:lpstr>
      <vt:lpstr>Log Operation:  Consistency Check</vt:lpstr>
      <vt:lpstr>Leader Changes</vt:lpstr>
      <vt:lpstr>Safety Requirement</vt:lpstr>
      <vt:lpstr>Picking the Best Leader</vt:lpstr>
      <vt:lpstr>Committing Entry from Current Term</vt:lpstr>
      <vt:lpstr>Committing Entry from Earlier Term</vt:lpstr>
      <vt:lpstr>New Commitment Rules</vt:lpstr>
      <vt:lpstr>Challenge:  Log Inconsistencies</vt:lpstr>
      <vt:lpstr>Repairing Follower Logs</vt:lpstr>
      <vt:lpstr>Repairing Follower Logs</vt:lpstr>
      <vt:lpstr>Neutralizing Old Leaders</vt:lpstr>
      <vt:lpstr>Client Protocol</vt:lpstr>
      <vt:lpstr>Reconfiguration</vt:lpstr>
      <vt:lpstr>Configuration Changes</vt:lpstr>
      <vt:lpstr>2-Phase Approach via Joint Consensus</vt:lpstr>
      <vt:lpstr>2-Phase Approach via Joint Consensus</vt:lpstr>
      <vt:lpstr>PowerPoint Presentation</vt:lpstr>
      <vt:lpstr>Raft vs. VR</vt:lpstr>
      <vt:lpstr>Wednesday lecture</vt:lpstr>
    </vt:vector>
  </TitlesOfParts>
  <Company>Princeton University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1581</cp:revision>
  <cp:lastPrinted>2016-10-05T13:43:34Z</cp:lastPrinted>
  <dcterms:created xsi:type="dcterms:W3CDTF">2013-10-08T01:49:25Z</dcterms:created>
  <dcterms:modified xsi:type="dcterms:W3CDTF">2017-10-15T10:29:10Z</dcterms:modified>
</cp:coreProperties>
</file>