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31"/>
  </p:notesMasterIdLst>
  <p:handoutMasterIdLst>
    <p:handoutMasterId r:id="rId32"/>
  </p:handoutMasterIdLst>
  <p:sldIdLst>
    <p:sldId id="257" r:id="rId2"/>
    <p:sldId id="394" r:id="rId3"/>
    <p:sldId id="383" r:id="rId4"/>
    <p:sldId id="396" r:id="rId5"/>
    <p:sldId id="408" r:id="rId6"/>
    <p:sldId id="400" r:id="rId7"/>
    <p:sldId id="409" r:id="rId8"/>
    <p:sldId id="403" r:id="rId9"/>
    <p:sldId id="404" r:id="rId10"/>
    <p:sldId id="386" r:id="rId11"/>
    <p:sldId id="402" r:id="rId12"/>
    <p:sldId id="405" r:id="rId13"/>
    <p:sldId id="406" r:id="rId14"/>
    <p:sldId id="384" r:id="rId15"/>
    <p:sldId id="388" r:id="rId16"/>
    <p:sldId id="390" r:id="rId17"/>
    <p:sldId id="415" r:id="rId18"/>
    <p:sldId id="416" r:id="rId19"/>
    <p:sldId id="418" r:id="rId20"/>
    <p:sldId id="419" r:id="rId21"/>
    <p:sldId id="391" r:id="rId22"/>
    <p:sldId id="392" r:id="rId23"/>
    <p:sldId id="420" r:id="rId24"/>
    <p:sldId id="421" r:id="rId25"/>
    <p:sldId id="422" r:id="rId26"/>
    <p:sldId id="423" r:id="rId27"/>
    <p:sldId id="424" r:id="rId28"/>
    <p:sldId id="425" r:id="rId29"/>
    <p:sldId id="376" r:id="rId30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4899"/>
    <a:srgbClr val="FF6501"/>
    <a:srgbClr val="FF9300"/>
    <a:srgbClr val="C0504D"/>
    <a:srgbClr val="D5FED5"/>
    <a:srgbClr val="0000FF"/>
    <a:srgbClr val="CCFFFF"/>
    <a:srgbClr val="FF3300"/>
    <a:srgbClr val="FFFF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70" autoAdjust="0"/>
    <p:restoredTop sz="84066" autoAdjust="0"/>
  </p:normalViewPr>
  <p:slideViewPr>
    <p:cSldViewPr snapToGrid="0">
      <p:cViewPr varScale="1">
        <p:scale>
          <a:sx n="151" d="100"/>
          <a:sy n="151" d="100"/>
        </p:scale>
        <p:origin x="2608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DF887-FF72-0146-83F4-F55DF78FF6D2}" type="slidenum">
              <a:rPr lang="en-US"/>
              <a:pPr/>
              <a:t>24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/>
              <a:t>Processes may be running on different machines</a:t>
            </a:r>
          </a:p>
        </p:txBody>
      </p:sp>
    </p:spTree>
    <p:extLst>
      <p:ext uri="{BB962C8B-B14F-4D97-AF65-F5344CB8AC3E}">
        <p14:creationId xmlns:p14="http://schemas.microsoft.com/office/powerpoint/2010/main" val="18721134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DF887-FF72-0146-83F4-F55DF78FF6D2}" type="slidenum">
              <a:rPr lang="en-US"/>
              <a:pPr/>
              <a:t>25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/>
              <a:t>Processes may be running on different machines</a:t>
            </a:r>
          </a:p>
        </p:txBody>
      </p:sp>
    </p:spTree>
    <p:extLst>
      <p:ext uri="{BB962C8B-B14F-4D97-AF65-F5344CB8AC3E}">
        <p14:creationId xmlns:p14="http://schemas.microsoft.com/office/powerpoint/2010/main" val="9925476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DF887-FF72-0146-83F4-F55DF78FF6D2}" type="slidenum">
              <a:rPr lang="en-US"/>
              <a:pPr/>
              <a:t>26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/>
              <a:t>Processes may be running on different machines</a:t>
            </a:r>
          </a:p>
        </p:txBody>
      </p:sp>
    </p:spTree>
    <p:extLst>
      <p:ext uri="{BB962C8B-B14F-4D97-AF65-F5344CB8AC3E}">
        <p14:creationId xmlns:p14="http://schemas.microsoft.com/office/powerpoint/2010/main" val="12085050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DF887-FF72-0146-83F4-F55DF78FF6D2}" type="slidenum">
              <a:rPr lang="en-US"/>
              <a:pPr/>
              <a:t>27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/>
              <a:t>Processes may be running on different machines</a:t>
            </a:r>
          </a:p>
        </p:txBody>
      </p:sp>
    </p:spTree>
    <p:extLst>
      <p:ext uri="{BB962C8B-B14F-4D97-AF65-F5344CB8AC3E}">
        <p14:creationId xmlns:p14="http://schemas.microsoft.com/office/powerpoint/2010/main" val="1538887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DF887-FF72-0146-83F4-F55DF78FF6D2}" type="slidenum">
              <a:rPr lang="en-US"/>
              <a:pPr/>
              <a:t>3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/>
              <a:t>Processes may be running on different machines</a:t>
            </a:r>
          </a:p>
        </p:txBody>
      </p:sp>
    </p:spTree>
    <p:extLst>
      <p:ext uri="{BB962C8B-B14F-4D97-AF65-F5344CB8AC3E}">
        <p14:creationId xmlns:p14="http://schemas.microsoft.com/office/powerpoint/2010/main" val="19544121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DF887-FF72-0146-83F4-F55DF78FF6D2}" type="slidenum">
              <a:rPr lang="en-US"/>
              <a:pPr/>
              <a:t>4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/>
              <a:t>Processes may be running on different machines</a:t>
            </a:r>
          </a:p>
        </p:txBody>
      </p:sp>
    </p:spTree>
    <p:extLst>
      <p:ext uri="{BB962C8B-B14F-4D97-AF65-F5344CB8AC3E}">
        <p14:creationId xmlns:p14="http://schemas.microsoft.com/office/powerpoint/2010/main" val="1635068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293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1469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9C1C17-54D3-5F47-924E-AF758C5ECA87}" type="slidenum">
              <a:rPr lang="en-US"/>
              <a:pPr/>
              <a:t>10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sz="2000" dirty="0" smtClean="0"/>
              <a:t>If </a:t>
            </a:r>
            <a:r>
              <a:rPr lang="en-US" sz="2000" dirty="0" err="1" smtClean="0"/>
              <a:t>ts(a</a:t>
            </a:r>
            <a:r>
              <a:rPr lang="en-US" sz="2000" dirty="0" smtClean="0"/>
              <a:t>)</a:t>
            </a:r>
            <a:r>
              <a:rPr lang="en-US" sz="2000" baseline="0" dirty="0" smtClean="0"/>
              <a:t> &lt; </a:t>
            </a:r>
            <a:r>
              <a:rPr lang="en-US" sz="2000" baseline="0" dirty="0" err="1" smtClean="0"/>
              <a:t>ts</a:t>
            </a:r>
            <a:r>
              <a:rPr lang="en-US" sz="2000" baseline="0" dirty="0" smtClean="0"/>
              <a:t> (</a:t>
            </a:r>
            <a:r>
              <a:rPr lang="en-US" sz="2000" baseline="0" dirty="0" err="1" smtClean="0"/>
              <a:t>b</a:t>
            </a:r>
            <a:r>
              <a:rPr lang="en-US" sz="2000" baseline="0" dirty="0" smtClean="0"/>
              <a:t>), are either </a:t>
            </a:r>
            <a:r>
              <a:rPr lang="en-US" sz="2000" baseline="0" dirty="0" err="1" smtClean="0"/>
              <a:t>linearizable</a:t>
            </a:r>
            <a:r>
              <a:rPr lang="en-US" sz="2000" baseline="0" dirty="0" smtClean="0"/>
              <a:t>?  Does </a:t>
            </a:r>
            <a:r>
              <a:rPr lang="en-US" sz="2000" baseline="0" dirty="0" err="1" smtClean="0"/>
              <a:t>ts(a</a:t>
            </a:r>
            <a:r>
              <a:rPr lang="en-US" sz="2000" baseline="0" dirty="0" smtClean="0"/>
              <a:t>) have to be before </a:t>
            </a:r>
            <a:r>
              <a:rPr lang="en-US" sz="2000" baseline="0" dirty="0" err="1" smtClean="0"/>
              <a:t>ts(b</a:t>
            </a:r>
            <a:r>
              <a:rPr lang="en-US" sz="2000" baseline="0" dirty="0" smtClean="0"/>
              <a:t>)?  If concurrent, both just need to agree  (tie break via some other thing (processor ID)?)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10011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962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9C1C17-54D3-5F47-924E-AF758C5ECA87}" type="slidenum">
              <a:rPr lang="en-US"/>
              <a:pPr/>
              <a:t>12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 smtClean="0"/>
              <a:t>If </a:t>
            </a:r>
            <a:r>
              <a:rPr lang="en-US" dirty="0" err="1" smtClean="0"/>
              <a:t>ts(a</a:t>
            </a:r>
            <a:r>
              <a:rPr lang="en-US" dirty="0" smtClean="0"/>
              <a:t>)</a:t>
            </a:r>
            <a:r>
              <a:rPr lang="en-US" baseline="0" dirty="0" smtClean="0"/>
              <a:t> &lt; </a:t>
            </a:r>
            <a:r>
              <a:rPr lang="en-US" baseline="0" dirty="0" err="1" smtClean="0"/>
              <a:t>ts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b</a:t>
            </a:r>
            <a:r>
              <a:rPr lang="en-US" baseline="0" dirty="0" smtClean="0"/>
              <a:t>), are either </a:t>
            </a:r>
            <a:r>
              <a:rPr lang="en-US" baseline="0" dirty="0" err="1" smtClean="0"/>
              <a:t>linearizable</a:t>
            </a:r>
            <a:r>
              <a:rPr lang="en-US" baseline="0" dirty="0" smtClean="0"/>
              <a:t>?  Does </a:t>
            </a:r>
            <a:r>
              <a:rPr lang="en-US" baseline="0" dirty="0" err="1" smtClean="0"/>
              <a:t>ts(a</a:t>
            </a:r>
            <a:r>
              <a:rPr lang="en-US" baseline="0" dirty="0" smtClean="0"/>
              <a:t>) have to be before </a:t>
            </a:r>
            <a:r>
              <a:rPr lang="en-US" baseline="0" dirty="0" err="1" smtClean="0"/>
              <a:t>ts(b</a:t>
            </a:r>
            <a:r>
              <a:rPr lang="en-US" baseline="0" dirty="0" smtClean="0"/>
              <a:t>)?  If concurrent, both just need to agree  (tie break via some other thing (processor ID)?)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8002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78F28-420F-4BA3-94BA-70586D1ECC9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64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 smtClean="0"/>
              <a:t>Click to edit Master text styles and more text and more text</a:t>
            </a:r>
          </a:p>
          <a:p>
            <a:pPr lvl="1"/>
            <a:r>
              <a:rPr lang="en-US" dirty="0" smtClean="0"/>
              <a:t>Second level test test test test test test test test test test test test test test test test test test 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0"/>
            <a:r>
              <a:rPr lang="en-US" dirty="0" smtClean="0"/>
              <a:t>Second main line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bmsmusings.blogspot.com/2010/04/problems-with-cap-and-yahoos-little.html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3800" b="0" dirty="0" smtClean="0"/>
              <a:t>Strong Consistency &amp; CAP Theorem</a:t>
            </a:r>
            <a:endParaRPr lang="en-US" sz="3200" dirty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</a:t>
            </a:r>
            <a:r>
              <a:rPr lang="en-US" dirty="0" smtClean="0"/>
              <a:t>15</a:t>
            </a:r>
            <a:endParaRPr lang="en-US" dirty="0"/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13175" y="6261628"/>
            <a:ext cx="7117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</a:t>
            </a:r>
            <a:r>
              <a:rPr lang="en-US" sz="1400" b="0" dirty="0" smtClean="0">
                <a:latin typeface="Arial" charset="0"/>
                <a:ea typeface="Arial" charset="0"/>
                <a:cs typeface="Arial" charset="0"/>
              </a:rPr>
              <a:t>material.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196" y="1447800"/>
            <a:ext cx="8793804" cy="3311769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 err="1" smtClean="0"/>
              <a:t>Linearizability</a:t>
            </a:r>
            <a:r>
              <a:rPr lang="en-US" sz="2800" dirty="0" smtClean="0"/>
              <a:t> </a:t>
            </a:r>
            <a:r>
              <a:rPr lang="en-US" sz="2200" dirty="0"/>
              <a:t>(</a:t>
            </a:r>
            <a:r>
              <a:rPr lang="en-US" sz="2200" dirty="0" err="1"/>
              <a:t>Herlihy</a:t>
            </a:r>
            <a:r>
              <a:rPr lang="en-US" sz="2200" dirty="0"/>
              <a:t> and Wang 1991</a:t>
            </a:r>
            <a:r>
              <a:rPr lang="en-US" sz="2200" dirty="0" smtClean="0"/>
              <a:t>)</a:t>
            </a:r>
            <a:endParaRPr lang="en-US" sz="2800" dirty="0" smtClean="0"/>
          </a:p>
          <a:p>
            <a:pPr marL="914400" lvl="1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300" dirty="0" smtClean="0"/>
              <a:t>All servers execute all ops in </a:t>
            </a:r>
            <a:r>
              <a:rPr lang="en-US" sz="2300" i="1" dirty="0" smtClean="0"/>
              <a:t>some</a:t>
            </a:r>
            <a:r>
              <a:rPr lang="en-US" sz="2300" dirty="0" smtClean="0"/>
              <a:t> identical sequential order </a:t>
            </a:r>
          </a:p>
          <a:p>
            <a:pPr marL="914400" lvl="1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300" dirty="0" smtClean="0"/>
              <a:t>Global ordering preserves each client’s own local ordering </a:t>
            </a:r>
          </a:p>
          <a:p>
            <a:pPr marL="914400" lvl="1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300" dirty="0" smtClean="0"/>
              <a:t>Global ordering preserves real-time guarantee</a:t>
            </a:r>
          </a:p>
          <a:p>
            <a:pPr marL="1314450" lvl="2" indent="-457200">
              <a:spcBef>
                <a:spcPts val="600"/>
              </a:spcBef>
              <a:spcAft>
                <a:spcPts val="600"/>
              </a:spcAft>
            </a:pPr>
            <a:r>
              <a:rPr lang="en-US" sz="2300" dirty="0" smtClean="0"/>
              <a:t>All ops receive global time-stamp using a sync’d clock</a:t>
            </a:r>
          </a:p>
          <a:p>
            <a:pPr marL="1314450" lvl="2" indent="-457200">
              <a:spcBef>
                <a:spcPts val="600"/>
              </a:spcBef>
              <a:spcAft>
                <a:spcPts val="600"/>
              </a:spcAft>
            </a:pPr>
            <a:r>
              <a:rPr lang="en-US" sz="2300" dirty="0" smtClean="0"/>
              <a:t>If ts</a:t>
            </a:r>
            <a:r>
              <a:rPr lang="en-US" sz="2300" baseline="-25000" dirty="0" smtClean="0"/>
              <a:t>op1</a:t>
            </a:r>
            <a:r>
              <a:rPr lang="en-US" sz="2300" dirty="0" smtClean="0"/>
              <a:t>(x</a:t>
            </a:r>
            <a:r>
              <a:rPr lang="en-US" sz="2300" dirty="0"/>
              <a:t>) &lt; ts</a:t>
            </a:r>
            <a:r>
              <a:rPr lang="en-US" sz="2300" baseline="-25000" dirty="0"/>
              <a:t>op2</a:t>
            </a:r>
            <a:r>
              <a:rPr lang="en-US" sz="2300" dirty="0"/>
              <a:t>(y), OP1(x) </a:t>
            </a:r>
            <a:r>
              <a:rPr lang="en-US" sz="2300" dirty="0" smtClean="0"/>
              <a:t>precedes </a:t>
            </a:r>
            <a:r>
              <a:rPr lang="en-US" sz="2300" dirty="0"/>
              <a:t>OP2(y) in </a:t>
            </a:r>
            <a:r>
              <a:rPr lang="en-US" sz="2300" dirty="0" smtClean="0"/>
              <a:t>sequence</a:t>
            </a:r>
            <a:endParaRPr lang="en-US" sz="23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Strong consistency = </a:t>
            </a:r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50196" y="4978142"/>
            <a:ext cx="8793804" cy="174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800"/>
              </a:spcBef>
              <a:spcAft>
                <a:spcPts val="600"/>
              </a:spcAft>
            </a:pPr>
            <a:r>
              <a:rPr lang="en-US" sz="2400" b="0" dirty="0" smtClean="0"/>
              <a:t>Once write completes, all later reads (by wall-clock start time) should return value of that write or value of later write.</a:t>
            </a:r>
          </a:p>
          <a:p>
            <a:pPr>
              <a:spcBef>
                <a:spcPts val="800"/>
              </a:spcBef>
              <a:spcAft>
                <a:spcPts val="600"/>
              </a:spcAft>
            </a:pPr>
            <a:r>
              <a:rPr lang="en-US" sz="2400" b="0" dirty="0" smtClean="0"/>
              <a:t>Once read returns particular value, all later reads should return that value or value of later write.</a:t>
            </a: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391256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/>
          </p:cNvPicPr>
          <p:nvPr/>
        </p:nvPicPr>
        <p:blipFill rotWithShape="1">
          <a:blip r:embed="rId3"/>
          <a:srcRect l="1921" t="-3492" r="1992" b="274"/>
          <a:stretch/>
        </p:blipFill>
        <p:spPr>
          <a:xfrm>
            <a:off x="4661880" y="1851561"/>
            <a:ext cx="441865" cy="479397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 smtClean="0"/>
              <a:t>Intuition:  Real-time ordering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933450" y="2572157"/>
            <a:ext cx="7048500" cy="457200"/>
            <a:chOff x="895350" y="2303632"/>
            <a:chExt cx="7048500" cy="457200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Rounded Rectangle 10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33450" y="3210331"/>
            <a:ext cx="7048500" cy="457200"/>
            <a:chOff x="895350" y="2303632"/>
            <a:chExt cx="7048500" cy="457200"/>
          </a:xfrm>
        </p:grpSpPr>
        <p:cxnSp>
          <p:nvCxnSpPr>
            <p:cNvPr id="14" name="Straight Arrow Connector 13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Rounded Rectangle 14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933450" y="3848506"/>
            <a:ext cx="7048500" cy="457200"/>
            <a:chOff x="895350" y="2303632"/>
            <a:chExt cx="7048500" cy="457200"/>
          </a:xfrm>
        </p:grpSpPr>
        <p:cxnSp>
          <p:nvCxnSpPr>
            <p:cNvPr id="17" name="Straight Arrow Connector 16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Rounded Rectangle 17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pic>
        <p:nvPicPr>
          <p:cNvPr id="20" name="Picture 559" descr="j043156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439" y="1440176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2297095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 flipH="1">
            <a:off x="2297095" y="1791047"/>
            <a:ext cx="16088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write(A,1)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3745139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  <a:scene3d>
            <a:camera prst="orthographicFront">
              <a:rot lat="0" lon="300000" rev="0"/>
            </a:camera>
            <a:lightRig rig="threePt" dir="t"/>
          </a:scene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2060047" y="1695450"/>
            <a:ext cx="3254903" cy="0"/>
          </a:xfrm>
          <a:prstGeom prst="straightConnector1">
            <a:avLst/>
          </a:prstGeom>
          <a:ln>
            <a:prstDash val="solid"/>
            <a:headEnd type="non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2" name="Picture 559" descr="j043156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162" y="4504142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1" name="Straight Arrow Connector 40"/>
          <p:cNvCxnSpPr/>
          <p:nvPr/>
        </p:nvCxnSpPr>
        <p:spPr>
          <a:xfrm>
            <a:off x="5100865" y="4785810"/>
            <a:ext cx="2458451" cy="0"/>
          </a:xfrm>
          <a:prstGeom prst="straightConnector1">
            <a:avLst/>
          </a:prstGeom>
          <a:ln>
            <a:prstDash val="solid"/>
            <a:headEnd type="non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 flipH="1">
            <a:off x="3753558" y="2322835"/>
            <a:ext cx="1377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uccess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4442258" y="1848932"/>
            <a:ext cx="872692" cy="2833170"/>
          </a:xfrm>
          <a:prstGeom prst="line">
            <a:avLst/>
          </a:prstGeom>
          <a:ln w="57150" cap="rnd">
            <a:solidFill>
              <a:srgbClr val="00B05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634214" y="2572157"/>
            <a:ext cx="0" cy="1733549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 flipH="1">
            <a:off x="2849671" y="4269488"/>
            <a:ext cx="1592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committed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2709413" y="2917669"/>
            <a:ext cx="396046" cy="521262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694302" y="2906171"/>
            <a:ext cx="390834" cy="1128513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3156893" y="2876800"/>
            <a:ext cx="396046" cy="521262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headEnd type="triangle" w="med" len="lg"/>
            <a:tailEnd type="non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3170810" y="2865302"/>
            <a:ext cx="390834" cy="1128513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headEnd type="triangle" w="med" len="lg"/>
            <a:tailEnd type="non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6494585" y="2865302"/>
            <a:ext cx="432438" cy="1844172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5573227" y="2829332"/>
            <a:ext cx="452435" cy="1836600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  <a:scene3d>
            <a:camera prst="orthographicFront">
              <a:rot lat="0" lon="300000" rev="0"/>
            </a:camera>
            <a:lightRig rig="threePt" dir="t"/>
          </a:scene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 flipH="1">
            <a:off x="6778847" y="3671822"/>
            <a:ext cx="395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52" name="TextBox 51"/>
          <p:cNvSpPr txBox="1"/>
          <p:nvPr/>
        </p:nvSpPr>
        <p:spPr>
          <a:xfrm flipH="1">
            <a:off x="5599230" y="4281992"/>
            <a:ext cx="11827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read(A)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4" name="Rectangle 3"/>
          <p:cNvSpPr txBox="1">
            <a:spLocks noChangeArrowheads="1"/>
          </p:cNvSpPr>
          <p:nvPr/>
        </p:nvSpPr>
        <p:spPr bwMode="auto">
          <a:xfrm>
            <a:off x="350196" y="4978142"/>
            <a:ext cx="8793804" cy="174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800"/>
              </a:spcBef>
              <a:spcAft>
                <a:spcPts val="600"/>
              </a:spcAft>
            </a:pPr>
            <a:r>
              <a:rPr lang="en-US" sz="2400" b="0" dirty="0" smtClean="0"/>
              <a:t>Once write completes, all later reads (by wall-clock start time) should return value of that write or value of later write.</a:t>
            </a:r>
          </a:p>
          <a:p>
            <a:pPr>
              <a:spcBef>
                <a:spcPts val="800"/>
              </a:spcBef>
              <a:spcAft>
                <a:spcPts val="600"/>
              </a:spcAft>
            </a:pPr>
            <a:r>
              <a:rPr lang="en-US" sz="2400" b="0" dirty="0" smtClean="0"/>
              <a:t>Once read returns particular value, all later reads should return that value or value of later write.</a:t>
            </a: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85929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196" y="1447801"/>
            <a:ext cx="8793804" cy="1620864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2800" dirty="0" smtClean="0"/>
              <a:t>Sequential = </a:t>
            </a:r>
            <a:r>
              <a:rPr lang="en-US" sz="2800" dirty="0" err="1" smtClean="0"/>
              <a:t>Linearizability</a:t>
            </a:r>
            <a:r>
              <a:rPr lang="en-US" sz="2800" dirty="0" smtClean="0"/>
              <a:t> – real-time ordering</a:t>
            </a:r>
          </a:p>
          <a:p>
            <a:pPr marL="914400" lvl="1" indent="-45720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300" dirty="0" smtClean="0"/>
              <a:t>All servers execute all ops in </a:t>
            </a:r>
            <a:r>
              <a:rPr lang="en-US" sz="2300" i="1" dirty="0" smtClean="0"/>
              <a:t>some</a:t>
            </a:r>
            <a:r>
              <a:rPr lang="en-US" sz="2300" dirty="0" smtClean="0"/>
              <a:t> identical sequential order </a:t>
            </a:r>
          </a:p>
          <a:p>
            <a:pPr marL="914400" lvl="1" indent="-45720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300" dirty="0" smtClean="0"/>
              <a:t>Global ordering preserves each client’s own local ordering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196" y="16215"/>
            <a:ext cx="8235865" cy="1066800"/>
          </a:xfrm>
        </p:spPr>
        <p:txBody>
          <a:bodyPr/>
          <a:lstStyle/>
          <a:p>
            <a:r>
              <a:rPr lang="en-US" dirty="0" smtClean="0"/>
              <a:t>Weaker: Sequential consistency</a:t>
            </a:r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50195" y="3642102"/>
            <a:ext cx="8793805" cy="30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800"/>
              </a:spcBef>
              <a:spcAft>
                <a:spcPts val="600"/>
              </a:spcAft>
            </a:pPr>
            <a:r>
              <a:rPr lang="en-US" sz="2400" b="0" dirty="0" smtClean="0"/>
              <a:t>With concurrent ops, “reordering” of ops (</a:t>
            </a:r>
            <a:r>
              <a:rPr lang="en-US" sz="2400" b="0" dirty="0" err="1" smtClean="0"/>
              <a:t>w.r.t</a:t>
            </a:r>
            <a:r>
              <a:rPr lang="en-US" sz="2400" b="0" dirty="0" smtClean="0"/>
              <a:t>. real-time ordering) acceptable, but all servers must see same order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sz="2200" b="0" dirty="0" smtClean="0"/>
              <a:t>e.g.,	</a:t>
            </a:r>
            <a:r>
              <a:rPr lang="en-US" sz="2200" b="0" dirty="0" err="1" smtClean="0"/>
              <a:t>linearizability</a:t>
            </a:r>
            <a:r>
              <a:rPr lang="en-US" sz="2200" b="0" smtClean="0"/>
              <a:t> </a:t>
            </a:r>
            <a:r>
              <a:rPr lang="en-US" sz="2200" b="0" dirty="0" smtClean="0"/>
              <a:t>cares about </a:t>
            </a:r>
            <a:r>
              <a:rPr lang="en-US" sz="2200" b="0" dirty="0" smtClean="0">
                <a:solidFill>
                  <a:srgbClr val="FF0000"/>
                </a:solidFill>
              </a:rPr>
              <a:t>time</a:t>
            </a:r>
            <a:r>
              <a:rPr lang="en-US" sz="2200" b="0" dirty="0" smtClean="0"/>
              <a:t>											sequential consistency cares about </a:t>
            </a:r>
            <a:r>
              <a:rPr lang="en-US" sz="2200" b="0" dirty="0" smtClean="0">
                <a:solidFill>
                  <a:srgbClr val="FF0000"/>
                </a:solidFill>
              </a:rPr>
              <a:t>program order</a:t>
            </a:r>
          </a:p>
          <a:p>
            <a:pPr>
              <a:spcBef>
                <a:spcPts val="800"/>
              </a:spcBef>
              <a:spcAft>
                <a:spcPts val="600"/>
              </a:spcAft>
            </a:pPr>
            <a:endParaRPr lang="en-US" sz="2200" b="0" dirty="0"/>
          </a:p>
        </p:txBody>
      </p:sp>
    </p:spTree>
    <p:extLst>
      <p:ext uri="{BB962C8B-B14F-4D97-AF65-F5344CB8AC3E}">
        <p14:creationId xmlns:p14="http://schemas.microsoft.com/office/powerpoint/2010/main" val="381942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/>
          </p:cNvPicPr>
          <p:nvPr/>
        </p:nvPicPr>
        <p:blipFill rotWithShape="1">
          <a:blip r:embed="rId2"/>
          <a:srcRect l="1921" t="-3492" r="1992" b="274"/>
          <a:stretch/>
        </p:blipFill>
        <p:spPr>
          <a:xfrm>
            <a:off x="4661880" y="1851561"/>
            <a:ext cx="441865" cy="479397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 smtClean="0"/>
              <a:t>Sequential Consistency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933450" y="2572157"/>
            <a:ext cx="7048500" cy="457200"/>
            <a:chOff x="895350" y="2303632"/>
            <a:chExt cx="7048500" cy="457200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Rounded Rectangle 10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33450" y="3210331"/>
            <a:ext cx="7048500" cy="457200"/>
            <a:chOff x="895350" y="2303632"/>
            <a:chExt cx="7048500" cy="457200"/>
          </a:xfrm>
        </p:grpSpPr>
        <p:cxnSp>
          <p:nvCxnSpPr>
            <p:cNvPr id="14" name="Straight Arrow Connector 13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Rounded Rectangle 14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933450" y="3848506"/>
            <a:ext cx="7048500" cy="457200"/>
            <a:chOff x="895350" y="2303632"/>
            <a:chExt cx="7048500" cy="457200"/>
          </a:xfrm>
        </p:grpSpPr>
        <p:cxnSp>
          <p:nvCxnSpPr>
            <p:cNvPr id="17" name="Straight Arrow Connector 16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Rounded Rectangle 17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pic>
        <p:nvPicPr>
          <p:cNvPr id="20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439" y="1440176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2297095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 flipH="1">
            <a:off x="2297095" y="1791047"/>
            <a:ext cx="16088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write(A,1)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3745139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  <a:scene3d>
            <a:camera prst="orthographicFront">
              <a:rot lat="0" lon="300000" rev="0"/>
            </a:camera>
            <a:lightRig rig="threePt" dir="t"/>
          </a:scene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2060047" y="1695450"/>
            <a:ext cx="3254903" cy="0"/>
          </a:xfrm>
          <a:prstGeom prst="straightConnector1">
            <a:avLst/>
          </a:prstGeom>
          <a:ln>
            <a:prstDash val="solid"/>
            <a:headEnd type="non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2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162" y="4879278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8" name="Straight Connector 37"/>
          <p:cNvCxnSpPr/>
          <p:nvPr/>
        </p:nvCxnSpPr>
        <p:spPr>
          <a:xfrm>
            <a:off x="6786977" y="4145344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5671476" y="4145344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  <a:scene3d>
            <a:camera prst="orthographicFront">
              <a:rot lat="0" lon="300000" rev="0"/>
            </a:camera>
            <a:lightRig rig="threePt" dir="t"/>
          </a:scene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5100865" y="5160946"/>
            <a:ext cx="2458451" cy="0"/>
          </a:xfrm>
          <a:prstGeom prst="straightConnector1">
            <a:avLst/>
          </a:prstGeom>
          <a:ln>
            <a:prstDash val="solid"/>
            <a:headEnd type="non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 flipH="1">
            <a:off x="3753558" y="2322835"/>
            <a:ext cx="1377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uccess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 flipH="1">
            <a:off x="5697480" y="4657128"/>
            <a:ext cx="11827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read(A)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4442258" y="1848932"/>
            <a:ext cx="981489" cy="3280876"/>
          </a:xfrm>
          <a:prstGeom prst="line">
            <a:avLst/>
          </a:prstGeom>
          <a:ln w="57150" cap="rnd">
            <a:solidFill>
              <a:srgbClr val="00B05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Content Placeholder 1"/>
          <p:cNvSpPr>
            <a:spLocks noGrp="1"/>
          </p:cNvSpPr>
          <p:nvPr>
            <p:ph idx="1"/>
          </p:nvPr>
        </p:nvSpPr>
        <p:spPr>
          <a:xfrm>
            <a:off x="375678" y="5641592"/>
            <a:ext cx="8392644" cy="80542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spcBef>
                <a:spcPts val="800"/>
              </a:spcBef>
              <a:buNone/>
            </a:pPr>
            <a:r>
              <a:rPr lang="en-US" sz="2600" dirty="0" smtClean="0"/>
              <a:t>In example, system orders read(A) before write(A,1)</a:t>
            </a:r>
          </a:p>
        </p:txBody>
      </p:sp>
      <p:sp>
        <p:nvSpPr>
          <p:cNvPr id="29" name="TextBox 28"/>
          <p:cNvSpPr txBox="1"/>
          <p:nvPr/>
        </p:nvSpPr>
        <p:spPr>
          <a:xfrm flipH="1">
            <a:off x="6935153" y="4116233"/>
            <a:ext cx="395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0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722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9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Valid Sequential Consistency?</a:t>
            </a:r>
            <a:endParaRPr lang="en-US" sz="4000" dirty="0"/>
          </a:p>
        </p:txBody>
      </p:sp>
      <p:pic>
        <p:nvPicPr>
          <p:cNvPr id="38919" name="Picture 4"/>
          <p:cNvPicPr>
            <a:picLocks noChangeAspect="1" noChangeArrowheads="1"/>
          </p:cNvPicPr>
          <p:nvPr/>
        </p:nvPicPr>
        <p:blipFill>
          <a:blip r:embed="rId3"/>
          <a:srcRect l="20738" t="47885" r="19241" b="42447"/>
          <a:stretch>
            <a:fillRect/>
          </a:stretch>
        </p:blipFill>
        <p:spPr bwMode="auto">
          <a:xfrm>
            <a:off x="0" y="1303739"/>
            <a:ext cx="9144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ounded Rectangle 146"/>
          <p:cNvSpPr>
            <a:spLocks noChangeArrowheads="1"/>
          </p:cNvSpPr>
          <p:nvPr/>
        </p:nvSpPr>
        <p:spPr bwMode="auto">
          <a:xfrm>
            <a:off x="1295400" y="3166698"/>
            <a:ext cx="1981200" cy="804041"/>
          </a:xfrm>
          <a:prstGeom prst="roundRect">
            <a:avLst>
              <a:gd name="adj" fmla="val 16667"/>
            </a:avLst>
          </a:prstGeom>
          <a:noFill/>
          <a:ln w="57150" algn="ctr">
            <a:noFill/>
            <a:round/>
            <a:headEnd/>
            <a:tailEnd/>
          </a:ln>
        </p:spPr>
        <p:txBody>
          <a:bodyPr lIns="0" rIns="0" anchor="ctr"/>
          <a:lstStyle/>
          <a:p>
            <a:pPr algn="ctr">
              <a:spcBef>
                <a:spcPct val="20000"/>
              </a:spcBef>
            </a:pPr>
            <a:r>
              <a:rPr lang="en-US" sz="9000" dirty="0" smtClean="0">
                <a:solidFill>
                  <a:srgbClr val="008000"/>
                </a:solidFill>
                <a:latin typeface="Comic Sans MS" pitchFamily="66" charset="0"/>
                <a:sym typeface="Wingdings"/>
              </a:rPr>
              <a:t></a:t>
            </a:r>
            <a:endParaRPr lang="en-US" sz="9000" b="1" dirty="0" smtClean="0">
              <a:solidFill>
                <a:srgbClr val="008000"/>
              </a:solidFill>
              <a:latin typeface="Comic Sans MS" pitchFamily="66" charset="0"/>
            </a:endParaRPr>
          </a:p>
        </p:txBody>
      </p:sp>
      <p:sp>
        <p:nvSpPr>
          <p:cNvPr id="10" name="Rounded Rectangle 146"/>
          <p:cNvSpPr>
            <a:spLocks noChangeArrowheads="1"/>
          </p:cNvSpPr>
          <p:nvPr/>
        </p:nvSpPr>
        <p:spPr bwMode="auto">
          <a:xfrm>
            <a:off x="6107723" y="2861898"/>
            <a:ext cx="2296886" cy="1108841"/>
          </a:xfrm>
          <a:prstGeom prst="roundRect">
            <a:avLst>
              <a:gd name="adj" fmla="val 16667"/>
            </a:avLst>
          </a:prstGeom>
          <a:noFill/>
          <a:ln w="57150" algn="ctr">
            <a:noFill/>
            <a:round/>
            <a:headEnd/>
            <a:tailEnd/>
          </a:ln>
        </p:spPr>
        <p:txBody>
          <a:bodyPr lIns="0" rIns="0" anchor="ctr"/>
          <a:lstStyle/>
          <a:p>
            <a:pPr algn="ctr">
              <a:spcBef>
                <a:spcPct val="20000"/>
              </a:spcBef>
            </a:pPr>
            <a:r>
              <a:rPr lang="en-US" sz="9000" dirty="0" err="1" smtClean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en-US" sz="9000" b="1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87644" y="4055390"/>
            <a:ext cx="8327756" cy="28026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charset="0"/>
              <a:buChar char="•"/>
              <a:tabLst/>
              <a:defRPr/>
            </a:pPr>
            <a:r>
              <a:rPr lang="en-US" sz="2600" b="0" dirty="0" smtClean="0">
                <a:latin typeface="Calibri"/>
                <a:cs typeface="Calibri"/>
              </a:rPr>
              <a:t>Why?  Because P3 and P4 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cs typeface="Calibri"/>
              </a:rPr>
              <a:t>don’t agree on order of ops. Doesn’t matter when events took place on diff machine, as long as </a:t>
            </a:r>
            <a:r>
              <a:rPr kumimoji="0" lang="en-US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cs typeface="Calibri"/>
              </a:rPr>
              <a:t>proc’s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cs typeface="Calibri"/>
              </a:rPr>
              <a:t> AGREE on order. 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What if P1 did both W(x)a and W(x)b? </a:t>
            </a:r>
          </a:p>
          <a:p>
            <a:pPr marL="914400" lvl="1" indent="-457200" algn="l" fontAlgn="auto"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.HelveticaNeueDeskInterface-Regular" charset="-120"/>
              <a:buChar char="-"/>
              <a:defRPr/>
            </a:pP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Neither valid, as (a) doesn’t preserve local ordering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4272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6" grpId="0" uiExpand="1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4084" y="2936631"/>
            <a:ext cx="2911373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2PC / Consensus</a:t>
            </a:r>
          </a:p>
          <a:p>
            <a:endParaRPr lang="en-US" sz="2600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2600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2600" dirty="0" err="1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Paxos</a:t>
            </a:r>
            <a:r>
              <a:rPr lang="en-US" sz="26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/ Raft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97900" y="2936631"/>
            <a:ext cx="3599062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Eventual consistency</a:t>
            </a:r>
          </a:p>
          <a:p>
            <a:endParaRPr lang="en-US" sz="2600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2600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26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Dynamo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53080" y="1684619"/>
            <a:ext cx="6237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Tradeoffs are fundamental?</a:t>
            </a:r>
          </a:p>
        </p:txBody>
      </p:sp>
      <p:sp>
        <p:nvSpPr>
          <p:cNvPr id="10" name="Left-Right Arrow 9"/>
          <p:cNvSpPr/>
          <p:nvPr/>
        </p:nvSpPr>
        <p:spPr>
          <a:xfrm>
            <a:off x="1133823" y="3501662"/>
            <a:ext cx="6876355" cy="562708"/>
          </a:xfrm>
          <a:prstGeom prst="leftRightArrow">
            <a:avLst>
              <a:gd name="adj1" fmla="val 50000"/>
              <a:gd name="adj2" fmla="val 75000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810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82615"/>
            <a:ext cx="8839200" cy="527538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From keynote lecture by Eric Brewer (2000)</a:t>
            </a:r>
          </a:p>
          <a:p>
            <a:pPr lvl="1">
              <a:spcAft>
                <a:spcPts val="1200"/>
              </a:spcAft>
            </a:pPr>
            <a:r>
              <a:rPr lang="en-US" sz="2400" dirty="0" smtClean="0"/>
              <a:t>History:  Eric started </a:t>
            </a:r>
            <a:r>
              <a:rPr lang="en-US" sz="2400" dirty="0" err="1" smtClean="0"/>
              <a:t>Inktomi</a:t>
            </a:r>
            <a:r>
              <a:rPr lang="en-US" sz="2400" dirty="0" smtClean="0"/>
              <a:t>, early Internet search site based around “commodity” clusters of computers</a:t>
            </a:r>
          </a:p>
          <a:p>
            <a:pPr lvl="1">
              <a:spcAft>
                <a:spcPts val="1200"/>
              </a:spcAft>
            </a:pPr>
            <a:r>
              <a:rPr lang="en-US" sz="2400" dirty="0" smtClean="0"/>
              <a:t>Using CAP to justify “BASE” model:  </a:t>
            </a:r>
            <a:r>
              <a:rPr lang="en-US" sz="2400" dirty="0"/>
              <a:t>Basically Available, Soft-state services with Eventual </a:t>
            </a:r>
            <a:r>
              <a:rPr lang="en-US" sz="2400" dirty="0" smtClean="0"/>
              <a:t>consistency</a:t>
            </a:r>
          </a:p>
          <a:p>
            <a:r>
              <a:rPr lang="en-US" sz="2800" dirty="0" smtClean="0"/>
              <a:t>Popular interpretation: 2-out-of-3</a:t>
            </a:r>
          </a:p>
          <a:p>
            <a:pPr lvl="1"/>
            <a:r>
              <a:rPr lang="en-US" sz="2400" dirty="0" smtClean="0"/>
              <a:t>Consistency (</a:t>
            </a:r>
            <a:r>
              <a:rPr lang="en-US" sz="2400" dirty="0" err="1" smtClean="0"/>
              <a:t>Linearizability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Availability</a:t>
            </a:r>
          </a:p>
          <a:p>
            <a:pPr lvl="1">
              <a:spcAft>
                <a:spcPts val="1800"/>
              </a:spcAft>
            </a:pPr>
            <a:r>
              <a:rPr lang="en-US" sz="2400" dirty="0" smtClean="0"/>
              <a:t>Partition Tolerance:  </a:t>
            </a:r>
            <a:r>
              <a:rPr lang="en-US" sz="2400" dirty="0"/>
              <a:t>A</a:t>
            </a:r>
            <a:r>
              <a:rPr lang="en-US" sz="2400" dirty="0" smtClean="0"/>
              <a:t>rbitrary crash/network failures</a:t>
            </a:r>
          </a:p>
          <a:p>
            <a:pPr lvl="1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B52DDF-CCE5-9644-9AF3-BFB84D893AE1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85980" y="16215"/>
            <a:ext cx="8958020" cy="1066800"/>
          </a:xfrm>
        </p:spPr>
        <p:txBody>
          <a:bodyPr/>
          <a:lstStyle/>
          <a:p>
            <a:r>
              <a:rPr lang="en-US" sz="3600" dirty="0" smtClean="0"/>
              <a:t>“CAP” </a:t>
            </a:r>
            <a:r>
              <a:rPr lang="en-US" sz="3600" dirty="0" err="1" smtClean="0"/>
              <a:t>Conjection</a:t>
            </a:r>
            <a:r>
              <a:rPr lang="en-US" sz="3600" dirty="0" smtClean="0"/>
              <a:t> for Distributed Systems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44760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9571" y="6240603"/>
            <a:ext cx="7164364" cy="851311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/>
              <a:t>Gilbert, Seth, and Nancy Lynch. "Brewer's conjecture and  the feasibility of consistent, available, partition-tolerant web services." ACM SIGACT News 33.2 (2002): 51-59.</a:t>
            </a:r>
          </a:p>
          <a:p>
            <a:pPr>
              <a:lnSpc>
                <a:spcPct val="120000"/>
              </a:lnSpc>
            </a:pPr>
            <a:endParaRPr 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 Theorem: Proof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585959" y="2069890"/>
            <a:ext cx="3658116" cy="731520"/>
            <a:chOff x="2560458" y="2100887"/>
            <a:chExt cx="3658116" cy="731520"/>
          </a:xfrm>
        </p:grpSpPr>
        <p:sp>
          <p:nvSpPr>
            <p:cNvPr id="5" name="Rounded Rectangle 4"/>
            <p:cNvSpPr/>
            <p:nvPr/>
          </p:nvSpPr>
          <p:spPr>
            <a:xfrm>
              <a:off x="2560458" y="2100887"/>
              <a:ext cx="731520" cy="73152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5487054" y="2100887"/>
              <a:ext cx="731520" cy="73152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pic>
        <p:nvPicPr>
          <p:cNvPr id="9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1914" y="448214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318" y="448214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>
            <a:stCxn id="9" idx="0"/>
            <a:endCxn id="7" idx="2"/>
          </p:cNvCxnSpPr>
          <p:nvPr/>
        </p:nvCxnSpPr>
        <p:spPr>
          <a:xfrm flipV="1">
            <a:off x="5878315" y="2801410"/>
            <a:ext cx="0" cy="1680736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2"/>
            <a:endCxn id="10" idx="0"/>
          </p:cNvCxnSpPr>
          <p:nvPr/>
        </p:nvCxnSpPr>
        <p:spPr>
          <a:xfrm>
            <a:off x="2951719" y="2801410"/>
            <a:ext cx="0" cy="1680736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635703" y="3103169"/>
            <a:ext cx="202972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Not</a:t>
            </a:r>
          </a:p>
          <a:p>
            <a:r>
              <a:rPr lang="en-US" sz="3200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sz="3200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onsistent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4401519" y="1553337"/>
            <a:ext cx="0" cy="2057768"/>
          </a:xfrm>
          <a:prstGeom prst="line">
            <a:avLst/>
          </a:prstGeom>
          <a:ln w="63500">
            <a:solidFill>
              <a:schemeClr val="tx1">
                <a:lumMod val="50000"/>
                <a:lumOff val="50000"/>
              </a:schemeClr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017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 Theorem: Proof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585959" y="2069890"/>
            <a:ext cx="3658116" cy="731520"/>
            <a:chOff x="2560458" y="2100887"/>
            <a:chExt cx="3658116" cy="731520"/>
          </a:xfrm>
        </p:grpSpPr>
        <p:sp>
          <p:nvSpPr>
            <p:cNvPr id="5" name="Rounded Rectangle 4"/>
            <p:cNvSpPr/>
            <p:nvPr/>
          </p:nvSpPr>
          <p:spPr>
            <a:xfrm>
              <a:off x="2560458" y="2100887"/>
              <a:ext cx="731520" cy="73152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5487054" y="2100887"/>
              <a:ext cx="731520" cy="73152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pic>
        <p:nvPicPr>
          <p:cNvPr id="9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1914" y="448214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>
            <a:stCxn id="9" idx="0"/>
            <a:endCxn id="7" idx="2"/>
          </p:cNvCxnSpPr>
          <p:nvPr/>
        </p:nvCxnSpPr>
        <p:spPr>
          <a:xfrm flipV="1">
            <a:off x="5878315" y="2801410"/>
            <a:ext cx="0" cy="1680736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749518" y="3103169"/>
            <a:ext cx="180209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Not</a:t>
            </a:r>
          </a:p>
          <a:p>
            <a:r>
              <a:rPr lang="en-US" sz="3200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available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4401519" y="1553337"/>
            <a:ext cx="0" cy="2057768"/>
          </a:xfrm>
          <a:prstGeom prst="line">
            <a:avLst/>
          </a:prstGeom>
          <a:ln w="63500">
            <a:solidFill>
              <a:schemeClr val="tx1">
                <a:lumMod val="50000"/>
                <a:lumOff val="50000"/>
              </a:schemeClr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 flipV="1">
            <a:off x="4448013" y="2371240"/>
            <a:ext cx="1005840" cy="2416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Content Placeholder 1"/>
          <p:cNvSpPr txBox="1">
            <a:spLocks/>
          </p:cNvSpPr>
          <p:nvPr/>
        </p:nvSpPr>
        <p:spPr bwMode="auto">
          <a:xfrm>
            <a:off x="129571" y="6240603"/>
            <a:ext cx="7164364" cy="851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itchFamily="-1" charset="0"/>
              <a:buNone/>
            </a:pPr>
            <a:r>
              <a:rPr lang="en-US" sz="1400" b="0" smtClean="0"/>
              <a:t>Gilbert, Seth, and Nancy Lynch. "Brewer's conjecture and  the feasibility of consistent, available, partition-tolerant web services." ACM SIGACT News 33.2 (2002): 51-59.</a:t>
            </a:r>
          </a:p>
          <a:p>
            <a:pPr>
              <a:lnSpc>
                <a:spcPct val="120000"/>
              </a:lnSpc>
            </a:pPr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68286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 Theorem: Proof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585959" y="2069890"/>
            <a:ext cx="3658116" cy="731520"/>
            <a:chOff x="2560458" y="2100887"/>
            <a:chExt cx="3658116" cy="731520"/>
          </a:xfrm>
        </p:grpSpPr>
        <p:sp>
          <p:nvSpPr>
            <p:cNvPr id="5" name="Rounded Rectangle 4"/>
            <p:cNvSpPr/>
            <p:nvPr/>
          </p:nvSpPr>
          <p:spPr>
            <a:xfrm>
              <a:off x="2560458" y="2100887"/>
              <a:ext cx="731520" cy="73152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5487054" y="2100887"/>
              <a:ext cx="731520" cy="73152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pic>
        <p:nvPicPr>
          <p:cNvPr id="9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1914" y="448214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/>
        </p:nvCxnSpPr>
        <p:spPr>
          <a:xfrm flipV="1">
            <a:off x="5909311" y="2801410"/>
            <a:ext cx="0" cy="1680736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829668" y="3103169"/>
            <a:ext cx="164179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Not</a:t>
            </a:r>
          </a:p>
          <a:p>
            <a:r>
              <a:rPr lang="en-US" sz="3200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sz="3200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artition</a:t>
            </a:r>
          </a:p>
          <a:p>
            <a:r>
              <a:rPr lang="en-US" sz="3200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tolerant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3317479" y="2311664"/>
            <a:ext cx="2136374" cy="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326536" y="2479564"/>
            <a:ext cx="2136374" cy="0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5736246" y="2863402"/>
            <a:ext cx="0" cy="1680736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Content Placeholder 1"/>
          <p:cNvSpPr>
            <a:spLocks noGrp="1"/>
          </p:cNvSpPr>
          <p:nvPr>
            <p:ph idx="1"/>
          </p:nvPr>
        </p:nvSpPr>
        <p:spPr>
          <a:xfrm>
            <a:off x="129571" y="6240603"/>
            <a:ext cx="7164364" cy="851311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/>
              <a:t>Gilbert, Seth, and Nancy Lynch. "Brewer's conjecture and  the feasibility of consistent, available, partition-tolerant web services." ACM SIGACT News 33.2 (2002): 51-59.</a:t>
            </a:r>
          </a:p>
          <a:p>
            <a:pPr>
              <a:lnSpc>
                <a:spcPct val="120000"/>
              </a:lnSpc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3965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4084" y="2936631"/>
            <a:ext cx="2911373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2PC / Consensus</a:t>
            </a:r>
          </a:p>
          <a:p>
            <a:endParaRPr lang="en-US" sz="2600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2600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2600" dirty="0" err="1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Paxos</a:t>
            </a:r>
            <a:r>
              <a:rPr lang="en-US" sz="26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/ Raft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97900" y="2936631"/>
            <a:ext cx="3599062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Eventual consistency</a:t>
            </a:r>
          </a:p>
          <a:p>
            <a:endParaRPr lang="en-US" sz="2600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2600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26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Dynamo</a:t>
            </a:r>
          </a:p>
        </p:txBody>
      </p:sp>
      <p:sp>
        <p:nvSpPr>
          <p:cNvPr id="10" name="Left-Right Arrow 9"/>
          <p:cNvSpPr/>
          <p:nvPr/>
        </p:nvSpPr>
        <p:spPr>
          <a:xfrm>
            <a:off x="1133823" y="3501662"/>
            <a:ext cx="6876355" cy="562708"/>
          </a:xfrm>
          <a:prstGeom prst="leftRightArrow">
            <a:avLst>
              <a:gd name="adj1" fmla="val 50000"/>
              <a:gd name="adj2" fmla="val 75000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35471" y="1684619"/>
            <a:ext cx="46730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Consistency models</a:t>
            </a:r>
          </a:p>
        </p:txBody>
      </p:sp>
    </p:spTree>
    <p:extLst>
      <p:ext uri="{BB962C8B-B14F-4D97-AF65-F5344CB8AC3E}">
        <p14:creationId xmlns:p14="http://schemas.microsoft.com/office/powerpoint/2010/main" val="178814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 Theorem:  AP or CP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585959" y="2069890"/>
            <a:ext cx="3658116" cy="731520"/>
            <a:chOff x="2560458" y="2100887"/>
            <a:chExt cx="3658116" cy="731520"/>
          </a:xfrm>
        </p:grpSpPr>
        <p:sp>
          <p:nvSpPr>
            <p:cNvPr id="5" name="Rounded Rectangle 4"/>
            <p:cNvSpPr/>
            <p:nvPr/>
          </p:nvSpPr>
          <p:spPr>
            <a:xfrm>
              <a:off x="2560458" y="2100887"/>
              <a:ext cx="731520" cy="73152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5487054" y="2100887"/>
              <a:ext cx="731520" cy="73152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pic>
        <p:nvPicPr>
          <p:cNvPr id="9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1914" y="448214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/>
        </p:nvCxnSpPr>
        <p:spPr>
          <a:xfrm flipV="1">
            <a:off x="5909311" y="2801410"/>
            <a:ext cx="0" cy="1680736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829668" y="3103169"/>
            <a:ext cx="164179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Not</a:t>
            </a:r>
          </a:p>
          <a:p>
            <a:r>
              <a:rPr lang="en-US" sz="3200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sz="3200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artition</a:t>
            </a:r>
          </a:p>
          <a:p>
            <a:r>
              <a:rPr lang="en-US" sz="3200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tolerant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3317479" y="2311664"/>
            <a:ext cx="2136374" cy="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326536" y="2479564"/>
            <a:ext cx="2136374" cy="0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5736246" y="2863402"/>
            <a:ext cx="0" cy="1680736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45062" y="3540315"/>
            <a:ext cx="4802716" cy="2039076"/>
          </a:xfrm>
        </p:spPr>
        <p:txBody>
          <a:bodyPr>
            <a:normAutofit/>
          </a:bodyPr>
          <a:lstStyle/>
          <a:p>
            <a:pPr marL="0" indent="0">
              <a:spcBef>
                <a:spcPts val="800"/>
              </a:spcBef>
              <a:buNone/>
            </a:pPr>
            <a:r>
              <a:rPr lang="en-US" dirty="0" smtClean="0"/>
              <a:t>Criticism: It’s not 2-out-of-3</a:t>
            </a:r>
          </a:p>
          <a:p>
            <a:pPr>
              <a:spcBef>
                <a:spcPts val="800"/>
              </a:spcBef>
            </a:pPr>
            <a:r>
              <a:rPr lang="en-US" sz="2800" dirty="0"/>
              <a:t>C</a:t>
            </a:r>
            <a:r>
              <a:rPr lang="en-US" sz="2800" dirty="0" smtClean="0"/>
              <a:t>an’t “choose” no partitions </a:t>
            </a:r>
          </a:p>
          <a:p>
            <a:pPr>
              <a:spcBef>
                <a:spcPts val="800"/>
              </a:spcBef>
            </a:pPr>
            <a:r>
              <a:rPr lang="en-US" sz="2800" dirty="0" smtClean="0"/>
              <a:t>So:  AP or CP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4240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tradeoffs L vs.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Low-latency:  Speak to fewer than quorum of nodes?</a:t>
            </a:r>
          </a:p>
          <a:p>
            <a:pPr lvl="1"/>
            <a:r>
              <a:rPr lang="en-US" sz="2600" dirty="0" smtClean="0"/>
              <a:t>2PC: </a:t>
            </a:r>
            <a:r>
              <a:rPr lang="en-US" sz="2400" dirty="0" smtClean="0"/>
              <a:t> 		write </a:t>
            </a:r>
            <a:r>
              <a:rPr lang="en-US" sz="2400" dirty="0"/>
              <a:t>N, read </a:t>
            </a:r>
            <a:r>
              <a:rPr lang="en-US" sz="2400" dirty="0" smtClean="0"/>
              <a:t>1</a:t>
            </a:r>
          </a:p>
          <a:p>
            <a:pPr lvl="1"/>
            <a:r>
              <a:rPr lang="en-US" sz="2400" dirty="0" smtClean="0"/>
              <a:t>RAFT</a:t>
            </a:r>
            <a:r>
              <a:rPr lang="en-US" sz="2400" dirty="0"/>
              <a:t>:  </a:t>
            </a:r>
            <a:r>
              <a:rPr lang="en-US" sz="2400" dirty="0" smtClean="0"/>
              <a:t>		write </a:t>
            </a:r>
            <a:r>
              <a:rPr lang="en-US" sz="2400" dirty="0"/>
              <a:t>⌊N/2⌋ + 1, </a:t>
            </a:r>
            <a:r>
              <a:rPr lang="en-US" sz="2400" dirty="0" smtClean="0"/>
              <a:t> read </a:t>
            </a:r>
            <a:r>
              <a:rPr lang="en-US" sz="2400" dirty="0"/>
              <a:t>⌊N/2⌋ + </a:t>
            </a:r>
            <a:r>
              <a:rPr lang="en-US" sz="2400" dirty="0" smtClean="0"/>
              <a:t>1</a:t>
            </a:r>
            <a:endParaRPr lang="en-US" sz="3600" dirty="0"/>
          </a:p>
          <a:p>
            <a:pPr lvl="1"/>
            <a:r>
              <a:rPr lang="en-US" sz="2600" dirty="0" smtClean="0"/>
              <a:t>General:  	|W| + |R| &gt; N</a:t>
            </a:r>
          </a:p>
          <a:p>
            <a:pPr lvl="1"/>
            <a:endParaRPr lang="en-US" sz="2600" dirty="0" smtClean="0"/>
          </a:p>
          <a:p>
            <a:r>
              <a:rPr lang="en-US" sz="3000" dirty="0" smtClean="0"/>
              <a:t>L and C are fundamentally at odds</a:t>
            </a:r>
          </a:p>
          <a:p>
            <a:pPr lvl="1"/>
            <a:r>
              <a:rPr lang="en-US" sz="2400" dirty="0" smtClean="0"/>
              <a:t>“C” = </a:t>
            </a:r>
            <a:r>
              <a:rPr lang="en-US" sz="2400" dirty="0" err="1"/>
              <a:t>l</a:t>
            </a:r>
            <a:r>
              <a:rPr lang="en-US" sz="2400" dirty="0" err="1" smtClean="0"/>
              <a:t>inearizability</a:t>
            </a:r>
            <a:r>
              <a:rPr lang="en-US" sz="2400" dirty="0" smtClean="0"/>
              <a:t>, sequential, </a:t>
            </a:r>
            <a:r>
              <a:rPr lang="en-US" sz="2400" dirty="0" err="1" smtClean="0"/>
              <a:t>serializability</a:t>
            </a:r>
            <a:r>
              <a:rPr lang="en-US" sz="2400" dirty="0" smtClean="0"/>
              <a:t> (more later)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B52DDF-CCE5-9644-9AF3-BFB84D893AE1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456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PACELC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534400" cy="5318125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800" dirty="0" smtClean="0"/>
              <a:t>If there is a partition  (P):</a:t>
            </a:r>
          </a:p>
          <a:p>
            <a:pPr lvl="1"/>
            <a:r>
              <a:rPr lang="en-US" sz="2400" dirty="0" smtClean="0"/>
              <a:t>How does system tradeoff  A and C?</a:t>
            </a:r>
          </a:p>
          <a:p>
            <a:pPr>
              <a:spcBef>
                <a:spcPts val="800"/>
              </a:spcBef>
            </a:pPr>
            <a:r>
              <a:rPr lang="en-US" sz="2800" dirty="0" smtClean="0"/>
              <a:t>Else (no partition)</a:t>
            </a:r>
          </a:p>
          <a:p>
            <a:pPr lvl="1"/>
            <a:r>
              <a:rPr lang="en-US" sz="2400" dirty="0" smtClean="0"/>
              <a:t>How does system tradeoff  L and C?</a:t>
            </a:r>
          </a:p>
          <a:p>
            <a:pPr>
              <a:spcBef>
                <a:spcPts val="4000"/>
              </a:spcBef>
            </a:pPr>
            <a:r>
              <a:rPr lang="en-US" sz="2800" dirty="0" smtClean="0"/>
              <a:t>Is there a useful system that switches?</a:t>
            </a:r>
          </a:p>
          <a:p>
            <a:pPr lvl="1"/>
            <a:r>
              <a:rPr lang="en-US" sz="2400" dirty="0" smtClean="0"/>
              <a:t>Dynamo:  PA/EL</a:t>
            </a:r>
          </a:p>
          <a:p>
            <a:pPr lvl="1"/>
            <a:r>
              <a:rPr lang="en-US" sz="2400" dirty="0" smtClean="0"/>
              <a:t>“ACID” </a:t>
            </a:r>
            <a:r>
              <a:rPr lang="en-US" sz="2400" dirty="0" err="1" smtClean="0"/>
              <a:t>dbs</a:t>
            </a:r>
            <a:r>
              <a:rPr lang="en-US" sz="2400" dirty="0" smtClean="0"/>
              <a:t>:  PC/EC</a:t>
            </a:r>
            <a:endParaRPr lang="en-US" sz="2000" dirty="0"/>
          </a:p>
          <a:p>
            <a:pPr marL="57150" indent="0">
              <a:buNone/>
            </a:pPr>
            <a:r>
              <a:rPr lang="en-US" sz="1800" dirty="0">
                <a:hlinkClick r:id="rId2"/>
              </a:rPr>
              <a:t>http://dbmsmusings.blogspot.com/2010/04/problems-with-cap-and-yahoos-little.html</a:t>
            </a:r>
            <a:endParaRPr lang="en-US" sz="1800" dirty="0"/>
          </a:p>
          <a:p>
            <a:pPr lvl="1"/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B52DDF-CCE5-9644-9AF3-BFB84D893AE1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786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845761"/>
            <a:ext cx="7772400" cy="116647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More </a:t>
            </a:r>
            <a:r>
              <a:rPr lang="en-US" dirty="0" err="1" smtClean="0"/>
              <a:t>linearizable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replication algorithms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90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Picture 123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6978" y="1591128"/>
            <a:ext cx="8613207" cy="28346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Chain replication</a:t>
            </a:r>
            <a:endParaRPr lang="en-US" dirty="0"/>
          </a:p>
        </p:txBody>
      </p:sp>
      <p:sp>
        <p:nvSpPr>
          <p:cNvPr id="132" name="Content Placeholder 1"/>
          <p:cNvSpPr txBox="1">
            <a:spLocks/>
          </p:cNvSpPr>
          <p:nvPr/>
        </p:nvSpPr>
        <p:spPr bwMode="auto">
          <a:xfrm>
            <a:off x="777642" y="4983480"/>
            <a:ext cx="8179748" cy="1382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400" b="0" dirty="0" smtClean="0"/>
              <a:t>Writes to head, which orders all writes</a:t>
            </a: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400" b="0" dirty="0" smtClean="0"/>
              <a:t>When write reaches tail, implicitly committed rest of chain</a:t>
            </a: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400" b="0" dirty="0" smtClean="0"/>
              <a:t>Reads to tail, which orders reads </a:t>
            </a:r>
            <a:r>
              <a:rPr lang="en-US" sz="2400" b="0" dirty="0" err="1" smtClean="0"/>
              <a:t>w.r.t</a:t>
            </a:r>
            <a:r>
              <a:rPr lang="en-US" sz="2400" b="0" dirty="0" smtClean="0"/>
              <a:t>. committed writes</a:t>
            </a: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547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332" y="1584578"/>
            <a:ext cx="8306154" cy="283464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5176" y="16215"/>
            <a:ext cx="8878824" cy="1066800"/>
          </a:xfrm>
        </p:spPr>
        <p:txBody>
          <a:bodyPr/>
          <a:lstStyle/>
          <a:p>
            <a:r>
              <a:rPr lang="en-US" sz="3800" dirty="0"/>
              <a:t>Chain replication for read-heavy </a:t>
            </a:r>
            <a:r>
              <a:rPr lang="en-US" sz="3600" dirty="0"/>
              <a:t>(CRAQ)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777240" y="4983480"/>
            <a:ext cx="8179748" cy="1132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n-US" sz="2400" b="0" dirty="0" smtClean="0"/>
              <a:t>Goal:  If all replicas have same version, read from any one</a:t>
            </a: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400" b="0" dirty="0" smtClean="0"/>
              <a:t>Challenge:  They need to </a:t>
            </a:r>
            <a:r>
              <a:rPr lang="en-US" sz="2400" b="0" i="1" dirty="0" smtClean="0"/>
              <a:t>know</a:t>
            </a:r>
            <a:r>
              <a:rPr lang="en-US" sz="2400" b="0" dirty="0" smtClean="0"/>
              <a:t> they have correct version</a:t>
            </a: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338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57" y="16215"/>
            <a:ext cx="8882743" cy="1066800"/>
          </a:xfrm>
        </p:spPr>
        <p:txBody>
          <a:bodyPr/>
          <a:lstStyle/>
          <a:p>
            <a:r>
              <a:rPr lang="en-US" sz="3800" dirty="0" smtClean="0"/>
              <a:t>Chain replication for read-heavy </a:t>
            </a:r>
            <a:r>
              <a:rPr lang="en-US" sz="3600" dirty="0" smtClean="0"/>
              <a:t>(CRAQ)</a:t>
            </a:r>
            <a:endParaRPr lang="en-US" sz="3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317" y="1603828"/>
            <a:ext cx="8949503" cy="283464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80522" y="1577417"/>
            <a:ext cx="3881535" cy="1148706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 rot="2247236">
            <a:off x="6366032" y="2419059"/>
            <a:ext cx="838854" cy="590196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195526" y="2593365"/>
            <a:ext cx="359327" cy="427783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>
          <a:xfrm rot="19311572">
            <a:off x="3867711" y="2472192"/>
            <a:ext cx="879997" cy="472462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 rot="1246163">
            <a:off x="3605352" y="2653013"/>
            <a:ext cx="424746" cy="174091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>
          <a:xfrm rot="10955020" flipV="1">
            <a:off x="3367892" y="2547515"/>
            <a:ext cx="213317" cy="194464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" name="Content Placeholder 1"/>
          <p:cNvSpPr txBox="1">
            <a:spLocks/>
          </p:cNvSpPr>
          <p:nvPr/>
        </p:nvSpPr>
        <p:spPr bwMode="auto">
          <a:xfrm>
            <a:off x="777240" y="4983480"/>
            <a:ext cx="8049519" cy="1617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800"/>
              </a:spcBef>
            </a:pPr>
            <a:r>
              <a:rPr lang="en-US" sz="2400" b="0" dirty="0" smtClean="0"/>
              <a:t>Replicas maintain multiple versions of objects while “dirty”, i.e., contain uncommitted writes</a:t>
            </a:r>
          </a:p>
          <a:p>
            <a:pPr>
              <a:spcBef>
                <a:spcPts val="800"/>
              </a:spcBef>
            </a:pPr>
            <a:r>
              <a:rPr lang="en-US" sz="2400" b="0" dirty="0" smtClean="0"/>
              <a:t>Commitment sent “up” chain after reaches tail</a:t>
            </a:r>
          </a:p>
          <a:p>
            <a:pPr>
              <a:spcBef>
                <a:spcPts val="800"/>
              </a:spcBef>
            </a:pP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210449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176" y="16215"/>
            <a:ext cx="8878824" cy="1066800"/>
          </a:xfrm>
        </p:spPr>
        <p:txBody>
          <a:bodyPr/>
          <a:lstStyle/>
          <a:p>
            <a:r>
              <a:rPr lang="en-US" sz="3800" dirty="0"/>
              <a:t>Chain replication for read-heavy </a:t>
            </a:r>
            <a:r>
              <a:rPr lang="en-US" sz="3600" dirty="0"/>
              <a:t>(CRAQ)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317" y="1603828"/>
            <a:ext cx="8949503" cy="2834640"/>
          </a:xfrm>
          <a:prstGeom prst="rect">
            <a:avLst/>
          </a:prstGeom>
        </p:spPr>
      </p:pic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777240" y="4983480"/>
            <a:ext cx="8049519" cy="1617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800"/>
              </a:spcBef>
            </a:pPr>
            <a:r>
              <a:rPr lang="en-US" sz="2400" b="0" dirty="0" smtClean="0"/>
              <a:t>Read to dirty object must check with tail for proper version</a:t>
            </a:r>
          </a:p>
          <a:p>
            <a:pPr>
              <a:spcBef>
                <a:spcPts val="800"/>
              </a:spcBef>
            </a:pPr>
            <a:r>
              <a:rPr lang="en-US" sz="2400" b="0" dirty="0" smtClean="0"/>
              <a:t>This orders read with respect to global order, regardless of replica that handles</a:t>
            </a:r>
          </a:p>
          <a:p>
            <a:pPr>
              <a:spcBef>
                <a:spcPts val="800"/>
              </a:spcBef>
            </a:pP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137045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Performance: CR vs. CRAQ</a:t>
            </a:r>
            <a:endParaRPr lang="en-US" dirty="0"/>
          </a:p>
        </p:txBody>
      </p:sp>
      <p:pic>
        <p:nvPicPr>
          <p:cNvPr id="5" name="Picture 3" descr="5k_cr3_craq3_craq7_reads_as_writes_increase.wm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26" t="12843" r="4286" b="3067"/>
          <a:stretch>
            <a:fillRect/>
          </a:stretch>
        </p:blipFill>
        <p:spPr bwMode="auto">
          <a:xfrm>
            <a:off x="479683" y="1420075"/>
            <a:ext cx="7768578" cy="4546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13"/>
          <p:cNvGrpSpPr>
            <a:grpSpLocks/>
          </p:cNvGrpSpPr>
          <p:nvPr/>
        </p:nvGrpSpPr>
        <p:grpSpPr bwMode="auto">
          <a:xfrm>
            <a:off x="1541015" y="1655951"/>
            <a:ext cx="720726" cy="3115366"/>
            <a:chOff x="1398631" y="1201468"/>
            <a:chExt cx="720625" cy="4048264"/>
          </a:xfrm>
        </p:grpSpPr>
        <p:sp>
          <p:nvSpPr>
            <p:cNvPr id="7" name="Rounded Rectangle 6"/>
            <p:cNvSpPr>
              <a:spLocks noChangeArrowheads="1"/>
            </p:cNvSpPr>
            <p:nvPr/>
          </p:nvSpPr>
          <p:spPr bwMode="auto">
            <a:xfrm>
              <a:off x="1861073" y="1312433"/>
              <a:ext cx="258183" cy="3937299"/>
            </a:xfrm>
            <a:prstGeom prst="roundRect">
              <a:avLst>
                <a:gd name="adj" fmla="val 16667"/>
              </a:avLst>
            </a:prstGeom>
            <a:solidFill>
              <a:srgbClr val="FFFF00">
                <a:alpha val="25098"/>
              </a:srgbClr>
            </a:solidFill>
            <a:ln w="9525">
              <a:solidFill>
                <a:srgbClr val="FF0000"/>
              </a:solidFill>
              <a:round/>
              <a:headEnd/>
              <a:tailEnd/>
            </a:ln>
            <a:effectLst>
              <a:outerShdw blurRad="508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/>
            <a:lstStyle>
              <a:lvl1pPr algn="ctr"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37931725" indent="-37474525" algn="ctr"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398631" y="4748731"/>
              <a:ext cx="538087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lvl1pPr algn="ctr"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37931725" indent="-37474525" algn="ctr"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en-US" sz="2000">
                  <a:latin typeface="Tahoma" charset="0"/>
                </a:rPr>
                <a:t>1x-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98631" y="3569622"/>
              <a:ext cx="538087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lvl1pPr algn="ctr"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37931725" indent="-37474525" algn="ctr"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en-US" sz="2000">
                  <a:latin typeface="Tahoma" charset="0"/>
                </a:rPr>
                <a:t>3x-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417012" y="1201468"/>
              <a:ext cx="538088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lvl1pPr algn="ctr"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37931725" indent="-37474525" algn="ctr"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en-US" sz="2000">
                  <a:latin typeface="Tahoma" charset="0"/>
                </a:rPr>
                <a:t>7x-</a:t>
              </a:r>
            </a:p>
          </p:txBody>
        </p:sp>
      </p:grpSp>
      <p:sp>
        <p:nvSpPr>
          <p:cNvPr id="11" name="Rounded Rectangle 10"/>
          <p:cNvSpPr>
            <a:spLocks noChangeArrowheads="1"/>
          </p:cNvSpPr>
          <p:nvPr/>
        </p:nvSpPr>
        <p:spPr bwMode="auto">
          <a:xfrm>
            <a:off x="7267602" y="2538924"/>
            <a:ext cx="250910" cy="2192039"/>
          </a:xfrm>
          <a:prstGeom prst="roundRect">
            <a:avLst>
              <a:gd name="adj" fmla="val 16667"/>
            </a:avLst>
          </a:prstGeom>
          <a:solidFill>
            <a:srgbClr val="FFFF00">
              <a:alpha val="25098"/>
            </a:srgbClr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blurRad="50800" dist="38100" dir="2700000" algn="tl" rotWithShape="0">
              <a:srgbClr val="000000">
                <a:alpha val="39999"/>
              </a:srgbClr>
            </a:outerShdw>
          </a:effectLst>
        </p:spPr>
        <p:txBody>
          <a:bodyPr/>
          <a:lstStyle>
            <a:lvl1pPr algn="ctr" eaLnBrk="0" hangingPunct="0">
              <a:defRPr sz="28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algn="ctr" eaLnBrk="0" hangingPunct="0">
              <a:defRPr sz="28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cxnSp>
        <p:nvCxnSpPr>
          <p:cNvPr id="15" name="Straight Arrow Connector 14"/>
          <p:cNvCxnSpPr>
            <a:cxnSpLocks noChangeShapeType="1"/>
          </p:cNvCxnSpPr>
          <p:nvPr/>
        </p:nvCxnSpPr>
        <p:spPr bwMode="auto">
          <a:xfrm rot="10800000" flipV="1">
            <a:off x="2668588" y="3365723"/>
            <a:ext cx="4248150" cy="1588"/>
          </a:xfrm>
          <a:prstGeom prst="straightConnector1">
            <a:avLst/>
          </a:prstGeom>
          <a:noFill/>
          <a:ln w="38100">
            <a:solidFill>
              <a:srgbClr val="C00000"/>
            </a:solidFill>
            <a:round/>
            <a:headEnd type="triangle" w="med" len="med"/>
            <a:tailEnd type="none" w="med" len="lg"/>
          </a:ln>
          <a:effectLst>
            <a:outerShdw blurRad="50800" dist="25401" dir="2700000" algn="tl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Content Placeholder 1"/>
          <p:cNvSpPr>
            <a:spLocks noGrp="1"/>
          </p:cNvSpPr>
          <p:nvPr>
            <p:ph idx="1"/>
          </p:nvPr>
        </p:nvSpPr>
        <p:spPr>
          <a:xfrm>
            <a:off x="70445" y="6249494"/>
            <a:ext cx="8793804" cy="606549"/>
          </a:xfrm>
        </p:spPr>
        <p:txBody>
          <a:bodyPr>
            <a:normAutofit/>
          </a:bodyPr>
          <a:lstStyle/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</a:t>
            </a: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van </a:t>
            </a:r>
            <a:r>
              <a:rPr lang="en-US" sz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Renesse</a:t>
            </a: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and F. B. Schneider. Chain replication for supporting high throughput and availability.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OSDI 2004.</a:t>
            </a:r>
          </a:p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J. Terrace and M. Freedman. </a:t>
            </a: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Object Storage on CRAQ: High-throughput chain replication for read-mostly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workloads. USENIX ATC 2009.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368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226508"/>
            <a:ext cx="7772400" cy="1166478"/>
          </a:xfrm>
        </p:spPr>
        <p:txBody>
          <a:bodyPr/>
          <a:lstStyle/>
          <a:p>
            <a:r>
              <a:rPr lang="en-US" u="sng" dirty="0" smtClean="0"/>
              <a:t>Wednesday lecture</a:t>
            </a:r>
            <a:endParaRPr lang="en-US" u="sn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3191412"/>
            <a:ext cx="7772400" cy="146851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Causal Consistency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46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804" y="4609047"/>
            <a:ext cx="8329987" cy="1916725"/>
          </a:xfrm>
        </p:spPr>
        <p:txBody>
          <a:bodyPr>
            <a:noAutofit/>
          </a:bodyPr>
          <a:lstStyle/>
          <a:p>
            <a:pPr eaLnBrk="1" hangingPunct="1"/>
            <a:r>
              <a:rPr lang="en-US" sz="2800" dirty="0" smtClean="0"/>
              <a:t>Fault-tolerance / durability:  Don’t lose operations</a:t>
            </a:r>
          </a:p>
          <a:p>
            <a:pPr eaLnBrk="1" hangingPunct="1"/>
            <a:r>
              <a:rPr lang="en-US" sz="2800" dirty="0" smtClean="0"/>
              <a:t>Consistency:  </a:t>
            </a:r>
            <a:r>
              <a:rPr lang="en-US" sz="2800" dirty="0"/>
              <a:t>O</a:t>
            </a:r>
            <a:r>
              <a:rPr lang="en-US" sz="2800" dirty="0" smtClean="0"/>
              <a:t>rdering between (visible) operations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 in </a:t>
            </a:r>
            <a:r>
              <a:rPr lang="en-US" dirty="0" err="1" smtClean="0"/>
              <a:t>Paxos</a:t>
            </a:r>
            <a:r>
              <a:rPr lang="en-US" dirty="0" smtClean="0"/>
              <a:t>/Raft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537571" y="1748065"/>
            <a:ext cx="6190452" cy="2195931"/>
            <a:chOff x="1001656" y="758284"/>
            <a:chExt cx="7162800" cy="2830454"/>
          </a:xfrm>
        </p:grpSpPr>
        <p:sp>
          <p:nvSpPr>
            <p:cNvPr id="6" name="Rounded Rectangle 5"/>
            <p:cNvSpPr/>
            <p:nvPr/>
          </p:nvSpPr>
          <p:spPr>
            <a:xfrm>
              <a:off x="1001656" y="1683738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1306456" y="3207738"/>
              <a:ext cx="1524000" cy="228600"/>
              <a:chOff x="1828800" y="3733800"/>
              <a:chExt cx="1524000" cy="22860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 smtClean="0">
                    <a:solidFill>
                      <a:schemeClr val="tx1"/>
                    </a:solidFill>
                    <a:latin typeface="Arial" charset="0"/>
                  </a:rPr>
                  <a:t>add</a:t>
                </a:r>
                <a:endParaRPr lang="en-US" sz="10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 err="1" smtClean="0">
                    <a:solidFill>
                      <a:schemeClr val="tx1"/>
                    </a:solidFill>
                    <a:latin typeface="Arial" charset="0"/>
                  </a:rPr>
                  <a:t>jmp</a:t>
                </a:r>
                <a:endParaRPr lang="en-US" sz="10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 err="1" smtClean="0">
                    <a:solidFill>
                      <a:schemeClr val="tx1"/>
                    </a:solidFill>
                    <a:latin typeface="Arial" charset="0"/>
                  </a:rPr>
                  <a:t>mov</a:t>
                </a:r>
                <a:endParaRPr lang="en-US" sz="10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 err="1" smtClean="0">
                    <a:solidFill>
                      <a:schemeClr val="tx1"/>
                    </a:solidFill>
                    <a:latin typeface="Arial" charset="0"/>
                  </a:rPr>
                  <a:t>shl</a:t>
                </a:r>
                <a:endParaRPr lang="en-US" sz="10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1932130" y="2979138"/>
              <a:ext cx="272654" cy="19835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00" b="1" dirty="0" smtClean="0">
                  <a:latin typeface="Arial" charset="0"/>
                  <a:ea typeface="Arial" charset="0"/>
                  <a:cs typeface="Arial" charset="0"/>
                </a:rPr>
                <a:t>Log</a:t>
              </a:r>
              <a:endParaRPr lang="en-US" sz="1000" b="1" dirty="0">
                <a:latin typeface="Arial" charset="0"/>
                <a:ea typeface="Arial" charset="0"/>
                <a:cs typeface="Arial" charset="0"/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2400423" y="2217138"/>
              <a:ext cx="658633" cy="609600"/>
              <a:chOff x="3075167" y="2286000"/>
              <a:chExt cx="658633" cy="609600"/>
            </a:xfrm>
          </p:grpSpPr>
          <p:sp>
            <p:nvSpPr>
              <p:cNvPr id="14" name="Oval 13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18" name="Freeform 17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19" name="Freeform 18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20" name="Freeform 19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21" name="Freeform 20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22" name="Freeform 21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4" name="Group 23"/>
            <p:cNvGrpSpPr/>
            <p:nvPr/>
          </p:nvGrpSpPr>
          <p:grpSpPr>
            <a:xfrm>
              <a:off x="1369984" y="2217138"/>
              <a:ext cx="531549" cy="533400"/>
              <a:chOff x="2057400" y="2438400"/>
              <a:chExt cx="379678" cy="381000"/>
            </a:xfrm>
          </p:grpSpPr>
          <p:sp>
            <p:nvSpPr>
              <p:cNvPr id="25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26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27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00"/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>
              <a:off x="1236979" y="1759938"/>
              <a:ext cx="797559" cy="39671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00" b="1" dirty="0" smtClean="0">
                  <a:latin typeface="Arial" charset="0"/>
                  <a:ea typeface="Arial" charset="0"/>
                  <a:cs typeface="Arial" charset="0"/>
                </a:rPr>
                <a:t>Consensus</a:t>
              </a:r>
              <a:br>
                <a:rPr lang="en-US" sz="1000" b="1" dirty="0" smtClean="0">
                  <a:latin typeface="Arial" charset="0"/>
                  <a:ea typeface="Arial" charset="0"/>
                  <a:cs typeface="Arial" charset="0"/>
                </a:rPr>
              </a:br>
              <a:r>
                <a:rPr lang="en-US" sz="1000" b="1" dirty="0" smtClean="0">
                  <a:latin typeface="Arial" charset="0"/>
                  <a:ea typeface="Arial" charset="0"/>
                  <a:cs typeface="Arial" charset="0"/>
                </a:rPr>
                <a:t>Module</a:t>
              </a:r>
              <a:endParaRPr lang="en-US" sz="1000" b="1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434887" y="1759938"/>
              <a:ext cx="591677" cy="39671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00" b="1" dirty="0" smtClean="0">
                  <a:latin typeface="Arial" charset="0"/>
                  <a:ea typeface="Arial" charset="0"/>
                  <a:cs typeface="Arial" charset="0"/>
                </a:rPr>
                <a:t>State</a:t>
              </a:r>
              <a:br>
                <a:rPr lang="en-US" sz="1000" b="1" dirty="0" smtClean="0">
                  <a:latin typeface="Arial" charset="0"/>
                  <a:ea typeface="Arial" charset="0"/>
                  <a:cs typeface="Arial" charset="0"/>
                </a:rPr>
              </a:br>
              <a:r>
                <a:rPr lang="en-US" sz="1000" b="1" dirty="0" smtClean="0">
                  <a:latin typeface="Arial" charset="0"/>
                  <a:ea typeface="Arial" charset="0"/>
                  <a:cs typeface="Arial" charset="0"/>
                </a:rPr>
                <a:t>Machine</a:t>
              </a:r>
              <a:endParaRPr lang="en-US" sz="1000" b="1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3440056" y="1683738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3744856" y="3207738"/>
              <a:ext cx="1524000" cy="228600"/>
              <a:chOff x="1828800" y="3733800"/>
              <a:chExt cx="1524000" cy="228600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 smtClean="0">
                    <a:solidFill>
                      <a:schemeClr val="tx1"/>
                    </a:solidFill>
                    <a:latin typeface="Arial" charset="0"/>
                  </a:rPr>
                  <a:t>add</a:t>
                </a:r>
                <a:endParaRPr lang="en-US" sz="10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 err="1" smtClean="0">
                    <a:solidFill>
                      <a:schemeClr val="tx1"/>
                    </a:solidFill>
                    <a:latin typeface="Arial" charset="0"/>
                  </a:rPr>
                  <a:t>jmp</a:t>
                </a:r>
                <a:endParaRPr lang="en-US" sz="10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 err="1" smtClean="0">
                    <a:solidFill>
                      <a:schemeClr val="tx1"/>
                    </a:solidFill>
                    <a:latin typeface="Arial" charset="0"/>
                  </a:rPr>
                  <a:t>mov</a:t>
                </a:r>
                <a:endParaRPr lang="en-US" sz="10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 err="1" smtClean="0">
                    <a:solidFill>
                      <a:schemeClr val="tx1"/>
                    </a:solidFill>
                    <a:latin typeface="Arial" charset="0"/>
                  </a:rPr>
                  <a:t>shl</a:t>
                </a:r>
                <a:endParaRPr lang="en-US" sz="10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4370530" y="2979138"/>
              <a:ext cx="272654" cy="19835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00" b="1" dirty="0" smtClean="0">
                  <a:latin typeface="Arial" charset="0"/>
                  <a:ea typeface="Arial" charset="0"/>
                  <a:cs typeface="Arial" charset="0"/>
                </a:rPr>
                <a:t>Log</a:t>
              </a:r>
              <a:endParaRPr lang="en-US" sz="1000" b="1" dirty="0">
                <a:latin typeface="Arial" charset="0"/>
                <a:ea typeface="Arial" charset="0"/>
                <a:cs typeface="Arial" charset="0"/>
              </a:endParaRPr>
            </a:p>
          </p:txBody>
        </p:sp>
        <p:grpSp>
          <p:nvGrpSpPr>
            <p:cNvPr id="37" name="Group 36"/>
            <p:cNvGrpSpPr/>
            <p:nvPr/>
          </p:nvGrpSpPr>
          <p:grpSpPr>
            <a:xfrm>
              <a:off x="4838823" y="2217138"/>
              <a:ext cx="658633" cy="609600"/>
              <a:chOff x="3075167" y="2286000"/>
              <a:chExt cx="658633" cy="609600"/>
            </a:xfrm>
          </p:grpSpPr>
          <p:sp>
            <p:nvSpPr>
              <p:cNvPr id="38" name="Oval 37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42" name="Freeform 41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43" name="Freeform 42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44" name="Freeform 43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45" name="Freeform 44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46" name="Freeform 45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cxnSp>
            <p:nvCxnSpPr>
              <p:cNvPr id="47" name="Straight Connector 46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48" name="Group 47"/>
            <p:cNvGrpSpPr/>
            <p:nvPr/>
          </p:nvGrpSpPr>
          <p:grpSpPr>
            <a:xfrm>
              <a:off x="3808384" y="2217138"/>
              <a:ext cx="531549" cy="533400"/>
              <a:chOff x="2057400" y="2438400"/>
              <a:chExt cx="379678" cy="381000"/>
            </a:xfrm>
          </p:grpSpPr>
          <p:sp>
            <p:nvSpPr>
              <p:cNvPr id="49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50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51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00"/>
              </a:p>
            </p:txBody>
          </p:sp>
        </p:grpSp>
        <p:sp>
          <p:nvSpPr>
            <p:cNvPr id="52" name="TextBox 51"/>
            <p:cNvSpPr txBox="1"/>
            <p:nvPr/>
          </p:nvSpPr>
          <p:spPr>
            <a:xfrm>
              <a:off x="3675379" y="1759938"/>
              <a:ext cx="797559" cy="39671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00" b="1" dirty="0" smtClean="0">
                  <a:latin typeface="Arial" charset="0"/>
                  <a:ea typeface="Arial" charset="0"/>
                  <a:cs typeface="Arial" charset="0"/>
                </a:rPr>
                <a:t>Consensus</a:t>
              </a:r>
              <a:br>
                <a:rPr lang="en-US" sz="1000" b="1" dirty="0" smtClean="0">
                  <a:latin typeface="Arial" charset="0"/>
                  <a:ea typeface="Arial" charset="0"/>
                  <a:cs typeface="Arial" charset="0"/>
                </a:rPr>
              </a:br>
              <a:r>
                <a:rPr lang="en-US" sz="1000" b="1" dirty="0" smtClean="0">
                  <a:latin typeface="Arial" charset="0"/>
                  <a:ea typeface="Arial" charset="0"/>
                  <a:cs typeface="Arial" charset="0"/>
                </a:rPr>
                <a:t>Module</a:t>
              </a:r>
              <a:endParaRPr lang="en-US" sz="1000" b="1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873287" y="1759938"/>
              <a:ext cx="591677" cy="39671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00" b="1" dirty="0" smtClean="0">
                  <a:latin typeface="Arial" charset="0"/>
                  <a:ea typeface="Arial" charset="0"/>
                  <a:cs typeface="Arial" charset="0"/>
                </a:rPr>
                <a:t>State</a:t>
              </a:r>
              <a:br>
                <a:rPr lang="en-US" sz="1000" b="1" dirty="0" smtClean="0">
                  <a:latin typeface="Arial" charset="0"/>
                  <a:ea typeface="Arial" charset="0"/>
                  <a:cs typeface="Arial" charset="0"/>
                </a:rPr>
              </a:br>
              <a:r>
                <a:rPr lang="en-US" sz="1000" b="1" dirty="0" smtClean="0">
                  <a:latin typeface="Arial" charset="0"/>
                  <a:ea typeface="Arial" charset="0"/>
                  <a:cs typeface="Arial" charset="0"/>
                </a:rPr>
                <a:t>Machine</a:t>
              </a:r>
              <a:endParaRPr lang="en-US" sz="1000" b="1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5878456" y="1683738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6183256" y="3207738"/>
              <a:ext cx="1524000" cy="228600"/>
              <a:chOff x="1828800" y="3733800"/>
              <a:chExt cx="1524000" cy="22860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 smtClean="0">
                    <a:solidFill>
                      <a:schemeClr val="tx1"/>
                    </a:solidFill>
                    <a:latin typeface="Arial" charset="0"/>
                  </a:rPr>
                  <a:t>add</a:t>
                </a:r>
                <a:endParaRPr lang="en-US" sz="10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 err="1" smtClean="0">
                    <a:solidFill>
                      <a:schemeClr val="tx1"/>
                    </a:solidFill>
                    <a:latin typeface="Arial" charset="0"/>
                  </a:rPr>
                  <a:t>jmp</a:t>
                </a:r>
                <a:endParaRPr lang="en-US" sz="10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 err="1" smtClean="0">
                    <a:solidFill>
                      <a:schemeClr val="tx1"/>
                    </a:solidFill>
                    <a:latin typeface="Arial" charset="0"/>
                  </a:rPr>
                  <a:t>mov</a:t>
                </a:r>
                <a:endParaRPr lang="en-US" sz="10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 err="1" smtClean="0">
                    <a:solidFill>
                      <a:schemeClr val="tx1"/>
                    </a:solidFill>
                    <a:latin typeface="Arial" charset="0"/>
                  </a:rPr>
                  <a:t>shl</a:t>
                </a:r>
                <a:endParaRPr lang="en-US" sz="10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sp>
          <p:nvSpPr>
            <p:cNvPr id="60" name="TextBox 59"/>
            <p:cNvSpPr txBox="1"/>
            <p:nvPr/>
          </p:nvSpPr>
          <p:spPr>
            <a:xfrm>
              <a:off x="6808930" y="2979138"/>
              <a:ext cx="272654" cy="19835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00" b="1" dirty="0" smtClean="0">
                  <a:latin typeface="Arial" charset="0"/>
                  <a:ea typeface="Arial" charset="0"/>
                  <a:cs typeface="Arial" charset="0"/>
                </a:rPr>
                <a:t>Log</a:t>
              </a:r>
              <a:endParaRPr lang="en-US" sz="1000" b="1" dirty="0">
                <a:latin typeface="Arial" charset="0"/>
                <a:ea typeface="Arial" charset="0"/>
                <a:cs typeface="Arial" charset="0"/>
              </a:endParaRP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7277223" y="2217138"/>
              <a:ext cx="658633" cy="609600"/>
              <a:chOff x="3075167" y="2286000"/>
              <a:chExt cx="658633" cy="609600"/>
            </a:xfrm>
          </p:grpSpPr>
          <p:sp>
            <p:nvSpPr>
              <p:cNvPr id="62" name="Oval 61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66" name="Freeform 65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67" name="Freeform 66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68" name="Freeform 67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69" name="Freeform 68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70" name="Freeform 69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cxnSp>
            <p:nvCxnSpPr>
              <p:cNvPr id="71" name="Straight Connector 70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72" name="Group 71"/>
            <p:cNvGrpSpPr/>
            <p:nvPr/>
          </p:nvGrpSpPr>
          <p:grpSpPr>
            <a:xfrm>
              <a:off x="6246784" y="2217138"/>
              <a:ext cx="531549" cy="533400"/>
              <a:chOff x="2057400" y="2438400"/>
              <a:chExt cx="379678" cy="381000"/>
            </a:xfrm>
          </p:grpSpPr>
          <p:sp>
            <p:nvSpPr>
              <p:cNvPr id="73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74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75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00"/>
              </a:p>
            </p:txBody>
          </p:sp>
        </p:grpSp>
        <p:sp>
          <p:nvSpPr>
            <p:cNvPr id="76" name="TextBox 75"/>
            <p:cNvSpPr txBox="1"/>
            <p:nvPr/>
          </p:nvSpPr>
          <p:spPr>
            <a:xfrm>
              <a:off x="6113779" y="1759938"/>
              <a:ext cx="797559" cy="39671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00" b="1" dirty="0" smtClean="0">
                  <a:latin typeface="Arial" charset="0"/>
                  <a:ea typeface="Arial" charset="0"/>
                  <a:cs typeface="Arial" charset="0"/>
                </a:rPr>
                <a:t>Consensus</a:t>
              </a:r>
              <a:br>
                <a:rPr lang="en-US" sz="1000" b="1" dirty="0" smtClean="0">
                  <a:latin typeface="Arial" charset="0"/>
                  <a:ea typeface="Arial" charset="0"/>
                  <a:cs typeface="Arial" charset="0"/>
                </a:rPr>
              </a:br>
              <a:r>
                <a:rPr lang="en-US" sz="1000" b="1" dirty="0" smtClean="0">
                  <a:latin typeface="Arial" charset="0"/>
                  <a:ea typeface="Arial" charset="0"/>
                  <a:cs typeface="Arial" charset="0"/>
                </a:rPr>
                <a:t>Module</a:t>
              </a:r>
              <a:endParaRPr lang="en-US" sz="1000" b="1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311687" y="1759938"/>
              <a:ext cx="591677" cy="39671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00" b="1" dirty="0" smtClean="0">
                  <a:latin typeface="Arial" charset="0"/>
                  <a:ea typeface="Arial" charset="0"/>
                  <a:cs typeface="Arial" charset="0"/>
                </a:rPr>
                <a:t>State</a:t>
              </a:r>
              <a:br>
                <a:rPr lang="en-US" sz="1000" b="1" dirty="0" smtClean="0">
                  <a:latin typeface="Arial" charset="0"/>
                  <a:ea typeface="Arial" charset="0"/>
                  <a:cs typeface="Arial" charset="0"/>
                </a:rPr>
              </a:br>
              <a:r>
                <a:rPr lang="en-US" sz="1000" b="1" dirty="0" smtClean="0">
                  <a:latin typeface="Arial" charset="0"/>
                  <a:ea typeface="Arial" charset="0"/>
                  <a:cs typeface="Arial" charset="0"/>
                </a:rPr>
                <a:t>Machine</a:t>
              </a:r>
              <a:endParaRPr lang="en-US" sz="1000" b="1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78" name="Straight Connector 77"/>
            <p:cNvCxnSpPr/>
            <p:nvPr/>
          </p:nvCxnSpPr>
          <p:spPr>
            <a:xfrm>
              <a:off x="6501704" y="1406234"/>
              <a:ext cx="0" cy="7620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9" name="Freeform 78"/>
            <p:cNvSpPr/>
            <p:nvPr/>
          </p:nvSpPr>
          <p:spPr>
            <a:xfrm>
              <a:off x="4296337" y="1875560"/>
              <a:ext cx="2007031" cy="355783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355783">
                  <a:moveTo>
                    <a:pt x="2007031" y="324786"/>
                  </a:moveTo>
                  <a:cubicBezTo>
                    <a:pt x="1444571" y="-30384"/>
                    <a:pt x="796872" y="-191824"/>
                    <a:pt x="0" y="355783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1839857" y="1631911"/>
              <a:ext cx="4463512" cy="599432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  <a:gd name="connsiteX0" fmla="*/ 2007031 w 2007031"/>
                <a:gd name="connsiteY0" fmla="*/ 375253 h 406250"/>
                <a:gd name="connsiteX1" fmla="*/ 0 w 2007031"/>
                <a:gd name="connsiteY1" fmla="*/ 406250 h 406250"/>
                <a:gd name="connsiteX0" fmla="*/ 2007031 w 2007031"/>
                <a:gd name="connsiteY0" fmla="*/ 568435 h 599432"/>
                <a:gd name="connsiteX1" fmla="*/ 0 w 2007031"/>
                <a:gd name="connsiteY1" fmla="*/ 599432 h 59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599432">
                  <a:moveTo>
                    <a:pt x="2007031" y="568435"/>
                  </a:moveTo>
                  <a:cubicBezTo>
                    <a:pt x="1570010" y="-305928"/>
                    <a:pt x="605228" y="-72162"/>
                    <a:pt x="0" y="599432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4079361" y="2789284"/>
              <a:ext cx="867905" cy="371959"/>
            </a:xfrm>
            <a:custGeom>
              <a:avLst/>
              <a:gdLst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7905" h="371959">
                  <a:moveTo>
                    <a:pt x="0" y="0"/>
                  </a:moveTo>
                  <a:cubicBezTo>
                    <a:pt x="12916" y="335796"/>
                    <a:pt x="552773" y="-41330"/>
                    <a:pt x="867905" y="371959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cxnSp>
          <p:nvCxnSpPr>
            <p:cNvPr id="82" name="Straight Connector 81"/>
            <p:cNvCxnSpPr/>
            <p:nvPr/>
          </p:nvCxnSpPr>
          <p:spPr>
            <a:xfrm flipV="1">
              <a:off x="5162950" y="2860387"/>
              <a:ext cx="0" cy="4572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3" name="Freeform 82"/>
            <p:cNvSpPr/>
            <p:nvPr/>
          </p:nvSpPr>
          <p:spPr>
            <a:xfrm>
              <a:off x="6511304" y="2789284"/>
              <a:ext cx="867905" cy="371959"/>
            </a:xfrm>
            <a:custGeom>
              <a:avLst/>
              <a:gdLst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7905" h="371959">
                  <a:moveTo>
                    <a:pt x="0" y="0"/>
                  </a:moveTo>
                  <a:cubicBezTo>
                    <a:pt x="12916" y="335796"/>
                    <a:pt x="552773" y="-41330"/>
                    <a:pt x="867905" y="371959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1634504" y="2789284"/>
              <a:ext cx="867905" cy="371959"/>
            </a:xfrm>
            <a:custGeom>
              <a:avLst/>
              <a:gdLst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7905" h="371959">
                  <a:moveTo>
                    <a:pt x="0" y="0"/>
                  </a:moveTo>
                  <a:cubicBezTo>
                    <a:pt x="12916" y="335796"/>
                    <a:pt x="552773" y="-41330"/>
                    <a:pt x="867905" y="371959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cxnSp>
          <p:nvCxnSpPr>
            <p:cNvPr id="85" name="Straight Connector 84"/>
            <p:cNvCxnSpPr/>
            <p:nvPr/>
          </p:nvCxnSpPr>
          <p:spPr>
            <a:xfrm flipV="1">
              <a:off x="7600060" y="2860387"/>
              <a:ext cx="0" cy="4572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V="1">
              <a:off x="2723260" y="2860387"/>
              <a:ext cx="0" cy="4572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7" name="Freeform 86"/>
            <p:cNvSpPr/>
            <p:nvPr/>
          </p:nvSpPr>
          <p:spPr>
            <a:xfrm>
              <a:off x="6690858" y="1325090"/>
              <a:ext cx="922149" cy="833998"/>
            </a:xfrm>
            <a:custGeom>
              <a:avLst/>
              <a:gdLst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22149 w 922149"/>
                <a:gd name="connsiteY0" fmla="*/ 1022888 h 1022888"/>
                <a:gd name="connsiteX1" fmla="*/ 0 w 922149"/>
                <a:gd name="connsiteY1" fmla="*/ 0 h 102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22149" h="1022888">
                  <a:moveTo>
                    <a:pt x="922149" y="1022888"/>
                  </a:moveTo>
                  <a:cubicBezTo>
                    <a:pt x="876945" y="548898"/>
                    <a:pt x="669011" y="198894"/>
                    <a:pt x="0" y="0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017934" y="1350863"/>
              <a:ext cx="480762" cy="3173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/>
                <a:t>shl</a:t>
              </a:r>
              <a:endParaRPr lang="en-US" sz="1000" dirty="0"/>
            </a:p>
          </p:txBody>
        </p:sp>
        <p:pic>
          <p:nvPicPr>
            <p:cNvPr id="89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2363" y="758284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6502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7589" y="4365380"/>
            <a:ext cx="5970434" cy="2264020"/>
          </a:xfrm>
        </p:spPr>
        <p:txBody>
          <a:bodyPr>
            <a:noAutofit/>
          </a:bodyPr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600" dirty="0" smtClean="0"/>
              <a:t>Let’s say A and B send an op.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600" dirty="0" smtClean="0"/>
              <a:t>All readers see A </a:t>
            </a:r>
            <a:r>
              <a:rPr lang="en-US" sz="2600" dirty="0">
                <a:sym typeface="Wingdings"/>
              </a:rPr>
              <a:t>→</a:t>
            </a:r>
            <a:r>
              <a:rPr lang="en-US" sz="2600" dirty="0" smtClean="0">
                <a:sym typeface="Wingdings"/>
              </a:rPr>
              <a:t> B ?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600" dirty="0" smtClean="0"/>
              <a:t>All </a:t>
            </a:r>
            <a:r>
              <a:rPr lang="en-US" sz="2600" dirty="0"/>
              <a:t>readers see </a:t>
            </a:r>
            <a:r>
              <a:rPr lang="en-US" sz="2600" dirty="0" smtClean="0">
                <a:sym typeface="Wingdings"/>
              </a:rPr>
              <a:t>B</a:t>
            </a:r>
            <a:r>
              <a:rPr lang="en-US" sz="2600" dirty="0" smtClean="0"/>
              <a:t> </a:t>
            </a:r>
            <a:r>
              <a:rPr lang="en-US" sz="2600" dirty="0">
                <a:sym typeface="Wingdings"/>
              </a:rPr>
              <a:t>→ A ? </a:t>
            </a:r>
            <a:endParaRPr lang="en-US" sz="2600" dirty="0" smtClean="0">
              <a:sym typeface="Wingdings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600" dirty="0" smtClean="0"/>
              <a:t>Some see </a:t>
            </a:r>
            <a:r>
              <a:rPr lang="en-US" sz="2600" dirty="0"/>
              <a:t>A </a:t>
            </a:r>
            <a:r>
              <a:rPr lang="en-US" sz="2600" dirty="0">
                <a:sym typeface="Wingdings"/>
              </a:rPr>
              <a:t>→ B </a:t>
            </a:r>
            <a:r>
              <a:rPr lang="en-US" sz="2600" dirty="0" smtClean="0">
                <a:sym typeface="Wingdings"/>
              </a:rPr>
              <a:t> and others  </a:t>
            </a:r>
            <a:r>
              <a:rPr lang="en-US" sz="2600" dirty="0">
                <a:sym typeface="Wingdings"/>
              </a:rPr>
              <a:t>B</a:t>
            </a:r>
            <a:r>
              <a:rPr lang="en-US" sz="2600" dirty="0"/>
              <a:t> </a:t>
            </a:r>
            <a:r>
              <a:rPr lang="en-US" sz="2600" dirty="0">
                <a:sym typeface="Wingdings"/>
              </a:rPr>
              <a:t>→ A ? </a:t>
            </a:r>
            <a:endParaRPr lang="en-US" sz="2600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endParaRPr lang="en-US" sz="2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 consistency model?</a:t>
            </a:r>
            <a:endParaRPr lang="en-US" dirty="0"/>
          </a:p>
        </p:txBody>
      </p:sp>
      <p:pic>
        <p:nvPicPr>
          <p:cNvPr id="91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085" y="1748065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" name="Rounded Rectangle 95"/>
          <p:cNvSpPr/>
          <p:nvPr/>
        </p:nvSpPr>
        <p:spPr>
          <a:xfrm>
            <a:off x="1537571" y="2466053"/>
            <a:ext cx="1975676" cy="147794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03" name="Rounded Rectangle 102"/>
          <p:cNvSpPr/>
          <p:nvPr/>
        </p:nvSpPr>
        <p:spPr>
          <a:xfrm>
            <a:off x="3644959" y="2466053"/>
            <a:ext cx="1975676" cy="147794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10" name="Rounded Rectangle 109"/>
          <p:cNvSpPr/>
          <p:nvPr/>
        </p:nvSpPr>
        <p:spPr>
          <a:xfrm>
            <a:off x="5752347" y="2466053"/>
            <a:ext cx="1975676" cy="147794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pic>
        <p:nvPicPr>
          <p:cNvPr id="128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3144" y="1748065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0" name="Straight Connector 179"/>
          <p:cNvCxnSpPr/>
          <p:nvPr/>
        </p:nvCxnSpPr>
        <p:spPr>
          <a:xfrm>
            <a:off x="6290989" y="2250759"/>
            <a:ext cx="0" cy="591177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>
            <a:off x="1999576" y="2250759"/>
            <a:ext cx="0" cy="591177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6335582" y="2533661"/>
            <a:ext cx="4046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B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 flipH="1">
            <a:off x="2025118" y="2590755"/>
            <a:ext cx="395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A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8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4946" y="1674867"/>
            <a:ext cx="8660454" cy="4878333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800" dirty="0" smtClean="0"/>
              <a:t>Provide behavior </a:t>
            </a:r>
            <a:r>
              <a:rPr lang="en-US" sz="2800" dirty="0"/>
              <a:t>of a single copy </a:t>
            </a:r>
            <a:r>
              <a:rPr lang="en-US" sz="2800" dirty="0" smtClean="0"/>
              <a:t>of object:</a:t>
            </a:r>
          </a:p>
          <a:p>
            <a:pPr lvl="1"/>
            <a:r>
              <a:rPr lang="en-US" sz="2400" dirty="0" smtClean="0"/>
              <a:t>Read should return the most recent write</a:t>
            </a:r>
          </a:p>
          <a:p>
            <a:pPr lvl="1"/>
            <a:r>
              <a:rPr lang="en-US" sz="2400" dirty="0" smtClean="0"/>
              <a:t>Subsequent reads should return same value, until next write</a:t>
            </a:r>
          </a:p>
          <a:p>
            <a:pPr lvl="1"/>
            <a:endParaRPr lang="en-US" sz="2400" dirty="0" smtClean="0"/>
          </a:p>
          <a:p>
            <a:pPr>
              <a:spcBef>
                <a:spcPts val="800"/>
              </a:spcBef>
            </a:pPr>
            <a:r>
              <a:rPr lang="en-US" sz="2800" dirty="0"/>
              <a:t>T</a:t>
            </a:r>
            <a:r>
              <a:rPr lang="en-US" sz="2800" dirty="0" smtClean="0"/>
              <a:t>elephone intuition: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 smtClean="0"/>
              <a:t>Alice updates Facebook post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 smtClean="0"/>
              <a:t>Alice calls Bob on phone: “Check my Facebook post!”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 smtClean="0"/>
              <a:t>Bob read’s Alice’s wall, sees her post</a:t>
            </a:r>
          </a:p>
          <a:p>
            <a:pPr marL="971550" lvl="1" indent="-514350">
              <a:buFont typeface="+mj-lt"/>
              <a:buAutoNum type="arabicPeriod"/>
            </a:pPr>
            <a:endParaRPr lang="en-US" sz="2600" dirty="0"/>
          </a:p>
          <a:p>
            <a:pPr marL="971550" lvl="1" indent="-514350">
              <a:buFont typeface="+mj-lt"/>
              <a:buAutoNum type="arabicPeriod"/>
            </a:pPr>
            <a:endParaRPr lang="en-US" sz="2600" dirty="0" smtClean="0"/>
          </a:p>
          <a:p>
            <a:pPr marL="971550" lvl="1" indent="-514350">
              <a:buFont typeface="+mj-lt"/>
              <a:buAutoNum type="arabicPeriod"/>
            </a:pPr>
            <a:endParaRPr lang="en-US" sz="2600" dirty="0"/>
          </a:p>
          <a:p>
            <a:pPr marL="971550" lvl="1" indent="-514350">
              <a:buFont typeface="+mj-lt"/>
              <a:buAutoNum type="arabicPeriod"/>
            </a:pPr>
            <a:endParaRPr lang="en-US" sz="26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/RAFT has </a:t>
            </a:r>
            <a:r>
              <a:rPr lang="en-US" i="1" dirty="0" smtClean="0"/>
              <a:t>strong consistency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623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/>
          </p:cNvPicPr>
          <p:nvPr/>
        </p:nvPicPr>
        <p:blipFill rotWithShape="1">
          <a:blip r:embed="rId2"/>
          <a:srcRect l="1921" t="-3492" r="1992" b="274"/>
          <a:stretch/>
        </p:blipFill>
        <p:spPr>
          <a:xfrm>
            <a:off x="4661880" y="1851561"/>
            <a:ext cx="441865" cy="479397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trong Consistency?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933450" y="2572157"/>
            <a:ext cx="7048500" cy="457200"/>
            <a:chOff x="895350" y="2303632"/>
            <a:chExt cx="7048500" cy="457200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Rounded Rectangle 10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33450" y="3210331"/>
            <a:ext cx="7048500" cy="457200"/>
            <a:chOff x="895350" y="2303632"/>
            <a:chExt cx="7048500" cy="457200"/>
          </a:xfrm>
        </p:grpSpPr>
        <p:cxnSp>
          <p:nvCxnSpPr>
            <p:cNvPr id="14" name="Straight Arrow Connector 13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Rounded Rectangle 14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933450" y="3848506"/>
            <a:ext cx="7048500" cy="457200"/>
            <a:chOff x="895350" y="2303632"/>
            <a:chExt cx="7048500" cy="457200"/>
          </a:xfrm>
        </p:grpSpPr>
        <p:cxnSp>
          <p:nvCxnSpPr>
            <p:cNvPr id="17" name="Straight Arrow Connector 16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Rounded Rectangle 17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pic>
        <p:nvPicPr>
          <p:cNvPr id="20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439" y="1440176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2297095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 flipH="1">
            <a:off x="2297095" y="1791047"/>
            <a:ext cx="16088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write(A,1)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3745139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  <a:scene3d>
            <a:camera prst="orthographicFront">
              <a:rot lat="0" lon="300000" rev="0"/>
            </a:camera>
            <a:lightRig rig="threePt" dir="t"/>
          </a:scene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2060047" y="1695450"/>
            <a:ext cx="3254903" cy="0"/>
          </a:xfrm>
          <a:prstGeom prst="straightConnector1">
            <a:avLst/>
          </a:prstGeom>
          <a:ln>
            <a:prstDash val="solid"/>
            <a:headEnd type="non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2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162" y="4879278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8" name="Straight Connector 37"/>
          <p:cNvCxnSpPr/>
          <p:nvPr/>
        </p:nvCxnSpPr>
        <p:spPr>
          <a:xfrm>
            <a:off x="6786977" y="4145344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5671476" y="4145344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  <a:scene3d>
            <a:camera prst="orthographicFront">
              <a:rot lat="0" lon="300000" rev="0"/>
            </a:camera>
            <a:lightRig rig="threePt" dir="t"/>
          </a:scene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5100865" y="5160946"/>
            <a:ext cx="2458451" cy="0"/>
          </a:xfrm>
          <a:prstGeom prst="straightConnector1">
            <a:avLst/>
          </a:prstGeom>
          <a:ln>
            <a:prstDash val="solid"/>
            <a:headEnd type="non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 flipH="1">
            <a:off x="6935153" y="4046958"/>
            <a:ext cx="395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44" name="TextBox 43"/>
          <p:cNvSpPr txBox="1"/>
          <p:nvPr/>
        </p:nvSpPr>
        <p:spPr>
          <a:xfrm flipH="1">
            <a:off x="3753558" y="2322835"/>
            <a:ext cx="1377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uccess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 flipH="1">
            <a:off x="5697480" y="4657128"/>
            <a:ext cx="11827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read(A)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4442258" y="1848932"/>
            <a:ext cx="981489" cy="3280876"/>
          </a:xfrm>
          <a:prstGeom prst="line">
            <a:avLst/>
          </a:prstGeom>
          <a:ln w="57150" cap="rnd">
            <a:solidFill>
              <a:srgbClr val="00B05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Content Placeholder 1"/>
          <p:cNvSpPr>
            <a:spLocks noGrp="1"/>
          </p:cNvSpPr>
          <p:nvPr>
            <p:ph idx="1"/>
          </p:nvPr>
        </p:nvSpPr>
        <p:spPr>
          <a:xfrm>
            <a:off x="801726" y="5409198"/>
            <a:ext cx="8392644" cy="1037823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en-US" sz="2600" b="1" dirty="0" smtClean="0">
                <a:solidFill>
                  <a:srgbClr val="00B050"/>
                </a:solidFill>
              </a:rPr>
              <a:t>Phone call:</a:t>
            </a:r>
            <a:r>
              <a:rPr lang="en-US" sz="2600" dirty="0" smtClean="0"/>
              <a:t>	Ensures </a:t>
            </a:r>
            <a:r>
              <a:rPr lang="en-US" sz="2600" i="1" dirty="0" smtClean="0"/>
              <a:t>happens-before</a:t>
            </a:r>
            <a:r>
              <a:rPr lang="en-US" sz="2600" dirty="0" smtClean="0"/>
              <a:t> relationship, 							even through “out-of-band” communication</a:t>
            </a:r>
          </a:p>
        </p:txBody>
      </p:sp>
    </p:spTree>
    <p:extLst>
      <p:ext uri="{BB962C8B-B14F-4D97-AF65-F5344CB8AC3E}">
        <p14:creationId xmlns:p14="http://schemas.microsoft.com/office/powerpoint/2010/main" val="807862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42" grpId="0"/>
      <p:bldP spid="44" grpId="0"/>
      <p:bldP spid="45" grpId="0"/>
      <p:bldP spid="3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/>
          </p:cNvPicPr>
          <p:nvPr/>
        </p:nvPicPr>
        <p:blipFill rotWithShape="1">
          <a:blip r:embed="rId2"/>
          <a:srcRect l="1921" t="-3492" r="1992" b="274"/>
          <a:stretch/>
        </p:blipFill>
        <p:spPr>
          <a:xfrm>
            <a:off x="4661880" y="1851561"/>
            <a:ext cx="441865" cy="479397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trong Consistency?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933450" y="2572157"/>
            <a:ext cx="7048500" cy="457200"/>
            <a:chOff x="895350" y="2303632"/>
            <a:chExt cx="7048500" cy="457200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Rounded Rectangle 10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33450" y="3210331"/>
            <a:ext cx="7048500" cy="457200"/>
            <a:chOff x="895350" y="2303632"/>
            <a:chExt cx="7048500" cy="457200"/>
          </a:xfrm>
        </p:grpSpPr>
        <p:cxnSp>
          <p:nvCxnSpPr>
            <p:cNvPr id="14" name="Straight Arrow Connector 13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Rounded Rectangle 14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933450" y="3848506"/>
            <a:ext cx="7048500" cy="457200"/>
            <a:chOff x="895350" y="2303632"/>
            <a:chExt cx="7048500" cy="457200"/>
          </a:xfrm>
        </p:grpSpPr>
        <p:cxnSp>
          <p:nvCxnSpPr>
            <p:cNvPr id="17" name="Straight Arrow Connector 16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Rounded Rectangle 17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pic>
        <p:nvPicPr>
          <p:cNvPr id="20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439" y="1440176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2297095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 flipH="1">
            <a:off x="2297095" y="1791047"/>
            <a:ext cx="16088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write(A,1)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3745139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  <a:scene3d>
            <a:camera prst="orthographicFront">
              <a:rot lat="0" lon="300000" rev="0"/>
            </a:camera>
            <a:lightRig rig="threePt" dir="t"/>
          </a:scene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2060047" y="1695450"/>
            <a:ext cx="3254903" cy="0"/>
          </a:xfrm>
          <a:prstGeom prst="straightConnector1">
            <a:avLst/>
          </a:prstGeom>
          <a:ln>
            <a:prstDash val="solid"/>
            <a:headEnd type="non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2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162" y="4879278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8" name="Straight Connector 37"/>
          <p:cNvCxnSpPr/>
          <p:nvPr/>
        </p:nvCxnSpPr>
        <p:spPr>
          <a:xfrm>
            <a:off x="6786977" y="4145344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5671476" y="4145344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  <a:scene3d>
            <a:camera prst="orthographicFront">
              <a:rot lat="0" lon="300000" rev="0"/>
            </a:camera>
            <a:lightRig rig="threePt" dir="t"/>
          </a:scene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5100865" y="5160946"/>
            <a:ext cx="2458451" cy="0"/>
          </a:xfrm>
          <a:prstGeom prst="straightConnector1">
            <a:avLst/>
          </a:prstGeom>
          <a:ln>
            <a:prstDash val="solid"/>
            <a:headEnd type="non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 flipH="1">
            <a:off x="6935153" y="4046958"/>
            <a:ext cx="395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44" name="TextBox 43"/>
          <p:cNvSpPr txBox="1"/>
          <p:nvPr/>
        </p:nvSpPr>
        <p:spPr>
          <a:xfrm flipH="1">
            <a:off x="3753558" y="2322835"/>
            <a:ext cx="1377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uccess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 flipH="1">
            <a:off x="5697480" y="4657128"/>
            <a:ext cx="11827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read(A)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4442258" y="1848932"/>
            <a:ext cx="981489" cy="3280876"/>
          </a:xfrm>
          <a:prstGeom prst="line">
            <a:avLst/>
          </a:prstGeom>
          <a:ln w="57150" cap="rnd">
            <a:solidFill>
              <a:srgbClr val="00B05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Content Placeholder 1"/>
          <p:cNvSpPr>
            <a:spLocks noGrp="1"/>
          </p:cNvSpPr>
          <p:nvPr>
            <p:ph idx="1"/>
          </p:nvPr>
        </p:nvSpPr>
        <p:spPr>
          <a:xfrm>
            <a:off x="801726" y="5409198"/>
            <a:ext cx="7582857" cy="1037823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en-US" sz="2600" b="1" dirty="0" smtClean="0">
                <a:solidFill>
                  <a:srgbClr val="00B050"/>
                </a:solidFill>
              </a:rPr>
              <a:t>One cool trick:</a:t>
            </a:r>
            <a:r>
              <a:rPr lang="en-US" sz="2600" b="1" dirty="0">
                <a:solidFill>
                  <a:srgbClr val="00B050"/>
                </a:solidFill>
              </a:rPr>
              <a:t>	</a:t>
            </a:r>
            <a:r>
              <a:rPr lang="en-US" sz="2600" b="1" dirty="0" smtClean="0">
                <a:solidFill>
                  <a:srgbClr val="00B050"/>
                </a:solidFill>
              </a:rPr>
              <a:t>  </a:t>
            </a:r>
            <a:r>
              <a:rPr lang="en-US" sz="2600" dirty="0" smtClean="0"/>
              <a:t>Delay responding to writes/ops 						  until properly committed</a:t>
            </a:r>
          </a:p>
        </p:txBody>
      </p:sp>
    </p:spTree>
    <p:extLst>
      <p:ext uri="{BB962C8B-B14F-4D97-AF65-F5344CB8AC3E}">
        <p14:creationId xmlns:p14="http://schemas.microsoft.com/office/powerpoint/2010/main" val="52901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/>
              <a:t>Strong Consistency</a:t>
            </a:r>
            <a:r>
              <a:rPr lang="en-US" dirty="0" smtClean="0"/>
              <a:t>?  This is buggy! 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933450" y="2572157"/>
            <a:ext cx="7048500" cy="457200"/>
            <a:chOff x="895350" y="2303632"/>
            <a:chExt cx="7048500" cy="457200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Rounded Rectangle 10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33450" y="3210331"/>
            <a:ext cx="7048500" cy="457200"/>
            <a:chOff x="895350" y="2303632"/>
            <a:chExt cx="7048500" cy="457200"/>
          </a:xfrm>
        </p:grpSpPr>
        <p:cxnSp>
          <p:nvCxnSpPr>
            <p:cNvPr id="14" name="Straight Arrow Connector 13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Rounded Rectangle 14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933450" y="3848506"/>
            <a:ext cx="7048500" cy="457200"/>
            <a:chOff x="895350" y="2303632"/>
            <a:chExt cx="7048500" cy="457200"/>
          </a:xfrm>
        </p:grpSpPr>
        <p:cxnSp>
          <p:nvCxnSpPr>
            <p:cNvPr id="17" name="Straight Arrow Connector 16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Rounded Rectangle 17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pic>
        <p:nvPicPr>
          <p:cNvPr id="20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439" y="1440176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2297095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 flipH="1">
            <a:off x="2297095" y="1791047"/>
            <a:ext cx="16088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write(A,1)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3745139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  <a:scene3d>
            <a:camera prst="orthographicFront">
              <a:rot lat="0" lon="300000" rev="0"/>
            </a:camera>
            <a:lightRig rig="threePt" dir="t"/>
          </a:scene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2060047" y="1695450"/>
            <a:ext cx="3254903" cy="0"/>
          </a:xfrm>
          <a:prstGeom prst="straightConnector1">
            <a:avLst/>
          </a:prstGeom>
          <a:ln>
            <a:prstDash val="solid"/>
            <a:headEnd type="non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 flipH="1">
            <a:off x="3753558" y="2322835"/>
            <a:ext cx="1377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uccess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634214" y="2572157"/>
            <a:ext cx="0" cy="1733549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 flipH="1">
            <a:off x="2849671" y="4269488"/>
            <a:ext cx="1592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committed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2709413" y="2917669"/>
            <a:ext cx="396046" cy="521262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694302" y="2906171"/>
            <a:ext cx="390834" cy="1128513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3156893" y="2876800"/>
            <a:ext cx="396046" cy="521262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headEnd type="triangle" w="med" len="lg"/>
            <a:tailEnd type="non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3170810" y="2865302"/>
            <a:ext cx="390834" cy="1128513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headEnd type="triangle" w="med" len="lg"/>
            <a:tailEnd type="non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Content Placeholder 1"/>
          <p:cNvSpPr>
            <a:spLocks noGrp="1"/>
          </p:cNvSpPr>
          <p:nvPr>
            <p:ph idx="1"/>
          </p:nvPr>
        </p:nvSpPr>
        <p:spPr>
          <a:xfrm>
            <a:off x="1209220" y="5433542"/>
            <a:ext cx="7209025" cy="1424459"/>
          </a:xfrm>
        </p:spPr>
        <p:txBody>
          <a:bodyPr>
            <a:normAutofit fontScale="92500"/>
          </a:bodyPr>
          <a:lstStyle/>
          <a:p>
            <a:pPr>
              <a:spcBef>
                <a:spcPts val="800"/>
              </a:spcBef>
            </a:pPr>
            <a:r>
              <a:rPr lang="en-US" sz="2400" dirty="0" smtClean="0"/>
              <a:t>Isn’t sufficient to return value of third node:                         It doesn’t know precisely when op is “globally” committed</a:t>
            </a:r>
            <a:endParaRPr lang="en-US" sz="2200" dirty="0" smtClean="0"/>
          </a:p>
          <a:p>
            <a:pPr>
              <a:spcBef>
                <a:spcPts val="800"/>
              </a:spcBef>
            </a:pPr>
            <a:r>
              <a:rPr lang="en-US" sz="2400" dirty="0" smtClean="0"/>
              <a:t>Instead: Need to actually </a:t>
            </a:r>
            <a:r>
              <a:rPr lang="en-US" sz="2400" i="1" dirty="0" smtClean="0"/>
              <a:t>order</a:t>
            </a:r>
            <a:r>
              <a:rPr lang="en-US" sz="2400" dirty="0" smtClean="0"/>
              <a:t> read operation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508162" y="4046958"/>
            <a:ext cx="3051154" cy="1367926"/>
            <a:chOff x="4508162" y="4119528"/>
            <a:chExt cx="3051154" cy="1367926"/>
          </a:xfrm>
        </p:grpSpPr>
        <p:pic>
          <p:nvPicPr>
            <p:cNvPr id="50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8162" y="4951848"/>
              <a:ext cx="592703" cy="535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51" name="Straight Connector 50"/>
            <p:cNvCxnSpPr/>
            <p:nvPr/>
          </p:nvCxnSpPr>
          <p:spPr>
            <a:xfrm>
              <a:off x="6786977" y="4217914"/>
              <a:ext cx="296352" cy="895724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H="1">
              <a:off x="5671476" y="4217914"/>
              <a:ext cx="296352" cy="895724"/>
            </a:xfrm>
            <a:prstGeom prst="line">
              <a:avLst/>
            </a:prstGeom>
            <a:ln w="57150" cap="rnd">
              <a:solidFill>
                <a:srgbClr val="C00000"/>
              </a:solidFill>
              <a:headEnd type="triangle" w="med" len="lg"/>
              <a:tailEnd type="none" w="med" len="lg"/>
            </a:ln>
            <a:effectLst/>
            <a:scene3d>
              <a:camera prst="orthographicFront">
                <a:rot lat="0" lon="300000" rev="0"/>
              </a:camera>
              <a:lightRig rig="threePt" dir="t"/>
            </a:scene3d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>
              <a:off x="5100865" y="5233516"/>
              <a:ext cx="2458451" cy="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 flipH="1">
              <a:off x="6935153" y="4119528"/>
              <a:ext cx="39590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 flipH="1">
              <a:off x="5697480" y="4729698"/>
              <a:ext cx="118273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read(A)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1862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00416 L -0.24948 -4.81481E-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83" y="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4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trong Consistency!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933450" y="2572157"/>
            <a:ext cx="7048500" cy="457200"/>
            <a:chOff x="895350" y="2303632"/>
            <a:chExt cx="7048500" cy="457200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Rounded Rectangle 10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33450" y="3210331"/>
            <a:ext cx="7048500" cy="457200"/>
            <a:chOff x="895350" y="2303632"/>
            <a:chExt cx="7048500" cy="457200"/>
          </a:xfrm>
        </p:grpSpPr>
        <p:cxnSp>
          <p:nvCxnSpPr>
            <p:cNvPr id="14" name="Straight Arrow Connector 13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Rounded Rectangle 14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933450" y="3848506"/>
            <a:ext cx="7048500" cy="457200"/>
            <a:chOff x="895350" y="2303632"/>
            <a:chExt cx="7048500" cy="457200"/>
          </a:xfrm>
        </p:grpSpPr>
        <p:cxnSp>
          <p:nvCxnSpPr>
            <p:cNvPr id="17" name="Straight Arrow Connector 16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Rounded Rectangle 17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pic>
        <p:nvPicPr>
          <p:cNvPr id="20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439" y="1440176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2297095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 flipH="1">
            <a:off x="2297095" y="1791047"/>
            <a:ext cx="16088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write(A,1)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3745139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  <a:scene3d>
            <a:camera prst="orthographicFront">
              <a:rot lat="0" lon="300000" rev="0"/>
            </a:camera>
            <a:lightRig rig="threePt" dir="t"/>
          </a:scene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2060047" y="1695450"/>
            <a:ext cx="3254903" cy="0"/>
          </a:xfrm>
          <a:prstGeom prst="straightConnector1">
            <a:avLst/>
          </a:prstGeom>
          <a:ln>
            <a:prstDash val="solid"/>
            <a:headEnd type="non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 flipH="1">
            <a:off x="3753558" y="2322835"/>
            <a:ext cx="1377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uccess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634214" y="2572157"/>
            <a:ext cx="0" cy="1733549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709413" y="2917669"/>
            <a:ext cx="396046" cy="521262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694302" y="2906171"/>
            <a:ext cx="390834" cy="1128513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3156893" y="2876800"/>
            <a:ext cx="396046" cy="521262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headEnd type="triangle" w="med" len="lg"/>
            <a:tailEnd type="non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3170810" y="2865302"/>
            <a:ext cx="390834" cy="1128513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headEnd type="triangle" w="med" len="lg"/>
            <a:tailEnd type="non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5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419" y="4879278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6" name="Straight Connector 35"/>
          <p:cNvCxnSpPr/>
          <p:nvPr/>
        </p:nvCxnSpPr>
        <p:spPr>
          <a:xfrm>
            <a:off x="4281715" y="2949713"/>
            <a:ext cx="464815" cy="2134897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3392734" y="2865302"/>
            <a:ext cx="513224" cy="2175766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  <a:scene3d>
            <a:camera prst="orthographicFront">
              <a:rot lat="0" lon="300000" rev="0"/>
            </a:camera>
            <a:lightRig rig="threePt" dir="t"/>
          </a:scene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2822122" y="5160946"/>
            <a:ext cx="2458451" cy="0"/>
          </a:xfrm>
          <a:prstGeom prst="straightConnector1">
            <a:avLst/>
          </a:prstGeom>
          <a:ln>
            <a:prstDash val="solid"/>
            <a:headEnd type="non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 flipH="1">
            <a:off x="4598354" y="4046958"/>
            <a:ext cx="395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48" name="TextBox 47"/>
          <p:cNvSpPr txBox="1"/>
          <p:nvPr/>
        </p:nvSpPr>
        <p:spPr>
          <a:xfrm flipH="1">
            <a:off x="3418737" y="4657128"/>
            <a:ext cx="11827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read(A)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9" name="Content Placeholder 1"/>
          <p:cNvSpPr>
            <a:spLocks noGrp="1"/>
          </p:cNvSpPr>
          <p:nvPr>
            <p:ph idx="1"/>
          </p:nvPr>
        </p:nvSpPr>
        <p:spPr>
          <a:xfrm>
            <a:off x="1076397" y="5785375"/>
            <a:ext cx="6991207" cy="69522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800"/>
              </a:spcBef>
              <a:buNone/>
            </a:pPr>
            <a:r>
              <a:rPr lang="en-US" sz="2600" dirty="0" smtClean="0"/>
              <a:t>Order all operations via (1) leader, (2) consensus</a:t>
            </a:r>
          </a:p>
        </p:txBody>
      </p:sp>
    </p:spTree>
    <p:extLst>
      <p:ext uri="{BB962C8B-B14F-4D97-AF65-F5344CB8AC3E}">
        <p14:creationId xmlns:p14="http://schemas.microsoft.com/office/powerpoint/2010/main" val="1095235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build="p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40629</TotalTime>
  <Words>1130</Words>
  <Application>Microsoft Macintosh PowerPoint</Application>
  <PresentationFormat>On-screen Show (4:3)</PresentationFormat>
  <Paragraphs>235</Paragraphs>
  <Slides>29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.HelveticaNeueDeskInterface-Regular</vt:lpstr>
      <vt:lpstr>Calibri</vt:lpstr>
      <vt:lpstr>Comic Sans MS</vt:lpstr>
      <vt:lpstr>Courier New</vt:lpstr>
      <vt:lpstr>ＭＳ Ｐゴシック</vt:lpstr>
      <vt:lpstr>Tahoma</vt:lpstr>
      <vt:lpstr>Times New Roman</vt:lpstr>
      <vt:lpstr>Wingdings</vt:lpstr>
      <vt:lpstr>Arial</vt:lpstr>
      <vt:lpstr>1_Office Theme</vt:lpstr>
      <vt:lpstr>Strong Consistency &amp; CAP Theorem</vt:lpstr>
      <vt:lpstr>PowerPoint Presentation</vt:lpstr>
      <vt:lpstr>Consistency in Paxos/Raft</vt:lpstr>
      <vt:lpstr>Correct consistency model?</vt:lpstr>
      <vt:lpstr>Paxos/RAFT has strong consistency</vt:lpstr>
      <vt:lpstr>Strong Consistency?</vt:lpstr>
      <vt:lpstr>Strong Consistency?</vt:lpstr>
      <vt:lpstr>Strong Consistency?  This is buggy! </vt:lpstr>
      <vt:lpstr>Strong Consistency!</vt:lpstr>
      <vt:lpstr>Strong consistency = linearizability</vt:lpstr>
      <vt:lpstr>Intuition:  Real-time ordering</vt:lpstr>
      <vt:lpstr>Weaker: Sequential consistency</vt:lpstr>
      <vt:lpstr>Sequential Consistency</vt:lpstr>
      <vt:lpstr>Valid Sequential Consistency?</vt:lpstr>
      <vt:lpstr>PowerPoint Presentation</vt:lpstr>
      <vt:lpstr>“CAP” Conjection for Distributed Systems</vt:lpstr>
      <vt:lpstr>CAP Theorem: Proof</vt:lpstr>
      <vt:lpstr>CAP Theorem: Proof</vt:lpstr>
      <vt:lpstr>CAP Theorem: Proof</vt:lpstr>
      <vt:lpstr>CAP Theorem:  AP or CP</vt:lpstr>
      <vt:lpstr>More tradeoffs L vs. C</vt:lpstr>
      <vt:lpstr>PACELC</vt:lpstr>
      <vt:lpstr>More linearizable  replication algorithms</vt:lpstr>
      <vt:lpstr>Chain replication</vt:lpstr>
      <vt:lpstr>Chain replication for read-heavy (CRAQ)</vt:lpstr>
      <vt:lpstr>Chain replication for read-heavy (CRAQ)</vt:lpstr>
      <vt:lpstr>Chain replication for read-heavy (CRAQ)</vt:lpstr>
      <vt:lpstr>Performance: CR vs. CRAQ</vt:lpstr>
      <vt:lpstr>Wednesday lecture</vt:lpstr>
    </vt:vector>
  </TitlesOfParts>
  <Company>Princeton University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1621</cp:revision>
  <cp:lastPrinted>2016-11-07T05:42:15Z</cp:lastPrinted>
  <dcterms:created xsi:type="dcterms:W3CDTF">2013-10-08T01:49:25Z</dcterms:created>
  <dcterms:modified xsi:type="dcterms:W3CDTF">2017-11-08T04:09:32Z</dcterms:modified>
</cp:coreProperties>
</file>