
<file path=[Content_Types].xml><?xml version="1.0" encoding="utf-8"?>
<Types xmlns="http://schemas.openxmlformats.org/package/2006/content-types">
  <Default Extension="xml" ContentType="application/xml"/>
  <Default Extension="tif" ContentType="image/tiff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.xml" ContentType="application/vnd.openxmlformats-officedocument.presentationml.tags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ppt/notesSlides/notesSlide14.xml" ContentType="application/vnd.openxmlformats-officedocument.presentationml.notesSlide+xml"/>
  <Override PartName="/ppt/tags/tag3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4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notesSlides/notesSlide20.xml" ContentType="application/vnd.openxmlformats-officedocument.presentationml.notesSlide+xml"/>
  <Override PartName="/ppt/tags/tag6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7"/>
  </p:notesMasterIdLst>
  <p:handoutMasterIdLst>
    <p:handoutMasterId r:id="rId48"/>
  </p:handoutMasterIdLst>
  <p:sldIdLst>
    <p:sldId id="257" r:id="rId2"/>
    <p:sldId id="478" r:id="rId3"/>
    <p:sldId id="469" r:id="rId4"/>
    <p:sldId id="467" r:id="rId5"/>
    <p:sldId id="468" r:id="rId6"/>
    <p:sldId id="482" r:id="rId7"/>
    <p:sldId id="483" r:id="rId8"/>
    <p:sldId id="480" r:id="rId9"/>
    <p:sldId id="507" r:id="rId10"/>
    <p:sldId id="508" r:id="rId11"/>
    <p:sldId id="484" r:id="rId12"/>
    <p:sldId id="489" r:id="rId13"/>
    <p:sldId id="509" r:id="rId14"/>
    <p:sldId id="510" r:id="rId15"/>
    <p:sldId id="490" r:id="rId16"/>
    <p:sldId id="492" r:id="rId17"/>
    <p:sldId id="497" r:id="rId18"/>
    <p:sldId id="498" r:id="rId19"/>
    <p:sldId id="500" r:id="rId20"/>
    <p:sldId id="501" r:id="rId21"/>
    <p:sldId id="503" r:id="rId22"/>
    <p:sldId id="505" r:id="rId23"/>
    <p:sldId id="506" r:id="rId24"/>
    <p:sldId id="511" r:id="rId25"/>
    <p:sldId id="512" r:id="rId26"/>
    <p:sldId id="513" r:id="rId27"/>
    <p:sldId id="516" r:id="rId28"/>
    <p:sldId id="517" r:id="rId29"/>
    <p:sldId id="519" r:id="rId30"/>
    <p:sldId id="520" r:id="rId31"/>
    <p:sldId id="521" r:id="rId32"/>
    <p:sldId id="523" r:id="rId33"/>
    <p:sldId id="525" r:id="rId34"/>
    <p:sldId id="526" r:id="rId35"/>
    <p:sldId id="527" r:id="rId36"/>
    <p:sldId id="531" r:id="rId37"/>
    <p:sldId id="532" r:id="rId38"/>
    <p:sldId id="530" r:id="rId39"/>
    <p:sldId id="529" r:id="rId40"/>
    <p:sldId id="538" r:id="rId41"/>
    <p:sldId id="533" r:id="rId42"/>
    <p:sldId id="534" r:id="rId43"/>
    <p:sldId id="535" r:id="rId44"/>
    <p:sldId id="536" r:id="rId45"/>
    <p:sldId id="539" r:id="rId4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5" autoAdjust="0"/>
    <p:restoredTop sz="79804" autoAdjust="0"/>
  </p:normalViewPr>
  <p:slideViewPr>
    <p:cSldViewPr snapToGrid="0">
      <p:cViewPr varScale="1">
        <p:scale>
          <a:sx n="143" d="100"/>
          <a:sy n="143" d="100"/>
        </p:scale>
        <p:origin x="16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When do you release locks before commit?  Carefully – like when you are traversing</a:t>
            </a:r>
            <a:r>
              <a:rPr lang="en-US" sz="2400" b="0" baseline="0" dirty="0" smtClean="0"/>
              <a:t> a data structure but not actually using the data</a:t>
            </a:r>
            <a:endParaRPr lang="en-US" sz="22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95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When do you release locks before commit?  Carefully – like when you are traversing</a:t>
            </a:r>
            <a:r>
              <a:rPr lang="en-US" sz="2400" b="0" baseline="0" dirty="0" smtClean="0"/>
              <a:t> a data </a:t>
            </a:r>
            <a:r>
              <a:rPr lang="en-US" sz="2400" b="0" baseline="0" smtClean="0"/>
              <a:t>structure but not actually using the data</a:t>
            </a:r>
            <a:endParaRPr lang="en-US" sz="22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4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When do you release locks before commit?  Carefully – like when you are traversing</a:t>
            </a:r>
            <a:r>
              <a:rPr lang="en-US" sz="2400" b="0" baseline="0" dirty="0" smtClean="0"/>
              <a:t> a data </a:t>
            </a:r>
            <a:r>
              <a:rPr lang="en-US" sz="2400" b="0" baseline="0" smtClean="0"/>
              <a:t>structure but not actually using the data</a:t>
            </a:r>
            <a:endParaRPr lang="en-US" sz="22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38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90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96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64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197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600" dirty="0" smtClean="0"/>
              <a:t>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 smtClean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Choose prepare </a:t>
            </a:r>
            <a:r>
              <a:rPr lang="en-US" sz="2600" dirty="0" err="1" smtClean="0"/>
              <a:t>ts</a:t>
            </a:r>
            <a:r>
              <a:rPr lang="en-US" sz="2600" dirty="0" smtClean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Log prepare record through </a:t>
            </a:r>
            <a:r>
              <a:rPr lang="en-US" sz="2600" dirty="0" err="1" smtClean="0"/>
              <a:t>Paxos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 smtClean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Choose commit timestamp  &gt;= prepare </a:t>
            </a:r>
            <a:r>
              <a:rPr lang="en-US" sz="2600" dirty="0" err="1" smtClean="0"/>
              <a:t>ts</a:t>
            </a:r>
            <a:r>
              <a:rPr lang="en-US" sz="2600" dirty="0" smtClean="0"/>
              <a:t>, &gt; local </a:t>
            </a:r>
            <a:r>
              <a:rPr lang="en-US" sz="2600" dirty="0" err="1" smtClean="0"/>
              <a:t>ts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Logs commit record through </a:t>
            </a:r>
            <a:r>
              <a:rPr lang="en-US" sz="2600" dirty="0" err="1" smtClean="0"/>
              <a:t>Paxos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 smtClean="0"/>
              <a:t>All apply at commit timestamp and release locks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1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59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 to check t Time to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04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9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200" kern="1200" dirty="0" smtClean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Write O by </a:t>
            </a:r>
            <a:r>
              <a:rPr lang="en-US" sz="2200" kern="1200" dirty="0" err="1" smtClean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txn</a:t>
            </a:r>
            <a:r>
              <a:rPr lang="en-US" sz="2200" kern="1200" dirty="0" smtClean="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pitchFamily="-107" charset="-128"/>
              </a:rPr>
              <a:t> T, find serializable write or abort:  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>
                <a:latin typeface="Times New Roman" charset="0"/>
                <a:ea typeface="ＭＳ Ｐゴシック" charset="-128"/>
              </a:rPr>
              <a:t>Find  OV  </a:t>
            </a:r>
            <a:r>
              <a:rPr lang="en-US" sz="2200" dirty="0" err="1" smtClean="0">
                <a:latin typeface="Times New Roman" charset="0"/>
                <a:ea typeface="ＭＳ Ｐゴシック" charset="-128"/>
              </a:rPr>
              <a:t>s.t.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 max { </a:t>
            </a:r>
            <a:r>
              <a:rPr lang="en-US" sz="2200" dirty="0" err="1" smtClean="0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(OV) | </a:t>
            </a:r>
            <a:r>
              <a:rPr lang="en-US" sz="2200" dirty="0" err="1" smtClean="0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(OV)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>
                <a:latin typeface="Times New Roman" charset="0"/>
                <a:ea typeface="ＭＳ Ｐゴシック" charset="-128"/>
              </a:rPr>
              <a:t>If  </a:t>
            </a:r>
            <a:r>
              <a:rPr lang="en-US" sz="2200" dirty="0" err="1" smtClean="0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(OV) &gt; TS(T)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>
                <a:latin typeface="Times New Roman" charset="0"/>
                <a:ea typeface="ＭＳ Ｐゴシック" charset="-128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>
                <a:latin typeface="Times New Roman" charset="0"/>
                <a:ea typeface="ＭＳ Ｐゴシック" charset="-128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>
                <a:latin typeface="Times New Roman" charset="0"/>
                <a:ea typeface="ＭＳ Ｐゴシック" charset="-128"/>
              </a:rPr>
              <a:t>Create new version OW</a:t>
            </a:r>
          </a:p>
          <a:p>
            <a:pPr lvl="2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dirty="0" err="1" smtClean="0">
                <a:latin typeface="Times New Roman" charset="0"/>
                <a:ea typeface="ＭＳ Ｐゴシック" charset="-128"/>
              </a:rPr>
              <a:t>ReadTS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(Ow) = </a:t>
            </a:r>
            <a:r>
              <a:rPr lang="en-US" sz="2200" dirty="0" err="1" smtClean="0">
                <a:latin typeface="Times New Roman" charset="0"/>
                <a:ea typeface="ＭＳ Ｐゴシック" charset="-128"/>
              </a:rPr>
              <a:t>WriteTS</a:t>
            </a:r>
            <a:r>
              <a:rPr lang="en-US" sz="2200" dirty="0" smtClean="0">
                <a:latin typeface="Times New Roman" charset="0"/>
                <a:ea typeface="ＭＳ Ｐゴシック" charset="-128"/>
              </a:rPr>
              <a:t>(Ow) = TS(T)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60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Read O by </a:t>
            </a:r>
            <a:r>
              <a:rPr lang="en-US" sz="2400" b="0" dirty="0" err="1" smtClean="0"/>
              <a:t>txn</a:t>
            </a:r>
            <a:r>
              <a:rPr lang="en-US" sz="2400" b="0" dirty="0" smtClean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Find O</a:t>
            </a:r>
            <a:r>
              <a:rPr lang="en-US" sz="2200" b="0" baseline="-25000" dirty="0" smtClean="0"/>
              <a:t>V  </a:t>
            </a:r>
            <a:r>
              <a:rPr lang="en-US" sz="2200" b="0" dirty="0" err="1" smtClean="0"/>
              <a:t>s.t.</a:t>
            </a:r>
            <a:r>
              <a:rPr lang="en-US" sz="2200" b="0" dirty="0" smtClean="0"/>
              <a:t> max {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|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= max(TS(T), </a:t>
            </a: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Return 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18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Read O by </a:t>
            </a:r>
            <a:r>
              <a:rPr lang="en-US" sz="2400" b="0" dirty="0" err="1" smtClean="0"/>
              <a:t>txn</a:t>
            </a:r>
            <a:r>
              <a:rPr lang="en-US" sz="2400" b="0" dirty="0" smtClean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Find O</a:t>
            </a:r>
            <a:r>
              <a:rPr lang="en-US" sz="2200" b="0" baseline="-25000" dirty="0" smtClean="0"/>
              <a:t>V  </a:t>
            </a:r>
            <a:r>
              <a:rPr lang="en-US" sz="2200" b="0" dirty="0" err="1" smtClean="0"/>
              <a:t>s.t.</a:t>
            </a:r>
            <a:r>
              <a:rPr lang="en-US" sz="2200" b="0" dirty="0" smtClean="0"/>
              <a:t> max {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|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= max(TS(T), </a:t>
            </a: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Return 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41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Read O by </a:t>
            </a:r>
            <a:r>
              <a:rPr lang="en-US" sz="2400" b="0" dirty="0" err="1" smtClean="0"/>
              <a:t>txn</a:t>
            </a:r>
            <a:r>
              <a:rPr lang="en-US" sz="2400" b="0" dirty="0" smtClean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Find O</a:t>
            </a:r>
            <a:r>
              <a:rPr lang="en-US" sz="2200" b="0" baseline="-25000" dirty="0" smtClean="0"/>
              <a:t>V  </a:t>
            </a:r>
            <a:r>
              <a:rPr lang="en-US" sz="2200" b="0" dirty="0" err="1" smtClean="0"/>
              <a:t>s.t.</a:t>
            </a:r>
            <a:r>
              <a:rPr lang="en-US" sz="2200" b="0" dirty="0" smtClean="0"/>
              <a:t> max {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|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= max(TS(T), </a:t>
            </a: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Return 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28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Read O by </a:t>
            </a:r>
            <a:r>
              <a:rPr lang="en-US" sz="2400" b="0" dirty="0" err="1" smtClean="0"/>
              <a:t>txn</a:t>
            </a:r>
            <a:r>
              <a:rPr lang="en-US" sz="2400" b="0" dirty="0" smtClean="0"/>
              <a:t> T, find version to read (never rejected):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Find O</a:t>
            </a:r>
            <a:r>
              <a:rPr lang="en-US" sz="2200" b="0" baseline="-25000" dirty="0" smtClean="0"/>
              <a:t>V  </a:t>
            </a:r>
            <a:r>
              <a:rPr lang="en-US" sz="2200" b="0" dirty="0" err="1" smtClean="0"/>
              <a:t>s.t.</a:t>
            </a:r>
            <a:r>
              <a:rPr lang="en-US" sz="2200" b="0" dirty="0" smtClean="0"/>
              <a:t> max {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| </a:t>
            </a:r>
            <a:r>
              <a:rPr lang="en-US" sz="2200" b="0" dirty="0" err="1" smtClean="0"/>
              <a:t>WriteTS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&lt;= TS(T) }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 = max(TS(T), </a:t>
            </a: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))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200" b="0" dirty="0" smtClean="0"/>
              <a:t>Return 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 to 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5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04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 smtClean="0"/>
              <a:t>Concurrency Control </a:t>
            </a:r>
            <a:r>
              <a:rPr lang="en-US" sz="3800" b="0" dirty="0" smtClean="0"/>
              <a:t>II </a:t>
            </a:r>
            <a:r>
              <a:rPr lang="en-US" sz="3800" b="0" dirty="0" smtClean="0"/>
              <a:t/>
            </a:r>
            <a:br>
              <a:rPr lang="en-US" sz="3800" b="0" dirty="0" smtClean="0"/>
            </a:br>
            <a:r>
              <a:rPr lang="en-US" sz="3800" b="0" dirty="0" smtClean="0"/>
              <a:t>and Distributed Transactions</a:t>
            </a:r>
            <a:endParaRPr lang="en-US" sz="3200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18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1400" b="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57931"/>
            <a:ext cx="7772400" cy="1166478"/>
          </a:xfrm>
        </p:spPr>
        <p:txBody>
          <a:bodyPr/>
          <a:lstStyle/>
          <a:p>
            <a:r>
              <a:rPr lang="en-US" dirty="0" smtClean="0"/>
              <a:t>Multi-version            concurrency control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13" y="3706459"/>
            <a:ext cx="9123574" cy="988430"/>
          </a:xfrm>
        </p:spPr>
        <p:txBody>
          <a:bodyPr/>
          <a:lstStyle/>
          <a:p>
            <a:r>
              <a:rPr lang="en-US" dirty="0" smtClean="0"/>
              <a:t>Generalize use of multiple versions of 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11666" cy="50081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Maintain multiple versions of objects, each with own timestamp.  Allocate correct version to reads.</a:t>
            </a:r>
          </a:p>
          <a:p>
            <a:r>
              <a:rPr lang="en-US" sz="2800" dirty="0" smtClean="0"/>
              <a:t>Prior example of MVCC: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 concurrency control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4796" y="3573030"/>
            <a:ext cx="8949503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2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/>
              <a:t>Maintain multiple versions of objects, each with own timestamp.  Allocate correct version to reads.</a:t>
            </a:r>
          </a:p>
          <a:p>
            <a:r>
              <a:rPr lang="en-US" sz="2800" dirty="0" smtClean="0"/>
              <a:t>Unlike 2PL/OCC, reads never rejected</a:t>
            </a:r>
          </a:p>
          <a:p>
            <a:r>
              <a:rPr lang="en-US" sz="2800" dirty="0" smtClean="0"/>
              <a:t>Occasionally run garbage collection to clean up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 concurrency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35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transaction into read set and write set</a:t>
            </a:r>
          </a:p>
          <a:p>
            <a:pPr lvl="1"/>
            <a:r>
              <a:rPr lang="en-US" dirty="0" smtClean="0"/>
              <a:t>All reads execute as if one “snapshot”</a:t>
            </a:r>
          </a:p>
          <a:p>
            <a:pPr lvl="1"/>
            <a:r>
              <a:rPr lang="en-US" dirty="0" smtClean="0"/>
              <a:t>All writes execute as if one later “snapshot”</a:t>
            </a:r>
          </a:p>
          <a:p>
            <a:pPr lvl="1"/>
            <a:endParaRPr lang="en-US" dirty="0"/>
          </a:p>
          <a:p>
            <a:r>
              <a:rPr lang="en-US" dirty="0" smtClean="0"/>
              <a:t>Yields snapshot isolation  &lt;  </a:t>
            </a:r>
            <a:r>
              <a:rPr lang="en-US" dirty="0" err="1" smtClean="0"/>
              <a:t>serializability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MVCC Intuition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1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Intuition:  Bag of marbles:  ½ white, </a:t>
            </a:r>
            <a:r>
              <a:rPr lang="en-US" dirty="0"/>
              <a:t>½ </a:t>
            </a:r>
            <a:r>
              <a:rPr lang="en-US" dirty="0" smtClean="0"/>
              <a:t>black</a:t>
            </a:r>
          </a:p>
          <a:p>
            <a:r>
              <a:rPr lang="en-US" dirty="0" smtClean="0"/>
              <a:t>Transactions:</a:t>
            </a:r>
          </a:p>
          <a:p>
            <a:pPr lvl="1"/>
            <a:r>
              <a:rPr lang="en-US" dirty="0" smtClean="0"/>
              <a:t>T1:  Change all white marbles to black marbles</a:t>
            </a:r>
          </a:p>
          <a:p>
            <a:pPr lvl="1"/>
            <a:r>
              <a:rPr lang="en-US" dirty="0" smtClean="0"/>
              <a:t>T2:  Change all black marbles to white marbles</a:t>
            </a:r>
            <a:endParaRPr lang="en-US" dirty="0"/>
          </a:p>
          <a:p>
            <a:r>
              <a:rPr lang="en-US" dirty="0" err="1" smtClean="0"/>
              <a:t>Serializability</a:t>
            </a:r>
            <a:r>
              <a:rPr lang="en-US" dirty="0"/>
              <a:t> </a:t>
            </a:r>
            <a:r>
              <a:rPr lang="en-US" dirty="0" smtClean="0"/>
              <a:t>(2PL, OCC) </a:t>
            </a:r>
          </a:p>
          <a:p>
            <a:pPr lvl="1"/>
            <a:r>
              <a:rPr lang="en-US" dirty="0" smtClean="0"/>
              <a:t>T1 → T2   or   T2 → T1</a:t>
            </a:r>
          </a:p>
          <a:p>
            <a:pPr lvl="1"/>
            <a:r>
              <a:rPr lang="en-US" dirty="0" smtClean="0"/>
              <a:t>In either case, bag is either ALL white or ALL black</a:t>
            </a:r>
          </a:p>
          <a:p>
            <a:r>
              <a:rPr lang="en-US" dirty="0" smtClean="0"/>
              <a:t>Snapshot isolation (MVCC)</a:t>
            </a:r>
          </a:p>
          <a:p>
            <a:pPr lvl="1"/>
            <a:r>
              <a:rPr lang="en-US" dirty="0"/>
              <a:t>T1 → T2 </a:t>
            </a:r>
            <a:r>
              <a:rPr lang="en-US" dirty="0" smtClean="0"/>
              <a:t>  or   </a:t>
            </a:r>
            <a:r>
              <a:rPr lang="en-US" dirty="0"/>
              <a:t>T2 → </a:t>
            </a:r>
            <a:r>
              <a:rPr lang="en-US" dirty="0" smtClean="0"/>
              <a:t>T1    or    T1 || T2</a:t>
            </a:r>
          </a:p>
          <a:p>
            <a:pPr lvl="1"/>
            <a:r>
              <a:rPr lang="en-US" dirty="0" smtClean="0"/>
              <a:t>Bag is ALL white, ALL black, or </a:t>
            </a:r>
            <a:r>
              <a:rPr lang="en-US" dirty="0"/>
              <a:t>½ </a:t>
            </a:r>
            <a:r>
              <a:rPr lang="en-US" dirty="0" smtClean="0"/>
              <a:t>white </a:t>
            </a:r>
            <a:r>
              <a:rPr lang="en-US" dirty="0"/>
              <a:t>½ </a:t>
            </a:r>
            <a:r>
              <a:rPr lang="en-US" dirty="0" smtClean="0"/>
              <a:t>black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Serializability</a:t>
            </a:r>
            <a:r>
              <a:rPr lang="en-US" dirty="0" smtClean="0"/>
              <a:t> vs. Snapshot isolation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94793" cy="50081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Transactions</a:t>
            </a:r>
            <a:r>
              <a:rPr lang="en-US" sz="2800" baseline="-25000" dirty="0"/>
              <a:t> </a:t>
            </a:r>
            <a:r>
              <a:rPr lang="en-US" sz="2800" dirty="0" smtClean="0"/>
              <a:t>are assigned timestamps, which may get assigned to objects those </a:t>
            </a:r>
            <a:r>
              <a:rPr lang="en-US" sz="2800" dirty="0" err="1" smtClean="0"/>
              <a:t>txns</a:t>
            </a:r>
            <a:r>
              <a:rPr lang="en-US" sz="2800" dirty="0" smtClean="0"/>
              <a:t> read/write</a:t>
            </a:r>
          </a:p>
          <a:p>
            <a:r>
              <a:rPr lang="en-US" sz="2800" dirty="0" smtClean="0"/>
              <a:t>Every object version O</a:t>
            </a:r>
            <a:r>
              <a:rPr lang="en-US" sz="2800" baseline="-25000" dirty="0" smtClean="0"/>
              <a:t>V</a:t>
            </a:r>
            <a:r>
              <a:rPr lang="en-US" sz="2800" dirty="0" smtClean="0"/>
              <a:t> has both read and write TS</a:t>
            </a:r>
          </a:p>
          <a:p>
            <a:pPr lvl="1"/>
            <a:r>
              <a:rPr lang="en-US" sz="2600" dirty="0" err="1" smtClean="0"/>
              <a:t>ReadTS</a:t>
            </a:r>
            <a:r>
              <a:rPr lang="en-US" sz="2600" dirty="0" smtClean="0"/>
              <a:t>:  Largest timestamp of </a:t>
            </a:r>
            <a:r>
              <a:rPr lang="en-US" sz="2600" dirty="0" err="1" smtClean="0"/>
              <a:t>txn</a:t>
            </a:r>
            <a:r>
              <a:rPr lang="en-US" sz="2600" dirty="0" smtClean="0"/>
              <a:t> that reads </a:t>
            </a:r>
            <a:r>
              <a:rPr lang="en-US" sz="2400" dirty="0"/>
              <a:t>O</a:t>
            </a:r>
            <a:r>
              <a:rPr lang="en-US" sz="2400" baseline="-25000" dirty="0"/>
              <a:t>V</a:t>
            </a:r>
            <a:endParaRPr lang="en-US" sz="2600" dirty="0" smtClean="0"/>
          </a:p>
          <a:p>
            <a:pPr lvl="1"/>
            <a:r>
              <a:rPr lang="en-US" sz="2600" dirty="0" err="1" smtClean="0"/>
              <a:t>WriteTS</a:t>
            </a:r>
            <a:r>
              <a:rPr lang="en-US" sz="2600" dirty="0" smtClean="0"/>
              <a:t>:  Timestamp of </a:t>
            </a:r>
            <a:r>
              <a:rPr lang="en-US" sz="2600" dirty="0" err="1" smtClean="0"/>
              <a:t>txn</a:t>
            </a:r>
            <a:r>
              <a:rPr lang="en-US" sz="2600" dirty="0" smtClean="0"/>
              <a:t> that wrote 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Timestamps in MVCC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5401" y="3552541"/>
            <a:ext cx="8394793" cy="3305459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Perform write of object O or abort if conflicting: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Find  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200" dirty="0" err="1" smtClean="0">
                <a:latin typeface="Arial" charset="0"/>
                <a:ea typeface="Arial" charset="0"/>
                <a:cs typeface="Arial" charset="0"/>
              </a:rPr>
              <a:t>s.t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 max {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) | </a:t>
            </a:r>
            <a:r>
              <a:rPr lang="en-US" sz="220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&lt;= TS(T)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# Abort if another T’ exists and has read O after </a:t>
            </a:r>
            <a:r>
              <a:rPr lang="en-US" sz="2400" dirty="0" smtClean="0"/>
              <a:t>T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If  </a:t>
            </a:r>
            <a:r>
              <a:rPr lang="en-US" sz="2200" dirty="0" err="1" smtClean="0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&gt; TS(T)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Abort and roll-back T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Else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Create new version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O</a:t>
            </a:r>
            <a:r>
              <a:rPr lang="en-US" sz="2200" baseline="-25000" dirty="0" smtClean="0">
                <a:latin typeface="Arial" charset="0"/>
                <a:ea typeface="Arial" charset="0"/>
                <a:cs typeface="Arial" charset="0"/>
              </a:rPr>
              <a:t>W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Set </a:t>
            </a:r>
            <a:r>
              <a:rPr lang="en-US" sz="2200" dirty="0" err="1" smtClean="0"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 smtClean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20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(O</a:t>
            </a:r>
            <a:r>
              <a:rPr lang="en-US" sz="2200" baseline="-250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= TS(T)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Executing </a:t>
            </a:r>
            <a:r>
              <a:rPr lang="en-US" sz="3600" dirty="0" smtClean="0"/>
              <a:t>transaction T in </a:t>
            </a:r>
            <a:r>
              <a:rPr lang="en-US" sz="3600" dirty="0"/>
              <a:t>MVCC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35401" y="1404383"/>
            <a:ext cx="8394793" cy="203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0" dirty="0" smtClean="0"/>
              <a:t>Find version of object O to read: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# Determine the last version written before read snapshot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Find O</a:t>
            </a:r>
            <a:r>
              <a:rPr lang="en-US" sz="2200" b="0" baseline="-25000" dirty="0" smtClean="0"/>
              <a:t>V  </a:t>
            </a:r>
            <a:r>
              <a:rPr lang="en-US" sz="2200" b="0" dirty="0" err="1"/>
              <a:t>s.t.</a:t>
            </a:r>
            <a:r>
              <a:rPr lang="en-US" sz="2200" b="0" dirty="0"/>
              <a:t> max {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| </a:t>
            </a:r>
            <a:r>
              <a:rPr lang="en-US" sz="2200" b="0" dirty="0" err="1"/>
              <a:t>WriteTS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 &lt;= TS(T) }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 err="1" smtClean="0"/>
              <a:t>ReadTS</a:t>
            </a:r>
            <a:r>
              <a:rPr lang="en-US" sz="2200" b="0" dirty="0" smtClean="0"/>
              <a:t>(O</a:t>
            </a:r>
            <a:r>
              <a:rPr lang="en-US" sz="2200" b="0" baseline="-25000" dirty="0" smtClean="0"/>
              <a:t>V</a:t>
            </a:r>
            <a:r>
              <a:rPr lang="en-US" sz="2200" b="0" dirty="0"/>
              <a:t>) = max(TS(T), </a:t>
            </a:r>
            <a:r>
              <a:rPr lang="en-US" sz="2200" b="0" dirty="0" err="1"/>
              <a:t>ReadTS</a:t>
            </a:r>
            <a:r>
              <a:rPr lang="en-US" sz="2200" b="0" dirty="0"/>
              <a:t>(O</a:t>
            </a:r>
            <a:r>
              <a:rPr lang="en-US" sz="2200" b="0" baseline="-25000" dirty="0"/>
              <a:t>V</a:t>
            </a:r>
            <a:r>
              <a:rPr lang="en-US" sz="2200" b="0" dirty="0"/>
              <a:t>))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200" b="0" dirty="0" smtClean="0"/>
              <a:t>Return O</a:t>
            </a:r>
            <a:r>
              <a:rPr lang="en-US" sz="2200" b="0" baseline="-25000" dirty="0" smtClean="0"/>
              <a:t>V</a:t>
            </a:r>
            <a:r>
              <a:rPr lang="en-US" sz="2200" b="0" dirty="0" smtClean="0"/>
              <a:t> to T</a:t>
            </a:r>
          </a:p>
        </p:txBody>
      </p:sp>
    </p:spTree>
    <p:extLst>
      <p:ext uri="{BB962C8B-B14F-4D97-AF65-F5344CB8AC3E}">
        <p14:creationId xmlns:p14="http://schemas.microsoft.com/office/powerpoint/2010/main" val="56170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226521" y="3999326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by TS=3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</p:spTree>
    <p:extLst>
      <p:ext uri="{BB962C8B-B14F-4D97-AF65-F5344CB8AC3E}">
        <p14:creationId xmlns:p14="http://schemas.microsoft.com/office/powerpoint/2010/main" val="188213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3833686" y="3983734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by TS=5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129966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19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4,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&gt;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: 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object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81143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842" y="1671144"/>
            <a:ext cx="7725241" cy="3515711"/>
          </a:xfrm>
        </p:spPr>
        <p:txBody>
          <a:bodyPr/>
          <a:lstStyle/>
          <a:p>
            <a:r>
              <a:rPr lang="en-US" dirty="0" err="1" smtClean="0"/>
              <a:t>Serializability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0" dirty="0"/>
              <a:t> </a:t>
            </a:r>
            <a:r>
              <a:rPr lang="en-US" sz="3600" b="0" dirty="0" smtClean="0"/>
              <a:t>Execution of </a:t>
            </a:r>
            <a:r>
              <a:rPr lang="en-US" sz="3600" b="0" dirty="0"/>
              <a:t>a set of </a:t>
            </a:r>
            <a:r>
              <a:rPr lang="en-US" sz="3600" b="0" dirty="0" smtClean="0"/>
              <a:t>transactions over </a:t>
            </a:r>
            <a:r>
              <a:rPr lang="en-US" sz="3600" b="0" dirty="0"/>
              <a:t>multiple items is equivalent to </a:t>
            </a:r>
            <a:r>
              <a:rPr lang="en-US" sz="3600" b="0" i="1" dirty="0"/>
              <a:t>some</a:t>
            </a:r>
            <a:r>
              <a:rPr lang="en-US" sz="3600" b="0" dirty="0"/>
              <a:t> serial execution </a:t>
            </a:r>
            <a:r>
              <a:rPr lang="en-US" sz="3600" b="0" dirty="0" smtClean="0"/>
              <a:t>of </a:t>
            </a:r>
            <a:r>
              <a:rPr lang="en-US" sz="3600" b="0" dirty="0" err="1" smtClean="0"/>
              <a:t>txns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7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20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(2)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551005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W(3) = 4</a:t>
            </a:r>
          </a:p>
          <a:p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R(3) = 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4,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&gt;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: 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false  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Otherwise, write 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object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</p:spTree>
    <p:extLst>
      <p:ext uri="{BB962C8B-B14F-4D97-AF65-F5344CB8AC3E}">
        <p14:creationId xmlns:p14="http://schemas.microsoft.com/office/powerpoint/2010/main" val="82718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21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mp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40975" y="5450306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5)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1 has (</a:t>
            </a:r>
            <a:r>
              <a:rPr lang="en-US" b="0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5</a:t>
            </a:r>
          </a:p>
          <a:p>
            <a:pPr algn="l"/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Set R(1) = max(5, R(1)) = 5</a:t>
            </a:r>
            <a:endParaRPr lang="en-US" b="0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9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22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640975" y="5119402"/>
            <a:ext cx="52086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(v) &lt;= (TS = 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5)</a:t>
            </a:r>
            <a:endParaRPr lang="en-US" b="0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3) &lt;= 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endParaRPr lang="en-US" b="0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(1) &gt; 5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 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&gt; 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5:  </a:t>
            </a:r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false  </a:t>
            </a:r>
          </a:p>
          <a:p>
            <a:pPr algn="l"/>
            <a:r>
              <a:rPr lang="en-US" b="0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Otherwise, write </a:t>
            </a:r>
            <a:r>
              <a:rPr lang="en-US" b="0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object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mp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WRITE (O, </a:t>
            </a:r>
            <a:r>
              <a:rPr lang="en-US" dirty="0" err="1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24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23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640975" y="5119402"/>
            <a:ext cx="52086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 = 1 has (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b="0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ReadTS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(1) &gt; 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4,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abort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5 </a:t>
            </a: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&gt; 4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: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true</a:t>
            </a:r>
            <a:endParaRPr lang="en-US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7934" y="5545797"/>
            <a:ext cx="315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write(O)</a:t>
            </a:r>
          </a:p>
          <a:p>
            <a:r>
              <a:rPr lang="en-US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by TS = 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24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Digging deeper</a:t>
            </a:r>
            <a:endParaRPr lang="en-US" sz="36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20289" y="4896308"/>
            <a:ext cx="7032567" cy="16625"/>
          </a:xfrm>
          <a:prstGeom prst="straightConnector1">
            <a:avLst/>
          </a:prstGeom>
          <a:ln>
            <a:prstDash val="solid"/>
            <a:headEnd type="none"/>
            <a:tailEnd type="stealth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6850" y="4723837"/>
            <a:ext cx="38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O</a:t>
            </a:r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36850" y="1972054"/>
            <a:ext cx="946093" cy="1267191"/>
            <a:chOff x="1052843" y="4680786"/>
            <a:chExt cx="946093" cy="1267191"/>
          </a:xfrm>
        </p:grpSpPr>
        <p:sp>
          <p:nvSpPr>
            <p:cNvPr id="18" name="TextBox 17"/>
            <p:cNvSpPr txBox="1"/>
            <p:nvPr/>
          </p:nvSpPr>
          <p:spPr>
            <a:xfrm>
              <a:off x="1052843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3</a:t>
              </a:r>
            </a:p>
          </p:txBody>
        </p:sp>
        <p:grpSp>
          <p:nvGrpSpPr>
            <p:cNvPr id="22" name="Group 6"/>
            <p:cNvGrpSpPr>
              <a:grpSpLocks/>
            </p:cNvGrpSpPr>
            <p:nvPr/>
          </p:nvGrpSpPr>
          <p:grpSpPr bwMode="auto">
            <a:xfrm>
              <a:off x="1091603" y="4680786"/>
              <a:ext cx="868572" cy="653464"/>
              <a:chOff x="1164" y="1706"/>
              <a:chExt cx="814" cy="590"/>
            </a:xfrm>
          </p:grpSpPr>
          <p:sp>
            <p:nvSpPr>
              <p:cNvPr id="23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4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911470" y="1972054"/>
            <a:ext cx="946093" cy="1267191"/>
            <a:chOff x="2240066" y="4680786"/>
            <a:chExt cx="946093" cy="1267191"/>
          </a:xfrm>
        </p:grpSpPr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278826" y="4680786"/>
              <a:ext cx="868572" cy="653464"/>
              <a:chOff x="1164" y="1706"/>
              <a:chExt cx="814" cy="590"/>
            </a:xfrm>
          </p:grpSpPr>
          <p:sp>
            <p:nvSpPr>
              <p:cNvPr id="29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240066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4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086091" y="1972054"/>
            <a:ext cx="946093" cy="1267191"/>
            <a:chOff x="3784467" y="4680786"/>
            <a:chExt cx="946093" cy="1267191"/>
          </a:xfrm>
        </p:grpSpPr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3861988" y="4680786"/>
              <a:ext cx="868572" cy="653464"/>
              <a:chOff x="1164" y="1706"/>
              <a:chExt cx="814" cy="590"/>
            </a:xfrm>
          </p:grpSpPr>
          <p:sp>
            <p:nvSpPr>
              <p:cNvPr id="26" name="Oval 4"/>
              <p:cNvSpPr>
                <a:spLocks noChangeArrowheads="1"/>
              </p:cNvSpPr>
              <p:nvPr/>
            </p:nvSpPr>
            <p:spPr bwMode="auto">
              <a:xfrm>
                <a:off x="1338" y="1706"/>
                <a:ext cx="448" cy="59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Text Box 5"/>
              <p:cNvSpPr txBox="1">
                <a:spLocks noChangeArrowheads="1"/>
              </p:cNvSpPr>
              <p:nvPr/>
            </p:nvSpPr>
            <p:spPr bwMode="auto">
              <a:xfrm>
                <a:off x="1164" y="1824"/>
                <a:ext cx="814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/>
                <a:r>
                  <a:rPr lang="en-GB" altLang="en-US" dirty="0" err="1" smtClean="0">
                    <a:latin typeface="Arial" charset="0"/>
                    <a:ea typeface="Arial" charset="0"/>
                    <a:cs typeface="Arial" charset="0"/>
                  </a:rPr>
                  <a:t>txn</a:t>
                </a:r>
                <a:endParaRPr lang="en-US" alt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784467" y="5547867"/>
              <a:ext cx="9460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TS = 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836892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W(2) </a:t>
            </a:r>
            <a:r>
              <a:rPr lang="en-US" dirty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R(2)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62513" y="3989204"/>
            <a:ext cx="1172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W(1) = 3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R(1) =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012977" y="1481429"/>
            <a:ext cx="4716548" cy="2041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charset="0"/>
                <a:ea typeface="Arial" charset="0"/>
                <a:cs typeface="Arial" charset="0"/>
              </a:rPr>
              <a:t>Notation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/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W(1) = 3:	Write creates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with </a:t>
            </a:r>
            <a:r>
              <a:rPr lang="en-US" b="0" dirty="0" err="1" smtClean="0"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= 3</a:t>
            </a:r>
          </a:p>
          <a:p>
            <a:pPr algn="l">
              <a:spcBef>
                <a:spcPts val="800"/>
              </a:spcBef>
            </a:pP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         R(1) = 3:  	Read of version 1 </a:t>
            </a:r>
          </a:p>
          <a:p>
            <a:pPr algn="l"/>
            <a:r>
              <a:rPr lang="en-US" b="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b="0" dirty="0" smtClean="0">
                <a:latin typeface="Arial" charset="0"/>
                <a:ea typeface="Arial" charset="0"/>
                <a:cs typeface="Arial" charset="0"/>
              </a:rPr>
              <a:t>	returns timestamp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7934" y="5296418"/>
            <a:ext cx="31530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BEGIN Transaction</a:t>
            </a:r>
          </a:p>
          <a:p>
            <a:pPr lvl="1" algn="l"/>
            <a:r>
              <a:rPr lang="en-US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mp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READ(O)</a:t>
            </a:r>
          </a:p>
          <a:p>
            <a:pPr lvl="1" algn="l"/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 (P, </a:t>
            </a:r>
            <a:r>
              <a:rPr lang="en-US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tmp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+ 1)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END Transaction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40975" y="5117800"/>
            <a:ext cx="5208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Find v such that max </a:t>
            </a:r>
            <a:r>
              <a:rPr lang="en-US" b="0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(v) &lt;= (TS = 4)</a:t>
            </a:r>
          </a:p>
          <a:p>
            <a:pPr marL="800100" lvl="1" indent="-342900" algn="l">
              <a:buFont typeface="Symbol" charset="2"/>
              <a:buChar char="Þ"/>
            </a:pPr>
            <a:r>
              <a:rPr lang="en-US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v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1 has (</a:t>
            </a:r>
            <a:r>
              <a:rPr lang="en-US" b="0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WriteTS</a:t>
            </a:r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= 3) &lt;= 4</a:t>
            </a:r>
          </a:p>
          <a:p>
            <a:pPr algn="l"/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Set R(1) = max(4, R(1)) = 5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F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  <a:endParaRPr lang="en-US" dirty="0">
              <a:solidFill>
                <a:srgbClr val="008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90566" y="4299206"/>
            <a:ext cx="111601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R(1) = 5</a:t>
            </a:r>
            <a:endParaRPr lang="en-US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0975" y="6252997"/>
            <a:ext cx="3985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Then write on </a:t>
            </a:r>
            <a:r>
              <a:rPr lang="en-US" b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 succeeds as well</a:t>
            </a:r>
            <a:endParaRPr lang="en-US" b="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60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 animBg="1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Consider partitioned data over servers</a:t>
            </a:r>
            <a:endParaRPr lang="en-US" sz="3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749040"/>
            <a:ext cx="7934498" cy="242737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Why not just use 2PL?</a:t>
            </a:r>
          </a:p>
          <a:p>
            <a:pPr lvl="1"/>
            <a:r>
              <a:rPr lang="en-US" sz="2400" dirty="0" smtClean="0"/>
              <a:t>Grab locks over entire read and write set</a:t>
            </a:r>
          </a:p>
          <a:p>
            <a:pPr lvl="1"/>
            <a:r>
              <a:rPr lang="en-US" sz="2400" dirty="0" smtClean="0"/>
              <a:t>Perform writes</a:t>
            </a:r>
          </a:p>
          <a:p>
            <a:pPr lvl="1"/>
            <a:r>
              <a:rPr lang="en-US" sz="2400" dirty="0" smtClean="0"/>
              <a:t>Release locks (at commit time)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R 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</a:t>
            </a:r>
            <a:r>
              <a:rPr lang="en-US" smtClean="0"/>
              <a:t>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   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38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699165"/>
            <a:ext cx="7256417" cy="29819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you get </a:t>
            </a:r>
            <a:r>
              <a:rPr lang="en-US" sz="2800" dirty="0" err="1" smtClean="0"/>
              <a:t>serializability</a:t>
            </a:r>
            <a:r>
              <a:rPr lang="en-US" sz="2800" dirty="0" smtClean="0"/>
              <a:t>?</a:t>
            </a:r>
          </a:p>
          <a:p>
            <a:pPr lvl="1">
              <a:spcBef>
                <a:spcPts val="1600"/>
              </a:spcBef>
            </a:pPr>
            <a:r>
              <a:rPr lang="en-US" sz="2200" dirty="0" smtClean="0"/>
              <a:t>On single machine, single COMMIT op in the WAL</a:t>
            </a:r>
          </a:p>
          <a:p>
            <a:pPr lvl="1">
              <a:spcBef>
                <a:spcPts val="1600"/>
              </a:spcBef>
            </a:pPr>
            <a:r>
              <a:rPr lang="en-US" sz="2200" dirty="0" smtClean="0"/>
              <a:t>In distributed setting, assign global timestamp to </a:t>
            </a:r>
            <a:r>
              <a:rPr lang="en-US" sz="2200" dirty="0" err="1" smtClean="0"/>
              <a:t>txn</a:t>
            </a:r>
            <a:r>
              <a:rPr lang="en-US" sz="2200" dirty="0" smtClean="0"/>
              <a:t> (at sometime after lock acquisition and before commit)</a:t>
            </a:r>
            <a:endParaRPr lang="en-US" sz="1800" dirty="0" smtClean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/>
              <a:t>Centralized </a:t>
            </a:r>
            <a:r>
              <a:rPr lang="en-US" sz="2200" dirty="0" err="1" smtClean="0"/>
              <a:t>txn</a:t>
            </a:r>
            <a:r>
              <a:rPr lang="en-US" sz="2200" dirty="0" smtClean="0"/>
              <a:t> manager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/>
              <a:t>Distributed consensus on timestamp (not all ops)</a:t>
            </a:r>
          </a:p>
          <a:p>
            <a:pPr lvl="3"/>
            <a:endParaRPr lang="en-US" dirty="0" smtClean="0"/>
          </a:p>
          <a:p>
            <a:pPr lvl="1"/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R 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</a:t>
            </a:r>
            <a:r>
              <a:rPr lang="en-US" smtClean="0"/>
              <a:t>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   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5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28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Strawman:  Consensus per </a:t>
            </a:r>
            <a:r>
              <a:rPr lang="en-US" sz="3600" dirty="0" err="1" smtClean="0"/>
              <a:t>txn</a:t>
            </a:r>
            <a:r>
              <a:rPr lang="en-US" sz="3600" dirty="0" smtClean="0"/>
              <a:t> group?</a:t>
            </a:r>
            <a:endParaRPr lang="en-US" sz="3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U 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R 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</a:t>
            </a:r>
            <a:r>
              <a:rPr lang="en-US" smtClean="0"/>
              <a:t>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</a:t>
            </a:r>
            <a:r>
              <a:rPr lang="en-US" dirty="0" smtClean="0"/>
              <a:t>   W 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690664" y="3728130"/>
            <a:ext cx="5877053" cy="400110"/>
            <a:chOff x="2525186" y="2125579"/>
            <a:chExt cx="5877053" cy="40011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525186" y="2125579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11503" y="4380720"/>
            <a:ext cx="5856214" cy="400110"/>
            <a:chOff x="2546025" y="3404989"/>
            <a:chExt cx="5856214" cy="40011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546025" y="340498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S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314086" y="2956165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46261" y="2296576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548640" y="5222458"/>
            <a:ext cx="8366760" cy="143970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Single </a:t>
            </a:r>
            <a:r>
              <a:rPr lang="en-US" sz="2800" dirty="0" err="1" smtClean="0"/>
              <a:t>Lamport</a:t>
            </a:r>
            <a:r>
              <a:rPr lang="en-US" sz="2800" dirty="0" smtClean="0"/>
              <a:t> clock, consensus per group?</a:t>
            </a:r>
          </a:p>
          <a:p>
            <a:pPr lvl="1"/>
            <a:r>
              <a:rPr lang="en-US" sz="2600" dirty="0" err="1" smtClean="0">
                <a:solidFill>
                  <a:srgbClr val="1E4899"/>
                </a:solidFill>
              </a:rPr>
              <a:t>Linearizability</a:t>
            </a:r>
            <a:r>
              <a:rPr lang="en-US" sz="2600" dirty="0" smtClean="0">
                <a:solidFill>
                  <a:srgbClr val="1E4899"/>
                </a:solidFill>
              </a:rPr>
              <a:t> composes!</a:t>
            </a:r>
          </a:p>
          <a:p>
            <a:pPr lvl="1"/>
            <a:r>
              <a:rPr lang="en-US" sz="2600" dirty="0" smtClean="0">
                <a:solidFill>
                  <a:srgbClr val="C00000"/>
                </a:solidFill>
              </a:rPr>
              <a:t>But doesn’t solve concurrent, non-overlapping </a:t>
            </a:r>
            <a:r>
              <a:rPr lang="en-US" sz="2600" dirty="0" err="1" smtClean="0">
                <a:solidFill>
                  <a:srgbClr val="C00000"/>
                </a:solidFill>
              </a:rPr>
              <a:t>txn</a:t>
            </a:r>
            <a:r>
              <a:rPr lang="en-US" sz="2600" dirty="0" smtClean="0">
                <a:solidFill>
                  <a:srgbClr val="C00000"/>
                </a:solidFill>
              </a:rPr>
              <a:t> problem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3278" y="1587723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473278" y="3584861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03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/>
      <p:bldP spid="3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</a:t>
            </a:r>
            <a:r>
              <a:rPr lang="en-US" dirty="0" smtClean="0"/>
              <a:t>Google’s </a:t>
            </a:r>
            <a:r>
              <a:rPr lang="en-US" dirty="0"/>
              <a:t>Globally-Distributed </a:t>
            </a:r>
            <a:r>
              <a:rPr lang="en-US" dirty="0" smtClean="0"/>
              <a:t>Database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OSDI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Big Global Lock:  </a:t>
            </a:r>
            <a:r>
              <a:rPr lang="en-US" sz="2800" dirty="0"/>
              <a:t>Results in a </a:t>
            </a:r>
            <a:r>
              <a:rPr lang="en-US" sz="2800" b="1" dirty="0"/>
              <a:t>serial </a:t>
            </a:r>
            <a:r>
              <a:rPr lang="en-US" sz="2800" dirty="0"/>
              <a:t>transaction schedule at the </a:t>
            </a:r>
            <a:r>
              <a:rPr lang="en-US" sz="2800" dirty="0">
                <a:solidFill>
                  <a:srgbClr val="FF0000"/>
                </a:solidFill>
              </a:rPr>
              <a:t>cost of performance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Two-phase locking with finer-grain locks:</a:t>
            </a:r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Growing </a:t>
            </a:r>
            <a:r>
              <a:rPr lang="en-US" sz="2400" b="1" dirty="0">
                <a:solidFill>
                  <a:srgbClr val="FF0000"/>
                </a:solidFill>
              </a:rPr>
              <a:t>phase </a:t>
            </a:r>
            <a:r>
              <a:rPr lang="en-US" sz="2400" dirty="0" smtClean="0"/>
              <a:t>when </a:t>
            </a:r>
            <a:r>
              <a:rPr lang="en-US" sz="2400" dirty="0" err="1" smtClean="0"/>
              <a:t>txn</a:t>
            </a:r>
            <a:r>
              <a:rPr lang="en-US" sz="2400" dirty="0" smtClean="0"/>
              <a:t> acquires locks</a:t>
            </a:r>
          </a:p>
          <a:p>
            <a:pPr lvl="1"/>
            <a:r>
              <a:rPr lang="en-US" sz="2400" b="1" spc="-150" dirty="0" smtClean="0">
                <a:solidFill>
                  <a:srgbClr val="FF0000"/>
                </a:solidFill>
              </a:rPr>
              <a:t>Shrinking </a:t>
            </a:r>
            <a:r>
              <a:rPr lang="en-US" sz="2400" b="1" spc="-150" dirty="0">
                <a:solidFill>
                  <a:srgbClr val="FF0000"/>
                </a:solidFill>
              </a:rPr>
              <a:t>phase </a:t>
            </a:r>
            <a:r>
              <a:rPr lang="en-US" sz="2400" spc="-150" dirty="0" smtClean="0"/>
              <a:t>when </a:t>
            </a:r>
            <a:r>
              <a:rPr lang="en-US" sz="2400" spc="-150" dirty="0" err="1" smtClean="0"/>
              <a:t>txn</a:t>
            </a:r>
            <a:r>
              <a:rPr lang="en-US" sz="2400" spc="-150" dirty="0" smtClean="0"/>
              <a:t> releases locks (typically commit)</a:t>
            </a:r>
          </a:p>
          <a:p>
            <a:pPr lvl="1"/>
            <a:r>
              <a:rPr lang="en-US" sz="2400" spc="-150" dirty="0" smtClean="0"/>
              <a:t>Allows </a:t>
            </a:r>
            <a:r>
              <a:rPr lang="en-US" sz="2400" spc="-150" dirty="0" err="1" smtClean="0"/>
              <a:t>txn</a:t>
            </a:r>
            <a:r>
              <a:rPr lang="en-US" sz="2400" spc="-150" dirty="0" smtClean="0"/>
              <a:t> to execute concurrently, </a:t>
            </a:r>
            <a:r>
              <a:rPr lang="en-US" sz="2400" spc="-150" dirty="0" smtClean="0"/>
              <a:t>improving </a:t>
            </a:r>
            <a:r>
              <a:rPr lang="en-US" sz="2400" spc="-150" dirty="0" smtClean="0"/>
              <a:t>performance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Lock-based concurrency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6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 smtClean="0"/>
              <a:t>Dozens of zones (datacenters)</a:t>
            </a:r>
          </a:p>
          <a:p>
            <a:r>
              <a:rPr lang="en-US" dirty="0" smtClean="0"/>
              <a:t>Per zone, 100-1000s of servers</a:t>
            </a:r>
          </a:p>
          <a:p>
            <a:r>
              <a:rPr lang="en-US" dirty="0" smtClean="0"/>
              <a:t>Per server, 100-1000 partitions (tablets)</a:t>
            </a:r>
          </a:p>
          <a:p>
            <a:r>
              <a:rPr lang="en-US" dirty="0" smtClean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Google’s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Scale-out vs. fault tolerance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/>
              <a:t>Every tablet replicated via </a:t>
            </a:r>
            <a:r>
              <a:rPr lang="en-US" sz="2400" dirty="0" err="1" smtClean="0"/>
              <a:t>Paxos</a:t>
            </a:r>
            <a:r>
              <a:rPr lang="en-US" sz="2400" dirty="0" smtClean="0"/>
              <a:t>  (with leader election)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So every “operation” within transactions across tablets actually a replicated  operation within </a:t>
            </a:r>
            <a:r>
              <a:rPr lang="en-US" sz="2400" dirty="0" err="1" smtClean="0"/>
              <a:t>Paxos</a:t>
            </a:r>
            <a:r>
              <a:rPr lang="en-US" sz="2400" dirty="0" smtClean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</a:t>
            </a:r>
            <a:r>
              <a:rPr lang="en-US" sz="2400" dirty="0" smtClean="0"/>
              <a:t>!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200" dirty="0" smtClean="0"/>
              <a:t>(COPS took same approach </a:t>
            </a:r>
            <a:r>
              <a:rPr lang="en-US" sz="2200" i="1" dirty="0" smtClean="0"/>
              <a:t>within </a:t>
            </a:r>
            <a:r>
              <a:rPr lang="en-US" sz="2200" dirty="0" smtClean="0"/>
              <a:t>datacenter)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 smtClean="0"/>
              <a:t>Disruptive idea: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400" b="0" dirty="0" smtClean="0"/>
              <a:t>Do clocks </a:t>
            </a:r>
            <a:r>
              <a:rPr lang="en-US" sz="3400" dirty="0" smtClean="0"/>
              <a:t>really</a:t>
            </a:r>
            <a:r>
              <a:rPr lang="en-US" sz="3400" b="0" dirty="0" smtClean="0"/>
              <a:t> need to be                arbitrarily unsynchronized?</a:t>
            </a:r>
            <a:br>
              <a:rPr lang="en-US" sz="3400" b="0" dirty="0" smtClean="0"/>
            </a:br>
            <a:r>
              <a:rPr lang="en-US" sz="3400" b="0" dirty="0" smtClean="0"/>
              <a:t/>
            </a:r>
            <a:br>
              <a:rPr lang="en-US" sz="3400" b="0" dirty="0" smtClean="0"/>
            </a:br>
            <a:r>
              <a:rPr lang="en-US" sz="3400" b="0" dirty="0" smtClean="0"/>
              <a:t>Can you engineer some max divergence?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1231899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“Global wall-clock time” with bounded uncertainty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2956191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63947" y="2721650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time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Left Bracket 7"/>
          <p:cNvSpPr/>
          <p:nvPr/>
        </p:nvSpPr>
        <p:spPr>
          <a:xfrm>
            <a:off x="2734796" y="2498991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2498991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9630" y="341345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1838" y="3413450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latest</a:t>
            </a:r>
            <a:endParaRPr lang="en-US" sz="24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4462" y="2506262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TT.now()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034250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199350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2*ε</a:t>
            </a:r>
            <a:endParaRPr lang="en-US" sz="24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33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TrueTime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060039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Consider event </a:t>
            </a:r>
            <a:r>
              <a:rPr lang="en-US" sz="2600" b="0" dirty="0" err="1" smtClean="0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 smtClean="0"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which invoked </a:t>
            </a:r>
            <a:r>
              <a:rPr lang="en-US" sz="2600" b="0" dirty="0" err="1" smtClean="0">
                <a:latin typeface="Arial" charset="0"/>
                <a:ea typeface="Arial" charset="0"/>
                <a:cs typeface="Arial" charset="0"/>
              </a:rPr>
              <a:t>tt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US" sz="2600" b="0" dirty="0" err="1" smtClean="0">
                <a:latin typeface="Arial" charset="0"/>
                <a:ea typeface="Arial" charset="0"/>
                <a:cs typeface="Arial" charset="0"/>
              </a:rPr>
              <a:t>TT.new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():</a:t>
            </a:r>
            <a:endParaRPr lang="en-US" sz="2600" b="0" baseline="-25000" dirty="0" smtClean="0">
              <a:latin typeface="Arial" charset="0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	Guarantee:  </a:t>
            </a:r>
            <a:r>
              <a:rPr lang="en-US" sz="2600" b="0" dirty="0" err="1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tt.earliest</a:t>
            </a:r>
            <a:r>
              <a:rPr lang="en-US" sz="2600" b="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abs</a:t>
            </a:r>
            <a:r>
              <a:rPr lang="en-US" sz="2600" b="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(e</a:t>
            </a:r>
            <a:r>
              <a:rPr lang="en-US" sz="2600" b="0" baseline="-2500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 smtClean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Timestamps and TrueTime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943100" y="2654300"/>
            <a:ext cx="4419600" cy="393700"/>
            <a:chOff x="2197100" y="3829050"/>
            <a:chExt cx="1562100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509979" y="2666484"/>
            <a:ext cx="407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838450" y="29146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21690" y="3404632"/>
            <a:ext cx="2993769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&gt;</a:t>
            </a:r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 TT.now().latest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88730" y="2153575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Acquired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97150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891855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261166" y="2158893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Release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895600" y="4368800"/>
            <a:ext cx="2895600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67453" y="3404632"/>
            <a:ext cx="383547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Wait until TT.now().earliest &gt; </a:t>
            </a:r>
            <a:r>
              <a:rPr lang="en-US" i="1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i="1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540250" y="2914650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376583" y="3404632"/>
            <a:ext cx="32733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791200" y="2914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0040" y="4654034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72438" y="3938032"/>
            <a:ext cx="1705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Commit wait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67099" y="4654034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496991" y="4508500"/>
            <a:ext cx="0" cy="6604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34</a:t>
            </a:fld>
            <a:endParaRPr lang="en-US" dirty="0"/>
          </a:p>
        </p:txBody>
      </p:sp>
      <p:sp>
        <p:nvSpPr>
          <p:cNvPr id="25" name="Can 24"/>
          <p:cNvSpPr/>
          <p:nvPr/>
        </p:nvSpPr>
        <p:spPr>
          <a:xfrm>
            <a:off x="167242" y="2604784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11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113"/>
    </mc:Choice>
    <mc:Fallback xmlns="">
      <p:transition xmlns:p14="http://schemas.microsoft.com/office/powerpoint/2010/main" spd="slow" advTm="981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6" grpId="0"/>
      <p:bldP spid="23" grpId="0"/>
      <p:bldP spid="28" grpId="0"/>
      <p:bldP spid="30" grpId="0"/>
      <p:bldP spid="31" grpId="0"/>
      <p:bldP spid="4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Wait and Replication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514600" y="3006060"/>
            <a:ext cx="4419600" cy="393700"/>
            <a:chOff x="2197100" y="3829050"/>
            <a:chExt cx="1562100" cy="3937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081479" y="3018244"/>
            <a:ext cx="407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60230" y="25590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Acquired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181350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63355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138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568005" y="2266950"/>
            <a:ext cx="0" cy="901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17663" y="1496466"/>
            <a:ext cx="1526380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7203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46980" y="1496466"/>
            <a:ext cx="130837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followers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62700" y="3295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72198" y="3759716"/>
            <a:ext cx="239039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409950" y="32702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950476" y="3759716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 smtClean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35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10545" y="1496466"/>
            <a:ext cx="1526380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Achieve </a:t>
            </a:r>
          </a:p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Can 28"/>
          <p:cNvSpPr/>
          <p:nvPr/>
        </p:nvSpPr>
        <p:spPr>
          <a:xfrm>
            <a:off x="814942" y="29857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Can 32"/>
          <p:cNvSpPr/>
          <p:nvPr/>
        </p:nvSpPr>
        <p:spPr>
          <a:xfrm>
            <a:off x="814942" y="4021098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Can 33"/>
          <p:cNvSpPr/>
          <p:nvPr/>
        </p:nvSpPr>
        <p:spPr>
          <a:xfrm>
            <a:off x="814942" y="19443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9466" y="25643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Release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85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88"/>
    </mc:Choice>
    <mc:Fallback xmlns="">
      <p:transition xmlns:p14="http://schemas.microsoft.com/office/powerpoint/2010/main" spd="slow" advTm="713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36" grpId="0"/>
      <p:bldP spid="23" grpId="0"/>
      <p:bldP spid="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 smtClean="0"/>
              <a:t>Client: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</a:t>
            </a:r>
            <a:r>
              <a:rPr lang="en-US" sz="2600" dirty="0" smtClean="0"/>
              <a:t>ssues reads to leader of each tablet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 smtClean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</a:t>
            </a:r>
            <a:r>
              <a:rPr lang="en-US" sz="2600" dirty="0" smtClean="0"/>
              <a:t>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</a:t>
            </a:r>
            <a:r>
              <a:rPr lang="en-US" sz="2600" dirty="0" smtClean="0"/>
              <a:t>ends commit message to each leader,                         include identify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 smtClean="0"/>
              <a:t>Waits for commit from coordinator</a:t>
            </a:r>
          </a:p>
          <a:p>
            <a:pPr>
              <a:spcBef>
                <a:spcPts val="1600"/>
              </a:spcBef>
            </a:pP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Client-driven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33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399545"/>
            <a:ext cx="8793804" cy="55665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dirty="0" smtClean="0"/>
              <a:t>On commit </a:t>
            </a:r>
            <a:r>
              <a:rPr lang="en-US" sz="2600" dirty="0" err="1" smtClean="0"/>
              <a:t>msg</a:t>
            </a:r>
            <a:r>
              <a:rPr lang="en-US" sz="2600" dirty="0" smtClean="0"/>
              <a:t> from client, 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 smtClean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Choose prepare </a:t>
            </a:r>
            <a:r>
              <a:rPr lang="en-US" sz="2600" dirty="0" err="1" smtClean="0"/>
              <a:t>ts</a:t>
            </a:r>
            <a:r>
              <a:rPr lang="en-US" sz="2600" dirty="0" smtClean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Log prepare record through </a:t>
            </a:r>
            <a:r>
              <a:rPr lang="en-US" sz="2600" dirty="0" err="1" smtClean="0"/>
              <a:t>Paxos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 smtClean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</a:t>
            </a:r>
            <a:r>
              <a:rPr lang="en-US" sz="2600" dirty="0" smtClean="0"/>
              <a:t>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Choose commit timestamp  &gt;= prepare </a:t>
            </a:r>
            <a:r>
              <a:rPr lang="en-US" sz="2600" dirty="0" err="1" smtClean="0"/>
              <a:t>ts</a:t>
            </a:r>
            <a:r>
              <a:rPr lang="en-US" sz="2600" dirty="0" smtClean="0"/>
              <a:t>, &gt; local </a:t>
            </a:r>
            <a:r>
              <a:rPr lang="en-US" sz="2600" dirty="0" err="1" smtClean="0"/>
              <a:t>ts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Logs commit record through </a:t>
            </a:r>
            <a:r>
              <a:rPr lang="en-US" sz="2600" dirty="0" err="1" smtClean="0"/>
              <a:t>Paxos</a:t>
            </a:r>
            <a:endParaRPr lang="en-US" sz="2600" dirty="0" smtClean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 smtClean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 smtClean="0"/>
              <a:t>All apply at commit timestamp and release locks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 and 2-Phase Commit</a:t>
            </a:r>
          </a:p>
        </p:txBody>
      </p:sp>
    </p:spTree>
    <p:extLst>
      <p:ext uri="{BB962C8B-B14F-4D97-AF65-F5344CB8AC3E}">
        <p14:creationId xmlns:p14="http://schemas.microsoft.com/office/powerpoint/2010/main" val="80764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Wait and 2-Phase Commit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943100" y="2297416"/>
            <a:ext cx="4419600" cy="393700"/>
            <a:chOff x="2197100" y="3829050"/>
            <a:chExt cx="1562100" cy="3937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358901" y="2309600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baseline="-250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2427" y="18732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Acquired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715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5853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311400" y="3265442"/>
            <a:ext cx="4889500" cy="393700"/>
            <a:chOff x="2197100" y="3829050"/>
            <a:chExt cx="1562100" cy="3937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01801" y="3277626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P1</a:t>
            </a:r>
            <a:endParaRPr lang="en-US" baseline="-250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219450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780855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879600" y="4236734"/>
            <a:ext cx="5842000" cy="393700"/>
            <a:chOff x="2197100" y="3829050"/>
            <a:chExt cx="1562100" cy="39370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270001" y="4248918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P2</a:t>
            </a:r>
            <a:endParaRPr lang="en-US" baseline="-250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444750" y="41338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728205" y="40957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301055" y="3479800"/>
            <a:ext cx="0" cy="14097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71390" y="2527300"/>
            <a:ext cx="519910" cy="908050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068710" y="2527300"/>
            <a:ext cx="433690" cy="18478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87692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38</a:t>
            </a:fld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38730" y="1395968"/>
            <a:ext cx="176522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logging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29146" y="1395968"/>
            <a:ext cx="182453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Done logging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8217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9774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799655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012426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141610" y="2584450"/>
            <a:ext cx="121595" cy="8572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5141610" y="2584450"/>
            <a:ext cx="255890" cy="1790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288694" y="4393684"/>
            <a:ext cx="1297151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Prepared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80575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552700" y="4433584"/>
            <a:ext cx="0" cy="455916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544340" y="2584450"/>
            <a:ext cx="0" cy="292608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an 74"/>
          <p:cNvSpPr/>
          <p:nvPr/>
        </p:nvSpPr>
        <p:spPr>
          <a:xfrm>
            <a:off x="167242" y="224790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Can 75"/>
          <p:cNvSpPr/>
          <p:nvPr/>
        </p:nvSpPr>
        <p:spPr>
          <a:xfrm>
            <a:off x="167242" y="4187218"/>
            <a:ext cx="912259" cy="492732"/>
          </a:xfrm>
          <a:prstGeom prst="can">
            <a:avLst>
              <a:gd name="adj" fmla="val 1469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Can 76"/>
          <p:cNvSpPr/>
          <p:nvPr/>
        </p:nvSpPr>
        <p:spPr>
          <a:xfrm>
            <a:off x="167242" y="3215926"/>
            <a:ext cx="912259" cy="492732"/>
          </a:xfrm>
          <a:prstGeom prst="ca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61166" y="18785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Release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3996" y="28257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Acquired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43878" y="28310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Release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341627" y="3803650"/>
            <a:ext cx="202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Acquired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88234" y="3770868"/>
            <a:ext cx="1880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Release locks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10625" y="2584450"/>
            <a:ext cx="2741455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  <a:r>
              <a:rPr lang="en-US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participants </a:t>
            </a:r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675404" y="4877316"/>
            <a:ext cx="239039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469866" y="4864616"/>
            <a:ext cx="273504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</a:t>
            </a:r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for each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774664" y="5521953"/>
            <a:ext cx="2501005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overall </a:t>
            </a:r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i="1" baseline="-25000" dirty="0" smtClean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307595" y="2321784"/>
            <a:ext cx="152317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Committed</a:t>
            </a:r>
            <a:endParaRPr lang="en-US" dirty="0">
              <a:solidFill>
                <a:srgbClr val="1E489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00428" y="4638909"/>
            <a:ext cx="113043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Send </a:t>
            </a:r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216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27"/>
    </mc:Choice>
    <mc:Fallback xmlns="">
      <p:transition xmlns:p14="http://schemas.microsoft.com/office/powerpoint/2010/main" spd="slow" advTm="97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64" grpId="0"/>
      <p:bldP spid="17" grpId="0"/>
      <p:bldP spid="37" grpId="0"/>
      <p:bldP spid="48" grpId="0"/>
      <p:bldP spid="52" grpId="0"/>
      <p:bldP spid="56" grpId="0"/>
      <p:bldP spid="57" grpId="0"/>
      <p:bldP spid="71" grpId="0"/>
      <p:bldP spid="68" grpId="0"/>
      <p:bldP spid="6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39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793811" y="3463922"/>
            <a:ext cx="4822889" cy="393700"/>
            <a:chOff x="2197100" y="3829050"/>
            <a:chExt cx="1562100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334444" y="3476106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endParaRPr lang="en-US" baseline="-250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41621" y="1446908"/>
            <a:ext cx="2029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Remove X </a:t>
            </a:r>
            <a:r>
              <a:rPr lang="en-US" smtClean="0">
                <a:latin typeface="Arial" charset="0"/>
                <a:ea typeface="Arial" charset="0"/>
                <a:cs typeface="Arial" charset="0"/>
              </a:rPr>
              <a:t>from friend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list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20073" y="2904351"/>
            <a:ext cx="2406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Remove myself from X’s friend list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0452" y="2440672"/>
            <a:ext cx="793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6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70082" y="3797042"/>
            <a:ext cx="793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8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647817" y="2270576"/>
            <a:ext cx="304800" cy="1384303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34475" y="2440672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712864" y="2254247"/>
            <a:ext cx="1070479" cy="1384303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319156" y="2440672"/>
            <a:ext cx="1156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 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15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573054" y="1609902"/>
            <a:ext cx="1723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Risky post P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0" name="Can 69"/>
          <p:cNvSpPr/>
          <p:nvPr/>
        </p:nvSpPr>
        <p:spPr>
          <a:xfrm>
            <a:off x="167242" y="203684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" name="Can 70"/>
          <p:cNvSpPr/>
          <p:nvPr/>
        </p:nvSpPr>
        <p:spPr>
          <a:xfrm>
            <a:off x="178273" y="345439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671778" y="3797042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  <a:endParaRPr lang="en-US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133462" y="4809782"/>
            <a:ext cx="777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8" name="Can 77"/>
          <p:cNvSpPr/>
          <p:nvPr/>
        </p:nvSpPr>
        <p:spPr>
          <a:xfrm>
            <a:off x="2097456" y="5332433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37035" y="4809782"/>
            <a:ext cx="476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&lt;8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712189" y="5251017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[X]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612803" y="5927034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[me]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179672" y="4809782"/>
            <a:ext cx="47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15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2820763" y="5217214"/>
            <a:ext cx="42281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216819" y="4809782"/>
            <a:ext cx="0" cy="15921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2278265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79501" y="2069581"/>
            <a:ext cx="55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baseline="-25000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524000" y="2057397"/>
            <a:ext cx="3619500" cy="393700"/>
            <a:chOff x="2197100" y="3829050"/>
            <a:chExt cx="1562100" cy="3937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6273800" y="2057397"/>
            <a:ext cx="2222500" cy="393700"/>
            <a:chOff x="2197100" y="3829050"/>
            <a:chExt cx="1562100" cy="3937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880100" y="2069581"/>
            <a:ext cx="459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2278265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4606903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5984421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66738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81470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147744" y="5593917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[P]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Can 66"/>
          <p:cNvSpPr/>
          <p:nvPr/>
        </p:nvSpPr>
        <p:spPr>
          <a:xfrm>
            <a:off x="2097456" y="5686061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Can 67"/>
          <p:cNvSpPr/>
          <p:nvPr/>
        </p:nvSpPr>
        <p:spPr>
          <a:xfrm>
            <a:off x="2097456" y="6039688"/>
            <a:ext cx="530868" cy="222046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59368" y="5258911"/>
            <a:ext cx="1465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My friends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783828" y="5601811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My posts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46894" y="5932011"/>
            <a:ext cx="14848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X’s friends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592292" y="48097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8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76244" y="5251017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[]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588126" y="5927034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[]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43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00"/>
    </mc:Choice>
    <mc:Fallback xmlns="">
      <p:transition xmlns:p14="http://schemas.microsoft.com/office/powerpoint/2010/main" spd="slow" advTm="136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6" grpId="0"/>
      <p:bldP spid="40" grpId="0"/>
      <p:bldP spid="62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Q:  What if access patterns rarely, if ever, conflict?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9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global timestamp, can implement read-only transactions lock-free (snapshot isolation)</a:t>
            </a:r>
          </a:p>
          <a:p>
            <a:r>
              <a:rPr lang="en-US" dirty="0" smtClean="0"/>
              <a:t>Step 1:  Choose timestamp </a:t>
            </a:r>
            <a:r>
              <a:rPr lang="en-US" dirty="0" err="1" smtClean="0"/>
              <a:t>s</a:t>
            </a:r>
            <a:r>
              <a:rPr lang="en-US" sz="2800" baseline="-25000" dirty="0" err="1" smtClean="0"/>
              <a:t>read</a:t>
            </a:r>
            <a:r>
              <a:rPr lang="en-US" dirty="0" smtClean="0"/>
              <a:t> = </a:t>
            </a:r>
            <a:r>
              <a:rPr lang="en-US" dirty="0" err="1" smtClean="0"/>
              <a:t>TT.now.latest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Step 2: Snapshot read (at </a:t>
            </a:r>
            <a:r>
              <a:rPr lang="en-US" dirty="0" err="1"/>
              <a:t>s</a:t>
            </a:r>
            <a:r>
              <a:rPr lang="en-US" sz="3200" baseline="-25000" dirty="0" err="1"/>
              <a:t>read</a:t>
            </a:r>
            <a:r>
              <a:rPr lang="en-US" dirty="0" smtClean="0"/>
              <a:t>) to each tablet</a:t>
            </a:r>
          </a:p>
          <a:p>
            <a:pPr lvl="1"/>
            <a:r>
              <a:rPr lang="en-US" dirty="0" smtClean="0"/>
              <a:t>Can be served by any up-to-date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Read-only 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16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 smtClean="0"/>
              <a:t>Disruptive idea: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400" b="0" dirty="0" smtClean="0"/>
              <a:t>Do clocks </a:t>
            </a:r>
            <a:r>
              <a:rPr lang="en-US" sz="3400" dirty="0" smtClean="0"/>
              <a:t>really</a:t>
            </a:r>
            <a:r>
              <a:rPr lang="en-US" sz="3400" b="0" dirty="0" smtClean="0"/>
              <a:t> need to be                arbitrarily unsynchronized?</a:t>
            </a:r>
            <a:br>
              <a:rPr lang="en-US" sz="3400" b="0" dirty="0" smtClean="0"/>
            </a:br>
            <a:r>
              <a:rPr lang="en-US" sz="3400" b="0" dirty="0" smtClean="0"/>
              <a:t/>
            </a:r>
            <a:br>
              <a:rPr lang="en-US" sz="3400" b="0" dirty="0" smtClean="0"/>
            </a:br>
            <a:r>
              <a:rPr lang="en-US" sz="3400" dirty="0" smtClean="0">
                <a:solidFill>
                  <a:srgbClr val="FFFF00"/>
                </a:solidFill>
              </a:rPr>
              <a:t>Can you engineer some max divergence?</a:t>
            </a:r>
            <a:endParaRPr lang="en-US" sz="34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TrueTime Architecture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Datacenter 1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Datacenter 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…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Datacenter 2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GPS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GPS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GPS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Atomic-clock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GPS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800000"/>
                </a:solidFill>
              </a:rPr>
              <a:t>Client</a:t>
            </a:r>
            <a:endParaRPr lang="en-US" sz="1800" dirty="0">
              <a:solidFill>
                <a:srgbClr val="8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42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800000"/>
                </a:solidFill>
              </a:rPr>
              <a:t>GPS timemaster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]   =   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now </a:t>
            </a:r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 ± 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time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ε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0sec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30sec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60sec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0sec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+6ms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	=  1ms 			+  200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43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TrueTime implementation</a:t>
            </a:r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 smtClean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200" dirty="0" smtClean="0"/>
              <a:t>Known unknowns &gt; unknown unknowns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Rethink algorithms to reason about uncertainty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r>
              <a:rPr lang="en-US" sz="3600" b="1" dirty="0" smtClean="0"/>
              <a:t>Sunday topic</a:t>
            </a:r>
            <a:r>
              <a:rPr lang="en-US" sz="3600" b="1" dirty="0" smtClean="0"/>
              <a:t>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Security</a:t>
            </a:r>
            <a:endParaRPr lang="en-US" sz="36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26245" cy="531650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Goal:   Low overhead for non-conflicting </a:t>
            </a:r>
            <a:r>
              <a:rPr lang="en-US" dirty="0" err="1" smtClean="0"/>
              <a:t>txns</a:t>
            </a:r>
            <a:endParaRPr lang="en-US" dirty="0" smtClean="0"/>
          </a:p>
          <a:p>
            <a:r>
              <a:rPr lang="en-US" dirty="0" smtClean="0"/>
              <a:t>Assume success!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rocess transaction as if </a:t>
            </a:r>
            <a:r>
              <a:rPr lang="en-US" dirty="0" smtClean="0"/>
              <a:t>it would </a:t>
            </a:r>
            <a:r>
              <a:rPr lang="en-US" dirty="0" smtClean="0"/>
              <a:t>succeed</a:t>
            </a:r>
          </a:p>
          <a:p>
            <a:pPr lvl="1"/>
            <a:r>
              <a:rPr lang="en-US" dirty="0" smtClean="0"/>
              <a:t>Check for </a:t>
            </a:r>
            <a:r>
              <a:rPr lang="en-US" dirty="0" err="1" smtClean="0"/>
              <a:t>serializability</a:t>
            </a:r>
            <a:r>
              <a:rPr lang="en-US" dirty="0" smtClean="0"/>
              <a:t> only at commit time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 smtClean="0"/>
              <a:t>fails</a:t>
            </a:r>
            <a:r>
              <a:rPr lang="en-US" dirty="0" smtClean="0"/>
              <a:t>, abort transaction</a:t>
            </a:r>
            <a:endParaRPr lang="en-US" dirty="0"/>
          </a:p>
          <a:p>
            <a:r>
              <a:rPr lang="en-US" dirty="0" smtClean="0"/>
              <a:t>Optimistic Concurrency Control (OCC) </a:t>
            </a:r>
          </a:p>
          <a:p>
            <a:pPr lvl="1"/>
            <a:r>
              <a:rPr lang="en-US" dirty="0" smtClean="0"/>
              <a:t>Higher performance when few conflicts vs. locking</a:t>
            </a:r>
          </a:p>
          <a:p>
            <a:pPr lvl="1"/>
            <a:r>
              <a:rPr lang="en-US" dirty="0" smtClean="0"/>
              <a:t>Lower performance when many conflicts vs</a:t>
            </a:r>
            <a:r>
              <a:rPr lang="en-US" dirty="0"/>
              <a:t>. locking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optimistic!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Begin:  </a:t>
            </a:r>
            <a:r>
              <a:rPr lang="en-US" sz="2400" dirty="0" smtClean="0"/>
              <a:t>Record timestamp marking the transaction’s beginning</a:t>
            </a:r>
          </a:p>
          <a:p>
            <a:r>
              <a:rPr lang="en-US" sz="2800" b="1" dirty="0" smtClean="0"/>
              <a:t>Modify </a:t>
            </a:r>
            <a:r>
              <a:rPr lang="en-US" sz="2800" dirty="0" smtClean="0"/>
              <a:t>phase</a:t>
            </a:r>
            <a:endParaRPr lang="en-US" sz="28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Txn</a:t>
            </a:r>
            <a:r>
              <a:rPr lang="en-US" sz="2400" dirty="0" smtClean="0"/>
              <a:t> can </a:t>
            </a:r>
            <a:r>
              <a:rPr lang="en-US" sz="2400" dirty="0"/>
              <a:t>read values of committed data </a:t>
            </a:r>
            <a:r>
              <a:rPr lang="en-US" sz="2400" dirty="0" smtClean="0"/>
              <a:t>items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Updates only </a:t>
            </a:r>
            <a:r>
              <a:rPr lang="en-US" sz="2400" dirty="0"/>
              <a:t>to local copies (versions) of </a:t>
            </a:r>
            <a:r>
              <a:rPr lang="en-US" sz="2400" dirty="0" smtClean="0"/>
              <a:t>items </a:t>
            </a:r>
            <a:r>
              <a:rPr lang="en-US" sz="2400" dirty="0"/>
              <a:t>(in </a:t>
            </a:r>
            <a:r>
              <a:rPr lang="en-US" sz="2400" dirty="0" smtClean="0"/>
              <a:t>DB </a:t>
            </a:r>
            <a:r>
              <a:rPr lang="en-US" sz="2400" dirty="0" smtClean="0"/>
              <a:t>cache)</a:t>
            </a:r>
          </a:p>
          <a:p>
            <a:r>
              <a:rPr lang="en-US" sz="2800" b="1" dirty="0" smtClean="0"/>
              <a:t>Validate</a:t>
            </a:r>
            <a:r>
              <a:rPr lang="en-US" sz="2800" dirty="0" smtClean="0"/>
              <a:t> phase</a:t>
            </a:r>
          </a:p>
          <a:p>
            <a:r>
              <a:rPr lang="en-US" sz="2800" b="1" dirty="0" smtClean="0"/>
              <a:t>Commit </a:t>
            </a:r>
            <a:r>
              <a:rPr lang="en-US" sz="2800" dirty="0" smtClean="0"/>
              <a:t>phase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If validates, transaction’s updates applied to DB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Otherwise, transaction restarted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Care must be taken to avoid “TOCTTOU” issues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OCC:  Three-phase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OCC:  Why validation is necessary</a:t>
            </a:r>
            <a:endParaRPr lang="en-US" dirty="0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592649" y="2613680"/>
            <a:ext cx="1112924" cy="768350"/>
            <a:chOff x="1338" y="1706"/>
            <a:chExt cx="1043" cy="590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</a:t>
              </a:r>
              <a:r>
                <a:rPr lang="en-GB" altLang="en-US" dirty="0" err="1" smtClean="0">
                  <a:latin typeface="Arial" charset="0"/>
                  <a:ea typeface="Arial" charset="0"/>
                  <a:cs typeface="Arial" charset="0"/>
                </a:rPr>
                <a:t>xn</a:t>
              </a:r>
              <a:r>
                <a:rPr lang="en-GB" altLang="en-US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 smtClean="0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4254500" y="2692125"/>
            <a:ext cx="670637" cy="611461"/>
            <a:chOff x="3243" y="2478"/>
            <a:chExt cx="317" cy="317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243" y="2478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3321" y="2529"/>
              <a:ext cx="181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 smtClean="0">
                  <a:latin typeface="Arial" charset="0"/>
                  <a:ea typeface="Arial" charset="0"/>
                  <a:cs typeface="Arial" charset="0"/>
                </a:rPr>
                <a:t>O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54500" y="4401976"/>
            <a:ext cx="670637" cy="611461"/>
            <a:chOff x="4585892" y="4149725"/>
            <a:chExt cx="503237" cy="503238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4585892" y="4149725"/>
              <a:ext cx="503237" cy="503238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 flipH="1">
              <a:off x="4691427" y="4229484"/>
              <a:ext cx="300037" cy="329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 smtClean="0">
                  <a:latin typeface="Arial" charset="0"/>
                  <a:ea typeface="Arial" charset="0"/>
                  <a:cs typeface="Arial" charset="0"/>
                </a:rPr>
                <a:t>Q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4254500" y="3570181"/>
            <a:ext cx="670637" cy="611461"/>
            <a:chOff x="4196" y="1934"/>
            <a:chExt cx="317" cy="317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4196" y="1934"/>
              <a:ext cx="317" cy="317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 sz="200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4277" y="1985"/>
              <a:ext cx="16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r>
                <a:rPr lang="en-GB" altLang="en-US" sz="2000" dirty="0" smtClean="0">
                  <a:latin typeface="Arial" charset="0"/>
                  <a:ea typeface="Arial" charset="0"/>
                  <a:cs typeface="Arial" charset="0"/>
                </a:rPr>
                <a:t>P</a:t>
              </a:r>
              <a:endParaRPr lang="en-US" altLang="en-US" sz="200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8635" y="4059848"/>
            <a:ext cx="366205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When </a:t>
            </a:r>
            <a:r>
              <a:rPr lang="en-GB" altLang="en-US" sz="2200" b="0" dirty="0" smtClean="0">
                <a:solidFill>
                  <a:srgbClr val="3333FF"/>
                </a:solidFill>
                <a:latin typeface="Arial" charset="0"/>
                <a:ea typeface="Arial" charset="0"/>
                <a:cs typeface="Arial" charset="0"/>
              </a:rPr>
              <a:t>commits </a:t>
            </a:r>
            <a:r>
              <a:rPr lang="en-GB" altLang="en-US" sz="2200" b="0" dirty="0" err="1" smtClean="0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 updates,</a:t>
            </a:r>
          </a:p>
          <a:p>
            <a:pPr eaLnBrk="1" hangingPunct="1"/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reate new versions at some timestamp 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5367424" y="1848156"/>
            <a:ext cx="369393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New </a:t>
            </a:r>
            <a:r>
              <a:rPr lang="en-GB" altLang="en-US" sz="2200" b="0" dirty="0" err="1" smtClean="0">
                <a:latin typeface="Arial" charset="0"/>
                <a:ea typeface="Arial" charset="0"/>
                <a:cs typeface="Arial" charset="0"/>
              </a:rPr>
              <a:t>txn</a:t>
            </a: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 creates shadow copies of P and Q</a:t>
            </a:r>
            <a:endParaRPr lang="en-GB" altLang="en-US" sz="2200" b="0" dirty="0">
              <a:latin typeface="Arial" charset="0"/>
              <a:ea typeface="Arial" charset="0"/>
              <a:cs typeface="Arial" charset="0"/>
            </a:endParaRPr>
          </a:p>
          <a:p>
            <a:pPr marL="342900" indent="-342900" algn="l" eaLnBrk="1" hangingPunct="1">
              <a:buFont typeface="Arial" charset="0"/>
              <a:buChar char="•"/>
            </a:pP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P </a:t>
            </a:r>
            <a:r>
              <a:rPr lang="en-GB" altLang="en-US" sz="2200" b="0" dirty="0">
                <a:latin typeface="Arial" charset="0"/>
                <a:ea typeface="Arial" charset="0"/>
                <a:cs typeface="Arial" charset="0"/>
              </a:rPr>
              <a:t>and </a:t>
            </a:r>
            <a:r>
              <a:rPr lang="en-GB" altLang="en-US" sz="2200" b="0" dirty="0" smtClean="0">
                <a:latin typeface="Arial" charset="0"/>
                <a:ea typeface="Arial" charset="0"/>
                <a:cs typeface="Arial" charset="0"/>
              </a:rPr>
              <a:t>Q’s copies at inconsistent state</a:t>
            </a:r>
            <a:endParaRPr lang="en-US" altLang="en-US" sz="2200" b="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2" name="Group 6"/>
          <p:cNvGrpSpPr>
            <a:grpSpLocks/>
          </p:cNvGrpSpPr>
          <p:nvPr/>
        </p:nvGrpSpPr>
        <p:grpSpPr bwMode="auto">
          <a:xfrm>
            <a:off x="6552543" y="3491736"/>
            <a:ext cx="1112924" cy="768350"/>
            <a:chOff x="1338" y="1706"/>
            <a:chExt cx="1043" cy="590"/>
          </a:xfrm>
        </p:grpSpPr>
        <p:sp>
          <p:nvSpPr>
            <p:cNvPr id="33" name="Oval 4"/>
            <p:cNvSpPr>
              <a:spLocks noChangeArrowheads="1"/>
            </p:cNvSpPr>
            <p:nvPr/>
          </p:nvSpPr>
          <p:spPr bwMode="auto">
            <a:xfrm>
              <a:off x="1338" y="1706"/>
              <a:ext cx="1043" cy="59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34" name="Text Box 5"/>
            <p:cNvSpPr txBox="1">
              <a:spLocks noChangeArrowheads="1"/>
            </p:cNvSpPr>
            <p:nvPr/>
          </p:nvSpPr>
          <p:spPr bwMode="auto">
            <a:xfrm>
              <a:off x="1470" y="1753"/>
              <a:ext cx="814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/>
              <a:r>
                <a:rPr lang="en-GB" altLang="en-US" dirty="0" err="1">
                  <a:latin typeface="Arial" charset="0"/>
                  <a:ea typeface="Arial" charset="0"/>
                  <a:cs typeface="Arial" charset="0"/>
                </a:rPr>
                <a:t>t</a:t>
              </a:r>
              <a:r>
                <a:rPr lang="en-GB" altLang="en-US" dirty="0" err="1" smtClean="0">
                  <a:latin typeface="Arial" charset="0"/>
                  <a:ea typeface="Arial" charset="0"/>
                  <a:cs typeface="Arial" charset="0"/>
                </a:rPr>
                <a:t>xn</a:t>
              </a:r>
              <a:r>
                <a:rPr lang="en-GB" altLang="en-US" dirty="0" smtClean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altLang="en-US" dirty="0" err="1" smtClean="0">
                  <a:latin typeface="Arial" charset="0"/>
                  <a:ea typeface="Arial" charset="0"/>
                  <a:cs typeface="Arial" charset="0"/>
                </a:rPr>
                <a:t>coord</a:t>
              </a:r>
              <a:endParaRPr lang="en-US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36" name="Straight Arrow Connector 35"/>
          <p:cNvCxnSpPr>
            <a:stCxn id="6" idx="6"/>
            <a:endCxn id="9" idx="2"/>
          </p:cNvCxnSpPr>
          <p:nvPr/>
        </p:nvCxnSpPr>
        <p:spPr>
          <a:xfrm>
            <a:off x="2705573" y="2997855"/>
            <a:ext cx="1548927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6"/>
            <a:endCxn id="15" idx="2"/>
          </p:cNvCxnSpPr>
          <p:nvPr/>
        </p:nvCxnSpPr>
        <p:spPr>
          <a:xfrm>
            <a:off x="2705573" y="2997855"/>
            <a:ext cx="1548927" cy="878057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" idx="6"/>
            <a:endCxn id="12" idx="2"/>
          </p:cNvCxnSpPr>
          <p:nvPr/>
        </p:nvCxnSpPr>
        <p:spPr>
          <a:xfrm>
            <a:off x="2705573" y="2997855"/>
            <a:ext cx="1548927" cy="1709852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3" idx="2"/>
            <a:endCxn id="15" idx="6"/>
          </p:cNvCxnSpPr>
          <p:nvPr/>
        </p:nvCxnSpPr>
        <p:spPr>
          <a:xfrm flipH="1">
            <a:off x="4925137" y="3875911"/>
            <a:ext cx="1627406" cy="1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2"/>
            <a:endCxn id="12" idx="6"/>
          </p:cNvCxnSpPr>
          <p:nvPr/>
        </p:nvCxnSpPr>
        <p:spPr>
          <a:xfrm flipH="1">
            <a:off x="4925137" y="3875911"/>
            <a:ext cx="1627406" cy="831796"/>
          </a:xfrm>
          <a:prstGeom prst="straightConnector1">
            <a:avLst/>
          </a:prstGeom>
          <a:ln w="50800">
            <a:prstDash val="solid"/>
            <a:headEnd type="stealth" w="med" len="med"/>
            <a:tailEnd type="stealth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7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0551" y="1323297"/>
            <a:ext cx="8683449" cy="5534703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2200" dirty="0" smtClean="0"/>
              <a:t>Transaction is about to commit.  System must ensure: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 smtClean="0">
                <a:solidFill>
                  <a:srgbClr val="1E4899"/>
                </a:solidFill>
              </a:rPr>
              <a:t>Initial consistency: </a:t>
            </a:r>
            <a:r>
              <a:rPr lang="en-GB" altLang="en-US" sz="2100" dirty="0" smtClean="0"/>
              <a:t>Versions of accessed objects at start consistent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GB" altLang="en-US" sz="2100" dirty="0" smtClean="0">
                <a:solidFill>
                  <a:srgbClr val="1E4899"/>
                </a:solidFill>
              </a:rPr>
              <a:t>No conflicting concurrency:  </a:t>
            </a:r>
            <a:r>
              <a:rPr lang="en-GB" altLang="en-US" sz="2100" dirty="0" smtClean="0"/>
              <a:t>No other </a:t>
            </a:r>
            <a:r>
              <a:rPr lang="en-GB" altLang="en-US" sz="2100" dirty="0" err="1" smtClean="0"/>
              <a:t>txn</a:t>
            </a:r>
            <a:r>
              <a:rPr lang="en-GB" altLang="en-US" sz="2100" dirty="0" smtClean="0"/>
              <a:t> has committed an operation at object that conflicts with one of this </a:t>
            </a:r>
            <a:r>
              <a:rPr lang="en-GB" altLang="en-US" sz="2100" dirty="0" err="1" smtClean="0"/>
              <a:t>txn’s</a:t>
            </a:r>
            <a:r>
              <a:rPr lang="en-GB" altLang="en-US" sz="2100" dirty="0" smtClean="0"/>
              <a:t> invocations</a:t>
            </a:r>
            <a:endParaRPr lang="en-US" sz="2100" dirty="0" smtClean="0"/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sz="2200" dirty="0" smtClean="0"/>
              <a:t>Consider transaction 1.  For all other </a:t>
            </a:r>
            <a:r>
              <a:rPr lang="en-US" sz="2200" dirty="0" err="1" smtClean="0"/>
              <a:t>txns</a:t>
            </a:r>
            <a:r>
              <a:rPr lang="en-US" sz="2200" dirty="0" smtClean="0"/>
              <a:t> N either </a:t>
            </a:r>
            <a:r>
              <a:rPr lang="en-US" sz="2200" dirty="0"/>
              <a:t>committed </a:t>
            </a:r>
            <a:r>
              <a:rPr lang="en-US" sz="2200" dirty="0" smtClean="0"/>
              <a:t>or in validation phase, </a:t>
            </a:r>
            <a:r>
              <a:rPr lang="en-US" sz="2200" dirty="0"/>
              <a:t>one of the following </a:t>
            </a:r>
            <a:r>
              <a:rPr lang="en-US" sz="2200" dirty="0" smtClean="0"/>
              <a:t>holds</a:t>
            </a:r>
            <a:r>
              <a:rPr lang="en-US" sz="2200" dirty="0"/>
              <a:t>:</a:t>
            </a:r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/>
              <a:t>N</a:t>
            </a:r>
            <a:r>
              <a:rPr lang="en-US" sz="2100" dirty="0" smtClean="0"/>
              <a:t> </a:t>
            </a:r>
            <a:r>
              <a:rPr lang="en-US" sz="2100" dirty="0"/>
              <a:t>completes </a:t>
            </a:r>
            <a:r>
              <a:rPr lang="en-US" sz="2100" dirty="0" smtClean="0"/>
              <a:t>commit before 1 </a:t>
            </a:r>
            <a:r>
              <a:rPr lang="en-US" sz="2100" dirty="0"/>
              <a:t>starts </a:t>
            </a:r>
            <a:r>
              <a:rPr lang="en-US" sz="2100" dirty="0" smtClean="0"/>
              <a:t>modify</a:t>
            </a:r>
            <a:endParaRPr lang="en-US" sz="2100" dirty="0"/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/>
              <a:t>1</a:t>
            </a:r>
            <a:r>
              <a:rPr lang="en-US" sz="2100" dirty="0" smtClean="0"/>
              <a:t> </a:t>
            </a:r>
            <a:r>
              <a:rPr lang="en-US" sz="2100" dirty="0"/>
              <a:t>starts </a:t>
            </a:r>
            <a:r>
              <a:rPr lang="en-US" sz="2100" dirty="0" smtClean="0"/>
              <a:t>commit after N </a:t>
            </a:r>
            <a:r>
              <a:rPr lang="en-US" sz="2100" dirty="0"/>
              <a:t>completes </a:t>
            </a:r>
            <a:r>
              <a:rPr lang="en-US" sz="2100" dirty="0" smtClean="0"/>
              <a:t>commit,                                           and </a:t>
            </a:r>
            <a:r>
              <a:rPr lang="en-US" sz="2100" dirty="0" err="1" smtClean="0"/>
              <a:t>ReadSet</a:t>
            </a:r>
            <a:r>
              <a:rPr lang="en-US" sz="2100" dirty="0" smtClean="0"/>
              <a:t> 1 and </a:t>
            </a:r>
            <a:r>
              <a:rPr lang="en-US" sz="2100" dirty="0" err="1" smtClean="0"/>
              <a:t>WriteSet</a:t>
            </a:r>
            <a:r>
              <a:rPr lang="en-US" sz="2100" dirty="0" smtClean="0"/>
              <a:t> N are disjoint </a:t>
            </a:r>
          </a:p>
          <a:p>
            <a:pPr marL="914400" lvl="1" indent="-457200">
              <a:spcBef>
                <a:spcPts val="400"/>
              </a:spcBef>
              <a:spcAft>
                <a:spcPts val="400"/>
              </a:spcAft>
              <a:buFont typeface="+mj-lt"/>
              <a:buAutoNum type="alphaUcPeriod"/>
            </a:pPr>
            <a:r>
              <a:rPr lang="en-US" sz="2100" dirty="0" smtClean="0"/>
              <a:t>Both </a:t>
            </a:r>
            <a:r>
              <a:rPr lang="en-US" sz="2100" dirty="0" err="1" smtClean="0"/>
              <a:t>ReadSet</a:t>
            </a:r>
            <a:r>
              <a:rPr lang="en-US" sz="2100" dirty="0" smtClean="0"/>
              <a:t> 1 and </a:t>
            </a:r>
            <a:r>
              <a:rPr lang="en-US" sz="2100" dirty="0" err="1" smtClean="0"/>
              <a:t>WriteSet</a:t>
            </a:r>
            <a:r>
              <a:rPr lang="en-US" sz="2100" dirty="0" smtClean="0"/>
              <a:t> 1 are disjoint from </a:t>
            </a:r>
            <a:r>
              <a:rPr lang="en-US" sz="2100" dirty="0" err="1" smtClean="0"/>
              <a:t>WriteSet</a:t>
            </a:r>
            <a:r>
              <a:rPr lang="en-US" sz="2100" dirty="0" smtClean="0"/>
              <a:t> N,              and N completes modify phase. </a:t>
            </a:r>
          </a:p>
          <a:p>
            <a:pPr>
              <a:spcBef>
                <a:spcPts val="2400"/>
              </a:spcBef>
            </a:pPr>
            <a:r>
              <a:rPr lang="en-US" sz="2200" dirty="0" smtClean="0"/>
              <a:t>When </a:t>
            </a:r>
            <a:r>
              <a:rPr lang="en-US" sz="2200" dirty="0"/>
              <a:t>validating 1</a:t>
            </a:r>
            <a:r>
              <a:rPr lang="en-US" sz="2200" dirty="0" smtClean="0"/>
              <a:t>, first check (A), then (B), then (C).                              If all fail, validation fails and 1 aborted.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OCC:  Validate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6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Provides semantics as if only one transaction was running on DB at time, in serial order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en-US" dirty="0" smtClean="0"/>
              <a:t>   + Real-time guarantees</a:t>
            </a:r>
          </a:p>
          <a:p>
            <a:endParaRPr lang="en-US" dirty="0"/>
          </a:p>
          <a:p>
            <a:r>
              <a:rPr lang="en-US" dirty="0" smtClean="0"/>
              <a:t>2PL:  Pessimistically get all the locks first</a:t>
            </a:r>
          </a:p>
          <a:p>
            <a:r>
              <a:rPr lang="en-US" dirty="0" smtClean="0"/>
              <a:t>OCC:  Optimistically create copies, but then recheck all read + written items before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 &amp; OCC = strict serialization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72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2|15.3|24.2|7.8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2.6|4.9|8.2|3.5|3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2.9|1.9|14.4|3.1|9.3|4.7|2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42651</TotalTime>
  <Words>2451</Words>
  <Application>Microsoft Macintosh PowerPoint</Application>
  <PresentationFormat>On-screen Show (4:3)</PresentationFormat>
  <Paragraphs>605</Paragraphs>
  <Slides>45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Calibri</vt:lpstr>
      <vt:lpstr>Courier New</vt:lpstr>
      <vt:lpstr>ＭＳ Ｐゴシック</vt:lpstr>
      <vt:lpstr>Symbol</vt:lpstr>
      <vt:lpstr>Times New Roman</vt:lpstr>
      <vt:lpstr>Arial</vt:lpstr>
      <vt:lpstr>1_Office Theme</vt:lpstr>
      <vt:lpstr>Concurrency Control II  and Distributed Transactions</vt:lpstr>
      <vt:lpstr>Serializability   Execution of a set of transactions over multiple items is equivalent to some serial execution of txns</vt:lpstr>
      <vt:lpstr>Lock-based concurrency control</vt:lpstr>
      <vt:lpstr>Q:  What if access patterns rarely, if ever, conflict?</vt:lpstr>
      <vt:lpstr>Be optimistic!</vt:lpstr>
      <vt:lpstr>OCC:  Three-phase approach</vt:lpstr>
      <vt:lpstr>OCC:  Why validation is necessary</vt:lpstr>
      <vt:lpstr>OCC:  Validate Phase</vt:lpstr>
      <vt:lpstr>2PL &amp; OCC = strict serialization</vt:lpstr>
      <vt:lpstr>Multi-version            concurrency control</vt:lpstr>
      <vt:lpstr>Multi-version concurrency control</vt:lpstr>
      <vt:lpstr>Multi-version concurrency control</vt:lpstr>
      <vt:lpstr>MVCC Intuition</vt:lpstr>
      <vt:lpstr>Serializability vs. Snapshot isolation</vt:lpstr>
      <vt:lpstr>Timestamps in MVCC</vt:lpstr>
      <vt:lpstr>Executing transaction T in MVCC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Digging deeper</vt:lpstr>
      <vt:lpstr>Distributed Transactions</vt:lpstr>
      <vt:lpstr>Consider partitioned data over servers</vt:lpstr>
      <vt:lpstr>Consider partitioned data over servers</vt:lpstr>
      <vt:lpstr>Strawman:  Consensus per txn group?</vt:lpstr>
      <vt:lpstr>Spanner: Google’s Globally-Distributed Database  OSDI 2012</vt:lpstr>
      <vt:lpstr>Google’s Setting</vt:lpstr>
      <vt:lpstr>Scale-out vs. fault tolerance</vt:lpstr>
      <vt:lpstr>Disruptive idea:  Do clocks really need to be                arbitrarily unsynchronized?  Can you engineer some max divergence?</vt:lpstr>
      <vt:lpstr>TrueTime </vt:lpstr>
      <vt:lpstr>Timestamps and TrueTime</vt:lpstr>
      <vt:lpstr>Commit Wait and Replication</vt:lpstr>
      <vt:lpstr>Client-driven transactions</vt:lpstr>
      <vt:lpstr>Commit Wait and 2-Phase Commit</vt:lpstr>
      <vt:lpstr>Commit Wait and 2-Phase Commit</vt:lpstr>
      <vt:lpstr>Example</vt:lpstr>
      <vt:lpstr>Read-only optimizations</vt:lpstr>
      <vt:lpstr>Disruptive idea:  Do clocks really need to be                arbitrarily unsynchronized?  Can you engineer some max divergence?</vt:lpstr>
      <vt:lpstr>TrueTime Architecture</vt:lpstr>
      <vt:lpstr>TrueTime implementation</vt:lpstr>
      <vt:lpstr>Known unknowns &gt; unknown unknowns  Rethink algorithms to reason about uncertainty</vt:lpstr>
      <vt:lpstr>PowerPoint Presentation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1707</cp:revision>
  <cp:lastPrinted>2016-10-05T13:43:34Z</cp:lastPrinted>
  <dcterms:created xsi:type="dcterms:W3CDTF">2013-10-08T01:49:25Z</dcterms:created>
  <dcterms:modified xsi:type="dcterms:W3CDTF">2017-11-15T07:31:07Z</dcterms:modified>
</cp:coreProperties>
</file>