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20.xml" ContentType="application/vnd.openxmlformats-officedocument.presentationml.notesSlide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478" r:id="rId3"/>
    <p:sldId id="469" r:id="rId4"/>
    <p:sldId id="467" r:id="rId5"/>
    <p:sldId id="468" r:id="rId6"/>
    <p:sldId id="482" r:id="rId7"/>
    <p:sldId id="483" r:id="rId8"/>
    <p:sldId id="480" r:id="rId9"/>
    <p:sldId id="507" r:id="rId10"/>
    <p:sldId id="508" r:id="rId11"/>
    <p:sldId id="484" r:id="rId12"/>
    <p:sldId id="489" r:id="rId13"/>
    <p:sldId id="509" r:id="rId14"/>
    <p:sldId id="510" r:id="rId15"/>
    <p:sldId id="490" r:id="rId16"/>
    <p:sldId id="492" r:id="rId17"/>
    <p:sldId id="497" r:id="rId18"/>
    <p:sldId id="498" r:id="rId19"/>
    <p:sldId id="500" r:id="rId20"/>
    <p:sldId id="501" r:id="rId21"/>
    <p:sldId id="503" r:id="rId22"/>
    <p:sldId id="505" r:id="rId23"/>
    <p:sldId id="506" r:id="rId24"/>
    <p:sldId id="511" r:id="rId25"/>
    <p:sldId id="512" r:id="rId26"/>
    <p:sldId id="513" r:id="rId27"/>
    <p:sldId id="516" r:id="rId28"/>
    <p:sldId id="517" r:id="rId29"/>
    <p:sldId id="519" r:id="rId30"/>
    <p:sldId id="520" r:id="rId31"/>
    <p:sldId id="521" r:id="rId32"/>
    <p:sldId id="523" r:id="rId33"/>
    <p:sldId id="525" r:id="rId34"/>
    <p:sldId id="526" r:id="rId35"/>
    <p:sldId id="527" r:id="rId36"/>
    <p:sldId id="531" r:id="rId37"/>
    <p:sldId id="532" r:id="rId38"/>
    <p:sldId id="530" r:id="rId39"/>
    <p:sldId id="529" r:id="rId40"/>
    <p:sldId id="538" r:id="rId41"/>
    <p:sldId id="533" r:id="rId42"/>
    <p:sldId id="534" r:id="rId43"/>
    <p:sldId id="535" r:id="rId44"/>
    <p:sldId id="536" r:id="rId45"/>
    <p:sldId id="539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79804" autoAdjust="0"/>
  </p:normalViewPr>
  <p:slideViewPr>
    <p:cSldViewPr snapToGrid="0">
      <p:cViewPr varScale="1">
        <p:scale>
          <a:sx n="143" d="100"/>
          <a:sy n="143" d="100"/>
        </p:scale>
        <p:origin x="16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0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4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9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to check t Time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0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8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Concurrency Control </a:t>
            </a:r>
            <a:r>
              <a:rPr lang="en-US" sz="3800" b="0" dirty="0" smtClean="0"/>
              <a:t>II </a:t>
            </a:r>
            <a:r>
              <a:rPr lang="en-US" sz="3800" b="0" dirty="0" smtClean="0"/>
              <a:t/>
            </a:r>
            <a:br>
              <a:rPr lang="en-US" sz="3800" b="0" dirty="0" smtClean="0"/>
            </a:br>
            <a:r>
              <a:rPr lang="en-US" sz="3800" b="0" dirty="0" smtClean="0"/>
              <a:t>and Distributed Transactions</a:t>
            </a:r>
            <a:endParaRPr lang="en-US" sz="32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18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1400" b="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 smtClean="0"/>
              <a:t>Multi-version            concurrency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 smtClean="0"/>
              <a:t>Generalize use of multiple versions of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Unlike 2PL/OCC, reads never rejected</a:t>
            </a:r>
          </a:p>
          <a:p>
            <a:r>
              <a:rPr lang="en-US" sz="2800" dirty="0" smtClean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transaction into read set and write set</a:t>
            </a:r>
          </a:p>
          <a:p>
            <a:pPr lvl="1"/>
            <a:r>
              <a:rPr lang="en-US" dirty="0" smtClean="0"/>
              <a:t>All reads execute as if one “snapshot”</a:t>
            </a:r>
          </a:p>
          <a:p>
            <a:pPr lvl="1"/>
            <a:r>
              <a:rPr lang="en-US" dirty="0" smtClean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 smtClean="0"/>
              <a:t>Yields snapshot isolation  &lt;  </a:t>
            </a:r>
            <a:r>
              <a:rPr lang="en-US" dirty="0" err="1" smtClean="0"/>
              <a:t>serializability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MVCC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Intuition:  Bag of marbles:  ½ white, </a:t>
            </a:r>
            <a:r>
              <a:rPr lang="en-US" dirty="0"/>
              <a:t>½ </a:t>
            </a:r>
            <a:r>
              <a:rPr lang="en-US" dirty="0" smtClean="0"/>
              <a:t>black</a:t>
            </a:r>
          </a:p>
          <a:p>
            <a:r>
              <a:rPr lang="en-US" dirty="0" smtClean="0"/>
              <a:t>Transactions:</a:t>
            </a:r>
          </a:p>
          <a:p>
            <a:pPr lvl="1"/>
            <a:r>
              <a:rPr lang="en-US" dirty="0" smtClean="0"/>
              <a:t>T1:  Change all white marbles to black marbles</a:t>
            </a:r>
          </a:p>
          <a:p>
            <a:pPr lvl="1"/>
            <a:r>
              <a:rPr lang="en-US" dirty="0" smtClean="0"/>
              <a:t>T2:  Change all black marbles to white marbles</a:t>
            </a:r>
            <a:endParaRPr lang="en-US" dirty="0"/>
          </a:p>
          <a:p>
            <a:r>
              <a:rPr lang="en-US" dirty="0" err="1" smtClean="0"/>
              <a:t>Serializability</a:t>
            </a:r>
            <a:r>
              <a:rPr lang="en-US" dirty="0"/>
              <a:t> </a:t>
            </a:r>
            <a:r>
              <a:rPr lang="en-US" dirty="0" smtClean="0"/>
              <a:t>(2PL, OCC) </a:t>
            </a:r>
          </a:p>
          <a:p>
            <a:pPr lvl="1"/>
            <a:r>
              <a:rPr lang="en-US" dirty="0" smtClean="0"/>
              <a:t>T1 → T2   or   T2 → T1</a:t>
            </a:r>
          </a:p>
          <a:p>
            <a:pPr lvl="1"/>
            <a:r>
              <a:rPr lang="en-US" dirty="0" smtClean="0"/>
              <a:t>In either case, bag is either ALL white or ALL black</a:t>
            </a:r>
          </a:p>
          <a:p>
            <a:r>
              <a:rPr lang="en-US" dirty="0" smtClean="0"/>
              <a:t>Snapshot isolation (MVCC)</a:t>
            </a:r>
          </a:p>
          <a:p>
            <a:pPr lvl="1"/>
            <a:r>
              <a:rPr lang="en-US" dirty="0"/>
              <a:t>T1 → T2 </a:t>
            </a:r>
            <a:r>
              <a:rPr lang="en-US" dirty="0" smtClean="0"/>
              <a:t>  or   </a:t>
            </a:r>
            <a:r>
              <a:rPr lang="en-US" dirty="0"/>
              <a:t>T2 → </a:t>
            </a:r>
            <a:r>
              <a:rPr lang="en-US" dirty="0" smtClean="0"/>
              <a:t>T1    or    T1 || T2</a:t>
            </a:r>
          </a:p>
          <a:p>
            <a:pPr lvl="1"/>
            <a:r>
              <a:rPr lang="en-US" dirty="0" smtClean="0"/>
              <a:t>Bag is ALL white, ALL black, or </a:t>
            </a:r>
            <a:r>
              <a:rPr lang="en-US" dirty="0"/>
              <a:t>½ </a:t>
            </a:r>
            <a:r>
              <a:rPr lang="en-US" dirty="0" smtClean="0"/>
              <a:t>white </a:t>
            </a:r>
            <a:r>
              <a:rPr lang="en-US" dirty="0"/>
              <a:t>½ </a:t>
            </a:r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vs. Snapshot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Transactions</a:t>
            </a:r>
            <a:r>
              <a:rPr lang="en-US" sz="2800" baseline="-25000" dirty="0"/>
              <a:t> </a:t>
            </a:r>
            <a:r>
              <a:rPr lang="en-US" sz="2800" dirty="0" smtClean="0"/>
              <a:t>are assigned timestamps, which may get assigned to objects those </a:t>
            </a:r>
            <a:r>
              <a:rPr lang="en-US" sz="2800" dirty="0" err="1" smtClean="0"/>
              <a:t>txns</a:t>
            </a:r>
            <a:r>
              <a:rPr lang="en-US" sz="2800" dirty="0" smtClean="0"/>
              <a:t> read/write</a:t>
            </a:r>
          </a:p>
          <a:p>
            <a:r>
              <a:rPr lang="en-US" sz="2800" dirty="0" smtClean="0"/>
              <a:t>Every object version O</a:t>
            </a:r>
            <a:r>
              <a:rPr lang="en-US" sz="2800" baseline="-25000" dirty="0" smtClean="0"/>
              <a:t>V</a:t>
            </a:r>
            <a:r>
              <a:rPr lang="en-US" sz="2800" dirty="0" smtClean="0"/>
              <a:t> has both read and write TS</a:t>
            </a:r>
          </a:p>
          <a:p>
            <a:pPr lvl="1"/>
            <a:r>
              <a:rPr lang="en-US" sz="2600" dirty="0" err="1" smtClean="0"/>
              <a:t>ReadTS</a:t>
            </a:r>
            <a:r>
              <a:rPr lang="en-US" sz="2600" dirty="0" smtClean="0"/>
              <a:t>:  Largest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 smtClean="0"/>
          </a:p>
          <a:p>
            <a:pPr lvl="1"/>
            <a:r>
              <a:rPr lang="en-US" sz="2600" dirty="0" err="1" smtClean="0"/>
              <a:t>WriteTS</a:t>
            </a:r>
            <a:r>
              <a:rPr lang="en-US" sz="2600" dirty="0" smtClean="0"/>
              <a:t>: 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wrote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 in MVCC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s.t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&lt;= TS(T)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</a:t>
            </a:r>
            <a:r>
              <a:rPr lang="en-US" sz="2400" dirty="0" smtClean="0"/>
              <a:t>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</a:t>
            </a:r>
            <a:r>
              <a:rPr lang="en-US" sz="3600" dirty="0" smtClean="0"/>
              <a:t>transaction T in </a:t>
            </a:r>
            <a:r>
              <a:rPr lang="en-US" sz="3600" dirty="0"/>
              <a:t>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5617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8821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2996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114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2" y="1671144"/>
            <a:ext cx="7725241" cy="3515711"/>
          </a:xfrm>
        </p:spPr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/>
              <a:t> </a:t>
            </a:r>
            <a:r>
              <a:rPr lang="en-US" sz="3600" b="0" dirty="0" smtClean="0"/>
              <a:t>Execution of </a:t>
            </a:r>
            <a:r>
              <a:rPr lang="en-US" sz="3600" b="0" dirty="0"/>
              <a:t>a set of </a:t>
            </a:r>
            <a:r>
              <a:rPr lang="en-US" sz="3600" b="0" dirty="0" smtClean="0"/>
              <a:t>transactions over </a:t>
            </a:r>
            <a:r>
              <a:rPr lang="en-US" sz="3600" b="0" dirty="0"/>
              <a:t>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</a:t>
            </a:r>
            <a:r>
              <a:rPr lang="en-US" sz="3600" b="0" dirty="0" smtClean="0"/>
              <a:t>of </a:t>
            </a:r>
            <a:r>
              <a:rPr lang="en-US" sz="3600" b="0" dirty="0" err="1" smtClean="0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271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5)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5: 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4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</a:t>
            </a:r>
            <a:r>
              <a:rPr lang="en-US" dirty="0" smtClean="0"/>
              <a:t>Google’s </a:t>
            </a:r>
            <a:r>
              <a:rPr lang="en-US" dirty="0"/>
              <a:t>Globally-Distributed </a:t>
            </a:r>
            <a:r>
              <a:rPr lang="en-US" dirty="0" smtClean="0"/>
              <a:t>Database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Growing </a:t>
            </a:r>
            <a:r>
              <a:rPr lang="en-US" sz="2400" b="1" dirty="0">
                <a:solidFill>
                  <a:srgbClr val="FF0000"/>
                </a:solidFill>
              </a:rPr>
              <a:t>phase </a:t>
            </a:r>
            <a:r>
              <a:rPr lang="en-US" sz="2400" dirty="0" smtClean="0"/>
              <a:t>when </a:t>
            </a:r>
            <a:r>
              <a:rPr lang="en-US" sz="2400" dirty="0" err="1" smtClean="0"/>
              <a:t>txn</a:t>
            </a:r>
            <a:r>
              <a:rPr lang="en-US" sz="2400" dirty="0" smtClean="0"/>
              <a:t> acquires locks</a:t>
            </a:r>
          </a:p>
          <a:p>
            <a:pPr lvl="1"/>
            <a:r>
              <a:rPr lang="en-US" sz="2400" b="1" spc="-150" dirty="0" smtClean="0">
                <a:solidFill>
                  <a:srgbClr val="FF0000"/>
                </a:solidFill>
              </a:rPr>
              <a:t>Shrinking </a:t>
            </a:r>
            <a:r>
              <a:rPr lang="en-US" sz="2400" b="1" spc="-150" dirty="0">
                <a:solidFill>
                  <a:srgbClr val="FF0000"/>
                </a:solidFill>
              </a:rPr>
              <a:t>phase </a:t>
            </a:r>
            <a:r>
              <a:rPr lang="en-US" sz="2400" spc="-150" dirty="0" smtClean="0"/>
              <a:t>when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releases locks (typically commit)</a:t>
            </a:r>
          </a:p>
          <a:p>
            <a:pPr lvl="1"/>
            <a:r>
              <a:rPr lang="en-US" sz="2400" spc="-150" dirty="0" smtClean="0"/>
              <a:t>Allows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to execute concurrently, </a:t>
            </a:r>
            <a:r>
              <a:rPr lang="en-US" sz="2400" spc="-150" dirty="0" smtClean="0"/>
              <a:t>improving </a:t>
            </a:r>
            <a:r>
              <a:rPr lang="en-US" sz="2400" spc="-150" dirty="0" smtClean="0"/>
              <a:t>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 smtClean="0"/>
              <a:t>Dozens of zones (datacenters)</a:t>
            </a:r>
          </a:p>
          <a:p>
            <a:r>
              <a:rPr lang="en-US" dirty="0" smtClean="0"/>
              <a:t>Per zone, 100-1000s of servers</a:t>
            </a:r>
          </a:p>
          <a:p>
            <a:r>
              <a:rPr lang="en-US" dirty="0" smtClean="0"/>
              <a:t>Per server, 100-1000 partitions (tablets)</a:t>
            </a:r>
          </a:p>
          <a:p>
            <a:r>
              <a:rPr lang="en-US" dirty="0" smtClean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Scale-out vs. fault tolerance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Every tablet replicated via </a:t>
            </a:r>
            <a:r>
              <a:rPr lang="en-US" sz="2400" dirty="0" err="1" smtClean="0"/>
              <a:t>Paxos</a:t>
            </a:r>
            <a:r>
              <a:rPr lang="en-US" sz="2400" dirty="0" smtClean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So every “operation” within transactions across tablets actually a replicated  operation within </a:t>
            </a:r>
            <a:r>
              <a:rPr lang="en-US" sz="2400" dirty="0" err="1" smtClean="0"/>
              <a:t>Paxos</a:t>
            </a:r>
            <a:r>
              <a:rPr lang="en-US" sz="2400" dirty="0" smtClean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</a:t>
            </a:r>
            <a:r>
              <a:rPr lang="en-US" sz="2400" dirty="0" smtClean="0"/>
              <a:t>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(COPS took same approach </a:t>
            </a:r>
            <a:r>
              <a:rPr lang="en-US" sz="2200" i="1" dirty="0" smtClean="0"/>
              <a:t>within </a:t>
            </a:r>
            <a:r>
              <a:rPr lang="en-US" sz="2200" dirty="0" smtClean="0"/>
              <a:t>datacenter)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b="0" dirty="0" smtClean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“Global 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2956191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63947" y="272165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734796" y="2498991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2498991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9630" y="341345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1838" y="34134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  <a:endParaRPr lang="en-US" sz="24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4462" y="2506262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TT.now()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034250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19935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33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060039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which invoked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TT.new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 smtClean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 and TrueTime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TT.now().latest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i="1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34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Replication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 smtClean="0"/>
              <a:t>Client: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</a:t>
            </a:r>
            <a:r>
              <a:rPr lang="en-US" sz="2600" dirty="0" smtClean="0"/>
              <a:t>ssues reads to leader of each tablet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</a:t>
            </a:r>
            <a:r>
              <a:rPr lang="en-US" sz="2600" dirty="0" smtClean="0"/>
              <a:t>ends commit message to each leader,                         include identify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Waits for commit from coordinator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Client-driven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On commit </a:t>
            </a:r>
            <a:r>
              <a:rPr lang="en-US" sz="2600" dirty="0" err="1" smtClean="0"/>
              <a:t>msg</a:t>
            </a:r>
            <a:r>
              <a:rPr lang="en-US" sz="2600" dirty="0" smtClean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</a:t>
            </a:r>
            <a:r>
              <a:rPr lang="en-US" sz="2600" dirty="0" smtClean="0"/>
              <a:t>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807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40957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527300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527300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38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395968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395968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393684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584450"/>
            <a:ext cx="0" cy="292608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8785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3878" y="28310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88234" y="37708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0625" y="2584450"/>
            <a:ext cx="274145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8773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4664" y="5521953"/>
            <a:ext cx="2501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321784"/>
            <a:ext cx="15231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638909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17" grpId="0"/>
      <p:bldP spid="37" grpId="0"/>
      <p:bldP spid="48" grpId="0"/>
      <p:bldP spid="52" grpId="0"/>
      <p:bldP spid="56" grpId="0"/>
      <p:bldP spid="57" grpId="0"/>
      <p:bldP spid="71" grpId="0"/>
      <p:bldP spid="68" grpId="0"/>
      <p:bldP spid="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Risky post P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&lt;8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[X]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[me]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[P]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posts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X’s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 What if access patterns rarely, if ever,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global timestamp, can implement read-only transactions lock-free (snapshot isolation)</a:t>
            </a:r>
          </a:p>
          <a:p>
            <a:r>
              <a:rPr lang="en-US" dirty="0" smtClean="0"/>
              <a:t>Step 1:  Choose timestamp </a:t>
            </a:r>
            <a:r>
              <a:rPr lang="en-US" dirty="0" err="1" smtClean="0"/>
              <a:t>s</a:t>
            </a:r>
            <a:r>
              <a:rPr lang="en-US" sz="2800" baseline="-25000" dirty="0" err="1" smtClean="0"/>
              <a:t>read</a:t>
            </a:r>
            <a:r>
              <a:rPr lang="en-US" dirty="0" smtClean="0"/>
              <a:t> = </a:t>
            </a:r>
            <a:r>
              <a:rPr lang="en-US" dirty="0" err="1" smtClean="0"/>
              <a:t>TT.now.latest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Step 2: Snapshot read (at </a:t>
            </a:r>
            <a:r>
              <a:rPr lang="en-US" dirty="0" err="1"/>
              <a:t>s</a:t>
            </a:r>
            <a:r>
              <a:rPr lang="en-US" sz="3200" baseline="-25000" dirty="0" err="1"/>
              <a:t>read</a:t>
            </a:r>
            <a:r>
              <a:rPr lang="en-US" dirty="0" smtClean="0"/>
              <a:t>) to each tablet</a:t>
            </a:r>
          </a:p>
          <a:p>
            <a:pPr lvl="1"/>
            <a:r>
              <a:rPr lang="en-US" dirty="0" smtClean="0"/>
              <a:t>Can be served by any up-to-date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dirty="0" smtClean="0">
                <a:solidFill>
                  <a:srgbClr val="FFFF00"/>
                </a:solidFill>
              </a:rPr>
              <a:t>Can you engineer some max divergence?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Atomic-clock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800000"/>
                </a:solidFill>
              </a:rPr>
              <a:t>Client</a:t>
            </a:r>
            <a:endParaRPr lang="en-US" sz="1800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42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]   =  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now 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 ±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time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ε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30sec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60sec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+6ms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	=  1ms 			+  200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43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implementation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 smtClean="0"/>
              <a:t>Known unknowns &gt; unknown unknowns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Sunday topic</a:t>
            </a:r>
            <a:r>
              <a:rPr lang="en-US" sz="3600" b="1" dirty="0" smtClean="0"/>
              <a:t>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Security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  Low overhead for non-conflicting </a:t>
            </a:r>
            <a:r>
              <a:rPr lang="en-US" dirty="0" err="1" smtClean="0"/>
              <a:t>txns</a:t>
            </a:r>
            <a:endParaRPr lang="en-US" dirty="0" smtClean="0"/>
          </a:p>
          <a:p>
            <a:r>
              <a:rPr lang="en-US" dirty="0" smtClean="0"/>
              <a:t>Assume success!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transaction as if </a:t>
            </a:r>
            <a:r>
              <a:rPr lang="en-US" dirty="0" smtClean="0"/>
              <a:t>it would </a:t>
            </a:r>
            <a:r>
              <a:rPr lang="en-US" dirty="0" smtClean="0"/>
              <a:t>succeed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serializability</a:t>
            </a:r>
            <a:r>
              <a:rPr lang="en-US" dirty="0" smtClean="0"/>
              <a:t> only at commit 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/>
              <a:t>fails</a:t>
            </a:r>
            <a:r>
              <a:rPr lang="en-US" dirty="0" smtClean="0"/>
              <a:t>, abort transaction</a:t>
            </a:r>
            <a:endParaRPr lang="en-US" dirty="0"/>
          </a:p>
          <a:p>
            <a:r>
              <a:rPr lang="en-US" dirty="0" smtClean="0"/>
              <a:t>Optimistic Concurrency Control (OCC) </a:t>
            </a:r>
          </a:p>
          <a:p>
            <a:pPr lvl="1"/>
            <a:r>
              <a:rPr lang="en-US" dirty="0" smtClean="0"/>
              <a:t>Higher performance when few conflicts vs. locking</a:t>
            </a:r>
          </a:p>
          <a:p>
            <a:pPr lvl="1"/>
            <a:r>
              <a:rPr lang="en-US" dirty="0" smtClean="0"/>
              <a:t>Lower performance when many conflicts vs</a:t>
            </a:r>
            <a:r>
              <a:rPr lang="en-US" dirty="0"/>
              <a:t>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optimistic!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Begin:  </a:t>
            </a:r>
            <a:r>
              <a:rPr lang="en-US" sz="2400" dirty="0" smtClean="0"/>
              <a:t>Record timestamp marking the transaction’s beginning</a:t>
            </a:r>
          </a:p>
          <a:p>
            <a:r>
              <a:rPr lang="en-US" sz="2800" b="1" dirty="0" smtClean="0"/>
              <a:t>Modify </a:t>
            </a:r>
            <a:r>
              <a:rPr lang="en-US" sz="2800" dirty="0" smtClean="0"/>
              <a:t>phase</a:t>
            </a:r>
            <a:endParaRPr lang="en-US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Txn</a:t>
            </a:r>
            <a:r>
              <a:rPr lang="en-US" sz="2400" dirty="0" smtClean="0"/>
              <a:t> can </a:t>
            </a:r>
            <a:r>
              <a:rPr lang="en-US" sz="2400" dirty="0"/>
              <a:t>read values of committed data </a:t>
            </a:r>
            <a:r>
              <a:rPr lang="en-US" sz="2400" dirty="0" smtClean="0"/>
              <a:t>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Updates only </a:t>
            </a:r>
            <a:r>
              <a:rPr lang="en-US" sz="2400" dirty="0"/>
              <a:t>to local copies (versions) of </a:t>
            </a:r>
            <a:r>
              <a:rPr lang="en-US" sz="2400" dirty="0" smtClean="0"/>
              <a:t>items </a:t>
            </a:r>
            <a:r>
              <a:rPr lang="en-US" sz="2400" dirty="0"/>
              <a:t>(in </a:t>
            </a:r>
            <a:r>
              <a:rPr lang="en-US" sz="2400" dirty="0" smtClean="0"/>
              <a:t>DB </a:t>
            </a:r>
            <a:r>
              <a:rPr lang="en-US" sz="2400" dirty="0" smtClean="0"/>
              <a:t>cache)</a:t>
            </a:r>
          </a:p>
          <a:p>
            <a:r>
              <a:rPr lang="en-US" sz="2800" b="1" dirty="0" smtClean="0"/>
              <a:t>Validate</a:t>
            </a:r>
            <a:r>
              <a:rPr lang="en-US" sz="2800" dirty="0" smtClean="0"/>
              <a:t> phase</a:t>
            </a:r>
          </a:p>
          <a:p>
            <a:r>
              <a:rPr lang="en-US" sz="2800" b="1" dirty="0" smtClean="0"/>
              <a:t>Commit </a:t>
            </a:r>
            <a:r>
              <a:rPr lang="en-US" sz="2800" dirty="0" smtClean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Care must be taken to avoid “TOCTTOU” issues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Three-phase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Why validation is necessary</a:t>
            </a:r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creates shadow copies of P and Q</a:t>
            </a:r>
            <a:endParaRPr lang="en-GB" altLang="en-US" sz="2200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323297"/>
            <a:ext cx="8683449" cy="553470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200" dirty="0" smtClean="0"/>
              <a:t>Transaction is about to commit.  System must ensure: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Initial consistency: </a:t>
            </a:r>
            <a:r>
              <a:rPr lang="en-GB" altLang="en-US" sz="2100" dirty="0" smtClean="0"/>
              <a:t>Versions of accessed objects at start consistent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100" dirty="0" smtClean="0"/>
              <a:t>No other </a:t>
            </a:r>
            <a:r>
              <a:rPr lang="en-GB" altLang="en-US" sz="2100" dirty="0" err="1" smtClean="0"/>
              <a:t>txn</a:t>
            </a:r>
            <a:r>
              <a:rPr lang="en-GB" altLang="en-US" sz="2100" dirty="0" smtClean="0"/>
              <a:t> has committed an operation at object that conflicts with one of this </a:t>
            </a:r>
            <a:r>
              <a:rPr lang="en-GB" altLang="en-US" sz="2100" dirty="0" err="1" smtClean="0"/>
              <a:t>txn’s</a:t>
            </a:r>
            <a:r>
              <a:rPr lang="en-GB" altLang="en-US" sz="2100" dirty="0" smtClean="0"/>
              <a:t> invocations</a:t>
            </a:r>
            <a:endParaRPr lang="en-US" sz="2100" dirty="0" smtClean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200" dirty="0" smtClean="0"/>
              <a:t>Consider transaction 1.  For all other </a:t>
            </a:r>
            <a:r>
              <a:rPr lang="en-US" sz="2200" dirty="0" err="1" smtClean="0"/>
              <a:t>txns</a:t>
            </a:r>
            <a:r>
              <a:rPr lang="en-US" sz="2200" dirty="0" smtClean="0"/>
              <a:t> N either </a:t>
            </a:r>
            <a:r>
              <a:rPr lang="en-US" sz="2200" dirty="0"/>
              <a:t>committed </a:t>
            </a:r>
            <a:r>
              <a:rPr lang="en-US" sz="2200" dirty="0" smtClean="0"/>
              <a:t>or in validation phase, </a:t>
            </a:r>
            <a:r>
              <a:rPr lang="en-US" sz="2200" dirty="0"/>
              <a:t>one of the following </a:t>
            </a:r>
            <a:r>
              <a:rPr lang="en-US" sz="2200" dirty="0" smtClean="0"/>
              <a:t>holds</a:t>
            </a:r>
            <a:r>
              <a:rPr lang="en-US" sz="2200" dirty="0"/>
              <a:t>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N</a:t>
            </a:r>
            <a:r>
              <a:rPr lang="en-US" sz="2100" dirty="0" smtClean="0"/>
              <a:t> </a:t>
            </a:r>
            <a:r>
              <a:rPr lang="en-US" sz="2100" dirty="0"/>
              <a:t>completes </a:t>
            </a:r>
            <a:r>
              <a:rPr lang="en-US" sz="2100" dirty="0" smtClean="0"/>
              <a:t>commit before 1 </a:t>
            </a:r>
            <a:r>
              <a:rPr lang="en-US" sz="2100" dirty="0"/>
              <a:t>starts </a:t>
            </a:r>
            <a:r>
              <a:rPr lang="en-US" sz="2100" dirty="0" smtClean="0"/>
              <a:t>modify</a:t>
            </a:r>
            <a:endParaRPr lang="en-US" sz="2100" dirty="0"/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1</a:t>
            </a:r>
            <a:r>
              <a:rPr lang="en-US" sz="2100" dirty="0" smtClean="0"/>
              <a:t> </a:t>
            </a:r>
            <a:r>
              <a:rPr lang="en-US" sz="2100" dirty="0"/>
              <a:t>starts </a:t>
            </a:r>
            <a:r>
              <a:rPr lang="en-US" sz="2100" dirty="0" smtClean="0"/>
              <a:t>commit after N </a:t>
            </a:r>
            <a:r>
              <a:rPr lang="en-US" sz="2100" dirty="0"/>
              <a:t>completes </a:t>
            </a:r>
            <a:r>
              <a:rPr lang="en-US" sz="2100" dirty="0" smtClean="0"/>
              <a:t>commit,                                           and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 are disjoint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 smtClean="0"/>
              <a:t>Both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1 are disjoint from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N,              and N completes modify phase. </a:t>
            </a:r>
          </a:p>
          <a:p>
            <a:pPr>
              <a:spcBef>
                <a:spcPts val="2400"/>
              </a:spcBef>
            </a:pPr>
            <a:r>
              <a:rPr lang="en-US" sz="2200" dirty="0" smtClean="0"/>
              <a:t>When </a:t>
            </a:r>
            <a:r>
              <a:rPr lang="en-US" sz="2200" dirty="0"/>
              <a:t>validating 1</a:t>
            </a:r>
            <a:r>
              <a:rPr lang="en-US" sz="2200" dirty="0" smtClean="0"/>
              <a:t>, first check (A), then (B), then (C).                              If all fail, validation fails and 1 aborted.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+ 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42651</TotalTime>
  <Words>2451</Words>
  <Application>Microsoft Macintosh PowerPoint</Application>
  <PresentationFormat>On-screen Show (4:3)</PresentationFormat>
  <Paragraphs>605</Paragraphs>
  <Slides>45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Calibri</vt:lpstr>
      <vt:lpstr>Courier New</vt:lpstr>
      <vt:lpstr>ＭＳ Ｐゴシック</vt:lpstr>
      <vt:lpstr>Symbol</vt:lpstr>
      <vt:lpstr>Times New Roman</vt:lpstr>
      <vt:lpstr>Arial</vt:lpstr>
      <vt:lpstr>1_Office Theme</vt:lpstr>
      <vt:lpstr>Concurrency Control II  and Distributed Transactions</vt:lpstr>
      <vt:lpstr>Serializability   Execution of a set of transactions over multiple items is equivalent to some serial execution of txns</vt:lpstr>
      <vt:lpstr>Lock-based concurrency control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Distributed Transactions</vt:lpstr>
      <vt:lpstr>Consider partitioned data over servers</vt:lpstr>
      <vt:lpstr>Consider partitioned data over servers</vt:lpstr>
      <vt:lpstr>Strawman:  Consensus per txn group?</vt:lpstr>
      <vt:lpstr>Spanner: Google’s Globally-Distributed Database  OSDI 2012</vt:lpstr>
      <vt:lpstr>Google’s Setting</vt:lpstr>
      <vt:lpstr>Scale-out vs. fault tolerance</vt:lpstr>
      <vt:lpstr>Disruptive idea:  Do clocks really need to be                arbitrarily unsynchronized?  Can you engineer some max divergence?</vt:lpstr>
      <vt:lpstr>TrueTime </vt:lpstr>
      <vt:lpstr>Timestamps and TrueTime</vt:lpstr>
      <vt:lpstr>Commit Wait and Replication</vt:lpstr>
      <vt:lpstr>Client-driven transactions</vt:lpstr>
      <vt:lpstr>Commit Wait and 2-Phase Commit</vt:lpstr>
      <vt:lpstr>Commit Wait and 2-Phase Commit</vt:lpstr>
      <vt:lpstr>Example</vt:lpstr>
      <vt:lpstr>Read-only optimizations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Known unknowns &gt; unknown unknowns  Rethink algorithms to reason about uncertainty</vt:lpstr>
      <vt:lpstr>PowerPoint Presentation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1707</cp:revision>
  <cp:lastPrinted>2016-10-05T13:43:34Z</cp:lastPrinted>
  <dcterms:created xsi:type="dcterms:W3CDTF">2013-10-08T01:49:25Z</dcterms:created>
  <dcterms:modified xsi:type="dcterms:W3CDTF">2017-11-15T07:31:07Z</dcterms:modified>
</cp:coreProperties>
</file>