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72"/>
  </p:notesMasterIdLst>
  <p:handoutMasterIdLst>
    <p:handoutMasterId r:id="rId73"/>
  </p:handoutMasterIdLst>
  <p:sldIdLst>
    <p:sldId id="257" r:id="rId2"/>
    <p:sldId id="528" r:id="rId3"/>
    <p:sldId id="530" r:id="rId4"/>
    <p:sldId id="531" r:id="rId5"/>
    <p:sldId id="532" r:id="rId6"/>
    <p:sldId id="534" r:id="rId7"/>
    <p:sldId id="535" r:id="rId8"/>
    <p:sldId id="536" r:id="rId9"/>
    <p:sldId id="537" r:id="rId10"/>
    <p:sldId id="533" r:id="rId11"/>
    <p:sldId id="483" r:id="rId12"/>
    <p:sldId id="538" r:id="rId13"/>
    <p:sldId id="539" r:id="rId14"/>
    <p:sldId id="540" r:id="rId15"/>
    <p:sldId id="541" r:id="rId16"/>
    <p:sldId id="542" r:id="rId17"/>
    <p:sldId id="543" r:id="rId18"/>
    <p:sldId id="546" r:id="rId19"/>
    <p:sldId id="547" r:id="rId20"/>
    <p:sldId id="544" r:id="rId21"/>
    <p:sldId id="545" r:id="rId22"/>
    <p:sldId id="548" r:id="rId23"/>
    <p:sldId id="551" r:id="rId24"/>
    <p:sldId id="564" r:id="rId25"/>
    <p:sldId id="571" r:id="rId26"/>
    <p:sldId id="552" r:id="rId27"/>
    <p:sldId id="553" r:id="rId28"/>
    <p:sldId id="554" r:id="rId29"/>
    <p:sldId id="555" r:id="rId30"/>
    <p:sldId id="556" r:id="rId31"/>
    <p:sldId id="562" r:id="rId32"/>
    <p:sldId id="563" r:id="rId33"/>
    <p:sldId id="558" r:id="rId34"/>
    <p:sldId id="565" r:id="rId35"/>
    <p:sldId id="566" r:id="rId36"/>
    <p:sldId id="570" r:id="rId37"/>
    <p:sldId id="568" r:id="rId38"/>
    <p:sldId id="569" r:id="rId39"/>
    <p:sldId id="577" r:id="rId40"/>
    <p:sldId id="578" r:id="rId41"/>
    <p:sldId id="579" r:id="rId42"/>
    <p:sldId id="580" r:id="rId43"/>
    <p:sldId id="581" r:id="rId44"/>
    <p:sldId id="583" r:id="rId45"/>
    <p:sldId id="584" r:id="rId46"/>
    <p:sldId id="585" r:id="rId47"/>
    <p:sldId id="550" r:id="rId48"/>
    <p:sldId id="600" r:id="rId49"/>
    <p:sldId id="601" r:id="rId50"/>
    <p:sldId id="608" r:id="rId51"/>
    <p:sldId id="603" r:id="rId52"/>
    <p:sldId id="606" r:id="rId53"/>
    <p:sldId id="610" r:id="rId54"/>
    <p:sldId id="609" r:id="rId55"/>
    <p:sldId id="607" r:id="rId56"/>
    <p:sldId id="611" r:id="rId57"/>
    <p:sldId id="576" r:id="rId58"/>
    <p:sldId id="572" r:id="rId59"/>
    <p:sldId id="573" r:id="rId60"/>
    <p:sldId id="574" r:id="rId61"/>
    <p:sldId id="593" r:id="rId62"/>
    <p:sldId id="594" r:id="rId63"/>
    <p:sldId id="590" r:id="rId64"/>
    <p:sldId id="595" r:id="rId65"/>
    <p:sldId id="612" r:id="rId66"/>
    <p:sldId id="597" r:id="rId67"/>
    <p:sldId id="613" r:id="rId68"/>
    <p:sldId id="604" r:id="rId69"/>
    <p:sldId id="599" r:id="rId70"/>
    <p:sldId id="614" r:id="rId71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BFD"/>
    <a:srgbClr val="ECD882"/>
    <a:srgbClr val="0000FF"/>
    <a:srgbClr val="008F00"/>
    <a:srgbClr val="011790"/>
    <a:srgbClr val="1E4899"/>
    <a:srgbClr val="92D050"/>
    <a:srgbClr val="FF6501"/>
    <a:srgbClr val="FF93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1" autoAdjust="0"/>
    <p:restoredTop sz="88324" autoAdjust="0"/>
  </p:normalViewPr>
  <p:slideViewPr>
    <p:cSldViewPr snapToGrid="0">
      <p:cViewPr varScale="1">
        <p:scale>
          <a:sx n="111" d="100"/>
          <a:sy n="111" d="100"/>
        </p:scale>
        <p:origin x="2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EA0C2F9-5E4B-8847-9633-02D8D1E4FA1A}" type="slidenum">
              <a:rPr lang="en-AU" altLang="en-US" sz="1300"/>
              <a:pPr>
                <a:spcBef>
                  <a:spcPct val="0"/>
                </a:spcBef>
              </a:pPr>
              <a:t>50</a:t>
            </a:fld>
            <a:endParaRPr lang="en-AU" alt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8240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1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95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5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9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1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DDoS</a:t>
            </a:r>
            <a:r>
              <a:rPr lang="en-US" baseline="0" dirty="0" smtClean="0"/>
              <a:t> service from hack-</a:t>
            </a:r>
            <a:r>
              <a:rPr lang="en-US" baseline="0" dirty="0" err="1" smtClean="0"/>
              <a:t>shop.org.ru</a:t>
            </a:r>
            <a:endParaRPr lang="en-US" baseline="0" dirty="0" smtClean="0"/>
          </a:p>
          <a:p>
            <a:r>
              <a:rPr lang="en-US" baseline="0" dirty="0" smtClean="0"/>
              <a:t>Source:   http://</a:t>
            </a:r>
            <a:r>
              <a:rPr lang="en-US" baseline="0" dirty="0" err="1" smtClean="0"/>
              <a:t>www.defcon.org</a:t>
            </a:r>
            <a:r>
              <a:rPr lang="en-US" baseline="0" dirty="0" smtClean="0"/>
              <a:t>/images/defcon-15/dc15-presentations/dc-15-holt.pdf</a:t>
            </a:r>
          </a:p>
          <a:p>
            <a:r>
              <a:rPr lang="en-US" baseline="0" dirty="0" smtClean="0"/>
              <a:t>Mobile bot-nets:   more reliable because phones are always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r>
              <a:rPr lang="en-US" baseline="0" dirty="0" smtClean="0"/>
              <a:t> security source: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8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82084-2C80-C847-9CCA-97BFC43879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99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5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5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5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5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B52FFF-3A8E-4918-A27E-015CE76079FE}" type="slidenum">
              <a:rPr lang="en-US" sz="1300" smtClean="0">
                <a:latin typeface="Times New Roman" pitchFamily="18" charset="0"/>
              </a:rPr>
              <a:pPr/>
              <a:t>35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Pentium 4,  2.1GhZ </a:t>
            </a:r>
          </a:p>
        </p:txBody>
      </p:sp>
    </p:spTree>
    <p:extLst>
      <p:ext uri="{BB962C8B-B14F-4D97-AF65-F5344CB8AC3E}">
        <p14:creationId xmlns:p14="http://schemas.microsoft.com/office/powerpoint/2010/main" val="164701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 cryptography, a pseudorandom permutation (PRP) is a function that cannot be distinguished from a random permutation (that is, a permutation selected at random with uniform probability, from the family of all permutations on the function's domain) with practical effort. [Wikipedia]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7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400"/>
            </a:lvl3pPr>
            <a:lvl4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/>
            </a:lvl4pPr>
            <a:lvl5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25 Feb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Marco Canini, ©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7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vimeo.com/25118844" TargetMode="Externa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Kerkhoffs.jpg" TargetMode="Externa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hyperlink" Target="http://www.cert.org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informationisbeautiful.net/visualizations/worlds-biggest-data-breaches-hacks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hyperlink" Target="http://www.informationisbeautiful.net/visualizations/worlds-biggest-data-breaches-hacks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Security</a:t>
            </a:r>
            <a:endParaRPr lang="en-US" dirty="0" smtClean="0"/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</a:t>
            </a:r>
            <a:r>
              <a:rPr lang="en-US" dirty="0" smtClean="0"/>
              <a:t>19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Marco Canini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38193" y="6261628"/>
            <a:ext cx="3467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Selected 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content adapted from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D. </a:t>
            </a:r>
            <a:r>
              <a:rPr lang="en-US" sz="1400" b="0" dirty="0" err="1" smtClean="0">
                <a:latin typeface="Arial" charset="0"/>
                <a:ea typeface="Arial" charset="0"/>
                <a:cs typeface="Arial" charset="0"/>
              </a:rPr>
              <a:t>Boneh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Stuxnet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CA5-FF11-D34C-BDC7-DA68A21CB4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65690" y="5791200"/>
            <a:ext cx="5843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Stuxnet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Anatomy of a Computer Virus (watch at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https://vimeo.com/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25118844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Direction and Motion Graphics: Patrick Clair http://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patrickclair.com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Written by: Scott Mitchell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Production Company: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Zapruder's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Other Films.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7673722" cy="43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security?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security?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security is </a:t>
            </a:r>
            <a:r>
              <a:rPr lang="en-US" dirty="0" smtClean="0"/>
              <a:t>larger than</a:t>
            </a:r>
            <a:br>
              <a:rPr lang="en-US" dirty="0" smtClean="0"/>
            </a:br>
            <a:r>
              <a:rPr lang="en-US" dirty="0" smtClean="0"/>
              <a:t>computer security</a:t>
            </a:r>
          </a:p>
          <a:p>
            <a:pPr lvl="1"/>
            <a:r>
              <a:rPr lang="en-US" dirty="0" smtClean="0"/>
              <a:t>Defending </a:t>
            </a:r>
            <a:r>
              <a:rPr lang="en-US" dirty="0"/>
              <a:t>information from unauthorized access, use, disclosure, disruption, modification, perusal, inspection, recording or </a:t>
            </a:r>
            <a:r>
              <a:rPr lang="en-US" dirty="0" smtClean="0"/>
              <a:t>destruction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does it mean for a computer system to be secure?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CA5-FF11-D34C-BDC7-DA68A21CB4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security?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it mean for a computer system to be secure?</a:t>
            </a:r>
          </a:p>
          <a:p>
            <a:pPr lvl="1"/>
            <a:r>
              <a:rPr lang="en-US" dirty="0"/>
              <a:t>Achieving some goal in the presence of an adversary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system only does </a:t>
            </a:r>
            <a:r>
              <a:rPr lang="en-US" dirty="0"/>
              <a:t>what it is expected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Should prevent unauthorized use</a:t>
            </a:r>
          </a:p>
          <a:p>
            <a:pPr lvl="1"/>
            <a:r>
              <a:rPr lang="en-US" dirty="0" smtClean="0"/>
              <a:t>What is “unauthorized”?</a:t>
            </a:r>
          </a:p>
          <a:p>
            <a:pPr lvl="1"/>
            <a:r>
              <a:rPr lang="en-US" dirty="0" smtClean="0"/>
              <a:t>What about spam?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CA5-FF11-D34C-BDC7-DA68A21CB4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a computer system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it does exactly what it should</a:t>
            </a:r>
          </a:p>
          <a:p>
            <a:pPr lvl="1"/>
            <a:r>
              <a:rPr lang="en-US" dirty="0" smtClean="0"/>
              <a:t>Not more</a:t>
            </a:r>
          </a:p>
          <a:p>
            <a:pPr lvl="1"/>
            <a:r>
              <a:rPr lang="en-US" dirty="0" smtClean="0"/>
              <a:t>Not less</a:t>
            </a:r>
          </a:p>
          <a:p>
            <a:r>
              <a:rPr lang="en-US" dirty="0" smtClean="0"/>
              <a:t>But how </a:t>
            </a:r>
            <a:r>
              <a:rPr lang="en-US" dirty="0" smtClean="0"/>
              <a:t>to </a:t>
            </a:r>
            <a:r>
              <a:rPr lang="en-US" dirty="0" smtClean="0"/>
              <a:t>know what a system is supposed to do?</a:t>
            </a:r>
          </a:p>
          <a:p>
            <a:pPr lvl="1"/>
            <a:r>
              <a:rPr lang="en-US" dirty="0"/>
              <a:t>Somebody tells us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But </a:t>
            </a:r>
            <a:r>
              <a:rPr lang="en-US" dirty="0"/>
              <a:t>do we trust them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We write the specification ourselves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How </a:t>
            </a:r>
            <a:r>
              <a:rPr lang="en-US" dirty="0"/>
              <a:t>do we verify that the </a:t>
            </a:r>
            <a:r>
              <a:rPr lang="en-US" dirty="0" smtClean="0"/>
              <a:t>software </a:t>
            </a:r>
            <a:r>
              <a:rPr lang="en-US" dirty="0"/>
              <a:t>meets the specification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We write the code ourselves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But </a:t>
            </a:r>
            <a:r>
              <a:rPr lang="en-US" dirty="0"/>
              <a:t>what fraction of the software you use have you written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Can you trust the hardware it runs on?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8CF7-64E8-1F41-A41E-28D58F3FD7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a </a:t>
            </a:r>
            <a:r>
              <a:rPr lang="en-US" dirty="0" smtClean="0"/>
              <a:t>computer system secure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A </a:t>
            </a:r>
            <a:r>
              <a:rPr lang="en-US" sz="2400" dirty="0"/>
              <a:t>program is secure when it doesn’t do something it </a:t>
            </a:r>
            <a:r>
              <a:rPr lang="en-US" sz="2400" dirty="0" smtClean="0"/>
              <a:t>shouldn’t</a:t>
            </a:r>
            <a:endParaRPr lang="en-US" sz="2400" dirty="0"/>
          </a:p>
          <a:p>
            <a:r>
              <a:rPr lang="en-US" sz="2400" dirty="0"/>
              <a:t>Easier to specify a list of “bad” </a:t>
            </a:r>
            <a:r>
              <a:rPr lang="en-US" sz="2400" dirty="0" smtClean="0"/>
              <a:t>things:</a:t>
            </a:r>
          </a:p>
          <a:p>
            <a:pPr lvl="1"/>
            <a:r>
              <a:rPr lang="en-US" sz="2400" dirty="0"/>
              <a:t>Delete or corrupt important files</a:t>
            </a:r>
          </a:p>
          <a:p>
            <a:pPr lvl="1"/>
            <a:r>
              <a:rPr lang="en-US" sz="2400" dirty="0"/>
              <a:t>Crash my system</a:t>
            </a:r>
          </a:p>
          <a:p>
            <a:pPr lvl="1"/>
            <a:r>
              <a:rPr lang="en-US" sz="2400" dirty="0"/>
              <a:t>Send my password </a:t>
            </a:r>
            <a:r>
              <a:rPr lang="en-US" sz="2400" dirty="0" smtClean="0"/>
              <a:t>or credit card details over </a:t>
            </a:r>
            <a:r>
              <a:rPr lang="en-US" sz="2400" dirty="0"/>
              <a:t>the Internet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But... what if most of the time the program doesn’t do bad things, but occasionally it does? Is it secure?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Difficult to verify that a system does what it is expected to, impossible to verify that it does not what it is not expected to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8CF7-64E8-1F41-A41E-28D58F3FD7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is all about trade-offs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Usability</a:t>
            </a:r>
          </a:p>
          <a:p>
            <a:pPr lvl="1"/>
            <a:r>
              <a:rPr lang="en-US" dirty="0" smtClean="0"/>
              <a:t>Functionality</a:t>
            </a:r>
          </a:p>
          <a:p>
            <a:r>
              <a:rPr lang="en-US" dirty="0" smtClean="0"/>
              <a:t>The right question is: how do you know when something is secure enough?</a:t>
            </a:r>
          </a:p>
          <a:p>
            <a:pPr lvl="1"/>
            <a:r>
              <a:rPr lang="en-US" dirty="0" smtClean="0"/>
              <a:t>Manage security risks vs benefits</a:t>
            </a:r>
          </a:p>
          <a:p>
            <a:pPr lvl="1"/>
            <a:r>
              <a:rPr lang="en-US" dirty="0" smtClean="0"/>
              <a:t>Requires understanding of the trade-offs involved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8CF7-64E8-1F41-A41E-28D58F3FD78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“Security is mostly a superstition” </a:t>
            </a:r>
            <a:r>
              <a:rPr lang="en-US" sz="2400" dirty="0" smtClean="0"/>
              <a:t>– Helen Keller </a:t>
            </a:r>
            <a:r>
              <a:rPr lang="en-US" sz="2000" dirty="0" smtClean="0"/>
              <a:t>(1880-1968), American writer and activist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What are you trying to protect? How valuable is it?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smtClean="0"/>
              <a:t>Nuclear missile launch station vs. … coffee machine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sz="1800" dirty="0"/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sz="1800" dirty="0" smtClean="0"/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sz="1800" dirty="0" smtClean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In what way is it valuable?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smtClean="0"/>
              <a:t>May </a:t>
            </a:r>
            <a:r>
              <a:rPr lang="en-US" sz="1800" dirty="0"/>
              <a:t>be important only to one person (e.g. private e-mail or passwords)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smtClean="0"/>
              <a:t>May </a:t>
            </a:r>
            <a:r>
              <a:rPr lang="en-US" sz="1800" dirty="0"/>
              <a:t>be important because </a:t>
            </a:r>
            <a:r>
              <a:rPr lang="en-US" sz="1800" dirty="0" smtClean="0"/>
              <a:t>accurate </a:t>
            </a:r>
            <a:r>
              <a:rPr lang="en-US" sz="1800" dirty="0"/>
              <a:t>and </a:t>
            </a:r>
            <a:r>
              <a:rPr lang="en-US" sz="1800" dirty="0" smtClean="0"/>
              <a:t>reliable (</a:t>
            </a:r>
            <a:r>
              <a:rPr lang="en-US" sz="1800" dirty="0"/>
              <a:t>e.g. bank’s accounting </a:t>
            </a:r>
            <a:r>
              <a:rPr lang="en-US" sz="1800" dirty="0" smtClean="0"/>
              <a:t>logs)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dirty="0" smtClean="0"/>
              <a:t>May </a:t>
            </a:r>
            <a:r>
              <a:rPr lang="en-US" sz="1800" dirty="0"/>
              <a:t>be important because of a service it </a:t>
            </a:r>
            <a:r>
              <a:rPr lang="en-US" sz="1800" dirty="0" smtClean="0"/>
              <a:t>provides (</a:t>
            </a:r>
            <a:r>
              <a:rPr lang="en-US" sz="1800" dirty="0"/>
              <a:t>e.g. Google’s web servers)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8CF7-64E8-1F41-A41E-28D58F3FD78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think about trade-offs?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98" y="2330563"/>
            <a:ext cx="594360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</a:pPr>
            <a:r>
              <a:rPr lang="en-US" sz="3500" dirty="0" smtClean="0"/>
              <a:t>Policy: the goal you want to achieve</a:t>
            </a:r>
            <a:endParaRPr lang="en-US" sz="35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e.g. only Alice should read file F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sz="3500" dirty="0"/>
              <a:t>Threat model: assumptions about what the attacker could </a:t>
            </a:r>
            <a:r>
              <a:rPr lang="en-US" sz="3500" dirty="0" smtClean="0"/>
              <a:t>do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e.g</a:t>
            </a:r>
            <a:r>
              <a:rPr lang="en-US" dirty="0"/>
              <a:t>. can guess passwords, cannot physically grab file </a:t>
            </a:r>
            <a:r>
              <a:rPr lang="en-US" dirty="0" smtClean="0"/>
              <a:t>server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Better to err on the side of assuming attacker can do something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sz="3600" dirty="0" smtClean="0"/>
              <a:t>Mechanism</a:t>
            </a:r>
            <a:r>
              <a:rPr lang="en-US" sz="3600" dirty="0"/>
              <a:t>: knobs that your system provides to help uphold policy</a:t>
            </a:r>
            <a:endParaRPr lang="en-US" sz="35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e.g. user accounts, passwords, file permissions, encryption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sz="3600" dirty="0"/>
              <a:t>Resulting goal: no way for adversary within threat model to violate policy</a:t>
            </a:r>
            <a:endParaRPr lang="en-US" sz="35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Note that goal has nothing to say about </a:t>
            </a:r>
            <a:r>
              <a:rPr lang="en-US" dirty="0" smtClean="0"/>
              <a:t>mechanism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8CF7-64E8-1F41-A41E-28D58F3FD78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800"/>
              </a:spcBef>
            </a:pPr>
            <a:r>
              <a:rPr lang="en-US" sz="3500" dirty="0"/>
              <a:t>Prevent common vulnerabilities from occurring (e.g. buffer overflows)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Recover from attacks</a:t>
            </a:r>
          </a:p>
          <a:p>
            <a:pPr>
              <a:spcBef>
                <a:spcPts val="800"/>
              </a:spcBef>
            </a:pPr>
            <a:r>
              <a:rPr lang="en-US" sz="3500" dirty="0" smtClean="0"/>
              <a:t>Traceability, accountability </a:t>
            </a:r>
            <a:r>
              <a:rPr lang="en-US" sz="3500" dirty="0"/>
              <a:t>and auditing of security-relevant actions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Monitoring</a:t>
            </a:r>
          </a:p>
          <a:p>
            <a:pPr>
              <a:spcBef>
                <a:spcPts val="800"/>
              </a:spcBef>
            </a:pPr>
            <a:r>
              <a:rPr lang="en-US" sz="3500" dirty="0"/>
              <a:t>Detect attacks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Privacy, confidentiality, </a:t>
            </a:r>
            <a:r>
              <a:rPr lang="en-US" dirty="0" smtClean="0"/>
              <a:t>anonymity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Protect </a:t>
            </a:r>
            <a:r>
              <a:rPr lang="en-US" dirty="0"/>
              <a:t>secrets</a:t>
            </a:r>
          </a:p>
          <a:p>
            <a:pPr>
              <a:spcBef>
                <a:spcPts val="800"/>
              </a:spcBef>
            </a:pPr>
            <a:r>
              <a:rPr lang="en-US" sz="3500" dirty="0"/>
              <a:t>Authenticity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Needed for access control, authorization, etc.</a:t>
            </a:r>
          </a:p>
          <a:p>
            <a:pPr>
              <a:spcBef>
                <a:spcPts val="800"/>
              </a:spcBef>
            </a:pPr>
            <a:r>
              <a:rPr lang="en-US" sz="3500" dirty="0"/>
              <a:t>Integrity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/>
              <a:t>Prevent unwanted modification or tampering</a:t>
            </a:r>
          </a:p>
          <a:p>
            <a:pPr>
              <a:spcBef>
                <a:spcPts val="800"/>
              </a:spcBef>
            </a:pPr>
            <a:r>
              <a:rPr lang="en-US" sz="3500" dirty="0"/>
              <a:t>Availability and </a:t>
            </a:r>
            <a:r>
              <a:rPr lang="en-US" sz="3500" dirty="0" smtClean="0"/>
              <a:t>reliability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Reduce </a:t>
            </a:r>
            <a:r>
              <a:rPr lang="en-US" dirty="0"/>
              <a:t>risk of </a:t>
            </a:r>
            <a:r>
              <a:rPr lang="en-US" dirty="0" err="1" smtClean="0"/>
              <a:t>DoS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8CF7-64E8-1F41-A41E-28D58F3FD78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Introdution</a:t>
            </a:r>
            <a:r>
              <a:rPr lang="en-US" b="1" dirty="0" smtClean="0"/>
              <a:t> to Computer Security</a:t>
            </a:r>
            <a:endParaRPr lang="en-US" b="1" dirty="0" smtClean="0"/>
          </a:p>
          <a:p>
            <a:pPr lvl="1"/>
            <a:r>
              <a:rPr lang="en-US" sz="3000" dirty="0" smtClean="0"/>
              <a:t>What do we mean by security?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Introduction to Cryptography</a:t>
            </a:r>
            <a:endParaRPr lang="en-US" b="1" dirty="0">
              <a:solidFill>
                <a:prstClr val="black"/>
              </a:solidFill>
            </a:endParaRPr>
          </a:p>
          <a:p>
            <a:pPr lvl="1"/>
            <a:r>
              <a:rPr lang="en-US" sz="3000" dirty="0" smtClean="0"/>
              <a:t>Symmetric-key </a:t>
            </a:r>
            <a:r>
              <a:rPr lang="en-US" sz="3000" dirty="0" smtClean="0"/>
              <a:t>crypto</a:t>
            </a:r>
          </a:p>
          <a:p>
            <a:pPr lvl="1"/>
            <a:r>
              <a:rPr lang="en-US" sz="3000" dirty="0" smtClean="0"/>
              <a:t>Public-key crypto</a:t>
            </a:r>
          </a:p>
          <a:p>
            <a:pPr lvl="1"/>
            <a:r>
              <a:rPr lang="en-US" sz="3000" dirty="0" smtClean="0"/>
              <a:t>Crypto hash functions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6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</a:pPr>
            <a:r>
              <a:rPr lang="en-US" b="1" dirty="0" smtClean="0"/>
              <a:t>Confidentiality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NO unauthorized </a:t>
            </a:r>
            <a:r>
              <a:rPr lang="en-US" dirty="0" smtClean="0"/>
              <a:t>disclosure of information</a:t>
            </a:r>
          </a:p>
          <a:p>
            <a:pPr lvl="2">
              <a:lnSpc>
                <a:spcPct val="110000"/>
              </a:lnSpc>
              <a:spcBef>
                <a:spcPts val="400"/>
              </a:spcBef>
            </a:pPr>
            <a:r>
              <a:rPr lang="en-US" dirty="0" smtClean="0"/>
              <a:t>E.g. a credit card transaction system attempts to enforce confidentiality by encrypting credit card details over the Internet and in the transaction processing network</a:t>
            </a:r>
          </a:p>
          <a:p>
            <a:pPr>
              <a:spcBef>
                <a:spcPts val="800"/>
              </a:spcBef>
            </a:pPr>
            <a:r>
              <a:rPr lang="en-US" b="1" dirty="0" smtClean="0"/>
              <a:t>Integrity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NO unauthorized </a:t>
            </a:r>
            <a:r>
              <a:rPr lang="en-US" dirty="0" smtClean="0"/>
              <a:t>information modification</a:t>
            </a:r>
          </a:p>
          <a:p>
            <a:pPr lvl="2">
              <a:lnSpc>
                <a:spcPct val="110000"/>
              </a:lnSpc>
              <a:spcBef>
                <a:spcPts val="400"/>
              </a:spcBef>
            </a:pPr>
            <a:r>
              <a:rPr lang="en-US" dirty="0" smtClean="0"/>
              <a:t>E.g. </a:t>
            </a:r>
            <a:r>
              <a:rPr lang="en-US" dirty="0"/>
              <a:t>traditional Unix file permissions can be an important factor in single system measures for protecting data integrity</a:t>
            </a: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b="1" dirty="0" smtClean="0"/>
              <a:t>Availability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Information </a:t>
            </a:r>
            <a:r>
              <a:rPr lang="en-US" dirty="0"/>
              <a:t>or system remains available despite attacks</a:t>
            </a:r>
            <a:endParaRPr lang="en-US" dirty="0" smtClean="0"/>
          </a:p>
          <a:p>
            <a:pPr lvl="2">
              <a:lnSpc>
                <a:spcPct val="110000"/>
              </a:lnSpc>
              <a:spcBef>
                <a:spcPts val="400"/>
              </a:spcBef>
            </a:pPr>
            <a:r>
              <a:rPr lang="en-US" dirty="0" smtClean="0"/>
              <a:t>High </a:t>
            </a:r>
            <a:r>
              <a:rPr lang="en-US" dirty="0"/>
              <a:t>availability systems aim to remain available at all times, preventing </a:t>
            </a:r>
            <a:r>
              <a:rPr lang="en-US" dirty="0" smtClean="0"/>
              <a:t>disruptions </a:t>
            </a:r>
            <a:r>
              <a:rPr lang="en-US" dirty="0"/>
              <a:t>due to </a:t>
            </a:r>
            <a:r>
              <a:rPr lang="en-US" dirty="0" smtClean="0"/>
              <a:t>power </a:t>
            </a:r>
            <a:r>
              <a:rPr lang="en-US" dirty="0"/>
              <a:t>outages, </a:t>
            </a:r>
            <a:r>
              <a:rPr lang="en-US" dirty="0" smtClean="0"/>
              <a:t>upgrades, hardware </a:t>
            </a:r>
            <a:r>
              <a:rPr lang="en-US" dirty="0"/>
              <a:t>failures, </a:t>
            </a:r>
            <a:r>
              <a:rPr lang="en-US" dirty="0" smtClean="0"/>
              <a:t>Denial </a:t>
            </a:r>
            <a:r>
              <a:rPr lang="en-US" dirty="0"/>
              <a:t>of </a:t>
            </a:r>
            <a:r>
              <a:rPr lang="en-US" dirty="0" smtClean="0"/>
              <a:t>Service (</a:t>
            </a:r>
            <a:r>
              <a:rPr lang="en-US" dirty="0" err="1" smtClean="0"/>
              <a:t>DoS</a:t>
            </a:r>
            <a:r>
              <a:rPr lang="en-US" dirty="0" smtClean="0"/>
              <a:t>) attacks, 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8CF7-64E8-1F41-A41E-28D58F3FD78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CIA triad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security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800"/>
              </a:spcBef>
            </a:pPr>
            <a:r>
              <a:rPr lang="en-US" sz="3100" dirty="0" smtClean="0"/>
              <a:t>Verifying </a:t>
            </a:r>
            <a:r>
              <a:rPr lang="en-US" sz="3100" dirty="0"/>
              <a:t>the identity of a prospective user by demanding a password</a:t>
            </a:r>
          </a:p>
          <a:p>
            <a:pPr lvl="1"/>
            <a:r>
              <a:rPr lang="en-US" dirty="0"/>
              <a:t>Authentication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3100" dirty="0"/>
              <a:t>Shielding the computer to prevent interception and subsequent interpretation of electromagnetic radiation</a:t>
            </a:r>
          </a:p>
          <a:p>
            <a:pPr lvl="1"/>
            <a:r>
              <a:rPr lang="en-US" dirty="0"/>
              <a:t>Covert channels</a:t>
            </a:r>
          </a:p>
          <a:p>
            <a:pPr>
              <a:spcBef>
                <a:spcPts val="800"/>
              </a:spcBef>
            </a:pPr>
            <a:r>
              <a:rPr lang="en-US" sz="3100" dirty="0"/>
              <a:t>Enciphering information sent </a:t>
            </a:r>
            <a:r>
              <a:rPr lang="en-US" sz="3100" dirty="0" smtClean="0"/>
              <a:t>communication channels</a:t>
            </a:r>
            <a:endParaRPr lang="en-US" sz="3100" dirty="0"/>
          </a:p>
          <a:p>
            <a:pPr lvl="1"/>
            <a:r>
              <a:rPr lang="en-US" dirty="0"/>
              <a:t>Cryptography</a:t>
            </a:r>
          </a:p>
          <a:p>
            <a:pPr>
              <a:spcBef>
                <a:spcPts val="800"/>
              </a:spcBef>
            </a:pPr>
            <a:r>
              <a:rPr lang="en-US" sz="3100" dirty="0"/>
              <a:t>Locking the room containing the computer</a:t>
            </a:r>
          </a:p>
          <a:p>
            <a:pPr lvl="1"/>
            <a:r>
              <a:rPr lang="en-US" dirty="0"/>
              <a:t>Physical aspects of security</a:t>
            </a:r>
          </a:p>
          <a:p>
            <a:pPr>
              <a:spcBef>
                <a:spcPts val="800"/>
              </a:spcBef>
            </a:pPr>
            <a:r>
              <a:rPr lang="en-US" sz="3100" dirty="0"/>
              <a:t>Controlling who is allowed to make changes to a computer </a:t>
            </a:r>
            <a:r>
              <a:rPr lang="en-US" sz="3100" dirty="0" smtClean="0"/>
              <a:t>system</a:t>
            </a:r>
            <a:endParaRPr lang="en-US" sz="3100" dirty="0"/>
          </a:p>
          <a:p>
            <a:pPr lvl="1"/>
            <a:r>
              <a:rPr lang="en-US" dirty="0"/>
              <a:t>Social aspects of security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8CF7-64E8-1F41-A41E-28D58F3FD7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cryptography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+mj-lt"/>
              </a:rPr>
              <a:t>κρμπτο γραφη</a:t>
            </a:r>
            <a:r>
              <a:rPr lang="el-GR" dirty="0" smtClean="0"/>
              <a:t> </a:t>
            </a:r>
            <a:r>
              <a:rPr lang="en-US" dirty="0" smtClean="0"/>
              <a:t>(Cryptography)</a:t>
            </a: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Greek for “secret writing”</a:t>
            </a:r>
          </a:p>
          <a:p>
            <a:r>
              <a:rPr lang="en-US" dirty="0" smtClean="0"/>
              <a:t>Confidentiality</a:t>
            </a:r>
          </a:p>
          <a:p>
            <a:pPr lvl="1"/>
            <a:r>
              <a:rPr lang="en-US" dirty="0" smtClean="0"/>
              <a:t>Obscure a message from eaves-droppers</a:t>
            </a:r>
          </a:p>
          <a:p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Assure recipient that the message was not altered</a:t>
            </a:r>
          </a:p>
          <a:p>
            <a:r>
              <a:rPr lang="en-US" dirty="0" smtClean="0"/>
              <a:t>Authentication</a:t>
            </a:r>
          </a:p>
          <a:p>
            <a:pPr lvl="1"/>
            <a:r>
              <a:rPr lang="en-US" dirty="0" smtClean="0"/>
              <a:t>Verify the identity of the source of a message</a:t>
            </a:r>
          </a:p>
          <a:p>
            <a:r>
              <a:rPr lang="en-US" dirty="0" smtClean="0"/>
              <a:t>Non-repudiation</a:t>
            </a:r>
            <a:endParaRPr lang="en-US" dirty="0" smtClean="0"/>
          </a:p>
          <a:p>
            <a:pPr lvl="1"/>
            <a:r>
              <a:rPr lang="en-US" dirty="0" smtClean="0"/>
              <a:t>Convince a 3</a:t>
            </a:r>
            <a:r>
              <a:rPr lang="en-US" baseline="30000" dirty="0" smtClean="0"/>
              <a:t>rd</a:t>
            </a:r>
            <a:r>
              <a:rPr lang="en-US" dirty="0" smtClean="0"/>
              <a:t> party that what was said is accurate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Cryptography is: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A tremendous tool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The basis for many security mechanisms</a:t>
            </a:r>
          </a:p>
          <a:p>
            <a:pPr>
              <a:lnSpc>
                <a:spcPct val="130000"/>
              </a:lnSpc>
            </a:pPr>
            <a:r>
              <a:rPr lang="en-US" dirty="0"/>
              <a:t>Cryptography is </a:t>
            </a:r>
            <a:r>
              <a:rPr lang="en-US" b="1" dirty="0" smtClean="0"/>
              <a:t>NOT</a:t>
            </a:r>
            <a:r>
              <a:rPr lang="en-US" dirty="0" smtClean="0"/>
              <a:t>: 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The solution to all security problems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Reliable unless implemented and used properly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Something you should try to invent yourself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many many examples of broken ad-hoc </a:t>
            </a:r>
            <a:r>
              <a:rPr lang="en-US" dirty="0" smtClean="0"/>
              <a:t>designs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Privacy | Steganography | (</a:t>
            </a:r>
            <a:r>
              <a:rPr lang="en-US" dirty="0" err="1" smtClean="0"/>
              <a:t>Encoding|Decoding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Auguste</a:t>
            </a:r>
            <a:r>
              <a:rPr lang="en-US" dirty="0" smtClean="0"/>
              <a:t> </a:t>
            </a:r>
            <a:r>
              <a:rPr lang="en-US" dirty="0" err="1" smtClean="0"/>
              <a:t>Kerckhoffs</a:t>
            </a:r>
            <a:endParaRPr lang="en-US" dirty="0" smtClean="0"/>
          </a:p>
        </p:txBody>
      </p:sp>
      <p:sp>
        <p:nvSpPr>
          <p:cNvPr id="6553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600200"/>
            <a:ext cx="5867400" cy="2362200"/>
          </a:xfrm>
        </p:spPr>
        <p:txBody>
          <a:bodyPr/>
          <a:lstStyle/>
          <a:p>
            <a:r>
              <a:rPr lang="en-US" dirty="0" smtClean="0"/>
              <a:t>A cryptosystem should be secure even if </a:t>
            </a:r>
            <a:r>
              <a:rPr lang="en-US" b="1" dirty="0" smtClean="0"/>
              <a:t>everything</a:t>
            </a:r>
            <a:r>
              <a:rPr lang="en-US" dirty="0" smtClean="0"/>
              <a:t> about the system, except the secret key, </a:t>
            </a:r>
            <a:br>
              <a:rPr lang="en-US" dirty="0" smtClean="0"/>
            </a:br>
            <a:r>
              <a:rPr lang="en-US" b="1" dirty="0" smtClean="0"/>
              <a:t>is public knowledge</a:t>
            </a:r>
            <a:r>
              <a:rPr lang="en-US" dirty="0" smtClean="0"/>
              <a:t>.</a:t>
            </a:r>
          </a:p>
        </p:txBody>
      </p:sp>
      <p:pic>
        <p:nvPicPr>
          <p:cNvPr id="65540" name="Picture 2" descr="http://upload.wikimedia.org/wikipedia/commons/thumb/6/68/Kerkhoffs.jpg/180px-Kerkhoffs.jpg">
            <a:hlinkClick r:id="rId2" tooltip="Auguste Kerckhoff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0" y="3902168"/>
            <a:ext cx="1714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is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Secure communication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web traffic:    HTTPS</a:t>
            </a:r>
          </a:p>
          <a:p>
            <a:pPr lvl="1"/>
            <a:r>
              <a:rPr lang="en-US" dirty="0"/>
              <a:t>wireless traffic:  </a:t>
            </a:r>
            <a:r>
              <a:rPr lang="en-US" dirty="0" smtClean="0"/>
              <a:t>802.11i </a:t>
            </a:r>
            <a:r>
              <a:rPr lang="en-US" dirty="0"/>
              <a:t>WPA2 </a:t>
            </a:r>
            <a:r>
              <a:rPr lang="en-US" sz="1600" dirty="0"/>
              <a:t>(and WEP</a:t>
            </a:r>
            <a:r>
              <a:rPr lang="en-US" sz="1600" dirty="0" smtClean="0"/>
              <a:t>)</a:t>
            </a:r>
            <a:r>
              <a:rPr lang="en-US" dirty="0" smtClean="0"/>
              <a:t>, GSM</a:t>
            </a:r>
            <a:r>
              <a:rPr lang="en-US" dirty="0"/>
              <a:t>, </a:t>
            </a:r>
            <a:r>
              <a:rPr lang="en-US" dirty="0" smtClean="0"/>
              <a:t>Bluetooth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/>
              <a:t>Encrypting files on disk</a:t>
            </a:r>
            <a:r>
              <a:rPr lang="en-US" dirty="0"/>
              <a:t>:    EFS,  </a:t>
            </a:r>
            <a:r>
              <a:rPr lang="en-US" dirty="0" err="1"/>
              <a:t>TrueCrypt</a:t>
            </a:r>
            <a:endParaRPr lang="en-US" dirty="0"/>
          </a:p>
          <a:p>
            <a:pPr marL="0" indent="0">
              <a:spcBef>
                <a:spcPts val="2376"/>
              </a:spcBef>
              <a:buNone/>
            </a:pPr>
            <a:r>
              <a:rPr lang="en-US" b="1" dirty="0" smtClean="0"/>
              <a:t>Content protection  </a:t>
            </a:r>
            <a:r>
              <a:rPr lang="en-US" dirty="0" smtClean="0"/>
              <a:t>(e.g. DVD, Blu-ray):   </a:t>
            </a:r>
            <a:r>
              <a:rPr lang="en-US" dirty="0" smtClean="0"/>
              <a:t>CSS</a:t>
            </a:r>
            <a:r>
              <a:rPr lang="en-US" dirty="0" smtClean="0"/>
              <a:t>,  AACS 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b="1" dirty="0" smtClean="0"/>
              <a:t>User authentication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/>
              <a:t>…   and much much more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Secure communication</a:t>
            </a:r>
          </a:p>
        </p:txBody>
      </p:sp>
      <p:pic>
        <p:nvPicPr>
          <p:cNvPr id="5125" name="Picture 3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2" y="268605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wellsfar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2343151"/>
            <a:ext cx="4368800" cy="210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3429000" y="4229100"/>
            <a:ext cx="457200" cy="3429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7029450" y="2357438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572000" y="342900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5867400" y="4314826"/>
            <a:ext cx="28956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8699"/>
              <a:gd name="adj5" fmla="val -100000"/>
              <a:gd name="adj6" fmla="val -14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solidFill>
                  <a:schemeClr val="bg1"/>
                </a:solidFill>
                <a:latin typeface="+mn-lt"/>
                <a:ea typeface="Tahoma" charset="0"/>
                <a:cs typeface="Tahoma" charset="0"/>
              </a:rPr>
              <a:t>no eavesdropping</a:t>
            </a:r>
          </a:p>
          <a:p>
            <a:pPr algn="ctr">
              <a:defRPr/>
            </a:pPr>
            <a:r>
              <a:rPr lang="en-US" b="0" dirty="0">
                <a:solidFill>
                  <a:schemeClr val="bg1"/>
                </a:solidFill>
                <a:latin typeface="+mn-lt"/>
                <a:ea typeface="Tahoma" charset="0"/>
                <a:cs typeface="Tahoma" charset="0"/>
              </a:rPr>
              <a:t>no tampering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5553" y="2455218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>
                <a:latin typeface="+mn-lt"/>
                <a:ea typeface="Tahoma" charset="0"/>
                <a:cs typeface="Tahoma" charset="0"/>
              </a:rPr>
              <a:t>HTTPS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3393" y="4728272"/>
            <a:ext cx="853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+mn-lt"/>
                <a:ea typeface="Tahoma" charset="0"/>
                <a:cs typeface="Tahoma" charset="0"/>
              </a:rPr>
              <a:t>Alice</a:t>
            </a:r>
            <a:endParaRPr lang="en-US" sz="2400" b="0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85421" y="2174379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+mn-lt"/>
                <a:ea typeface="Tahoma" charset="0"/>
                <a:cs typeface="Tahoma" charset="0"/>
              </a:rPr>
              <a:t>Bob</a:t>
            </a:r>
            <a:endParaRPr lang="en-US" sz="2400" b="0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82764" y="2878039"/>
            <a:ext cx="1612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+mn-lt"/>
                <a:ea typeface="Tahoma" charset="0"/>
                <a:cs typeface="Tahoma" charset="0"/>
              </a:rPr>
              <a:t>SSL / TLS</a:t>
            </a:r>
            <a:endParaRPr lang="en-US" sz="2400" b="0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Secure Sockets Layer / TLS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Two main parts</a:t>
            </a:r>
          </a:p>
          <a:p>
            <a:pPr lvl="1">
              <a:spcBef>
                <a:spcPts val="2976"/>
              </a:spcBef>
              <a:buNone/>
            </a:pPr>
            <a:r>
              <a:rPr lang="en-US" sz="2200" dirty="0" smtClean="0"/>
              <a:t>1. Handshake Protocol:   </a:t>
            </a:r>
            <a:r>
              <a:rPr lang="en-US" sz="2200" b="1" dirty="0" smtClean="0"/>
              <a:t>Establish shared secret key </a:t>
            </a:r>
            <a:br>
              <a:rPr lang="en-US" sz="2200" b="1" dirty="0" smtClean="0"/>
            </a:br>
            <a:r>
              <a:rPr lang="en-US" sz="2200" b="1" dirty="0" smtClean="0"/>
              <a:t>using public-key cryptography</a:t>
            </a:r>
            <a:endParaRPr lang="en-US" sz="2200" dirty="0"/>
          </a:p>
          <a:p>
            <a:pPr lvl="1">
              <a:spcBef>
                <a:spcPts val="5304"/>
              </a:spcBef>
              <a:buNone/>
            </a:pPr>
            <a:r>
              <a:rPr lang="en-US" sz="2200" dirty="0" smtClean="0"/>
              <a:t>2. Record Layer:    </a:t>
            </a:r>
            <a:r>
              <a:rPr lang="en-US" sz="2200" b="1" dirty="0" smtClean="0"/>
              <a:t>Transmit data using shared secret key</a:t>
            </a:r>
          </a:p>
          <a:p>
            <a:pPr lvl="2" indent="0">
              <a:spcBef>
                <a:spcPct val="30000"/>
              </a:spcBef>
              <a:buNone/>
            </a:pPr>
            <a:r>
              <a:rPr lang="en-US" sz="2200" dirty="0"/>
              <a:t>Ensure confidentiality and </a:t>
            </a:r>
            <a:r>
              <a:rPr lang="en-US" sz="2200" dirty="0" smtClean="0"/>
              <a:t>integrity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en-US" dirty="0" smtClean="0"/>
              <a:t>rotected files on disk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2368154"/>
            <a:ext cx="2057400" cy="2089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b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887790" y="1981200"/>
            <a:ext cx="784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latin typeface="Tahoma" charset="0"/>
                <a:ea typeface="Tahoma" charset="0"/>
                <a:cs typeface="Tahoma" charset="0"/>
              </a:rPr>
              <a:t>Disk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733800" y="2628900"/>
            <a:ext cx="10668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0">
                <a:latin typeface="Tahoma" charset="0"/>
                <a:ea typeface="Tahoma" charset="0"/>
                <a:cs typeface="Tahoma" charset="0"/>
              </a:rPr>
              <a:t>File 1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733800" y="3657600"/>
            <a:ext cx="10668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0">
                <a:latin typeface="Tahoma" charset="0"/>
                <a:ea typeface="Tahoma" charset="0"/>
                <a:cs typeface="Tahoma" charset="0"/>
              </a:rPr>
              <a:t>File 2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1752600" y="29718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 b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38200" y="2800351"/>
            <a:ext cx="85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>
                <a:latin typeface="Tahoma" charset="0"/>
                <a:ea typeface="Tahoma" charset="0"/>
                <a:cs typeface="Tahoma" charset="0"/>
              </a:rPr>
              <a:t>Alice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800600" y="29718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 b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315200" y="2800351"/>
            <a:ext cx="85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>
                <a:latin typeface="Tahoma" charset="0"/>
                <a:ea typeface="Tahoma" charset="0"/>
                <a:cs typeface="Tahoma" charset="0"/>
              </a:rPr>
              <a:t>Alice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5715000" y="3339705"/>
            <a:ext cx="29718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 b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No eavesdropping</a:t>
            </a:r>
          </a:p>
          <a:p>
            <a:pPr>
              <a:defRPr/>
            </a:pPr>
            <a:r>
              <a:rPr lang="en-US" sz="2000" b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No tampering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41325" y="4800602"/>
            <a:ext cx="848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Tahoma" charset="0"/>
                <a:ea typeface="Tahoma" charset="0"/>
                <a:cs typeface="Tahoma" charset="0"/>
              </a:rPr>
              <a:t>Analogous to secure communication:</a:t>
            </a:r>
          </a:p>
          <a:p>
            <a:pPr>
              <a:defRPr/>
            </a:pPr>
            <a:r>
              <a:rPr lang="en-US" sz="2400" b="0" dirty="0">
                <a:latin typeface="Tahoma" charset="0"/>
                <a:ea typeface="Tahoma" charset="0"/>
                <a:cs typeface="Tahoma" charset="0"/>
              </a:rPr>
              <a:t>	Alice today sends a message to Alice tomorrow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47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8CF7-64E8-1F41-A41E-28D58F3FD788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2400" y="737494"/>
            <a:ext cx="7620000" cy="6349106"/>
            <a:chOff x="152400" y="722864"/>
            <a:chExt cx="8382000" cy="70033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09487"/>
              <a:ext cx="3592403" cy="53339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204687"/>
              <a:ext cx="3417570" cy="2743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147409">
              <a:off x="3577424" y="722864"/>
              <a:ext cx="4191000" cy="300771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800" y="2286000"/>
              <a:ext cx="3657600" cy="39071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563948">
              <a:off x="1718436" y="3461946"/>
              <a:ext cx="3564872" cy="4264308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019800" y="4191000"/>
            <a:ext cx="2819400" cy="2286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defPPr>
              <a:defRPr lang="en-US"/>
            </a:defPPr>
            <a:lvl1pPr marL="342000" indent="-342000" defTabSz="91440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accent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96800" lvl="1" indent="-270000" defTabSz="91440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685800" indent="-228600" defTabSz="91440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914400" indent="-228600" defTabSz="91440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1143000" indent="-228600" defTabSz="91440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1377950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6pPr>
            <a:lvl7pPr marL="1603375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7pPr>
            <a:lvl8pPr marL="1830388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8pPr>
            <a:lvl9pPr marL="2057400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0" dirty="0">
                <a:solidFill>
                  <a:schemeClr val="bg1"/>
                </a:solidFill>
                <a:latin typeface="+mn-lt"/>
              </a:rPr>
              <a:t>Every day 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news </a:t>
            </a:r>
            <a:r>
              <a:rPr lang="en-US" b="0" dirty="0">
                <a:solidFill>
                  <a:schemeClr val="bg1"/>
                </a:solidFill>
                <a:latin typeface="+mn-lt"/>
              </a:rPr>
              <a:t>about new attacks and 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vulnerabilities</a:t>
            </a:r>
          </a:p>
          <a:p>
            <a:pPr marL="226800" lvl="1" indent="0" algn="l">
              <a:buNone/>
            </a:pPr>
            <a:r>
              <a:rPr lang="en-US" b="0" dirty="0" smtClean="0">
                <a:solidFill>
                  <a:schemeClr val="bg1"/>
                </a:solidFill>
                <a:latin typeface="+mn-lt"/>
              </a:rPr>
              <a:t>Check out </a:t>
            </a:r>
            <a:r>
              <a:rPr lang="en-US" b="0" dirty="0" smtClean="0">
                <a:solidFill>
                  <a:schemeClr val="bg1"/>
                </a:solidFill>
                <a:latin typeface="+mn-lt"/>
                <a:hlinkClick r:id="rId7"/>
              </a:rPr>
              <a:t>www.cert.org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for plenty of examples</a:t>
            </a:r>
            <a:endParaRPr lang="en-US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3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2633399"/>
            <a:ext cx="8727141" cy="37901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Encryption algorithm</a:t>
            </a:r>
          </a:p>
          <a:p>
            <a:pPr lvl="1"/>
            <a:r>
              <a:rPr lang="en-US" dirty="0" smtClean="0"/>
              <a:t>Transforms a plaintext into a </a:t>
            </a:r>
            <a:r>
              <a:rPr lang="en-US" dirty="0" err="1" smtClean="0"/>
              <a:t>ciphertext</a:t>
            </a:r>
            <a:r>
              <a:rPr lang="en-US" dirty="0" smtClean="0"/>
              <a:t> that is unintelligible for</a:t>
            </a:r>
            <a:br>
              <a:rPr lang="en-US" dirty="0" smtClean="0"/>
            </a:br>
            <a:r>
              <a:rPr lang="en-US" dirty="0" smtClean="0"/>
              <a:t>non-authorized parties</a:t>
            </a:r>
          </a:p>
          <a:p>
            <a:pPr lvl="1"/>
            <a:r>
              <a:rPr lang="en-US" dirty="0" smtClean="0"/>
              <a:t>Usually </a:t>
            </a:r>
            <a:r>
              <a:rPr lang="en-US" dirty="0" err="1" smtClean="0"/>
              <a:t>parametrized</a:t>
            </a:r>
            <a:r>
              <a:rPr lang="en-US" dirty="0" smtClean="0"/>
              <a:t> with a cryptographic key</a:t>
            </a:r>
          </a:p>
          <a:p>
            <a:r>
              <a:rPr lang="en-US" dirty="0"/>
              <a:t>A</a:t>
            </a:r>
            <a:r>
              <a:rPr lang="en-US" dirty="0" smtClean="0"/>
              <a:t>symmetric (Public) key cryptography</a:t>
            </a:r>
          </a:p>
          <a:p>
            <a:pPr lvl="1"/>
            <a:r>
              <a:rPr lang="en-US" dirty="0" smtClean="0"/>
              <a:t>Crypto system: encryption + decryption algorithms + key generation</a:t>
            </a:r>
          </a:p>
          <a:p>
            <a:r>
              <a:rPr lang="en-US" dirty="0" smtClean="0"/>
              <a:t>Symmetric (Shared) key cryptography</a:t>
            </a:r>
          </a:p>
          <a:p>
            <a:pPr lvl="1"/>
            <a:r>
              <a:rPr lang="en-US" dirty="0" smtClean="0"/>
              <a:t>Cipher/decipher: symmetric-key encryption/decryption algorithms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933" y="1957199"/>
            <a:ext cx="1371600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latin typeface="Tahoma"/>
                <a:cs typeface="Tahoma"/>
              </a:rPr>
              <a:t>Encryption</a:t>
            </a:r>
            <a:endParaRPr lang="en-US" b="0" dirty="0">
              <a:latin typeface="Tahoma"/>
              <a:cs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7828" y="1957199"/>
            <a:ext cx="1426834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latin typeface="Tahoma"/>
                <a:cs typeface="Tahoma"/>
              </a:rPr>
              <a:t>Decryption</a:t>
            </a:r>
            <a:endParaRPr lang="en-US" b="0" dirty="0">
              <a:latin typeface="Tahoma"/>
              <a:cs typeface="Tahoma"/>
            </a:endParaRP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 flipV="1">
            <a:off x="2591533" y="2239597"/>
            <a:ext cx="1146468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>
            <a:off x="4961964" y="2239597"/>
            <a:ext cx="1165864" cy="5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08178" y="177566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 smtClean="0">
                <a:latin typeface="Tahoma"/>
                <a:cs typeface="Tahoma"/>
              </a:rPr>
              <a:t>ciphertext</a:t>
            </a:r>
            <a:endParaRPr lang="en-US" sz="2000" b="0" dirty="0"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3789" y="1772533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 smtClean="0">
                <a:latin typeface="Tahoma"/>
                <a:cs typeface="Tahoma"/>
              </a:rPr>
              <a:t>ciphertext</a:t>
            </a:r>
            <a:endParaRPr lang="en-US" sz="2000" b="0" dirty="0">
              <a:latin typeface="Tahoma"/>
              <a:cs typeface="Tahoma"/>
            </a:endParaRP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201706" y="2245199"/>
            <a:ext cx="10182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001" y="1681598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484130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Tahoma"/>
                <a:cs typeface="Tahoma"/>
              </a:rPr>
              <a:t>plaintext</a:t>
            </a:r>
            <a:endParaRPr lang="en-US" sz="2000" b="0" dirty="0">
              <a:latin typeface="Tahoma"/>
              <a:cs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174" y="177566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Tahoma"/>
                <a:cs typeface="Tahoma"/>
              </a:rPr>
              <a:t>plaintext</a:t>
            </a:r>
            <a:endParaRPr lang="en-US" sz="2000" b="0" dirty="0">
              <a:latin typeface="Tahoma"/>
              <a:cs typeface="Tahoma"/>
            </a:endParaRPr>
          </a:p>
        </p:txBody>
      </p:sp>
      <p:cxnSp>
        <p:nvCxnSpPr>
          <p:cNvPr id="27" name="Straight Arrow Connector 26"/>
          <p:cNvCxnSpPr>
            <a:stCxn id="6" idx="3"/>
          </p:cNvCxnSpPr>
          <p:nvPr/>
        </p:nvCxnSpPr>
        <p:spPr>
          <a:xfrm>
            <a:off x="7554662" y="2245199"/>
            <a:ext cx="10182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51097" y="1591071"/>
            <a:ext cx="709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Tahoma"/>
                <a:cs typeface="Tahoma"/>
              </a:rPr>
              <a:t>Alice</a:t>
            </a:r>
            <a:endParaRPr lang="en-US" sz="2000" b="0" dirty="0">
              <a:latin typeface="Tahoma"/>
              <a:cs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9811" y="1587867"/>
            <a:ext cx="618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Tahoma"/>
                <a:cs typeface="Tahoma"/>
              </a:rPr>
              <a:t>Bob</a:t>
            </a:r>
            <a:endParaRPr lang="en-US" sz="2000" b="0" dirty="0">
              <a:latin typeface="Tahoma"/>
              <a:cs typeface="Tahom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cryptography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92" y="4069954"/>
            <a:ext cx="8761562" cy="9884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Assumes parties already share a secret key</a:t>
            </a:r>
          </a:p>
          <a:p>
            <a:r>
              <a:rPr lang="en-US" dirty="0"/>
              <a:t>Same secret key for both encryption and decryption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Building block:   sym. encryption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8178800" cy="52578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defRPr/>
            </a:pPr>
            <a:endParaRPr lang="en-US" sz="2000" dirty="0" smtClean="0"/>
          </a:p>
          <a:p>
            <a:pPr marL="0" indent="0" eaLnBrk="1" hangingPunct="1">
              <a:buNone/>
              <a:defRPr/>
            </a:pPr>
            <a:endParaRPr lang="en-US" sz="2600" dirty="0" smtClean="0"/>
          </a:p>
          <a:p>
            <a:pPr marL="0" indent="0" eaLnBrk="1" hangingPunct="1">
              <a:buNone/>
              <a:defRPr/>
            </a:pPr>
            <a:r>
              <a:rPr lang="en-US" sz="2600" dirty="0" smtClean="0"/>
              <a:t>E, D:  cipher       </a:t>
            </a:r>
            <a:r>
              <a:rPr lang="en-US" sz="2600" dirty="0" smtClean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 smtClean="0"/>
              <a:t>m, c:  plaintext,  </a:t>
            </a:r>
            <a:r>
              <a:rPr lang="en-US" sz="2600" dirty="0" err="1" smtClean="0"/>
              <a:t>ciphertext</a:t>
            </a:r>
            <a:r>
              <a:rPr lang="en-US" sz="2600" dirty="0" smtClean="0"/>
              <a:t>            n:  nonce   </a:t>
            </a:r>
            <a:r>
              <a:rPr lang="en-US" sz="1900" b="0" dirty="0" smtClean="0"/>
              <a:t>(aka IV)</a:t>
            </a:r>
            <a:endParaRPr lang="en-US" sz="1900" b="0" dirty="0" smtClean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 smtClean="0"/>
              <a:t>Encryption algorithm </a:t>
            </a:r>
            <a:r>
              <a:rPr lang="en-US" sz="2600" dirty="0" smtClean="0"/>
              <a:t>is </a:t>
            </a:r>
            <a:r>
              <a:rPr lang="en-US" sz="2600" b="1" dirty="0" smtClean="0"/>
              <a:t>publicly known</a:t>
            </a:r>
            <a:endParaRPr lang="en-US" sz="2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600" dirty="0" smtClean="0"/>
              <a:t>Never use a proprietary cipher		</a:t>
            </a:r>
            <a:r>
              <a:rPr lang="en-US" sz="3600" dirty="0" smtClean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05929" y="1809689"/>
            <a:ext cx="742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2309752"/>
            <a:ext cx="762000" cy="9144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>
                <a:solidFill>
                  <a:schemeClr val="lt1"/>
                </a:solidFill>
                <a:cs typeface="Tahoma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276695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79798" y="2289114"/>
            <a:ext cx="700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03594" y="2339914"/>
            <a:ext cx="1471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2" y="2157354"/>
            <a:ext cx="12239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38034" y="1831914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2331977"/>
            <a:ext cx="762000" cy="9144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>
                <a:solidFill>
                  <a:schemeClr val="lt1"/>
                </a:solidFill>
                <a:cs typeface="Tahoma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2789177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77419" y="2309752"/>
            <a:ext cx="603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2789177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43796" y="2289114"/>
            <a:ext cx="1443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</p:cNvCxnSpPr>
          <p:nvPr/>
        </p:nvCxnSpPr>
        <p:spPr bwMode="auto">
          <a:xfrm rot="5400000" flipH="1" flipV="1">
            <a:off x="1430339" y="3444875"/>
            <a:ext cx="3397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689725" y="3478211"/>
            <a:ext cx="338139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3538537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3533773"/>
            <a:ext cx="3129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2800290"/>
            <a:ext cx="205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17370" y="1521822"/>
            <a:ext cx="883575" cy="40011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866840"/>
            <a:ext cx="914400" cy="633413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809689"/>
            <a:ext cx="1143000" cy="633413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b="1" dirty="0"/>
              <a:t>Single use key</a:t>
            </a:r>
            <a:r>
              <a:rPr lang="en-US" dirty="0"/>
              <a:t>:    </a:t>
            </a:r>
            <a:r>
              <a:rPr lang="en-US" sz="2000" dirty="0"/>
              <a:t>(one time key)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Key is only used to encrypt one message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encrypted </a:t>
            </a:r>
            <a:r>
              <a:rPr lang="en-US" dirty="0"/>
              <a:t>email:     new key generated for every </a:t>
            </a:r>
            <a:r>
              <a:rPr lang="en-US" dirty="0" smtClean="0"/>
              <a:t>email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No need for nonce    </a:t>
            </a:r>
            <a:r>
              <a:rPr lang="en-US" sz="1800" dirty="0"/>
              <a:t>(set to 0</a:t>
            </a:r>
            <a:r>
              <a:rPr lang="en-US" sz="1800" dirty="0" smtClean="0"/>
              <a:t>)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/>
              <a:t>Multi use key</a:t>
            </a:r>
            <a:r>
              <a:rPr lang="en-US" dirty="0"/>
              <a:t>:   </a:t>
            </a:r>
            <a:r>
              <a:rPr lang="en-US" sz="2000" dirty="0"/>
              <a:t>(many time key)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Key used to encrypt multiple messages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SSL</a:t>
            </a:r>
            <a:r>
              <a:rPr lang="en-US" dirty="0" smtClean="0"/>
              <a:t>: 	same key used to encrypt many packets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Need either </a:t>
            </a:r>
            <a:r>
              <a:rPr lang="en-US" i="1" dirty="0"/>
              <a:t>unique</a:t>
            </a:r>
            <a:r>
              <a:rPr lang="en-US" dirty="0"/>
              <a:t> nonce or </a:t>
            </a:r>
            <a:r>
              <a:rPr lang="en-US" i="1" dirty="0"/>
              <a:t>random</a:t>
            </a:r>
            <a:r>
              <a:rPr lang="en-US" dirty="0"/>
              <a:t> nonce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50195" y="16215"/>
            <a:ext cx="8678057" cy="1066800"/>
          </a:xfrm>
        </p:spPr>
        <p:txBody>
          <a:bodyPr/>
          <a:lstStyle/>
          <a:p>
            <a:pPr eaLnBrk="1" hangingPunct="1"/>
            <a:r>
              <a:rPr lang="en-US" smtClean="0"/>
              <a:t>First example: One Time </a:t>
            </a:r>
            <a:r>
              <a:rPr lang="en-US" smtClean="0"/>
              <a:t>Pad </a:t>
            </a:r>
            <a:r>
              <a:rPr lang="en-US" sz="2000" smtClean="0"/>
              <a:t>(single </a:t>
            </a:r>
            <a:r>
              <a:rPr lang="en-US" sz="2000" smtClean="0"/>
              <a:t>use key)</a:t>
            </a:r>
            <a:endParaRPr lang="en-US" smtClean="0"/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0400" y="1524000"/>
            <a:ext cx="8178800" cy="5105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/>
            <a:r>
              <a:rPr lang="en-US" smtClean="0"/>
              <a:t>Vernam </a:t>
            </a:r>
            <a:r>
              <a:rPr lang="en-US" sz="1800" smtClean="0"/>
              <a:t>(1917)</a:t>
            </a:r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endParaRPr lang="en-US" sz="1800" smtClean="0">
              <a:sym typeface="Symbol" pitchFamily="18" charset="2"/>
            </a:endParaRPr>
          </a:p>
          <a:p>
            <a:pPr marL="0" indent="0" eaLnBrk="1" hangingPunct="1">
              <a:spcBef>
                <a:spcPct val="100000"/>
              </a:spcBef>
            </a:pPr>
            <a:r>
              <a:rPr lang="en-US" smtClean="0">
                <a:sym typeface="Symbol" pitchFamily="18" charset="2"/>
              </a:rPr>
              <a:t>Shannon ‘49:    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OTP is “secure” against ciphertext-only attacks</a:t>
            </a:r>
            <a:endParaRPr lang="en-US" smtClean="0"/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2765425" y="2209800"/>
            <a:ext cx="5334000" cy="457200"/>
            <a:chOff x="624" y="1872"/>
            <a:chExt cx="3360" cy="288"/>
          </a:xfrm>
          <a:solidFill>
            <a:srgbClr val="ECD882"/>
          </a:solidFill>
        </p:grpSpPr>
        <p:sp>
          <p:nvSpPr>
            <p:cNvPr id="18465" name="Rectangle 5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8466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67" name="Rectangle 7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68" name="Rectangle 8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69" name="Rectangle 9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70" name="Rectangle 10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71" name="Rectangle 11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72" name="Rectangle 12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73" name="Rectangle 13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74" name="Rectangle 14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</p:grpSp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1063594" y="2209800"/>
            <a:ext cx="682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/>
              <a:t>Key:</a:t>
            </a:r>
          </a:p>
        </p:txBody>
      </p:sp>
      <p:grpSp>
        <p:nvGrpSpPr>
          <p:cNvPr id="18439" name="Group 16"/>
          <p:cNvGrpSpPr>
            <a:grpSpLocks/>
          </p:cNvGrpSpPr>
          <p:nvPr/>
        </p:nvGrpSpPr>
        <p:grpSpPr bwMode="auto">
          <a:xfrm>
            <a:off x="2765425" y="2895600"/>
            <a:ext cx="5334000" cy="457200"/>
            <a:chOff x="624" y="1872"/>
            <a:chExt cx="3360" cy="288"/>
          </a:xfrm>
          <a:solidFill>
            <a:srgbClr val="ECD882"/>
          </a:solidFill>
        </p:grpSpPr>
        <p:sp>
          <p:nvSpPr>
            <p:cNvPr id="18455" name="Rectangle 17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56" name="Rectangle 18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57" name="Rectangle 19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58" name="Rectangle 20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59" name="Rectangle 21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60" name="Rectangle 22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61" name="Rectangle 23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62" name="Rectangle 24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63" name="Rectangle 25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64" name="Rectangle 26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</p:grpSp>
      <p:sp>
        <p:nvSpPr>
          <p:cNvPr id="18440" name="Text Box 27"/>
          <p:cNvSpPr txBox="1">
            <a:spLocks noChangeArrowheads="1"/>
          </p:cNvSpPr>
          <p:nvPr/>
        </p:nvSpPr>
        <p:spPr bwMode="auto">
          <a:xfrm>
            <a:off x="1089184" y="2895600"/>
            <a:ext cx="1247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/>
              <a:t>Plaintext:</a:t>
            </a:r>
          </a:p>
        </p:txBody>
      </p:sp>
      <p:sp>
        <p:nvSpPr>
          <p:cNvPr id="18441" name="Text Box 28"/>
          <p:cNvSpPr txBox="1">
            <a:spLocks noChangeArrowheads="1"/>
          </p:cNvSpPr>
          <p:nvPr/>
        </p:nvSpPr>
        <p:spPr bwMode="auto">
          <a:xfrm>
            <a:off x="8153400" y="2524125"/>
            <a:ext cx="461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latin typeface="+mn-lt"/>
                <a:sym typeface="Symbol" pitchFamily="18" charset="2"/>
              </a:rPr>
              <a:t></a:t>
            </a:r>
            <a:endParaRPr lang="en-US" sz="2800" b="1">
              <a:latin typeface="+mn-lt"/>
            </a:endParaRPr>
          </a:p>
        </p:txBody>
      </p:sp>
      <p:sp>
        <p:nvSpPr>
          <p:cNvPr id="18442" name="Line 29"/>
          <p:cNvSpPr>
            <a:spLocks noChangeShapeType="1"/>
          </p:cNvSpPr>
          <p:nvPr/>
        </p:nvSpPr>
        <p:spPr bwMode="auto">
          <a:xfrm>
            <a:off x="2155825" y="3657600"/>
            <a:ext cx="6477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3" name="Group 30"/>
          <p:cNvGrpSpPr>
            <a:grpSpLocks/>
          </p:cNvGrpSpPr>
          <p:nvPr/>
        </p:nvGrpSpPr>
        <p:grpSpPr bwMode="auto">
          <a:xfrm>
            <a:off x="2765425" y="3962400"/>
            <a:ext cx="5334000" cy="457200"/>
            <a:chOff x="624" y="1872"/>
            <a:chExt cx="3360" cy="288"/>
          </a:xfrm>
          <a:solidFill>
            <a:srgbClr val="ECD882"/>
          </a:solidFill>
        </p:grpSpPr>
        <p:sp>
          <p:nvSpPr>
            <p:cNvPr id="18445" name="Rectangle 31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46" name="Rectangle 32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47" name="Rectangle 33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48" name="Rectangle 34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49" name="Rectangle 35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50" name="Rectangle 36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51" name="Rectangle 37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  <p:sp>
          <p:nvSpPr>
            <p:cNvPr id="18452" name="Rectangle 38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53" name="Rectangle 39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0</a:t>
              </a:r>
            </a:p>
          </p:txBody>
        </p:sp>
        <p:sp>
          <p:nvSpPr>
            <p:cNvPr id="18454" name="Rectangle 40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+mn-lt"/>
                </a:rPr>
                <a:t>1</a:t>
              </a:r>
            </a:p>
          </p:txBody>
        </p:sp>
      </p:grpSp>
      <p:sp>
        <p:nvSpPr>
          <p:cNvPr id="18444" name="Text Box 41"/>
          <p:cNvSpPr txBox="1">
            <a:spLocks noChangeArrowheads="1"/>
          </p:cNvSpPr>
          <p:nvPr/>
        </p:nvSpPr>
        <p:spPr bwMode="auto">
          <a:xfrm>
            <a:off x="1128758" y="3962400"/>
            <a:ext cx="1435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/>
              <a:t>Ciphertext: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Stream ciphers     </a:t>
            </a:r>
            <a:r>
              <a:rPr lang="en-US" sz="2000" smtClean="0"/>
              <a:t>(single use key)</a:t>
            </a: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78800" cy="51054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>
                <a:sym typeface="Symbol" pitchFamily="18" charset="2"/>
              </a:rPr>
              <a:t>Problem:   OTP key is as long the message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u="sng" dirty="0" smtClean="0">
                <a:sym typeface="Symbol" pitchFamily="18" charset="2"/>
              </a:rPr>
              <a:t>Solution</a:t>
            </a:r>
            <a:r>
              <a:rPr lang="en-US" sz="2400" dirty="0" smtClean="0">
                <a:sym typeface="Symbol" pitchFamily="18" charset="2"/>
              </a:rPr>
              <a:t>:    Pseudo random key  --  stream ciphers</a:t>
            </a:r>
          </a:p>
          <a:p>
            <a:pPr marL="0" indent="0" eaLnBrk="1" hangingPunct="1"/>
            <a:endParaRPr lang="en-US" dirty="0" smtClean="0">
              <a:sym typeface="Symbol" pitchFamily="18" charset="2"/>
            </a:endParaRPr>
          </a:p>
          <a:p>
            <a:pPr marL="0" indent="0" eaLnBrk="1" hangingPunct="1"/>
            <a:endParaRPr lang="en-US" sz="1800" dirty="0" smtClean="0">
              <a:sym typeface="Symbol" pitchFamily="18" charset="2"/>
            </a:endParaRPr>
          </a:p>
          <a:p>
            <a:pPr marL="0" indent="0" eaLnBrk="1" hangingPunct="1"/>
            <a:endParaRPr lang="en-US" sz="1800" dirty="0" smtClean="0">
              <a:sym typeface="Symbol" pitchFamily="18" charset="2"/>
            </a:endParaRPr>
          </a:p>
          <a:p>
            <a:pPr marL="0" indent="0" eaLnBrk="1" hangingPunct="1"/>
            <a:endParaRPr lang="en-US" sz="1800" dirty="0" smtClean="0">
              <a:sym typeface="Symbol" pitchFamily="18" charset="2"/>
            </a:endParaRPr>
          </a:p>
          <a:p>
            <a:pPr marL="0" indent="0" eaLnBrk="1" hangingPunct="1"/>
            <a:endParaRPr lang="en-US" sz="1800" dirty="0" smtClean="0">
              <a:sym typeface="Symbol" pitchFamily="18" charset="2"/>
            </a:endParaRPr>
          </a:p>
          <a:p>
            <a:pPr marL="0" indent="0" eaLnBrk="1" hangingPunct="1"/>
            <a:endParaRPr lang="en-US" sz="1800" dirty="0" smtClean="0">
              <a:sym typeface="Symbol" pitchFamily="18" charset="2"/>
            </a:endParaRPr>
          </a:p>
          <a:p>
            <a:pPr marL="0" indent="0" eaLnBrk="1" hangingPunct="1"/>
            <a:endParaRPr lang="en-US" sz="1800" dirty="0" smtClean="0">
              <a:sym typeface="Symbol" pitchFamily="18" charset="2"/>
            </a:endParaRPr>
          </a:p>
          <a:p>
            <a:pPr marL="0" indent="0" eaLnBrk="1" hangingPunct="1"/>
            <a:endParaRPr lang="en-US" sz="1800" dirty="0" smtClean="0">
              <a:sym typeface="Symbol" pitchFamily="18" charset="2"/>
            </a:endParaRPr>
          </a:p>
          <a:p>
            <a:pPr marL="0" indent="0" eaLnBrk="1" hangingPunct="1"/>
            <a:endParaRPr lang="en-US" sz="1800" dirty="0" smtClean="0">
              <a:sym typeface="Symbol" pitchFamily="18" charset="2"/>
            </a:endParaRPr>
          </a:p>
          <a:p>
            <a:pPr marL="0" indent="0" eaLnBrk="1" hangingPunct="1"/>
            <a:endParaRPr lang="en-US" sz="1800" dirty="0" smtClean="0">
              <a:sym typeface="Symbol" pitchFamily="18" charset="2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Stream ciphers:  RC4  (126 MB/sec) ,   Salsa20/12 (643 MB/sec)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551113" y="2514600"/>
            <a:ext cx="762000" cy="304800"/>
          </a:xfrm>
          <a:prstGeom prst="rect">
            <a:avLst/>
          </a:prstGeom>
          <a:solidFill>
            <a:srgbClr val="ECD882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0" dirty="0">
                <a:latin typeface="+mn-lt"/>
              </a:rPr>
              <a:t>key</a:t>
            </a:r>
          </a:p>
        </p:txBody>
      </p:sp>
      <p:sp>
        <p:nvSpPr>
          <p:cNvPr id="19462" name="Freeform 5"/>
          <p:cNvSpPr>
            <a:spLocks/>
          </p:cNvSpPr>
          <p:nvPr/>
        </p:nvSpPr>
        <p:spPr bwMode="auto">
          <a:xfrm>
            <a:off x="2551113" y="2971800"/>
            <a:ext cx="3048000" cy="1447800"/>
          </a:xfrm>
          <a:custGeom>
            <a:avLst/>
            <a:gdLst>
              <a:gd name="T0" fmla="*/ 0 w 1920"/>
              <a:gd name="T1" fmla="*/ 0 h 912"/>
              <a:gd name="T2" fmla="*/ 0 w 1920"/>
              <a:gd name="T3" fmla="*/ 2147483647 h 912"/>
              <a:gd name="T4" fmla="*/ 2147483647 w 1920"/>
              <a:gd name="T5" fmla="*/ 2147483647 h 912"/>
              <a:gd name="T6" fmla="*/ 2147483647 w 1920"/>
              <a:gd name="T7" fmla="*/ 0 h 912"/>
              <a:gd name="T8" fmla="*/ 0 w 192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912"/>
              <a:gd name="T17" fmla="*/ 1920 w 192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912">
                <a:moveTo>
                  <a:pt x="0" y="0"/>
                </a:moveTo>
                <a:lnTo>
                  <a:pt x="0" y="912"/>
                </a:lnTo>
                <a:lnTo>
                  <a:pt x="1920" y="91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rgbClr val="CFDBFD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2815475" y="3455988"/>
            <a:ext cx="811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0" dirty="0" smtClean="0">
                <a:latin typeface="+mn-lt"/>
              </a:rPr>
              <a:t>PRG </a:t>
            </a:r>
            <a:endParaRPr lang="en-US" b="0" dirty="0">
              <a:latin typeface="+mn-lt"/>
            </a:endParaRP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2551113" y="4572000"/>
            <a:ext cx="3048000" cy="304800"/>
          </a:xfrm>
          <a:prstGeom prst="rect">
            <a:avLst/>
          </a:prstGeom>
          <a:solidFill>
            <a:srgbClr val="ECD882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0">
                <a:latin typeface="+mn-lt"/>
              </a:rPr>
              <a:t>message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2111375" y="4267200"/>
            <a:ext cx="461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ym typeface="Symbol" pitchFamily="18" charset="2"/>
              </a:rPr>
              <a:t></a:t>
            </a:r>
            <a:endParaRPr lang="en-US" sz="2800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2133600" y="5029200"/>
            <a:ext cx="3886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2590800" y="5257800"/>
            <a:ext cx="3048000" cy="304800"/>
          </a:xfrm>
          <a:prstGeom prst="rect">
            <a:avLst/>
          </a:prstGeom>
          <a:solidFill>
            <a:srgbClr val="ECD882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/>
            <a:r>
              <a:rPr lang="en-US" b="0">
                <a:latin typeface="+mn-lt"/>
              </a:rPr>
              <a:t>ciphertext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5927725" y="3108325"/>
            <a:ext cx="26563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 b="0" dirty="0">
                <a:latin typeface="+mn-lt"/>
              </a:rPr>
              <a:t>c </a:t>
            </a:r>
            <a:r>
              <a:rPr lang="en-US" sz="2800" b="0" dirty="0">
                <a:latin typeface="+mn-lt"/>
                <a:sym typeface="Symbol" pitchFamily="18" charset="2"/>
              </a:rPr>
              <a:t> </a:t>
            </a:r>
            <a:r>
              <a:rPr lang="en-US" b="0" dirty="0" smtClean="0">
                <a:latin typeface="+mn-lt"/>
                <a:sym typeface="Symbol" pitchFamily="18" charset="2"/>
              </a:rPr>
              <a:t>PRG</a:t>
            </a:r>
            <a:r>
              <a:rPr lang="en-US" sz="2800" b="0" dirty="0">
                <a:latin typeface="+mn-lt"/>
                <a:sym typeface="Symbol" pitchFamily="18" charset="2"/>
              </a:rPr>
              <a:t>(k)  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Dangers in using stream ciphers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One time key !!         “Two time pad” is insecure:</a:t>
            </a:r>
          </a:p>
          <a:p>
            <a:pPr marL="0" indent="0"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		</a:t>
            </a:r>
            <a:r>
              <a:rPr lang="en-US" sz="2000" dirty="0" smtClean="0"/>
              <a:t>	</a:t>
            </a:r>
            <a:r>
              <a:rPr lang="en-US" sz="2800" dirty="0" smtClean="0">
                <a:latin typeface="Cambria Math"/>
                <a:cs typeface="Cambria Math"/>
              </a:rPr>
              <a:t>C</a:t>
            </a:r>
            <a:r>
              <a:rPr lang="en-US" sz="2800" baseline="-25000" dirty="0" smtClean="0">
                <a:latin typeface="Cambria Math"/>
                <a:cs typeface="Cambria Math"/>
              </a:rPr>
              <a:t>1</a:t>
            </a:r>
            <a:r>
              <a:rPr lang="en-US" sz="2800" dirty="0" smtClean="0">
                <a:latin typeface="Cambria Math"/>
                <a:cs typeface="Cambria Math"/>
              </a:rPr>
              <a:t>  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  m</a:t>
            </a:r>
            <a:r>
              <a:rPr lang="en-US" sz="2800" baseline="-25000" dirty="0" smtClean="0">
                <a:latin typeface="Cambria Math"/>
                <a:cs typeface="Cambria Math"/>
                <a:sym typeface="Symbol" pitchFamily="18" charset="2"/>
              </a:rPr>
              <a:t>1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    PRG(k)</a:t>
            </a:r>
            <a:endParaRPr lang="en-US" dirty="0" smtClean="0">
              <a:latin typeface="Cambria Math"/>
              <a:cs typeface="Cambria Math"/>
              <a:sym typeface="Symbol" pitchFamily="18" charset="2"/>
            </a:endParaRPr>
          </a:p>
          <a:p>
            <a:pPr lvl="1" eaLnBrk="1" hangingPunct="1">
              <a:buFont typeface="Times" pitchFamily="18" charset="0"/>
              <a:buNone/>
              <a:defRPr/>
            </a:pPr>
            <a:r>
              <a:rPr lang="en-US" sz="3600" dirty="0" smtClean="0">
                <a:sym typeface="Symbol" pitchFamily="18" charset="2"/>
              </a:rPr>
              <a:t>			</a:t>
            </a:r>
            <a:r>
              <a:rPr lang="en-US" sz="2800" dirty="0" smtClean="0">
                <a:latin typeface="Cambria Math"/>
                <a:cs typeface="Cambria Math"/>
              </a:rPr>
              <a:t>C</a:t>
            </a:r>
            <a:r>
              <a:rPr lang="en-US" sz="2800" baseline="-25000" dirty="0" smtClean="0">
                <a:latin typeface="Cambria Math"/>
                <a:cs typeface="Cambria Math"/>
              </a:rPr>
              <a:t>2</a:t>
            </a:r>
            <a:r>
              <a:rPr lang="en-US" sz="2800" dirty="0" smtClean="0">
                <a:latin typeface="Cambria Math"/>
                <a:cs typeface="Cambria Math"/>
              </a:rPr>
              <a:t>  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  m</a:t>
            </a:r>
            <a:r>
              <a:rPr lang="en-US" sz="2800" baseline="-25000" dirty="0" smtClean="0">
                <a:latin typeface="Cambria Math"/>
                <a:cs typeface="Cambria Math"/>
                <a:sym typeface="Symbol" pitchFamily="18" charset="2"/>
              </a:rPr>
              <a:t>2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    PRG(k)</a:t>
            </a:r>
            <a:endParaRPr lang="en-US" dirty="0" smtClean="0">
              <a:latin typeface="Cambria Math"/>
              <a:cs typeface="Cambria Math"/>
              <a:sym typeface="Symbol" pitchFamily="18" charset="2"/>
            </a:endParaRPr>
          </a:p>
          <a:p>
            <a:pPr lvl="1" eaLnBrk="1" hangingPunct="1">
              <a:buFont typeface="Times" pitchFamily="18" charset="0"/>
              <a:buNone/>
              <a:defRPr/>
            </a:pPr>
            <a:endParaRPr lang="en-US" sz="2400" dirty="0" smtClean="0">
              <a:ea typeface="+mn-ea"/>
              <a:cs typeface="+mn-cs"/>
              <a:sym typeface="Symbol" pitchFamily="18" charset="2"/>
            </a:endParaRPr>
          </a:p>
          <a:p>
            <a:pPr lvl="1" eaLnBrk="1" hangingPunct="1">
              <a:buFont typeface="Times" pitchFamily="18" charset="0"/>
              <a:buNone/>
              <a:defRPr/>
            </a:pPr>
            <a:r>
              <a:rPr lang="en-US" sz="2400" dirty="0" smtClean="0">
                <a:ea typeface="+mn-ea"/>
                <a:cs typeface="+mn-cs"/>
                <a:sym typeface="Symbol" pitchFamily="18" charset="2"/>
              </a:rPr>
              <a:t>Eavesdropper does: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  <a:defRPr/>
            </a:pPr>
            <a:r>
              <a:rPr lang="en-US" dirty="0" smtClean="0">
                <a:sym typeface="Symbol" pitchFamily="18" charset="2"/>
              </a:rPr>
              <a:t>			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C</a:t>
            </a:r>
            <a:r>
              <a:rPr lang="en-US" sz="2800" baseline="-25000" dirty="0" smtClean="0">
                <a:latin typeface="Cambria Math"/>
                <a:cs typeface="Cambria Math"/>
                <a:sym typeface="Symbol" pitchFamily="18" charset="2"/>
              </a:rPr>
              <a:t>1 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   C</a:t>
            </a:r>
            <a:r>
              <a:rPr lang="en-US" sz="2800" baseline="-25000" dirty="0" smtClean="0">
                <a:latin typeface="Cambria Math"/>
                <a:cs typeface="Cambria Math"/>
                <a:sym typeface="Symbol" pitchFamily="18" charset="2"/>
              </a:rPr>
              <a:t>2       </a:t>
            </a:r>
            <a:r>
              <a:rPr lang="en-US" sz="2800" b="1" dirty="0" smtClean="0">
                <a:latin typeface="Cambria Math"/>
                <a:cs typeface="Cambria Math"/>
                <a:sym typeface="Symbol" pitchFamily="18" charset="2"/>
              </a:rPr>
              <a:t>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        m</a:t>
            </a:r>
            <a:r>
              <a:rPr lang="en-US" sz="2800" baseline="-25000" dirty="0" smtClean="0">
                <a:latin typeface="Cambria Math"/>
                <a:cs typeface="Cambria Math"/>
                <a:sym typeface="Symbol" pitchFamily="18" charset="2"/>
              </a:rPr>
              <a:t>1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   m</a:t>
            </a:r>
            <a:r>
              <a:rPr lang="en-US" sz="2800" baseline="-25000" dirty="0" smtClean="0">
                <a:latin typeface="Cambria Math"/>
                <a:cs typeface="Cambria Math"/>
                <a:sym typeface="Symbol" pitchFamily="18" charset="2"/>
              </a:rPr>
              <a:t>2 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  <a:defRPr/>
            </a:pPr>
            <a:endParaRPr lang="en-US" baseline="-25000" dirty="0" smtClean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  <a:defRPr/>
            </a:pPr>
            <a:r>
              <a:rPr lang="en-US" sz="2400" dirty="0" smtClean="0">
                <a:sym typeface="Symbol" pitchFamily="18" charset="2"/>
              </a:rPr>
              <a:t>Enough redundancy in English </a:t>
            </a:r>
            <a:r>
              <a:rPr lang="en-US" sz="2400" dirty="0" smtClean="0">
                <a:sym typeface="Symbol" pitchFamily="18" charset="2"/>
              </a:rPr>
              <a:t>encoding </a:t>
            </a:r>
            <a:r>
              <a:rPr lang="en-US" sz="2400" dirty="0" smtClean="0">
                <a:sym typeface="Symbol" pitchFamily="18" charset="2"/>
              </a:rPr>
              <a:t>that:</a:t>
            </a:r>
          </a:p>
          <a:p>
            <a:pPr lvl="1" eaLnBrk="1" hangingPunct="1">
              <a:lnSpc>
                <a:spcPct val="80000"/>
              </a:lnSpc>
              <a:buFont typeface="Times" pitchFamily="18" charset="0"/>
              <a:buNone/>
              <a:defRPr/>
            </a:pPr>
            <a:r>
              <a:rPr lang="en-US" sz="3600" dirty="0" smtClean="0">
                <a:sym typeface="Symbol" pitchFamily="18" charset="2"/>
              </a:rPr>
              <a:t>			 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m</a:t>
            </a:r>
            <a:r>
              <a:rPr lang="en-US" sz="2800" baseline="-25000" dirty="0" smtClean="0">
                <a:latin typeface="Cambria Math"/>
                <a:cs typeface="Cambria Math"/>
                <a:sym typeface="Symbol" pitchFamily="18" charset="2"/>
              </a:rPr>
              <a:t>1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   m</a:t>
            </a:r>
            <a:r>
              <a:rPr lang="en-US" sz="2800" baseline="-25000" dirty="0" smtClean="0">
                <a:latin typeface="Cambria Math"/>
                <a:cs typeface="Cambria Math"/>
                <a:sym typeface="Symbol" pitchFamily="18" charset="2"/>
              </a:rPr>
              <a:t>2 </a:t>
            </a:r>
            <a:r>
              <a:rPr lang="en-US" sz="2800" b="1" dirty="0" smtClean="0">
                <a:latin typeface="Cambria Math"/>
                <a:cs typeface="Cambria Math"/>
                <a:sym typeface="Symbol" pitchFamily="18" charset="2"/>
              </a:rPr>
              <a:t>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        m</a:t>
            </a:r>
            <a:r>
              <a:rPr lang="en-US" sz="2800" baseline="-25000" dirty="0" smtClean="0">
                <a:latin typeface="Cambria Math"/>
                <a:cs typeface="Cambria Math"/>
                <a:sym typeface="Symbol" pitchFamily="18" charset="2"/>
              </a:rPr>
              <a:t>1</a:t>
            </a:r>
            <a:r>
              <a:rPr lang="en-US" sz="2800" dirty="0" smtClean="0">
                <a:latin typeface="Cambria Math"/>
                <a:cs typeface="Cambria Math"/>
                <a:sym typeface="Symbol" pitchFamily="18" charset="2"/>
              </a:rPr>
              <a:t> ,  m</a:t>
            </a:r>
            <a:r>
              <a:rPr lang="en-US" sz="2800" baseline="-25000" dirty="0" smtClean="0">
                <a:latin typeface="Cambria Math"/>
                <a:cs typeface="Cambria Math"/>
                <a:sym typeface="Symbol" pitchFamily="18" charset="2"/>
              </a:rPr>
              <a:t>2</a:t>
            </a:r>
            <a:endParaRPr lang="en-US" dirty="0" smtClean="0">
              <a:latin typeface="Cambria Math"/>
              <a:cs typeface="Cambria Math"/>
              <a:sym typeface="Symbol" pitchFamily="18" charset="2"/>
            </a:endParaRPr>
          </a:p>
        </p:txBody>
      </p:sp>
      <p:sp>
        <p:nvSpPr>
          <p:cNvPr id="20484" name="AutoShape 4"/>
          <p:cNvSpPr>
            <a:spLocks/>
          </p:cNvSpPr>
          <p:nvPr/>
        </p:nvSpPr>
        <p:spPr bwMode="auto">
          <a:xfrm>
            <a:off x="1423686" y="2193937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Block ciphers:  crypto work horse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724400"/>
          </a:xfrm>
        </p:spPr>
        <p:txBody>
          <a:bodyPr/>
          <a:lstStyle/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  <a:p>
            <a:pPr marL="0" indent="0" eaLnBrk="1" hangingPunct="1"/>
            <a:endParaRPr lang="en-US" sz="200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962400" y="1890713"/>
            <a:ext cx="1371600" cy="9906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>
                <a:solidFill>
                  <a:schemeClr val="lt1"/>
                </a:solidFill>
                <a:cs typeface="Tahoma"/>
              </a:rPr>
              <a:t>E, D</a:t>
            </a: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048000" y="24241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334000" y="242411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248400" y="2195513"/>
            <a:ext cx="2209800" cy="4572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CT Block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858921" y="1828800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0">
                <a:latin typeface="+mn-lt"/>
              </a:rPr>
              <a:t>n Bits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863600" y="2195513"/>
            <a:ext cx="2209800" cy="4572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PT Block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501108" y="1828800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0">
                <a:latin typeface="+mn-lt"/>
              </a:rPr>
              <a:t>n Bits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3490913"/>
            <a:ext cx="990600" cy="4572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b="0">
                <a:latin typeface="+mn-lt"/>
              </a:rPr>
              <a:t>Key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244495" y="351948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0">
                <a:latin typeface="+mn-lt"/>
              </a:rPr>
              <a:t>k Bits</a:t>
            </a: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4724400" y="288131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050925" y="4568825"/>
            <a:ext cx="56499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0" dirty="0">
                <a:latin typeface="+mn-lt"/>
              </a:rPr>
              <a:t>Canonical examples:</a:t>
            </a:r>
          </a:p>
          <a:p>
            <a:pPr algn="l" eaLnBrk="1" hangingPunct="1">
              <a:lnSpc>
                <a:spcPct val="150000"/>
              </a:lnSpc>
              <a:buFontTx/>
              <a:buAutoNum type="arabicPeriod"/>
            </a:pPr>
            <a:r>
              <a:rPr lang="en-US" b="0" dirty="0">
                <a:latin typeface="+mn-lt"/>
              </a:rPr>
              <a:t>3DES:   n= 64 bits,    k = 168 bits</a:t>
            </a:r>
          </a:p>
          <a:p>
            <a:pPr algn="l" eaLnBrk="1" hangingPunct="1">
              <a:lnSpc>
                <a:spcPct val="150000"/>
              </a:lnSpc>
              <a:buFontTx/>
              <a:buAutoNum type="arabicPeriod"/>
            </a:pPr>
            <a:r>
              <a:rPr lang="en-US" b="0" dirty="0">
                <a:latin typeface="+mn-lt"/>
              </a:rPr>
              <a:t>AES:     n=128 bits,   k = 128, 192, 256 bits</a:t>
            </a:r>
          </a:p>
          <a:p>
            <a:pPr algn="l" eaLnBrk="1" hangingPunct="1">
              <a:lnSpc>
                <a:spcPct val="150000"/>
              </a:lnSpc>
            </a:pPr>
            <a:r>
              <a:rPr lang="en-US" b="0" dirty="0">
                <a:latin typeface="+mn-lt"/>
              </a:rPr>
              <a:t>IV handled as part of PT block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648200" y="2895600"/>
            <a:ext cx="2895600" cy="1066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a block cipher</a:t>
            </a:r>
          </a:p>
        </p:txBody>
      </p:sp>
      <p:sp>
        <p:nvSpPr>
          <p:cNvPr id="2458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53400" cy="45720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" pitchFamily="2" charset="2"/>
              <a:buNone/>
              <a:tabLst>
                <a:tab pos="579438" algn="l"/>
                <a:tab pos="2743200" algn="l"/>
              </a:tabLst>
            </a:pPr>
            <a:r>
              <a:rPr lang="en-US" sz="2400" dirty="0" smtClean="0"/>
              <a:t>Input:  (m, k)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79438" algn="l"/>
                <a:tab pos="2743200" algn="l"/>
              </a:tabLst>
            </a:pPr>
            <a:r>
              <a:rPr lang="en-US" sz="2400" dirty="0" smtClean="0"/>
              <a:t>	Repeat simple “mixing” operation several times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79438" algn="l"/>
                <a:tab pos="2743200" algn="l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ym typeface="Symbol" pitchFamily="18" charset="2"/>
              </a:rPr>
              <a:t>  </a:t>
            </a:r>
            <a:r>
              <a:rPr lang="en-US" sz="2400" dirty="0" smtClean="0"/>
              <a:t>DES:	Repeat  16  times: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79438" algn="l"/>
                <a:tab pos="2743200" algn="l"/>
              </a:tabLst>
            </a:pPr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579438" algn="l"/>
                <a:tab pos="2743200" algn="l"/>
              </a:tabLst>
            </a:pPr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579438" algn="l"/>
                <a:tab pos="2743200" algn="l"/>
              </a:tabLst>
            </a:pPr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579438" algn="l"/>
                <a:tab pos="2743200" algn="l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ym typeface="Symbol" pitchFamily="18" charset="2"/>
              </a:rPr>
              <a:t>  </a:t>
            </a:r>
            <a:r>
              <a:rPr lang="en-US" sz="2400" dirty="0" smtClean="0"/>
              <a:t>AES-128:	Mixing step repeated 10 times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79438" algn="l"/>
                <a:tab pos="2743200" algn="l"/>
              </a:tabLst>
            </a:pPr>
            <a:endParaRPr lang="en-US" sz="2400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579438" algn="l"/>
                <a:tab pos="2743200" algn="l"/>
              </a:tabLst>
            </a:pPr>
            <a:r>
              <a:rPr lang="en-US" sz="2400" dirty="0" smtClean="0"/>
              <a:t>Difficult to design:     must resist subtle attacks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579438" algn="l"/>
                <a:tab pos="2743200" algn="l"/>
              </a:tabLst>
            </a:pPr>
            <a:r>
              <a:rPr lang="en-US" sz="2400" dirty="0" smtClean="0"/>
              <a:t>	</a:t>
            </a:r>
            <a:r>
              <a:rPr lang="en-US" sz="2400" dirty="0" smtClean="0">
                <a:sym typeface="Symbol" pitchFamily="18" charset="2"/>
              </a:rPr>
              <a:t>  differential attacks,  linear attacks, brute-force,  …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4743451" y="2959100"/>
            <a:ext cx="2665413" cy="931863"/>
            <a:chOff x="2640" y="1909"/>
            <a:chExt cx="1679" cy="587"/>
          </a:xfrm>
        </p:grpSpPr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2881" y="1909"/>
              <a:ext cx="1438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0" dirty="0" err="1">
                  <a:latin typeface="+mn-lt"/>
                </a:rPr>
                <a:t>m</a:t>
              </a:r>
              <a:r>
                <a:rPr lang="en-US" b="0" baseline="-25000" dirty="0" err="1">
                  <a:latin typeface="+mn-lt"/>
                </a:rPr>
                <a:t>L</a:t>
              </a:r>
              <a:r>
                <a:rPr lang="en-US" b="0" dirty="0">
                  <a:latin typeface="+mn-lt"/>
                </a:rPr>
                <a:t> </a:t>
              </a:r>
              <a:r>
                <a:rPr lang="en-US" b="0" dirty="0">
                  <a:latin typeface="+mn-lt"/>
                  <a:sym typeface="Symbol" pitchFamily="18" charset="2"/>
                </a:rPr>
                <a:t> </a:t>
              </a:r>
              <a:r>
                <a:rPr lang="en-US" b="0" dirty="0" err="1">
                  <a:latin typeface="+mn-lt"/>
                  <a:sym typeface="Symbol" pitchFamily="18" charset="2"/>
                </a:rPr>
                <a:t>m</a:t>
              </a:r>
              <a:r>
                <a:rPr lang="en-US" b="0" baseline="-25000" dirty="0" err="1">
                  <a:latin typeface="+mn-lt"/>
                  <a:sym typeface="Symbol" pitchFamily="18" charset="2"/>
                </a:rPr>
                <a:t>R</a:t>
              </a:r>
              <a:endParaRPr lang="en-US" b="0" baseline="-25000" dirty="0">
                <a:latin typeface="+mn-lt"/>
                <a:sym typeface="Symbol" pitchFamily="18" charset="2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en-US" b="0" dirty="0" err="1">
                  <a:latin typeface="+mn-lt"/>
                  <a:sym typeface="Symbol" pitchFamily="18" charset="2"/>
                </a:rPr>
                <a:t>m</a:t>
              </a:r>
              <a:r>
                <a:rPr lang="en-US" b="0" baseline="-25000" dirty="0" err="1">
                  <a:latin typeface="+mn-lt"/>
                  <a:sym typeface="Symbol" pitchFamily="18" charset="2"/>
                </a:rPr>
                <a:t>R</a:t>
              </a:r>
              <a:r>
                <a:rPr lang="en-US" b="0" dirty="0">
                  <a:latin typeface="+mn-lt"/>
                  <a:sym typeface="Symbol" pitchFamily="18" charset="2"/>
                </a:rPr>
                <a:t>  </a:t>
              </a:r>
              <a:r>
                <a:rPr lang="en-US" b="0" dirty="0" err="1">
                  <a:latin typeface="+mn-lt"/>
                  <a:sym typeface="Symbol" pitchFamily="18" charset="2"/>
                </a:rPr>
                <a:t>m</a:t>
              </a:r>
              <a:r>
                <a:rPr lang="en-US" b="0" baseline="-25000" dirty="0" err="1">
                  <a:latin typeface="+mn-lt"/>
                  <a:sym typeface="Symbol" pitchFamily="18" charset="2"/>
                </a:rPr>
                <a:t>L</a:t>
              </a:r>
              <a:r>
                <a:rPr lang="en-US" b="0" dirty="0" err="1">
                  <a:latin typeface="+mn-lt"/>
                  <a:sym typeface="Symbol" pitchFamily="18" charset="2"/>
                </a:rPr>
                <a:t>F</a:t>
              </a:r>
              <a:r>
                <a:rPr lang="en-US" b="0" dirty="0">
                  <a:latin typeface="+mn-lt"/>
                  <a:sym typeface="Symbol" pitchFamily="18" charset="2"/>
                </a:rPr>
                <a:t>(</a:t>
              </a:r>
              <a:r>
                <a:rPr lang="en-US" b="0" dirty="0" err="1">
                  <a:latin typeface="+mn-lt"/>
                  <a:sym typeface="Symbol" pitchFamily="18" charset="2"/>
                </a:rPr>
                <a:t>k,m</a:t>
              </a:r>
              <a:r>
                <a:rPr lang="en-US" b="0" baseline="-25000" dirty="0" err="1">
                  <a:latin typeface="+mn-lt"/>
                  <a:sym typeface="Symbol" pitchFamily="18" charset="2"/>
                </a:rPr>
                <a:t>R</a:t>
              </a:r>
              <a:r>
                <a:rPr lang="en-US" b="0" dirty="0">
                  <a:latin typeface="+mn-lt"/>
                  <a:sym typeface="Symbol" pitchFamily="18" charset="2"/>
                </a:rPr>
                <a:t>)</a:t>
              </a:r>
            </a:p>
          </p:txBody>
        </p:sp>
        <p:sp>
          <p:nvSpPr>
            <p:cNvPr id="50181" name="AutoShape 5"/>
            <p:cNvSpPr>
              <a:spLocks/>
            </p:cNvSpPr>
            <p:nvPr/>
          </p:nvSpPr>
          <p:spPr bwMode="auto">
            <a:xfrm>
              <a:off x="2640" y="1968"/>
              <a:ext cx="144" cy="528"/>
            </a:xfrm>
            <a:prstGeom prst="leftBrace">
              <a:avLst>
                <a:gd name="adj1" fmla="val 305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-76200" y="480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</a:t>
            </a:r>
            <a:r>
              <a:rPr lang="en-US" dirty="0" smtClean="0"/>
              <a:t>ciphers </a:t>
            </a: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 smtClean="0"/>
              <a:t>by </a:t>
            </a:r>
            <a:r>
              <a:rPr lang="en-US" dirty="0" smtClean="0"/>
              <a:t>iteration</a:t>
            </a:r>
            <a:endParaRPr lang="en-US" dirty="0" smtClean="0"/>
          </a:p>
        </p:txBody>
      </p:sp>
      <p:sp>
        <p:nvSpPr>
          <p:cNvPr id="2560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5410200"/>
            <a:ext cx="8153400" cy="99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R(k,m):    round function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               for  DES (n=16),      for AES  (n=10)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62400" y="1524000"/>
            <a:ext cx="11430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+mn-lt"/>
              </a:rPr>
              <a:t>key  k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1706563" y="1905000"/>
            <a:ext cx="5638800" cy="914400"/>
          </a:xfrm>
          <a:prstGeom prst="trapezoid">
            <a:avLst>
              <a:gd name="adj" fmla="val 243342"/>
            </a:avLst>
          </a:prstGeom>
          <a:solidFill>
            <a:srgbClr val="CFD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5613" y="2133600"/>
            <a:ext cx="18245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819400"/>
            <a:ext cx="609600" cy="3048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+mn-lt"/>
              </a:rPr>
              <a:t>k</a:t>
            </a:r>
            <a:r>
              <a:rPr lang="en-US" b="0" baseline="-25000" dirty="0">
                <a:latin typeface="+mn-lt"/>
              </a:rPr>
              <a:t>1</a:t>
            </a:r>
            <a:endParaRPr lang="en-US" b="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819400"/>
            <a:ext cx="609600" cy="3048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+mn-lt"/>
              </a:rPr>
              <a:t>k</a:t>
            </a:r>
            <a:r>
              <a:rPr lang="en-US" b="0" baseline="-25000" dirty="0">
                <a:latin typeface="+mn-lt"/>
              </a:rPr>
              <a:t>2</a:t>
            </a:r>
            <a:endParaRPr lang="en-US" b="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819400"/>
            <a:ext cx="609600" cy="3048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+mn-lt"/>
              </a:rPr>
              <a:t>k</a:t>
            </a:r>
            <a:r>
              <a:rPr lang="en-US" b="0" baseline="-25000" dirty="0">
                <a:latin typeface="+mn-lt"/>
              </a:rPr>
              <a:t>3</a:t>
            </a:r>
            <a:endParaRPr lang="en-US" b="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819400"/>
            <a:ext cx="609600" cy="3048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 err="1">
                <a:latin typeface="+mn-lt"/>
              </a:rPr>
              <a:t>k</a:t>
            </a:r>
            <a:r>
              <a:rPr lang="en-US" b="0" baseline="-25000" dirty="0" err="1">
                <a:latin typeface="+mn-lt"/>
              </a:rPr>
              <a:t>n</a:t>
            </a:r>
            <a:endParaRPr lang="en-US" b="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504950" y="3905250"/>
            <a:ext cx="1143000" cy="6477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+mn-lt"/>
              </a:rPr>
              <a:t>R(k</a:t>
            </a:r>
            <a:r>
              <a:rPr lang="en-US" b="0" baseline="-25000" dirty="0">
                <a:latin typeface="+mn-lt"/>
              </a:rPr>
              <a:t>1</a:t>
            </a:r>
            <a:r>
              <a:rPr lang="en-US" b="0" dirty="0">
                <a:latin typeface="+mn-lt"/>
              </a:rPr>
              <a:t>, </a:t>
            </a:r>
            <a:r>
              <a:rPr lang="en-US" b="0" dirty="0">
                <a:latin typeface="+mn-lt"/>
                <a:sym typeface="Symbol"/>
              </a:rPr>
              <a:t>)</a:t>
            </a:r>
            <a:endParaRPr lang="en-US" b="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686050" y="3905250"/>
            <a:ext cx="1143000" cy="6477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+mn-lt"/>
              </a:rPr>
              <a:t>R(k</a:t>
            </a:r>
            <a:r>
              <a:rPr lang="en-US" b="0" baseline="-25000" dirty="0">
                <a:latin typeface="+mn-lt"/>
              </a:rPr>
              <a:t>2</a:t>
            </a:r>
            <a:r>
              <a:rPr lang="en-US" b="0" dirty="0">
                <a:latin typeface="+mn-lt"/>
              </a:rPr>
              <a:t>, </a:t>
            </a:r>
            <a:r>
              <a:rPr lang="en-US" b="0" dirty="0">
                <a:latin typeface="+mn-lt"/>
                <a:sym typeface="Symbol"/>
              </a:rPr>
              <a:t>)</a:t>
            </a:r>
            <a:endParaRPr lang="en-US" b="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829050" y="3905250"/>
            <a:ext cx="1143000" cy="6477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+mn-lt"/>
              </a:rPr>
              <a:t>R(k</a:t>
            </a:r>
            <a:r>
              <a:rPr lang="en-US" b="0" baseline="-25000" dirty="0">
                <a:latin typeface="+mn-lt"/>
              </a:rPr>
              <a:t>3</a:t>
            </a:r>
            <a:r>
              <a:rPr lang="en-US" b="0" dirty="0">
                <a:latin typeface="+mn-lt"/>
              </a:rPr>
              <a:t>, </a:t>
            </a:r>
            <a:r>
              <a:rPr lang="en-US" b="0" dirty="0">
                <a:latin typeface="+mn-lt"/>
                <a:sym typeface="Symbol"/>
              </a:rPr>
              <a:t>)</a:t>
            </a:r>
            <a:endParaRPr lang="en-US" b="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572250" y="3905250"/>
            <a:ext cx="1143000" cy="6477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+mn-lt"/>
              </a:rPr>
              <a:t>R(</a:t>
            </a:r>
            <a:r>
              <a:rPr lang="en-US" b="0" dirty="0" err="1">
                <a:latin typeface="+mn-lt"/>
              </a:rPr>
              <a:t>k</a:t>
            </a:r>
            <a:r>
              <a:rPr lang="en-US" b="0" baseline="-25000" dirty="0" err="1">
                <a:latin typeface="+mn-lt"/>
              </a:rPr>
              <a:t>n</a:t>
            </a:r>
            <a:r>
              <a:rPr lang="en-US" b="0" dirty="0">
                <a:latin typeface="+mn-lt"/>
              </a:rPr>
              <a:t>, </a:t>
            </a:r>
            <a:r>
              <a:rPr lang="en-US" b="0" dirty="0">
                <a:latin typeface="+mn-lt"/>
                <a:sym typeface="Symbol"/>
              </a:rPr>
              <a:t>)</a:t>
            </a:r>
            <a:endParaRPr lang="en-US" b="0" dirty="0">
              <a:latin typeface="+mn-lt"/>
            </a:endParaRPr>
          </a:p>
        </p:txBody>
      </p:sp>
      <p:cxnSp>
        <p:nvCxnSpPr>
          <p:cNvPr id="25615" name="Straight Arrow Connector 18"/>
          <p:cNvCxnSpPr>
            <a:cxnSpLocks noChangeShapeType="1"/>
            <a:stCxn id="9" idx="2"/>
          </p:cNvCxnSpPr>
          <p:nvPr/>
        </p:nvCxnSpPr>
        <p:spPr bwMode="auto">
          <a:xfrm rot="5400000">
            <a:off x="1828801" y="3352800"/>
            <a:ext cx="45720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16" name="Straight Arrow Connector 20"/>
          <p:cNvCxnSpPr>
            <a:cxnSpLocks noChangeShapeType="1"/>
          </p:cNvCxnSpPr>
          <p:nvPr/>
        </p:nvCxnSpPr>
        <p:spPr bwMode="auto">
          <a:xfrm rot="5400000">
            <a:off x="2972594" y="3352006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17" name="Straight Arrow Connector 21"/>
          <p:cNvCxnSpPr>
            <a:cxnSpLocks noChangeShapeType="1"/>
          </p:cNvCxnSpPr>
          <p:nvPr/>
        </p:nvCxnSpPr>
        <p:spPr bwMode="auto">
          <a:xfrm rot="5400000">
            <a:off x="4115594" y="3352006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18" name="Straight Arrow Connector 22"/>
          <p:cNvCxnSpPr>
            <a:cxnSpLocks noChangeShapeType="1"/>
          </p:cNvCxnSpPr>
          <p:nvPr/>
        </p:nvCxnSpPr>
        <p:spPr bwMode="auto">
          <a:xfrm rot="5400000">
            <a:off x="6858794" y="3352006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19" name="Straight Arrow Connector 23"/>
          <p:cNvCxnSpPr>
            <a:cxnSpLocks noChangeShapeType="1"/>
          </p:cNvCxnSpPr>
          <p:nvPr/>
        </p:nvCxnSpPr>
        <p:spPr bwMode="auto">
          <a:xfrm>
            <a:off x="2438400" y="41910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0" name="Straight Arrow Connector 25"/>
          <p:cNvCxnSpPr>
            <a:cxnSpLocks noChangeShapeType="1"/>
          </p:cNvCxnSpPr>
          <p:nvPr/>
        </p:nvCxnSpPr>
        <p:spPr bwMode="auto">
          <a:xfrm>
            <a:off x="3581400" y="4189413"/>
            <a:ext cx="457200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1" name="Straight Arrow Connector 26"/>
          <p:cNvCxnSpPr>
            <a:cxnSpLocks noChangeShapeType="1"/>
          </p:cNvCxnSpPr>
          <p:nvPr/>
        </p:nvCxnSpPr>
        <p:spPr bwMode="auto">
          <a:xfrm>
            <a:off x="4724400" y="41910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2" name="Straight Arrow Connector 27"/>
          <p:cNvCxnSpPr>
            <a:cxnSpLocks noChangeShapeType="1"/>
          </p:cNvCxnSpPr>
          <p:nvPr/>
        </p:nvCxnSpPr>
        <p:spPr bwMode="auto">
          <a:xfrm>
            <a:off x="6400800" y="41910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3" name="Straight Arrow Connector 28"/>
          <p:cNvCxnSpPr>
            <a:cxnSpLocks noChangeShapeType="1"/>
          </p:cNvCxnSpPr>
          <p:nvPr/>
        </p:nvCxnSpPr>
        <p:spPr bwMode="auto">
          <a:xfrm>
            <a:off x="7467600" y="41910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4" name="Straight Arrow Connector 29"/>
          <p:cNvCxnSpPr>
            <a:cxnSpLocks noChangeShapeType="1"/>
          </p:cNvCxnSpPr>
          <p:nvPr/>
        </p:nvCxnSpPr>
        <p:spPr bwMode="auto">
          <a:xfrm>
            <a:off x="1295400" y="4191000"/>
            <a:ext cx="4572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625" name="Straight Connector 31"/>
          <p:cNvCxnSpPr>
            <a:cxnSpLocks noChangeShapeType="1"/>
          </p:cNvCxnSpPr>
          <p:nvPr/>
        </p:nvCxnSpPr>
        <p:spPr bwMode="auto">
          <a:xfrm>
            <a:off x="5257800" y="4191000"/>
            <a:ext cx="114300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762000" y="3886200"/>
            <a:ext cx="4841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latin typeface="+mn-lt"/>
              </a:rPr>
              <a:t>m</a:t>
            </a:r>
            <a:endParaRPr lang="en-US" b="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3886200"/>
            <a:ext cx="38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0" dirty="0">
                <a:latin typeface="+mn-lt"/>
              </a:rPr>
              <a:t>c</a:t>
            </a:r>
            <a:endParaRPr lang="en-US" b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CA5-FF11-D34C-BDC7-DA68A21CB4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0803" y="6248400"/>
            <a:ext cx="615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http://www.informationisbeautiful.net/visualizations/worlds-biggest-data-breaches-hacks/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762000"/>
            <a:ext cx="2895600" cy="5486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42000" indent="-342000" defTabSz="91440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accent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96800" lvl="1" indent="-270000" defTabSz="91440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685800" indent="-228600" defTabSz="91440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914400" indent="-228600" defTabSz="91440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1143000" indent="-228600" defTabSz="91440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1377950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6pPr>
            <a:lvl7pPr marL="1603375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7pPr>
            <a:lvl8pPr marL="1830388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8pPr>
            <a:lvl9pPr marL="2057400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0" dirty="0" smtClean="0">
                <a:latin typeface="+mn-lt"/>
              </a:rPr>
              <a:t>Exponential growth of security incidents over the past 25+ years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0"/>
            <a:ext cx="5292000" cy="6313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"/>
            <a:ext cx="5262573" cy="7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95AA66D-191F-49FB-9274-EDFA0098CB90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Incorrect use of block ciphers</a:t>
            </a:r>
          </a:p>
        </p:txBody>
      </p:sp>
      <p:sp>
        <p:nvSpPr>
          <p:cNvPr id="266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305800" cy="4724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dirty="0" smtClean="0"/>
              <a:t>Electronic Code Book (ECB):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1800" dirty="0" smtClean="0"/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endParaRPr lang="en-US" sz="2000" dirty="0" smtClean="0"/>
          </a:p>
          <a:p>
            <a:pPr marL="0" indent="0" eaLnBrk="1" hangingPunct="1">
              <a:buNone/>
            </a:pPr>
            <a:r>
              <a:rPr lang="en-US" u="sng" dirty="0" smtClean="0"/>
              <a:t>Problem</a:t>
            </a:r>
            <a:r>
              <a:rPr lang="en-US" dirty="0" smtClean="0"/>
              <a:t>:   </a:t>
            </a:r>
          </a:p>
          <a:p>
            <a:pPr lvl="1" eaLnBrk="1" hangingPunct="1"/>
            <a:r>
              <a:rPr lang="en-US" dirty="0" smtClean="0"/>
              <a:t>if    m</a:t>
            </a:r>
            <a:r>
              <a:rPr lang="en-US" baseline="-25000" dirty="0" smtClean="0"/>
              <a:t>1</a:t>
            </a:r>
            <a:r>
              <a:rPr lang="en-US" dirty="0" smtClean="0"/>
              <a:t>=m</a:t>
            </a:r>
            <a:r>
              <a:rPr lang="en-US" baseline="-25000" dirty="0" smtClean="0"/>
              <a:t>2</a:t>
            </a:r>
            <a:r>
              <a:rPr lang="en-US" dirty="0" smtClean="0"/>
              <a:t>     then   c</a:t>
            </a:r>
            <a:r>
              <a:rPr lang="en-US" baseline="-25000" dirty="0" smtClean="0"/>
              <a:t>1</a:t>
            </a:r>
            <a:r>
              <a:rPr lang="en-US" dirty="0" smtClean="0"/>
              <a:t>=c</a:t>
            </a:r>
            <a:r>
              <a:rPr lang="en-US" baseline="-25000" dirty="0" smtClean="0"/>
              <a:t>2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2468563" y="2944813"/>
            <a:ext cx="257175" cy="381000"/>
          </a:xfrm>
          <a:prstGeom prst="downArrow">
            <a:avLst>
              <a:gd name="adj1" fmla="val 50000"/>
              <a:gd name="adj2" fmla="val 37037"/>
            </a:avLst>
          </a:prstGeom>
          <a:noFill/>
          <a:ln w="952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7350125" y="2944813"/>
            <a:ext cx="257175" cy="381000"/>
          </a:xfrm>
          <a:prstGeom prst="downArrow">
            <a:avLst>
              <a:gd name="adj1" fmla="val 50000"/>
              <a:gd name="adj2" fmla="val 37037"/>
            </a:avLst>
          </a:prstGeom>
          <a:noFill/>
          <a:ln w="952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6049963" y="267811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27257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7925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16589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32591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21923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43259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48593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66929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40" name="Rectangle 15"/>
          <p:cNvSpPr>
            <a:spLocks noChangeArrowheads="1"/>
          </p:cNvSpPr>
          <p:nvPr/>
        </p:nvSpPr>
        <p:spPr bwMode="auto">
          <a:xfrm>
            <a:off x="53927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41" name="Rectangle 16"/>
          <p:cNvSpPr>
            <a:spLocks noChangeArrowheads="1"/>
          </p:cNvSpPr>
          <p:nvPr/>
        </p:nvSpPr>
        <p:spPr bwMode="auto">
          <a:xfrm>
            <a:off x="72263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42" name="Rectangle 17"/>
          <p:cNvSpPr>
            <a:spLocks noChangeArrowheads="1"/>
          </p:cNvSpPr>
          <p:nvPr/>
        </p:nvSpPr>
        <p:spPr bwMode="auto">
          <a:xfrm>
            <a:off x="77597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955687" y="2438400"/>
            <a:ext cx="555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>
                <a:latin typeface="+mn-lt"/>
              </a:rPr>
              <a:t>PT:</a:t>
            </a:r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>
            <a:off x="6057900" y="355441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6645" name="Rectangle 20"/>
          <p:cNvSpPr>
            <a:spLocks noChangeArrowheads="1"/>
          </p:cNvSpPr>
          <p:nvPr/>
        </p:nvSpPr>
        <p:spPr bwMode="auto">
          <a:xfrm>
            <a:off x="27336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46" name="Rectangle 21"/>
          <p:cNvSpPr>
            <a:spLocks noChangeArrowheads="1"/>
          </p:cNvSpPr>
          <p:nvPr/>
        </p:nvSpPr>
        <p:spPr bwMode="auto">
          <a:xfrm>
            <a:off x="38004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47" name="Rectangle 22"/>
          <p:cNvSpPr>
            <a:spLocks noChangeArrowheads="1"/>
          </p:cNvSpPr>
          <p:nvPr/>
        </p:nvSpPr>
        <p:spPr bwMode="auto">
          <a:xfrm>
            <a:off x="16668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48" name="Rectangle 23"/>
          <p:cNvSpPr>
            <a:spLocks noChangeArrowheads="1"/>
          </p:cNvSpPr>
          <p:nvPr/>
        </p:nvSpPr>
        <p:spPr bwMode="auto">
          <a:xfrm>
            <a:off x="32670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49" name="Rectangle 24"/>
          <p:cNvSpPr>
            <a:spLocks noChangeArrowheads="1"/>
          </p:cNvSpPr>
          <p:nvPr/>
        </p:nvSpPr>
        <p:spPr bwMode="auto">
          <a:xfrm>
            <a:off x="22002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50" name="Rectangle 25"/>
          <p:cNvSpPr>
            <a:spLocks noChangeArrowheads="1"/>
          </p:cNvSpPr>
          <p:nvPr/>
        </p:nvSpPr>
        <p:spPr bwMode="auto">
          <a:xfrm>
            <a:off x="43338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51" name="Rectangle 26"/>
          <p:cNvSpPr>
            <a:spLocks noChangeArrowheads="1"/>
          </p:cNvSpPr>
          <p:nvPr/>
        </p:nvSpPr>
        <p:spPr bwMode="auto">
          <a:xfrm>
            <a:off x="48672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52" name="Rectangle 27"/>
          <p:cNvSpPr>
            <a:spLocks noChangeArrowheads="1"/>
          </p:cNvSpPr>
          <p:nvPr/>
        </p:nvSpPr>
        <p:spPr bwMode="auto">
          <a:xfrm>
            <a:off x="67008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53" name="Rectangle 28"/>
          <p:cNvSpPr>
            <a:spLocks noChangeArrowheads="1"/>
          </p:cNvSpPr>
          <p:nvPr/>
        </p:nvSpPr>
        <p:spPr bwMode="auto">
          <a:xfrm>
            <a:off x="54006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54" name="Rectangle 29"/>
          <p:cNvSpPr>
            <a:spLocks noChangeArrowheads="1"/>
          </p:cNvSpPr>
          <p:nvPr/>
        </p:nvSpPr>
        <p:spPr bwMode="auto">
          <a:xfrm>
            <a:off x="72342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55" name="Rectangle 30"/>
          <p:cNvSpPr>
            <a:spLocks noChangeArrowheads="1"/>
          </p:cNvSpPr>
          <p:nvPr/>
        </p:nvSpPr>
        <p:spPr bwMode="auto">
          <a:xfrm>
            <a:off x="77676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26656" name="Text Box 31"/>
          <p:cNvSpPr txBox="1">
            <a:spLocks noChangeArrowheads="1"/>
          </p:cNvSpPr>
          <p:nvPr/>
        </p:nvSpPr>
        <p:spPr bwMode="auto">
          <a:xfrm>
            <a:off x="963555" y="3325813"/>
            <a:ext cx="5700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>
                <a:latin typeface="+mn-lt"/>
              </a:rPr>
              <a:t>CT: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43200" y="2438400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m</a:t>
            </a:r>
            <a:r>
              <a:rPr lang="en-US" b="0" baseline="-25000" dirty="0">
                <a:latin typeface="+mn-lt"/>
              </a:rPr>
              <a:t>1</a:t>
            </a:r>
            <a:endParaRPr lang="en-US" b="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675" y="2438400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m</a:t>
            </a:r>
            <a:r>
              <a:rPr lang="en-US" b="0" baseline="-25000" dirty="0">
                <a:latin typeface="+mn-lt"/>
              </a:rPr>
              <a:t>2</a:t>
            </a:r>
            <a:endParaRPr lang="en-US" b="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89238" y="3317875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c</a:t>
            </a:r>
            <a:r>
              <a:rPr lang="en-US" b="0" baseline="-25000" dirty="0">
                <a:latin typeface="+mn-lt"/>
              </a:rPr>
              <a:t>1</a:t>
            </a:r>
            <a:endParaRPr lang="en-US" b="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9438" y="3306763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c</a:t>
            </a:r>
            <a:r>
              <a:rPr lang="en-US" b="0" baseline="-25000" dirty="0">
                <a:latin typeface="+mn-lt"/>
              </a:rPr>
              <a:t>2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375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2AB954-86E9-45D2-BEA0-1243CA961FA5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pictures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12686" r="3424" b="45523"/>
          <a:stretch>
            <a:fillRect/>
          </a:stretch>
        </p:blipFill>
        <p:spPr bwMode="auto">
          <a:xfrm>
            <a:off x="381000" y="2438400"/>
            <a:ext cx="838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4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0"/>
          <p:cNvSpPr>
            <a:spLocks noChangeArrowheads="1"/>
          </p:cNvSpPr>
          <p:nvPr/>
        </p:nvSpPr>
        <p:spPr bwMode="auto">
          <a:xfrm>
            <a:off x="533400" y="5086350"/>
            <a:ext cx="8153400" cy="717550"/>
          </a:xfrm>
          <a:prstGeom prst="rect">
            <a:avLst/>
          </a:prstGeom>
          <a:solidFill>
            <a:srgbClr val="CFD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Correct use of block </a:t>
            </a:r>
            <a:r>
              <a:rPr lang="en-US" sz="3200" dirty="0" smtClean="0"/>
              <a:t>ciphers:  </a:t>
            </a:r>
            <a:r>
              <a:rPr lang="en-US" sz="3200" dirty="0" smtClean="0"/>
              <a:t>CBC mode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362200" y="3806825"/>
            <a:ext cx="914400" cy="8382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+mn-lt"/>
              </a:rPr>
              <a:t>E(k,</a:t>
            </a:r>
            <a:r>
              <a:rPr lang="en-US" b="0">
                <a:latin typeface="+mn-lt"/>
                <a:sym typeface="Symbol" pitchFamily="18" charset="2"/>
              </a:rPr>
              <a:t>)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038600" y="3806825"/>
            <a:ext cx="914400" cy="8382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+mn-lt"/>
              </a:rPr>
              <a:t>E(k,</a:t>
            </a:r>
            <a:r>
              <a:rPr lang="en-US" b="0">
                <a:latin typeface="+mn-lt"/>
                <a:sym typeface="Symbol" pitchFamily="18" charset="2"/>
              </a:rPr>
              <a:t>)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239000" y="3806825"/>
            <a:ext cx="914400" cy="8382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+mn-lt"/>
              </a:rPr>
              <a:t>E(k,</a:t>
            </a:r>
            <a:r>
              <a:rPr lang="en-US" b="0">
                <a:latin typeface="+mn-lt"/>
                <a:sym typeface="Symbol" pitchFamily="18" charset="2"/>
              </a:rPr>
              <a:t>)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057400" y="2359025"/>
            <a:ext cx="15240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m[0]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581400" y="2359025"/>
            <a:ext cx="16764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m[1]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257800" y="2359025"/>
            <a:ext cx="16002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m[2]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858000" y="2359025"/>
            <a:ext cx="15240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m[3]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914400" y="2359025"/>
            <a:ext cx="8382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IV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551113" y="2998788"/>
            <a:ext cx="496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0">
                <a:latin typeface="+mn-lt"/>
                <a:sym typeface="Symbol" pitchFamily="18" charset="2"/>
              </a:rPr>
              <a:t>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467600" y="2998788"/>
            <a:ext cx="496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0">
                <a:latin typeface="+mn-lt"/>
                <a:sym typeface="Symbol" pitchFamily="18" charset="2"/>
              </a:rPr>
              <a:t>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267200" y="2998788"/>
            <a:ext cx="496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0">
                <a:latin typeface="+mn-lt"/>
                <a:sym typeface="Symbol" pitchFamily="18" charset="2"/>
              </a:rPr>
              <a:t>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2787650" y="27400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4495800" y="27717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7696200" y="27400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4495800" y="3425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7696200" y="3425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2743200" y="3425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693" name="Freeform 21"/>
          <p:cNvSpPr>
            <a:spLocks/>
          </p:cNvSpPr>
          <p:nvPr/>
        </p:nvSpPr>
        <p:spPr bwMode="auto">
          <a:xfrm>
            <a:off x="1295400" y="2740025"/>
            <a:ext cx="1371600" cy="533400"/>
          </a:xfrm>
          <a:custGeom>
            <a:avLst/>
            <a:gdLst>
              <a:gd name="T0" fmla="*/ 0 w 864"/>
              <a:gd name="T1" fmla="*/ 0 h 336"/>
              <a:gd name="T2" fmla="*/ 0 w 864"/>
              <a:gd name="T3" fmla="*/ 2147483647 h 336"/>
              <a:gd name="T4" fmla="*/ 2147483647 w 864"/>
              <a:gd name="T5" fmla="*/ 2147483647 h 336"/>
              <a:gd name="T6" fmla="*/ 0 60000 65536"/>
              <a:gd name="T7" fmla="*/ 0 60000 65536"/>
              <a:gd name="T8" fmla="*/ 0 60000 65536"/>
              <a:gd name="T9" fmla="*/ 0 w 864"/>
              <a:gd name="T10" fmla="*/ 0 h 336"/>
              <a:gd name="T11" fmla="*/ 864 w 86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336">
                <a:moveTo>
                  <a:pt x="0" y="0"/>
                </a:moveTo>
                <a:lnTo>
                  <a:pt x="0" y="336"/>
                </a:lnTo>
                <a:lnTo>
                  <a:pt x="864" y="33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2743200" y="46450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695" name="Freeform 23"/>
          <p:cNvSpPr>
            <a:spLocks/>
          </p:cNvSpPr>
          <p:nvPr/>
        </p:nvSpPr>
        <p:spPr bwMode="auto">
          <a:xfrm>
            <a:off x="2743200" y="3273425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4495800" y="46450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5715000" y="3806825"/>
            <a:ext cx="914400" cy="8382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+mn-lt"/>
              </a:rPr>
              <a:t>E(k,</a:t>
            </a:r>
            <a:r>
              <a:rPr lang="en-US" b="0">
                <a:latin typeface="+mn-lt"/>
                <a:sym typeface="Symbol" pitchFamily="18" charset="2"/>
              </a:rPr>
              <a:t>)</a:t>
            </a:r>
          </a:p>
        </p:txBody>
      </p:sp>
      <p:sp>
        <p:nvSpPr>
          <p:cNvPr id="28698" name="Freeform 26"/>
          <p:cNvSpPr>
            <a:spLocks/>
          </p:cNvSpPr>
          <p:nvPr/>
        </p:nvSpPr>
        <p:spPr bwMode="auto">
          <a:xfrm>
            <a:off x="4495800" y="3273425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699" name="Freeform 27"/>
          <p:cNvSpPr>
            <a:spLocks/>
          </p:cNvSpPr>
          <p:nvPr/>
        </p:nvSpPr>
        <p:spPr bwMode="auto">
          <a:xfrm>
            <a:off x="6172200" y="3273425"/>
            <a:ext cx="13716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980113" y="2998788"/>
            <a:ext cx="496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b="0">
                <a:latin typeface="+mn-lt"/>
                <a:sym typeface="Symbol" pitchFamily="18" charset="2"/>
              </a:rPr>
              <a:t></a:t>
            </a:r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6208713" y="27717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6208713" y="34258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6172200" y="46450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7694613" y="4645025"/>
            <a:ext cx="15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2057400" y="5254625"/>
            <a:ext cx="15240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c[0]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3581400" y="5254625"/>
            <a:ext cx="16764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c[1]</a:t>
            </a: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5257800" y="5254625"/>
            <a:ext cx="16002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c[2]</a:t>
            </a: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6858000" y="5254625"/>
            <a:ext cx="15240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c[3]</a:t>
            </a: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914400" y="5254625"/>
            <a:ext cx="8382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IV</a:t>
            </a:r>
          </a:p>
        </p:txBody>
      </p:sp>
      <p:sp>
        <p:nvSpPr>
          <p:cNvPr id="28710" name="Text Box 39"/>
          <p:cNvSpPr txBox="1">
            <a:spLocks noChangeArrowheads="1"/>
          </p:cNvSpPr>
          <p:nvPr/>
        </p:nvSpPr>
        <p:spPr bwMode="auto">
          <a:xfrm>
            <a:off x="4112345" y="5791200"/>
            <a:ext cx="12955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0" dirty="0" err="1">
                <a:latin typeface="Arial" charset="0"/>
              </a:rPr>
              <a:t>ciphertext</a:t>
            </a:r>
            <a:endParaRPr lang="en-US" b="0" dirty="0">
              <a:latin typeface="Arial" charset="0"/>
            </a:endParaRP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228600" y="1565275"/>
            <a:ext cx="7015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 a secure PRP.        </a:t>
            </a:r>
            <a:r>
              <a:rPr lang="en-US" u="sng" dirty="0">
                <a:latin typeface="+mn-lt"/>
              </a:rPr>
              <a:t>Cipher Block Chaining</a:t>
            </a:r>
            <a:r>
              <a:rPr lang="en-US" dirty="0">
                <a:latin typeface="+mn-lt"/>
              </a:rPr>
              <a:t>  with </a:t>
            </a:r>
            <a:r>
              <a:rPr lang="en-US" dirty="0" smtClean="0">
                <a:latin typeface="+mn-lt"/>
              </a:rPr>
              <a:t>random IV</a:t>
            </a:r>
            <a:r>
              <a:rPr lang="en-US" dirty="0">
                <a:latin typeface="+mn-lt"/>
              </a:rPr>
              <a:t>:</a:t>
            </a:r>
          </a:p>
        </p:txBody>
      </p:sp>
      <p:sp>
        <p:nvSpPr>
          <p:cNvPr id="28712" name="TextBox 41"/>
          <p:cNvSpPr txBox="1">
            <a:spLocks noChangeArrowheads="1"/>
          </p:cNvSpPr>
          <p:nvPr/>
        </p:nvSpPr>
        <p:spPr bwMode="auto">
          <a:xfrm>
            <a:off x="5715000" y="6216650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tx2"/>
                </a:solidFill>
              </a:rPr>
              <a:t>Q: how to do decryption?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18456" y="3343883"/>
            <a:ext cx="7306971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</a:endParaRPr>
          </a:p>
        </p:txBody>
      </p:sp>
      <p:sp>
        <p:nvSpPr>
          <p:cNvPr id="3174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Single use key:        no IV needed     </a:t>
            </a:r>
            <a:r>
              <a:rPr lang="en-US" sz="1800" dirty="0" smtClean="0"/>
              <a:t>(IV=0)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18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Multi use key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 eaLnBrk="1" hangingPunct="1">
              <a:spcBef>
                <a:spcPts val="3600"/>
              </a:spcBef>
              <a:buFont typeface="Wingdings" pitchFamily="2" charset="2"/>
              <a:buNone/>
            </a:pPr>
            <a:r>
              <a:rPr lang="en-US" dirty="0" smtClean="0"/>
              <a:t>Best:  use a fresh </a:t>
            </a:r>
            <a:r>
              <a:rPr lang="en-US" i="1" u="sng" dirty="0" smtClean="0"/>
              <a:t>random</a:t>
            </a:r>
            <a:r>
              <a:rPr lang="en-US" dirty="0" smtClean="0"/>
              <a:t> IV for every message    	</a:t>
            </a:r>
            <a:endParaRPr lang="en-US" sz="2000" dirty="0" smtClean="0"/>
          </a:p>
          <a:p>
            <a:pPr lvl="1" eaLnBrk="1" hangingPunct="1">
              <a:spcBef>
                <a:spcPts val="3600"/>
              </a:spcBef>
              <a:buFont typeface="Wingdings" pitchFamily="2" charset="2"/>
              <a:buNone/>
            </a:pPr>
            <a:r>
              <a:rPr lang="en-US" dirty="0" smtClean="0"/>
              <a:t>Can use </a:t>
            </a:r>
            <a:r>
              <a:rPr lang="en-US" i="1" u="sng" dirty="0" smtClean="0"/>
              <a:t>unique</a:t>
            </a:r>
            <a:r>
              <a:rPr lang="en-US" dirty="0" smtClean="0"/>
              <a:t> IV	(</a:t>
            </a:r>
            <a:r>
              <a:rPr lang="en-US" dirty="0" err="1" smtClean="0"/>
              <a:t>e.g</a:t>
            </a:r>
            <a:r>
              <a:rPr lang="en-US" dirty="0" smtClean="0"/>
              <a:t>  counter)</a:t>
            </a:r>
          </a:p>
          <a:p>
            <a:pPr lvl="2" indent="0" eaLnBrk="1" hangingPunct="1">
              <a:buFont typeface="Wingdings" pitchFamily="2" charset="2"/>
              <a:buNone/>
            </a:pPr>
            <a:r>
              <a:rPr lang="en-US" dirty="0" smtClean="0"/>
              <a:t>  but then first step in CBC </a:t>
            </a:r>
            <a:r>
              <a:rPr lang="en-US" u="sng" dirty="0" smtClean="0"/>
              <a:t>must be</a:t>
            </a:r>
            <a:r>
              <a:rPr lang="en-US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IV’ 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 E(k</a:t>
            </a:r>
            <a:r>
              <a:rPr lang="en-US" sz="2400" baseline="-25000" dirty="0" smtClean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sym typeface="Symbol" pitchFamily="18" charset="2"/>
              </a:rPr>
              <a:t>,IV)</a:t>
            </a:r>
            <a:endParaRPr lang="en-US" dirty="0" smtClean="0">
              <a:solidFill>
                <a:srgbClr val="FF0000"/>
              </a:solidFill>
              <a:sym typeface="Symbol" pitchFamily="18" charset="2"/>
            </a:endParaRPr>
          </a:p>
          <a:p>
            <a:pPr lvl="2" indent="0" eaLnBrk="1" hangingPunct="1">
              <a:buFont typeface="Wingdings" pitchFamily="2" charset="2"/>
              <a:buNone/>
            </a:pPr>
            <a:r>
              <a:rPr lang="en-US" dirty="0" smtClean="0">
                <a:sym typeface="Symbol" pitchFamily="18" charset="2"/>
              </a:rPr>
              <a:t>  benefit:    may save transmitting  IV  with </a:t>
            </a:r>
            <a:r>
              <a:rPr lang="en-US" dirty="0" err="1" smtClean="0">
                <a:sym typeface="Symbol" pitchFamily="18" charset="2"/>
              </a:rPr>
              <a:t>ciphertext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cases:   how to choose an IV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0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pictures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12686" r="48509" b="44763"/>
          <a:stretch>
            <a:fillRect/>
          </a:stretch>
        </p:blipFill>
        <p:spPr bwMode="auto">
          <a:xfrm>
            <a:off x="228600" y="2438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51184" r="48509" b="4237"/>
          <a:stretch>
            <a:fillRect/>
          </a:stretch>
        </p:blipFill>
        <p:spPr bwMode="auto">
          <a:xfrm>
            <a:off x="4572000" y="19812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600199"/>
            <a:ext cx="8610600" cy="4852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914400" rtl="0" eaLnBrk="1" latinLnBrk="0" hangingPunct="1">
              <a:spcBef>
                <a:spcPts val="2000"/>
              </a:spcBef>
              <a:buClr>
                <a:schemeClr val="accent6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96800" indent="-27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2400" b="0" dirty="0" smtClean="0">
                <a:latin typeface="+mn-lt"/>
              </a:rPr>
              <a:t>AMD Opteron,   2.2 GHz	</a:t>
            </a:r>
            <a:r>
              <a:rPr lang="en-US" sz="2000" b="0" dirty="0" smtClean="0">
                <a:latin typeface="+mn-lt"/>
              </a:rPr>
              <a:t>( Linux)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r>
              <a:rPr lang="en-US" sz="2000" b="0" dirty="0" smtClean="0">
                <a:latin typeface="+mn-lt"/>
              </a:rPr>
              <a:t>	</a:t>
            </a:r>
            <a:r>
              <a:rPr lang="en-US" b="0" u="sng" dirty="0" smtClean="0">
                <a:latin typeface="+mn-lt"/>
              </a:rPr>
              <a:t>Cipher</a:t>
            </a:r>
            <a:r>
              <a:rPr lang="en-US" b="0" dirty="0" smtClean="0">
                <a:latin typeface="+mn-lt"/>
              </a:rPr>
              <a:t>	</a:t>
            </a:r>
            <a:r>
              <a:rPr lang="en-US" b="0" u="sng" dirty="0" smtClean="0">
                <a:latin typeface="+mn-lt"/>
              </a:rPr>
              <a:t>Block/key size</a:t>
            </a:r>
            <a:r>
              <a:rPr lang="en-US" b="0" dirty="0" smtClean="0">
                <a:latin typeface="+mn-lt"/>
              </a:rPr>
              <a:t>	</a:t>
            </a:r>
            <a:r>
              <a:rPr lang="en-US" b="0" u="sng" dirty="0" smtClean="0">
                <a:latin typeface="+mn-lt"/>
              </a:rPr>
              <a:t>Speed  </a:t>
            </a:r>
            <a:r>
              <a:rPr lang="en-US" sz="2000" b="0" u="sng" dirty="0" smtClean="0">
                <a:latin typeface="+mn-lt"/>
              </a:rPr>
              <a:t>(MB/sec)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Font typeface="Wingdings" pitchFamily="2" charset="2"/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b="0" dirty="0" smtClean="0">
                <a:latin typeface="+mn-lt"/>
              </a:rPr>
              <a:t>	RC4				126</a:t>
            </a:r>
          </a:p>
          <a:p>
            <a:pPr marL="0" indent="0">
              <a:lnSpc>
                <a:spcPct val="90000"/>
              </a:lnSpc>
              <a:spcBef>
                <a:spcPts val="1824"/>
              </a:spcBef>
              <a:buFont typeface="Wingdings" pitchFamily="2" charset="2"/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b="0" dirty="0">
                <a:latin typeface="+mn-lt"/>
              </a:rPr>
              <a:t>	</a:t>
            </a:r>
            <a:r>
              <a:rPr lang="en-US" b="0" dirty="0" smtClean="0">
                <a:latin typeface="+mn-lt"/>
              </a:rPr>
              <a:t>Salsa20/12			643</a:t>
            </a:r>
          </a:p>
          <a:p>
            <a:pPr marL="0" indent="0">
              <a:spcBef>
                <a:spcPts val="1224"/>
              </a:spcBef>
              <a:buFont typeface="Wingdings" pitchFamily="2" charset="2"/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b="0" dirty="0" smtClean="0">
                <a:latin typeface="+mn-lt"/>
              </a:rPr>
              <a:t>	</a:t>
            </a:r>
            <a:r>
              <a:rPr lang="en-US" b="0" dirty="0" err="1" smtClean="0">
                <a:latin typeface="+mn-lt"/>
              </a:rPr>
              <a:t>Sosemanuk</a:t>
            </a:r>
            <a:r>
              <a:rPr lang="en-US" b="0" dirty="0" smtClean="0">
                <a:latin typeface="+mn-lt"/>
              </a:rPr>
              <a:t>		</a:t>
            </a:r>
            <a:r>
              <a:rPr lang="en-US" b="0" dirty="0" smtClean="0">
                <a:latin typeface="+mn-lt"/>
              </a:rPr>
              <a:t>727</a:t>
            </a:r>
            <a:endParaRPr lang="en-US" b="0" dirty="0" smtClean="0">
              <a:latin typeface="+mn-lt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endParaRPr lang="en-US" b="0" dirty="0" smtClean="0">
              <a:latin typeface="+mn-lt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b="0" dirty="0" smtClean="0">
                <a:latin typeface="+mn-lt"/>
              </a:rPr>
              <a:t>	3DES	  64/168</a:t>
            </a:r>
            <a:r>
              <a:rPr lang="en-US" b="0" dirty="0">
                <a:latin typeface="+mn-lt"/>
              </a:rPr>
              <a:t>	</a:t>
            </a:r>
            <a:r>
              <a:rPr lang="en-US" b="0" dirty="0" smtClean="0">
                <a:latin typeface="+mn-lt"/>
              </a:rPr>
              <a:t>  13</a:t>
            </a:r>
          </a:p>
          <a:p>
            <a:pPr marL="0" indent="0">
              <a:spcBef>
                <a:spcPts val="1224"/>
              </a:spcBef>
              <a:buFont typeface="Wingdings" pitchFamily="2" charset="2"/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b="0" dirty="0" smtClean="0">
                <a:latin typeface="+mn-lt"/>
              </a:rPr>
              <a:t>	AES-128	128/128	109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354528" y="556624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latin typeface="+mn-lt"/>
                <a:cs typeface="Tahoma"/>
              </a:rPr>
              <a:t>block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994321" y="2892052"/>
            <a:ext cx="322897" cy="1575320"/>
          </a:xfrm>
          <a:prstGeom prst="leftBrace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236061" y="3451030"/>
            <a:ext cx="1116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latin typeface="+mn-lt"/>
                <a:cs typeface="Tahoma"/>
              </a:rPr>
              <a:t>stream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1005989" y="5282680"/>
            <a:ext cx="311229" cy="1038797"/>
          </a:xfrm>
          <a:prstGeom prst="leftBrace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50438" y="835457"/>
            <a:ext cx="3547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  <a:cs typeface="Tahoma"/>
              </a:rPr>
              <a:t>Crypto++  5.6.0      [ Wei Dai ]</a:t>
            </a:r>
            <a:endParaRPr lang="en-US" b="0" dirty="0">
              <a:latin typeface="+mn-lt"/>
              <a:cs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</a:t>
            </a:r>
            <a:r>
              <a:rPr lang="en-US" dirty="0" smtClean="0"/>
              <a:t>shared </a:t>
            </a:r>
            <a:r>
              <a:rPr lang="en-US" dirty="0"/>
              <a:t>k</a:t>
            </a:r>
            <a:r>
              <a:rPr lang="en-US" dirty="0" smtClean="0"/>
              <a:t>ey </a:t>
            </a:r>
            <a:r>
              <a:rPr lang="en-US" dirty="0"/>
              <a:t>c</a:t>
            </a:r>
            <a:r>
              <a:rPr lang="en-US" dirty="0" smtClean="0"/>
              <a:t>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Compromised key means interceptors can decrypt any </a:t>
            </a:r>
            <a:r>
              <a:rPr lang="en-US" dirty="0" err="1"/>
              <a:t>ciphertext</a:t>
            </a:r>
            <a:r>
              <a:rPr lang="en-US" dirty="0"/>
              <a:t> they’ve acquired</a:t>
            </a:r>
          </a:p>
          <a:p>
            <a:pPr lvl="1"/>
            <a:r>
              <a:rPr lang="en-US" dirty="0"/>
              <a:t>Change keys frequently to limit damage</a:t>
            </a:r>
          </a:p>
          <a:p>
            <a:r>
              <a:rPr lang="en-US" dirty="0"/>
              <a:t>Distribution of keys is problematic</a:t>
            </a:r>
          </a:p>
          <a:p>
            <a:pPr lvl="1"/>
            <a:r>
              <a:rPr lang="en-US" dirty="0"/>
              <a:t>Keys must be transmitted securely</a:t>
            </a:r>
          </a:p>
          <a:p>
            <a:pPr lvl="1"/>
            <a:r>
              <a:rPr lang="en-US" dirty="0"/>
              <a:t>Use couriers?</a:t>
            </a:r>
          </a:p>
          <a:p>
            <a:pPr lvl="1"/>
            <a:r>
              <a:rPr lang="en-US" dirty="0"/>
              <a:t>Distribute in pieces over separate channels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</a:t>
            </a:r>
            <a:r>
              <a:rPr lang="en-US" dirty="0"/>
              <a:t>cryptography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</a:t>
            </a:r>
            <a:r>
              <a:rPr lang="en-US" dirty="0"/>
              <a:t>E</a:t>
            </a:r>
            <a:r>
              <a:rPr lang="en-US" dirty="0" smtClean="0"/>
              <a:t>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4953965"/>
            <a:ext cx="8727141" cy="1469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PK: public key , 	SK: secret key (e.g., 1024 bits)</a:t>
            </a:r>
          </a:p>
          <a:p>
            <a:pPr marL="0" indent="0">
              <a:buNone/>
            </a:pPr>
            <a:r>
              <a:rPr lang="en-US" sz="2400" dirty="0" smtClean="0"/>
              <a:t>Example: Bob generates (</a:t>
            </a:r>
            <a:r>
              <a:rPr lang="en-US" sz="2400" dirty="0" err="1" smtClean="0"/>
              <a:t>PK</a:t>
            </a:r>
            <a:r>
              <a:rPr lang="en-US" sz="2000" baseline="-25000" dirty="0" err="1" smtClean="0"/>
              <a:t>Bob</a:t>
            </a:r>
            <a:r>
              <a:rPr lang="en-US" sz="2400" dirty="0" smtClean="0"/>
              <a:t>, </a:t>
            </a:r>
            <a:r>
              <a:rPr lang="en-US" sz="2400" dirty="0" err="1" smtClean="0"/>
              <a:t>SK</a:t>
            </a:r>
            <a:r>
              <a:rPr lang="en-US" sz="2000" baseline="-25000" dirty="0" err="1"/>
              <a:t>Bob</a:t>
            </a:r>
            <a:r>
              <a:rPr lang="en-US" sz="2400" dirty="0" smtClean="0"/>
              <a:t>) and gives </a:t>
            </a:r>
            <a:r>
              <a:rPr lang="en-US" sz="2400" dirty="0" err="1" smtClean="0"/>
              <a:t>PK</a:t>
            </a:r>
            <a:r>
              <a:rPr lang="en-US" sz="2000" baseline="-25000" dirty="0" err="1"/>
              <a:t>Bob</a:t>
            </a:r>
            <a:r>
              <a:rPr lang="en-US" sz="2400" dirty="0" smtClean="0"/>
              <a:t> to Alice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1095" y="3184115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cs typeface="Tahoma"/>
              </a:rPr>
              <a:t>E</a:t>
            </a:r>
            <a:endParaRPr lang="en-US" b="0" dirty="0">
              <a:cs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4224" y="3184115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cs typeface="Tahoma"/>
              </a:rPr>
              <a:t>D</a:t>
            </a:r>
            <a:endParaRPr lang="en-US" b="0" dirty="0">
              <a:cs typeface="Tahoma"/>
            </a:endParaRPr>
          </a:p>
        </p:txBody>
      </p:sp>
      <p:cxnSp>
        <p:nvCxnSpPr>
          <p:cNvPr id="7" name="Straight Arrow Connector 6"/>
          <p:cNvCxnSpPr>
            <a:stCxn id="5" idx="3"/>
            <a:endCxn id="19" idx="1"/>
          </p:cNvCxnSpPr>
          <p:nvPr/>
        </p:nvCxnSpPr>
        <p:spPr>
          <a:xfrm>
            <a:off x="2260371" y="3472115"/>
            <a:ext cx="147763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9" idx="3"/>
            <a:endCxn id="6" idx="1"/>
          </p:cNvCxnSpPr>
          <p:nvPr/>
        </p:nvCxnSpPr>
        <p:spPr>
          <a:xfrm flipV="1">
            <a:off x="4961964" y="3472115"/>
            <a:ext cx="1552260" cy="1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79655" y="3002582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  <a:cs typeface="Tahoma"/>
              </a:rPr>
              <a:t>E(</a:t>
            </a:r>
            <a:r>
              <a:rPr lang="en-US" sz="2000" b="0" dirty="0" err="1" smtClean="0">
                <a:latin typeface="+mn-lt"/>
                <a:cs typeface="Tahoma"/>
              </a:rPr>
              <a:t>PK</a:t>
            </a:r>
            <a:r>
              <a:rPr lang="en-US" sz="2000" b="0" baseline="-25000" dirty="0" err="1" smtClean="0">
                <a:latin typeface="+mn-lt"/>
                <a:cs typeface="Tahoma"/>
              </a:rPr>
              <a:t>Bob</a:t>
            </a:r>
            <a:r>
              <a:rPr lang="en-US" sz="2000" b="0" dirty="0" err="1" smtClean="0">
                <a:latin typeface="+mn-lt"/>
                <a:cs typeface="Tahoma"/>
              </a:rPr>
              <a:t>,m</a:t>
            </a:r>
            <a:r>
              <a:rPr lang="en-US" sz="2000" b="0" dirty="0" smtClean="0">
                <a:latin typeface="+mn-lt"/>
                <a:cs typeface="Tahoma"/>
              </a:rPr>
              <a:t>)=c</a:t>
            </a:r>
            <a:endParaRPr lang="en-US" sz="2000" b="0" dirty="0">
              <a:latin typeface="+mn-lt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3376" y="299944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  <a:cs typeface="Tahoma"/>
              </a:rPr>
              <a:t>c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201706" y="3472115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1" descr="j008930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001" y="2928427"/>
            <a:ext cx="1223963" cy="11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7195972" y="3002582"/>
            <a:ext cx="1735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  <a:cs typeface="Tahoma"/>
              </a:rPr>
              <a:t>D(</a:t>
            </a:r>
            <a:r>
              <a:rPr lang="en-US" sz="2000" b="0" dirty="0" err="1" smtClean="0">
                <a:latin typeface="+mn-lt"/>
                <a:cs typeface="Tahoma"/>
              </a:rPr>
              <a:t>SK</a:t>
            </a:r>
            <a:r>
              <a:rPr lang="en-US" sz="2000" b="0" baseline="-25000" dirty="0" err="1" smtClean="0">
                <a:latin typeface="+mn-lt"/>
                <a:cs typeface="Tahoma"/>
              </a:rPr>
              <a:t>Bob</a:t>
            </a:r>
            <a:r>
              <a:rPr lang="en-US" sz="2000" b="0" dirty="0" err="1" smtClean="0">
                <a:latin typeface="+mn-lt"/>
                <a:cs typeface="Tahoma"/>
              </a:rPr>
              <a:t>,c</a:t>
            </a:r>
            <a:r>
              <a:rPr lang="en-US" sz="2000" b="0" dirty="0" smtClean="0">
                <a:latin typeface="+mn-lt"/>
                <a:cs typeface="Tahoma"/>
              </a:rPr>
              <a:t>)=m</a:t>
            </a:r>
            <a:endParaRPr lang="en-US" sz="2000" b="0" dirty="0">
              <a:latin typeface="+mn-lt"/>
              <a:cs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786" y="3002582"/>
            <a:ext cx="40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  <a:cs typeface="Tahoma"/>
              </a:rPr>
              <a:t>m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27" name="Straight Arrow Connector 26"/>
          <p:cNvCxnSpPr>
            <a:stCxn id="6" idx="3"/>
          </p:cNvCxnSpPr>
          <p:nvPr/>
        </p:nvCxnSpPr>
        <p:spPr>
          <a:xfrm>
            <a:off x="7223500" y="3472115"/>
            <a:ext cx="13493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45050" y="2341394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>
                <a:latin typeface="+mn-lt"/>
                <a:cs typeface="Tahoma"/>
              </a:rPr>
              <a:t>PK</a:t>
            </a:r>
            <a:r>
              <a:rPr lang="en-US" sz="2000" b="0" baseline="-25000" dirty="0" err="1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17" name="Straight Arrow Connector 16"/>
          <p:cNvCxnSpPr>
            <a:endCxn id="5" idx="0"/>
          </p:cNvCxnSpPr>
          <p:nvPr/>
        </p:nvCxnSpPr>
        <p:spPr>
          <a:xfrm>
            <a:off x="1905733" y="2741503"/>
            <a:ext cx="0" cy="45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7063" y="2323743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err="1" smtClean="0">
                <a:latin typeface="+mn-lt"/>
                <a:cs typeface="Tahoma"/>
              </a:rPr>
              <a:t>SK</a:t>
            </a:r>
            <a:r>
              <a:rPr lang="en-US" sz="2000" b="0" baseline="-25000" dirty="0" err="1" smtClean="0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21" name="Straight Arrow Connector 20"/>
          <p:cNvCxnSpPr>
            <a:endCxn id="6" idx="0"/>
          </p:cNvCxnSpPr>
          <p:nvPr/>
        </p:nvCxnSpPr>
        <p:spPr>
          <a:xfrm>
            <a:off x="6868862" y="2723853"/>
            <a:ext cx="0" cy="45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34479" y="373391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  <a:cs typeface="Tahoma"/>
              </a:rPr>
              <a:t>Alice</a:t>
            </a:r>
            <a:endParaRPr lang="en-US" sz="2000" b="0" dirty="0">
              <a:latin typeface="+mn-lt"/>
              <a:cs typeface="Taho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8102" y="373071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cxnSp>
        <p:nvCxnSpPr>
          <p:cNvPr id="30" name="Straight Arrow Connector 29"/>
          <p:cNvCxnSpPr>
            <a:stCxn id="16" idx="3"/>
            <a:endCxn id="20" idx="1"/>
          </p:cNvCxnSpPr>
          <p:nvPr/>
        </p:nvCxnSpPr>
        <p:spPr>
          <a:xfrm flipV="1">
            <a:off x="2175727" y="2523798"/>
            <a:ext cx="4131336" cy="1765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3464" y="2139077"/>
            <a:ext cx="108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+mn-lt"/>
                <a:cs typeface="Tahoma"/>
              </a:rPr>
              <a:t>key pair</a:t>
            </a:r>
            <a:endParaRPr lang="en-US" b="0" dirty="0">
              <a:latin typeface="+mn-lt"/>
              <a:cs typeface="Tahom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48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95344" y="1349144"/>
            <a:ext cx="709276" cy="575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cs typeface="Tahoma"/>
              </a:rPr>
              <a:t>Gen</a:t>
            </a:r>
            <a:endParaRPr lang="en-US" b="0" dirty="0">
              <a:cs typeface="Tahoma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115311" y="1925143"/>
            <a:ext cx="1970552" cy="484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572000" y="1925143"/>
            <a:ext cx="1735063" cy="42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0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Session </a:t>
            </a:r>
            <a:r>
              <a:rPr lang="en-US" b="1" dirty="0" smtClean="0"/>
              <a:t>setup </a:t>
            </a:r>
            <a:r>
              <a:rPr lang="en-US" sz="2400" dirty="0" smtClean="0"/>
              <a:t>(only </a:t>
            </a:r>
            <a:r>
              <a:rPr lang="en-US" sz="2400" dirty="0"/>
              <a:t>eavesdropping security</a:t>
            </a:r>
            <a:r>
              <a:rPr lang="en-US" sz="2400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Non-interactive applications</a:t>
            </a:r>
            <a:r>
              <a:rPr lang="en-US" dirty="0"/>
              <a:t>:  (e.g</a:t>
            </a:r>
            <a:r>
              <a:rPr lang="en-US" dirty="0" smtClean="0"/>
              <a:t>.  </a:t>
            </a:r>
            <a:r>
              <a:rPr lang="en-US" dirty="0"/>
              <a:t>Email)</a:t>
            </a:r>
          </a:p>
          <a:p>
            <a:r>
              <a:rPr lang="en-US" dirty="0"/>
              <a:t>Bob sends email to Alice encrypted using 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Alice</a:t>
            </a:r>
            <a:endParaRPr lang="en-US" baseline="-25000" dirty="0"/>
          </a:p>
          <a:p>
            <a:r>
              <a:rPr lang="en-US" dirty="0"/>
              <a:t>Note:   Bob needs 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Alice</a:t>
            </a:r>
            <a:r>
              <a:rPr lang="en-US" dirty="0" smtClean="0"/>
              <a:t>    </a:t>
            </a:r>
            <a:r>
              <a:rPr lang="en-US" sz="2400" dirty="0"/>
              <a:t>(public key management)</a:t>
            </a:r>
            <a:endParaRPr lang="en-US" sz="2400" baseline="-25000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25924" y="2876550"/>
            <a:ext cx="2298276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US" sz="2000" b="0" dirty="0">
                <a:solidFill>
                  <a:schemeClr val="tx1"/>
                </a:solidFill>
                <a:cs typeface="Tahoma"/>
              </a:rPr>
              <a:t>g</a:t>
            </a:r>
            <a:r>
              <a:rPr lang="en-US" sz="2000" b="0" dirty="0" smtClean="0">
                <a:solidFill>
                  <a:schemeClr val="tx1"/>
                </a:solidFill>
                <a:cs typeface="Tahoma"/>
              </a:rPr>
              <a:t>enerate (PK, SK)</a:t>
            </a:r>
            <a:endParaRPr lang="en-US" sz="2000" b="0" dirty="0">
              <a:solidFill>
                <a:schemeClr val="tx1"/>
              </a:solidFill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9782" y="2534757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cs typeface="Tahoma"/>
              </a:rPr>
              <a:t>Alice</a:t>
            </a:r>
            <a:endParaRPr lang="en-US" sz="2000" b="0" dirty="0">
              <a:latin typeface="+mn-lt"/>
              <a:cs typeface="Tahom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399" y="2876550"/>
            <a:ext cx="2295029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  <a:cs typeface="Tahoma"/>
              </a:rPr>
              <a:t>choose random x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cs typeface="Tahoma"/>
              </a:rPr>
              <a:t>(e.g.  48 bytes) </a:t>
            </a:r>
            <a:endParaRPr lang="en-US" sz="2000" b="0" dirty="0">
              <a:solidFill>
                <a:schemeClr val="tx1"/>
              </a:solidFill>
              <a:cs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8691" y="249555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  <a:cs typeface="Tahoma"/>
              </a:rPr>
              <a:t>Bob</a:t>
            </a:r>
            <a:endParaRPr lang="en-US" sz="2000" b="0" dirty="0">
              <a:latin typeface="+mn-lt"/>
              <a:cs typeface="Tahom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0400" y="2567285"/>
            <a:ext cx="2971800" cy="461665"/>
            <a:chOff x="3505200" y="1652885"/>
            <a:chExt cx="2971800" cy="46166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505200" y="2114550"/>
              <a:ext cx="297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30747" y="1652885"/>
              <a:ext cx="10374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err="1">
                  <a:latin typeface="+mn-lt"/>
                  <a:cs typeface="Tahoma"/>
                </a:rPr>
                <a:t>PK</a:t>
              </a:r>
              <a:r>
                <a:rPr lang="en-US" sz="2400" b="0" baseline="-25000" dirty="0" err="1">
                  <a:latin typeface="+mn-lt"/>
                  <a:cs typeface="Tahoma"/>
                </a:rPr>
                <a:t>Alice</a:t>
              </a:r>
              <a:endParaRPr lang="en-US" sz="2400" b="0" dirty="0">
                <a:latin typeface="+mn-lt"/>
                <a:cs typeface="Tahoma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00400" y="3204402"/>
            <a:ext cx="2971800" cy="463275"/>
            <a:chOff x="3505200" y="2184675"/>
            <a:chExt cx="2971800" cy="463275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3505200" y="2647950"/>
              <a:ext cx="297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33888" y="2184675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+mn-lt"/>
                  <a:cs typeface="Tahoma"/>
                </a:rPr>
                <a:t>E(</a:t>
              </a:r>
              <a:r>
                <a:rPr lang="en-US" sz="2400" b="0" dirty="0" err="1">
                  <a:latin typeface="+mn-lt"/>
                  <a:cs typeface="Tahoma"/>
                </a:rPr>
                <a:t>PK</a:t>
              </a:r>
              <a:r>
                <a:rPr lang="en-US" sz="2400" b="0" baseline="-25000" dirty="0" err="1">
                  <a:latin typeface="+mn-lt"/>
                  <a:cs typeface="Tahoma"/>
                </a:rPr>
                <a:t>Alice</a:t>
              </a:r>
              <a:r>
                <a:rPr lang="en-US" sz="2400" b="0" dirty="0" smtClean="0">
                  <a:latin typeface="+mn-lt"/>
                  <a:cs typeface="Tahoma"/>
                </a:rPr>
                <a:t>, x)</a:t>
              </a:r>
              <a:endParaRPr lang="en-US" sz="2400" b="0" dirty="0">
                <a:latin typeface="+mn-lt"/>
                <a:cs typeface="Tahom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52600" y="34352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  <a:cs typeface="Tahoma"/>
              </a:rPr>
              <a:t>x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9CA5-FF11-D34C-BDC7-DA68A21CB46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"/>
            <a:ext cx="5262573" cy="624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0803" y="6248400"/>
            <a:ext cx="615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http://www.informationisbeautiful.net/visualizations/worlds-biggest-data-breaches-hacks/</a:t>
            </a:r>
            <a:endParaRPr 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762000"/>
            <a:ext cx="2895600" cy="5486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42000" indent="-342000" defTabSz="91440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accent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96800" lvl="1" indent="-270000" defTabSz="91440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685800" indent="-228600" defTabSz="91440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914400" indent="-228600" defTabSz="91440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1143000" indent="-228600" defTabSz="91440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1377950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6pPr>
            <a:lvl7pPr marL="1603375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7pPr>
            <a:lvl8pPr marL="1830388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8pPr>
            <a:lvl9pPr marL="2057400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0" dirty="0" smtClean="0">
                <a:latin typeface="+mn-lt"/>
              </a:rPr>
              <a:t>Exponential growth of security incidents over the past 25+ years</a:t>
            </a:r>
          </a:p>
          <a:p>
            <a:pPr marL="0" indent="0">
              <a:buNone/>
            </a:pPr>
            <a:r>
              <a:rPr lang="en-US" b="0" dirty="0" smtClean="0">
                <a:latin typeface="+mn-lt"/>
              </a:rPr>
              <a:t>Networked systems are more and more complex</a:t>
            </a:r>
          </a:p>
          <a:p>
            <a:pPr marL="0" indent="0">
              <a:buNone/>
            </a:pPr>
            <a:r>
              <a:rPr lang="en-US" b="0" dirty="0" smtClean="0">
                <a:latin typeface="+mn-lt"/>
              </a:rPr>
              <a:t>Difficult to protect them from ever more sophisticated attacks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6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(Simple) RSA </a:t>
            </a:r>
            <a:r>
              <a:rPr lang="en-US" altLang="en-US" dirty="0">
                <a:ea typeface="ＭＳ Ｐゴシック" charset="-128"/>
              </a:rPr>
              <a:t>Algorithm</a:t>
            </a:r>
            <a:endParaRPr lang="en-AU" altLang="en-US" dirty="0">
              <a:ea typeface="ＭＳ Ｐゴシック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458200" cy="5067300"/>
          </a:xfrm>
        </p:spPr>
        <p:txBody>
          <a:bodyPr>
            <a:noAutofit/>
          </a:bodyPr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AU" altLang="en-US" sz="2400" dirty="0" smtClean="0">
                <a:latin typeface="Arial" charset="0"/>
                <a:ea typeface="Arial" charset="0"/>
                <a:cs typeface="Arial" charset="0"/>
              </a:rPr>
              <a:t>Generating a key: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AU" altLang="en-US" sz="2100" dirty="0" smtClean="0">
                <a:latin typeface="Arial" charset="0"/>
                <a:ea typeface="Arial" charset="0"/>
                <a:cs typeface="Arial" charset="0"/>
              </a:rPr>
              <a:t>Generate composite </a:t>
            </a:r>
            <a:r>
              <a:rPr lang="en-AU" altLang="en-US" sz="2100" b="1" dirty="0" smtClean="0">
                <a:latin typeface="Arial" charset="0"/>
                <a:ea typeface="Arial" charset="0"/>
                <a:cs typeface="Arial" charset="0"/>
              </a:rPr>
              <a:t>n = p * q</a:t>
            </a:r>
            <a:r>
              <a:rPr lang="en-AU" altLang="en-US" sz="2100" dirty="0" smtClean="0">
                <a:latin typeface="Arial" charset="0"/>
                <a:ea typeface="Arial" charset="0"/>
                <a:cs typeface="Arial" charset="0"/>
              </a:rPr>
              <a:t>, where p and q are secret primes</a:t>
            </a:r>
            <a:endParaRPr lang="en-AU" altLang="en-US" sz="2100" b="1" dirty="0" smtClean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AU" altLang="en-US" sz="2100" dirty="0" smtClean="0">
                <a:latin typeface="Arial" charset="0"/>
                <a:ea typeface="Arial" charset="0"/>
                <a:cs typeface="Arial" charset="0"/>
              </a:rPr>
              <a:t>Pick public exponent </a:t>
            </a:r>
            <a:r>
              <a:rPr lang="en-AU" altLang="en-US" sz="2100" b="1" dirty="0" smtClean="0">
                <a:latin typeface="Arial" charset="0"/>
                <a:ea typeface="Arial" charset="0"/>
                <a:cs typeface="Arial" charset="0"/>
              </a:rPr>
              <a:t>e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AU" altLang="en-US" sz="2100" dirty="0" smtClean="0">
                <a:latin typeface="Arial" charset="0"/>
                <a:ea typeface="Arial" charset="0"/>
                <a:cs typeface="Arial" charset="0"/>
              </a:rPr>
              <a:t>Solve for secret exponent </a:t>
            </a:r>
            <a:r>
              <a:rPr lang="en-AU" altLang="en-US" sz="2100" b="1" dirty="0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AU" altLang="en-US" sz="2100" dirty="0" smtClean="0">
                <a:latin typeface="Arial" charset="0"/>
                <a:ea typeface="Arial" charset="0"/>
                <a:cs typeface="Arial" charset="0"/>
              </a:rPr>
              <a:t> in  </a:t>
            </a:r>
            <a:r>
              <a:rPr lang="da-DK" sz="2100" dirty="0" err="1">
                <a:latin typeface="Arial" charset="0"/>
                <a:ea typeface="Arial" charset="0"/>
                <a:cs typeface="Arial" charset="0"/>
              </a:rPr>
              <a:t>d⋅e</a:t>
            </a:r>
            <a:r>
              <a:rPr lang="da-DK" sz="2100" dirty="0">
                <a:latin typeface="Arial" charset="0"/>
                <a:ea typeface="Arial" charset="0"/>
                <a:cs typeface="Arial" charset="0"/>
              </a:rPr>
              <a:t> ≡ 1 (mod </a:t>
            </a:r>
            <a:r>
              <a:rPr lang="da-DK" sz="2100" dirty="0" smtClean="0">
                <a:latin typeface="Arial" charset="0"/>
                <a:ea typeface="Arial" charset="0"/>
                <a:cs typeface="Arial" charset="0"/>
              </a:rPr>
              <a:t>(p -1) (q – 1))</a:t>
            </a:r>
            <a:endParaRPr lang="da-DK" sz="21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da-DK" sz="2100" dirty="0" smtClean="0">
                <a:latin typeface="Arial" charset="0"/>
                <a:ea typeface="Arial" charset="0"/>
                <a:cs typeface="Arial" charset="0"/>
              </a:rPr>
              <a:t>Public </a:t>
            </a:r>
            <a:r>
              <a:rPr lang="da-DK" sz="2100" dirty="0" err="1" smtClean="0">
                <a:latin typeface="Arial" charset="0"/>
                <a:ea typeface="Arial" charset="0"/>
                <a:cs typeface="Arial" charset="0"/>
              </a:rPr>
              <a:t>key</a:t>
            </a:r>
            <a:r>
              <a:rPr lang="da-DK" sz="2100" dirty="0" smtClean="0">
                <a:latin typeface="Arial" charset="0"/>
                <a:ea typeface="Arial" charset="0"/>
                <a:cs typeface="Arial" charset="0"/>
              </a:rPr>
              <a:t> = (e, n), private </a:t>
            </a:r>
            <a:r>
              <a:rPr lang="da-DK" sz="2100" dirty="0" err="1" smtClean="0">
                <a:latin typeface="Arial" charset="0"/>
                <a:ea typeface="Arial" charset="0"/>
                <a:cs typeface="Arial" charset="0"/>
              </a:rPr>
              <a:t>key</a:t>
            </a:r>
            <a:r>
              <a:rPr lang="da-DK" sz="2100" dirty="0" smtClean="0">
                <a:latin typeface="Arial" charset="0"/>
                <a:ea typeface="Arial" charset="0"/>
                <a:cs typeface="Arial" charset="0"/>
              </a:rPr>
              <a:t> = d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endParaRPr lang="en-AU" altLang="en-US" sz="20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AU" altLang="en-US" sz="2400" dirty="0" smtClean="0">
                <a:latin typeface="Arial" charset="0"/>
                <a:ea typeface="Arial" charset="0"/>
                <a:cs typeface="Arial" charset="0"/>
              </a:rPr>
              <a:t>Encrypting message m: 	c = m</a:t>
            </a:r>
            <a:r>
              <a:rPr lang="en-AU" altLang="en-US" sz="3200" baseline="30000" dirty="0" smtClean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AU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altLang="en-US" sz="2400" dirty="0">
                <a:latin typeface="Arial" charset="0"/>
                <a:ea typeface="Arial" charset="0"/>
                <a:cs typeface="Arial" charset="0"/>
              </a:rPr>
              <a:t>mod n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AU" altLang="en-US" sz="2400" dirty="0" smtClean="0">
                <a:latin typeface="Arial" charset="0"/>
                <a:ea typeface="Arial" charset="0"/>
                <a:cs typeface="Arial" charset="0"/>
              </a:rPr>
              <a:t>Decrypting </a:t>
            </a:r>
            <a:r>
              <a:rPr lang="en-AU" altLang="en-US" sz="2400" dirty="0" err="1" smtClean="0">
                <a:latin typeface="Arial" charset="0"/>
                <a:ea typeface="Arial" charset="0"/>
                <a:cs typeface="Arial" charset="0"/>
              </a:rPr>
              <a:t>ciphertext</a:t>
            </a:r>
            <a:r>
              <a:rPr lang="en-AU" altLang="en-US" sz="2400" dirty="0" smtClean="0">
                <a:latin typeface="Arial" charset="0"/>
                <a:ea typeface="Arial" charset="0"/>
                <a:cs typeface="Arial" charset="0"/>
              </a:rPr>
              <a:t> c: 	m = c</a:t>
            </a:r>
            <a:r>
              <a:rPr lang="en-AU" altLang="en-US" sz="3200" baseline="30000" dirty="0" smtClean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AU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altLang="en-US" sz="2400" dirty="0">
                <a:latin typeface="Arial" charset="0"/>
                <a:ea typeface="Arial" charset="0"/>
                <a:cs typeface="Arial" charset="0"/>
              </a:rPr>
              <a:t>mod n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endParaRPr lang="en-AU" alt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AU" altLang="en-US" sz="2400" b="1" dirty="0" smtClean="0">
                <a:latin typeface="Arial" charset="0"/>
                <a:ea typeface="Arial" charset="0"/>
                <a:cs typeface="Arial" charset="0"/>
              </a:rPr>
              <a:t>Security </a:t>
            </a:r>
            <a:r>
              <a:rPr lang="en-AU" altLang="en-US" sz="2400" dirty="0">
                <a:latin typeface="Arial" charset="0"/>
                <a:ea typeface="Arial" charset="0"/>
                <a:cs typeface="Arial" charset="0"/>
              </a:rPr>
              <a:t>due to cost of factoring large numbers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AU" altLang="en-US" sz="2100" dirty="0" smtClean="0">
                <a:latin typeface="Arial" charset="0"/>
                <a:ea typeface="Arial" charset="0"/>
                <a:cs typeface="Arial" charset="0"/>
              </a:rPr>
              <a:t>Finding </a:t>
            </a:r>
            <a:r>
              <a:rPr lang="en-AU" altLang="en-US" sz="2100" b="1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AU" altLang="en-US" sz="2100" b="1" dirty="0" err="1" smtClean="0">
                <a:latin typeface="Arial" charset="0"/>
                <a:ea typeface="Arial" charset="0"/>
                <a:cs typeface="Arial" charset="0"/>
              </a:rPr>
              <a:t>p,q</a:t>
            </a:r>
            <a:r>
              <a:rPr lang="en-AU" altLang="en-US" sz="2100" b="1" dirty="0" smtClean="0">
                <a:latin typeface="Arial" charset="0"/>
                <a:ea typeface="Arial" charset="0"/>
                <a:cs typeface="Arial" charset="0"/>
              </a:rPr>
              <a:t>)  </a:t>
            </a:r>
            <a:r>
              <a:rPr lang="en-AU" altLang="en-US" sz="2100" dirty="0" smtClean="0">
                <a:latin typeface="Arial" charset="0"/>
                <a:ea typeface="Arial" charset="0"/>
                <a:cs typeface="Arial" charset="0"/>
              </a:rPr>
              <a:t>given </a:t>
            </a:r>
            <a:r>
              <a:rPr lang="en-AU" altLang="en-US" sz="2100" b="1" dirty="0" smtClean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AU" altLang="en-US" sz="2100" dirty="0" smtClean="0">
                <a:latin typeface="Arial" charset="0"/>
                <a:ea typeface="Arial" charset="0"/>
                <a:cs typeface="Arial" charset="0"/>
              </a:rPr>
              <a:t> takes </a:t>
            </a:r>
            <a:r>
              <a:rPr lang="en-AU" altLang="en-US" sz="2100" dirty="0">
                <a:latin typeface="Arial" charset="0"/>
                <a:ea typeface="Arial" charset="0"/>
                <a:cs typeface="Arial" charset="0"/>
              </a:rPr>
              <a:t>O(e </a:t>
            </a:r>
            <a:r>
              <a:rPr lang="en-AU" altLang="en-US" sz="2600" baseline="30000" dirty="0">
                <a:latin typeface="Arial" charset="0"/>
                <a:ea typeface="Arial" charset="0"/>
                <a:cs typeface="Arial" charset="0"/>
              </a:rPr>
              <a:t>log n log log n</a:t>
            </a:r>
            <a:r>
              <a:rPr lang="en-AU" altLang="en-US" sz="2100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AU" altLang="en-US" sz="2100" dirty="0" smtClean="0">
                <a:latin typeface="Arial" charset="0"/>
                <a:ea typeface="Arial" charset="0"/>
                <a:cs typeface="Arial" charset="0"/>
              </a:rPr>
              <a:t>operations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AU" altLang="en-US" sz="2100" dirty="0" smtClean="0">
                <a:latin typeface="Arial" charset="0"/>
                <a:ea typeface="Arial" charset="0"/>
                <a:cs typeface="Arial" charset="0"/>
              </a:rPr>
              <a:t>n chosen to be 2048 or 4096 bits long</a:t>
            </a:r>
            <a:endParaRPr lang="en-AU" altLang="en-US" sz="2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800000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745553-D05F-014D-80F3-5CE56F88E021}" type="slidenum">
              <a:rPr lang="en-US" altLang="en-US" sz="1200">
                <a:solidFill>
                  <a:srgbClr val="898989"/>
                </a:solidFill>
                <a:latin typeface="Helvetica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>
              <a:solidFill>
                <a:srgbClr val="898989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Signatures</a:t>
            </a:r>
          </a:p>
        </p:txBody>
      </p:sp>
      <p:sp>
        <p:nvSpPr>
          <p:cNvPr id="54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Public-key encryption</a:t>
            </a:r>
          </a:p>
          <a:p>
            <a:pPr lvl="1"/>
            <a:r>
              <a:rPr lang="en-US" dirty="0" smtClean="0"/>
              <a:t>Alice publishes encryption key</a:t>
            </a:r>
          </a:p>
          <a:p>
            <a:pPr lvl="1"/>
            <a:r>
              <a:rPr lang="en-US" dirty="0" smtClean="0"/>
              <a:t>Anyone can send encrypted message</a:t>
            </a:r>
          </a:p>
          <a:p>
            <a:pPr lvl="1"/>
            <a:r>
              <a:rPr lang="en-US" dirty="0" smtClean="0"/>
              <a:t>Only Alice can decrypt messages with this key</a:t>
            </a:r>
          </a:p>
          <a:p>
            <a:endParaRPr lang="en-US" dirty="0" smtClean="0"/>
          </a:p>
          <a:p>
            <a:r>
              <a:rPr lang="en-US" dirty="0" smtClean="0"/>
              <a:t>Digital signature scheme</a:t>
            </a:r>
          </a:p>
          <a:p>
            <a:pPr lvl="1"/>
            <a:r>
              <a:rPr lang="en-US" dirty="0" smtClean="0"/>
              <a:t>Alice publishes key for verifying signatures</a:t>
            </a:r>
          </a:p>
          <a:p>
            <a:pPr lvl="1"/>
            <a:r>
              <a:rPr lang="en-US" dirty="0" smtClean="0"/>
              <a:t>Anyone can check a message signed by Alice</a:t>
            </a:r>
          </a:p>
          <a:p>
            <a:pPr lvl="1"/>
            <a:r>
              <a:rPr lang="en-US" dirty="0" smtClean="0"/>
              <a:t>Only Alice can send signed messages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Public-Key Infrastructure (PKI)</a:t>
            </a: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5029200"/>
          </a:xfrm>
        </p:spPr>
        <p:txBody>
          <a:bodyPr/>
          <a:lstStyle/>
          <a:p>
            <a:r>
              <a:rPr lang="en-US" sz="2400" dirty="0" smtClean="0"/>
              <a:t>Anyone can send Bob a secret message</a:t>
            </a:r>
          </a:p>
          <a:p>
            <a:pPr lvl="1"/>
            <a:r>
              <a:rPr lang="en-US" sz="2000" dirty="0" smtClean="0"/>
              <a:t>Provided they know Bob’s public key</a:t>
            </a:r>
          </a:p>
          <a:p>
            <a:r>
              <a:rPr lang="en-US" sz="2400" dirty="0" smtClean="0"/>
              <a:t>How do we know a key belongs to Bob?</a:t>
            </a:r>
          </a:p>
          <a:p>
            <a:pPr lvl="1"/>
            <a:r>
              <a:rPr lang="en-US" sz="2000" dirty="0" smtClean="0"/>
              <a:t>If imposter substitutes another key, can read Bob’s mail</a:t>
            </a:r>
          </a:p>
          <a:p>
            <a:endParaRPr lang="en-US" sz="2400" dirty="0" smtClean="0"/>
          </a:p>
          <a:p>
            <a:r>
              <a:rPr lang="en-US" sz="2400" dirty="0" smtClean="0"/>
              <a:t>One solution: PKI</a:t>
            </a:r>
          </a:p>
          <a:p>
            <a:pPr lvl="1"/>
            <a:r>
              <a:rPr lang="en-US" sz="2000" dirty="0" smtClean="0"/>
              <a:t>Trusted root Certificate Authority (e.g. Symantec)</a:t>
            </a:r>
          </a:p>
          <a:p>
            <a:pPr lvl="2"/>
            <a:r>
              <a:rPr lang="en-US" sz="1800" dirty="0" smtClean="0"/>
              <a:t>Everyone must know the verification key of root CA</a:t>
            </a:r>
          </a:p>
          <a:p>
            <a:pPr lvl="2"/>
            <a:r>
              <a:rPr lang="en-US" sz="1800" dirty="0" smtClean="0"/>
              <a:t>Check your browser; there are hundreds!!</a:t>
            </a:r>
          </a:p>
          <a:p>
            <a:pPr lvl="1"/>
            <a:r>
              <a:rPr lang="en-US" sz="2000" dirty="0" smtClean="0"/>
              <a:t>Root authority signs intermediate CA</a:t>
            </a:r>
          </a:p>
          <a:p>
            <a:pPr lvl="1"/>
            <a:r>
              <a:rPr lang="en-US" sz="2000" dirty="0" smtClean="0"/>
              <a:t>Results in a certificate 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a shared secret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718" y="2120563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 smtClean="0">
                <a:latin typeface="+mn-lt"/>
                <a:cs typeface="Tahoma"/>
              </a:rPr>
              <a:t>Alice</a:t>
            </a:r>
            <a:endParaRPr lang="en-US" sz="2400" b="0" u="sng" dirty="0">
              <a:latin typeface="+mn-lt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3669" y="2120563"/>
            <a:ext cx="73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 smtClean="0">
                <a:latin typeface="+mn-lt"/>
                <a:cs typeface="Tahoma"/>
              </a:rPr>
              <a:t>Bob</a:t>
            </a:r>
            <a:endParaRPr lang="en-US" sz="2400" b="0" u="sng" dirty="0">
              <a:latin typeface="+mn-lt"/>
              <a:cs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653963"/>
            <a:ext cx="222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  <a:cs typeface="Tahoma"/>
              </a:rPr>
              <a:t>(</a:t>
            </a:r>
            <a:r>
              <a:rPr lang="en-US" sz="2400" b="0" dirty="0" err="1" smtClean="0">
                <a:latin typeface="+mn-lt"/>
                <a:cs typeface="Tahoma"/>
              </a:rPr>
              <a:t>pk</a:t>
            </a:r>
            <a:r>
              <a:rPr lang="en-US" sz="2400" b="0" dirty="0" smtClean="0">
                <a:latin typeface="+mn-lt"/>
                <a:cs typeface="Tahoma"/>
              </a:rPr>
              <a:t>, </a:t>
            </a:r>
            <a:r>
              <a:rPr lang="en-US" sz="2400" b="0" dirty="0" err="1" smtClean="0">
                <a:latin typeface="+mn-lt"/>
                <a:cs typeface="Tahoma"/>
              </a:rPr>
              <a:t>sk</a:t>
            </a:r>
            <a:r>
              <a:rPr lang="en-US" sz="2400" b="0" dirty="0" smtClean="0">
                <a:latin typeface="+mn-lt"/>
                <a:cs typeface="Tahoma"/>
              </a:rPr>
              <a:t>) ⟵ G()</a:t>
            </a:r>
            <a:endParaRPr lang="en-US" sz="2400" b="0" dirty="0">
              <a:latin typeface="+mn-lt"/>
              <a:cs typeface="Tahom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66800" y="3187363"/>
            <a:ext cx="6781800" cy="461665"/>
            <a:chOff x="1066800" y="2190750"/>
            <a:chExt cx="6781800" cy="46166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066800" y="2647950"/>
              <a:ext cx="678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505200" y="2190750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+mn-lt"/>
                  <a:cs typeface="Tahoma"/>
                </a:rPr>
                <a:t>“Alice”,   </a:t>
              </a:r>
              <a:r>
                <a:rPr lang="en-US" sz="2400" b="0" dirty="0" err="1" smtClean="0">
                  <a:latin typeface="+mn-lt"/>
                  <a:cs typeface="Tahoma"/>
                </a:rPr>
                <a:t>pk</a:t>
              </a:r>
              <a:endParaRPr lang="en-US" sz="2400" b="0" dirty="0">
                <a:latin typeface="+mn-lt"/>
                <a:cs typeface="Tahom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55049" y="3644563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c</a:t>
            </a:r>
            <a:r>
              <a:rPr lang="en-US" sz="2000" b="0" dirty="0" smtClean="0">
                <a:latin typeface="+mn-lt"/>
                <a:cs typeface="Tahoma"/>
              </a:rPr>
              <a:t>hoose random </a:t>
            </a:r>
          </a:p>
          <a:p>
            <a:pPr algn="ctr"/>
            <a:r>
              <a:rPr lang="en-US" sz="2000" b="0" dirty="0">
                <a:latin typeface="+mn-lt"/>
                <a:cs typeface="Tahoma"/>
              </a:rPr>
              <a:t>x</a:t>
            </a:r>
            <a:r>
              <a:rPr lang="en-US" sz="2000" b="0" dirty="0" smtClean="0">
                <a:latin typeface="+mn-lt"/>
                <a:cs typeface="Tahoma"/>
              </a:rPr>
              <a:t> ∈ {0,1}</a:t>
            </a:r>
            <a:r>
              <a:rPr lang="en-US" sz="2000" b="0" baseline="30000" dirty="0" smtClean="0">
                <a:latin typeface="+mn-lt"/>
                <a:cs typeface="Tahoma"/>
              </a:rPr>
              <a:t>128</a:t>
            </a:r>
            <a:endParaRPr lang="en-US" sz="2400" b="0" baseline="30000" dirty="0">
              <a:latin typeface="+mn-lt"/>
              <a:cs typeface="Tahom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66800" y="4787563"/>
            <a:ext cx="678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4272529"/>
            <a:ext cx="278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  <a:cs typeface="Tahoma"/>
              </a:rPr>
              <a:t>“Bob”,   </a:t>
            </a:r>
            <a:r>
              <a:rPr lang="en-US" sz="2400" b="0" dirty="0" err="1">
                <a:latin typeface="+mn-lt"/>
                <a:cs typeface="Tahoma"/>
              </a:rPr>
              <a:t>c</a:t>
            </a:r>
            <a:r>
              <a:rPr lang="en-US" sz="2400" b="0" dirty="0" err="1" smtClean="0">
                <a:latin typeface="+mn-lt"/>
                <a:cs typeface="Tahoma"/>
              </a:rPr>
              <a:t>⟵E</a:t>
            </a:r>
            <a:r>
              <a:rPr lang="en-US" sz="2400" b="0" dirty="0" smtClean="0">
                <a:latin typeface="+mn-lt"/>
                <a:cs typeface="Tahoma"/>
              </a:rPr>
              <a:t>(</a:t>
            </a:r>
            <a:r>
              <a:rPr lang="en-US" sz="2400" b="0" dirty="0" err="1" smtClean="0">
                <a:latin typeface="+mn-lt"/>
                <a:cs typeface="Tahoma"/>
              </a:rPr>
              <a:t>pk,x</a:t>
            </a:r>
            <a:r>
              <a:rPr lang="en-US" sz="2400" b="0" dirty="0" smtClean="0">
                <a:latin typeface="+mn-lt"/>
                <a:cs typeface="Tahoma"/>
              </a:rPr>
              <a:t>)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124617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  <a:cs typeface="Tahoma"/>
              </a:rPr>
              <a:t>D(</a:t>
            </a:r>
            <a:r>
              <a:rPr lang="en-US" sz="2400" b="0" dirty="0" err="1">
                <a:latin typeface="+mn-lt"/>
                <a:cs typeface="Tahoma"/>
              </a:rPr>
              <a:t>s</a:t>
            </a:r>
            <a:r>
              <a:rPr lang="en-US" sz="2400" b="0" dirty="0" err="1" smtClean="0">
                <a:latin typeface="+mn-lt"/>
                <a:cs typeface="Tahoma"/>
              </a:rPr>
              <a:t>k,c</a:t>
            </a:r>
            <a:r>
              <a:rPr lang="en-US" sz="2400" b="0" dirty="0" smtClean="0">
                <a:latin typeface="+mn-lt"/>
                <a:cs typeface="Tahoma"/>
              </a:rPr>
              <a:t>) </a:t>
            </a:r>
            <a:r>
              <a:rPr lang="en-US" sz="2400" b="0" dirty="0" smtClean="0">
                <a:latin typeface="+mn-lt"/>
                <a:cs typeface="Tahoma"/>
                <a:sym typeface="Wingdings"/>
              </a:rPr>
              <a:t>⟶ x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609" y="5650012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  <a:cs typeface="Tahoma"/>
              </a:rPr>
              <a:t>x shared secret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Insecure </a:t>
            </a:r>
            <a:r>
              <a:rPr lang="en-US" dirty="0"/>
              <a:t>against man in the middle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1600201"/>
            <a:ext cx="8727141" cy="6909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protocol is insecure against </a:t>
            </a:r>
            <a:r>
              <a:rPr lang="en-US" b="1" dirty="0"/>
              <a:t>active</a:t>
            </a:r>
            <a:r>
              <a:rPr lang="en-US" dirty="0"/>
              <a:t> attacks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3718" y="2286716"/>
            <a:ext cx="853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 smtClean="0">
                <a:latin typeface="+mn-lt"/>
                <a:cs typeface="Tahoma"/>
              </a:rPr>
              <a:t>Alice</a:t>
            </a:r>
            <a:endParaRPr lang="en-US" sz="2400" b="0" u="sng" dirty="0">
              <a:latin typeface="+mn-lt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3669" y="2286716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 smtClean="0">
                <a:latin typeface="+mn-lt"/>
                <a:cs typeface="Tahoma"/>
              </a:rPr>
              <a:t>Bob</a:t>
            </a:r>
            <a:endParaRPr lang="en-US" sz="2400" b="0" u="sng" dirty="0">
              <a:latin typeface="+mn-lt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5193" y="2291181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 err="1" smtClean="0">
                <a:latin typeface="+mn-lt"/>
                <a:cs typeface="Tahoma"/>
              </a:rPr>
              <a:t>MiTM</a:t>
            </a:r>
            <a:endParaRPr lang="en-US" sz="2400" b="0" u="sng" dirty="0">
              <a:latin typeface="+mn-lt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47" y="274838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  <a:cs typeface="Tahoma"/>
              </a:rPr>
              <a:t>(</a:t>
            </a:r>
            <a:r>
              <a:rPr lang="en-US" sz="2400" b="0" dirty="0" err="1" smtClean="0">
                <a:latin typeface="+mn-lt"/>
                <a:cs typeface="Tahoma"/>
              </a:rPr>
              <a:t>pk</a:t>
            </a:r>
            <a:r>
              <a:rPr lang="en-US" sz="2400" b="0" dirty="0" smtClean="0">
                <a:latin typeface="+mn-lt"/>
                <a:cs typeface="Tahoma"/>
              </a:rPr>
              <a:t>, </a:t>
            </a:r>
            <a:r>
              <a:rPr lang="en-US" sz="2400" b="0" dirty="0" err="1" smtClean="0">
                <a:latin typeface="+mn-lt"/>
                <a:cs typeface="Tahoma"/>
              </a:rPr>
              <a:t>sk</a:t>
            </a:r>
            <a:r>
              <a:rPr lang="en-US" sz="2400" b="0" dirty="0" smtClean="0">
                <a:latin typeface="+mn-lt"/>
                <a:cs typeface="Tahoma"/>
              </a:rPr>
              <a:t>) ⟵ G()</a:t>
            </a:r>
            <a:endParaRPr lang="en-US" sz="2400" b="0" dirty="0">
              <a:latin typeface="+mn-lt"/>
              <a:cs typeface="Tahom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3353516"/>
            <a:ext cx="2959350" cy="461665"/>
            <a:chOff x="1066800" y="2190750"/>
            <a:chExt cx="2896385" cy="46166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066800" y="2647950"/>
              <a:ext cx="28963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56523" y="2190750"/>
              <a:ext cx="1603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+mn-lt"/>
                  <a:cs typeface="Tahoma"/>
                </a:rPr>
                <a:t>“Alice”,  </a:t>
              </a:r>
              <a:r>
                <a:rPr lang="en-US" sz="2400" b="0" dirty="0" err="1" smtClean="0">
                  <a:latin typeface="+mn-lt"/>
                  <a:cs typeface="Tahoma"/>
                </a:rPr>
                <a:t>pk</a:t>
              </a:r>
              <a:endParaRPr lang="en-US" sz="2400" b="0" dirty="0">
                <a:latin typeface="+mn-lt"/>
                <a:cs typeface="Tahom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05200" y="2748381"/>
            <a:ext cx="231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+mn-lt"/>
                <a:cs typeface="Tahoma"/>
              </a:rPr>
              <a:t>(</a:t>
            </a:r>
            <a:r>
              <a:rPr lang="en-US" sz="2400" b="0" dirty="0" err="1" smtClean="0">
                <a:latin typeface="+mn-lt"/>
                <a:cs typeface="Tahoma"/>
              </a:rPr>
              <a:t>pk</a:t>
            </a:r>
            <a:r>
              <a:rPr lang="en-US" sz="2400" b="0" dirty="0" smtClean="0">
                <a:latin typeface="+mn-lt"/>
                <a:cs typeface="Tahoma"/>
              </a:rPr>
              <a:t>’, </a:t>
            </a:r>
            <a:r>
              <a:rPr lang="en-US" sz="2400" b="0" dirty="0" err="1" smtClean="0">
                <a:latin typeface="+mn-lt"/>
                <a:cs typeface="Tahoma"/>
              </a:rPr>
              <a:t>sk</a:t>
            </a:r>
            <a:r>
              <a:rPr lang="en-US" sz="2400" b="0" dirty="0" smtClean="0">
                <a:latin typeface="+mn-lt"/>
                <a:cs typeface="Tahoma"/>
              </a:rPr>
              <a:t>’) ⟵ G()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7645" y="4128674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+mn-lt"/>
                <a:cs typeface="Tahoma"/>
              </a:rPr>
              <a:t>c</a:t>
            </a:r>
            <a:r>
              <a:rPr lang="en-US" sz="2000" b="0" dirty="0" smtClean="0">
                <a:latin typeface="+mn-lt"/>
                <a:cs typeface="Tahoma"/>
              </a:rPr>
              <a:t>hoose random </a:t>
            </a:r>
          </a:p>
          <a:p>
            <a:pPr algn="ctr"/>
            <a:r>
              <a:rPr lang="en-US" sz="2000" b="0" dirty="0">
                <a:latin typeface="+mn-lt"/>
                <a:cs typeface="Tahoma"/>
              </a:rPr>
              <a:t>x</a:t>
            </a:r>
            <a:r>
              <a:rPr lang="en-US" sz="2000" b="0" dirty="0" smtClean="0">
                <a:latin typeface="+mn-lt"/>
                <a:cs typeface="Tahoma"/>
              </a:rPr>
              <a:t> ∈ {0,1}</a:t>
            </a:r>
            <a:r>
              <a:rPr lang="en-US" sz="2000" b="0" baseline="30000" dirty="0" smtClean="0">
                <a:latin typeface="+mn-lt"/>
                <a:cs typeface="Tahoma"/>
              </a:rPr>
              <a:t>128</a:t>
            </a:r>
            <a:endParaRPr lang="en-US" sz="2400" b="0" baseline="30000" dirty="0">
              <a:latin typeface="+mn-lt"/>
              <a:cs typeface="Tahoma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069766" y="4836560"/>
            <a:ext cx="4007434" cy="461665"/>
            <a:chOff x="4069766" y="4836560"/>
            <a:chExt cx="4007434" cy="461665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4069766" y="5293760"/>
              <a:ext cx="40074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13557" y="4836560"/>
              <a:ext cx="2321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+mn-lt"/>
                  <a:cs typeface="Tahoma"/>
                </a:rPr>
                <a:t>“Bob”,  E(</a:t>
              </a:r>
              <a:r>
                <a:rPr lang="en-US" sz="2400" b="0" dirty="0" err="1" smtClean="0">
                  <a:latin typeface="+mn-lt"/>
                  <a:cs typeface="Tahoma"/>
                </a:rPr>
                <a:t>pk</a:t>
              </a:r>
              <a:r>
                <a:rPr lang="en-US" sz="2400" b="0" dirty="0" smtClean="0">
                  <a:latin typeface="+mn-lt"/>
                  <a:cs typeface="Tahoma"/>
                </a:rPr>
                <a:t>’, x)</a:t>
              </a:r>
              <a:endParaRPr lang="en-US" sz="2400" b="0" dirty="0">
                <a:latin typeface="+mn-lt"/>
                <a:cs typeface="Tahoma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93397" y="5009455"/>
            <a:ext cx="2959614" cy="952465"/>
            <a:chOff x="2493397" y="5009455"/>
            <a:chExt cx="2959614" cy="952465"/>
          </a:xfrm>
        </p:grpSpPr>
        <p:sp>
          <p:nvSpPr>
            <p:cNvPr id="23" name="TextBox 22"/>
            <p:cNvSpPr txBox="1"/>
            <p:nvPr/>
          </p:nvSpPr>
          <p:spPr>
            <a:xfrm>
              <a:off x="3796872" y="5009455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chemeClr val="accent1"/>
                  </a:solidFill>
                  <a:latin typeface="+mn-lt"/>
                  <a:cs typeface="Cambria Math"/>
                </a:rPr>
                <a:t>||</a:t>
              </a:r>
              <a:endParaRPr lang="en-US" sz="2400" b="0" dirty="0">
                <a:solidFill>
                  <a:schemeClr val="accent1"/>
                </a:solidFill>
                <a:latin typeface="+mn-lt"/>
                <a:cs typeface="Cambria Math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93397" y="5500255"/>
              <a:ext cx="2959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+mn-lt"/>
                  <a:cs typeface="Tahoma"/>
                </a:rPr>
                <a:t>x ⟵ </a:t>
              </a:r>
              <a:r>
                <a:rPr lang="en-US" sz="2400" b="0" dirty="0" smtClean="0">
                  <a:latin typeface="+mn-lt"/>
                  <a:cs typeface="Tahoma"/>
                </a:rPr>
                <a:t>D(</a:t>
              </a:r>
              <a:r>
                <a:rPr lang="en-US" sz="2400" b="0" dirty="0" err="1" smtClean="0">
                  <a:latin typeface="+mn-lt"/>
                  <a:cs typeface="Tahoma"/>
                </a:rPr>
                <a:t>sk</a:t>
              </a:r>
              <a:r>
                <a:rPr lang="en-US" sz="2400" b="0" dirty="0" smtClean="0">
                  <a:latin typeface="+mn-lt"/>
                  <a:cs typeface="Tahoma"/>
                </a:rPr>
                <a:t>’, E(</a:t>
              </a:r>
              <a:r>
                <a:rPr lang="en-US" sz="2400" b="0" dirty="0" err="1" smtClean="0">
                  <a:latin typeface="+mn-lt"/>
                  <a:cs typeface="Tahoma"/>
                </a:rPr>
                <a:t>pk</a:t>
              </a:r>
              <a:r>
                <a:rPr lang="en-US" sz="2400" b="0" dirty="0" smtClean="0">
                  <a:latin typeface="+mn-lt"/>
                  <a:cs typeface="Tahoma"/>
                </a:rPr>
                <a:t>’, x))</a:t>
              </a:r>
              <a:endParaRPr lang="en-US" sz="2400" b="0" dirty="0">
                <a:latin typeface="+mn-lt"/>
                <a:cs typeface="Tahom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96872" y="3491888"/>
            <a:ext cx="4280328" cy="505303"/>
            <a:chOff x="3796872" y="3491888"/>
            <a:chExt cx="4280328" cy="505303"/>
          </a:xfrm>
        </p:grpSpPr>
        <p:sp>
          <p:nvSpPr>
            <p:cNvPr id="20" name="TextBox 19"/>
            <p:cNvSpPr txBox="1"/>
            <p:nvPr/>
          </p:nvSpPr>
          <p:spPr>
            <a:xfrm>
              <a:off x="4092518" y="3491888"/>
              <a:ext cx="17075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+mn-lt"/>
                  <a:cs typeface="Tahoma"/>
                </a:rPr>
                <a:t>“Alice”,  </a:t>
              </a:r>
              <a:r>
                <a:rPr lang="en-US" sz="2400" b="0" dirty="0" err="1" smtClean="0">
                  <a:latin typeface="+mn-lt"/>
                  <a:cs typeface="Tahoma"/>
                </a:rPr>
                <a:t>pk</a:t>
              </a:r>
              <a:r>
                <a:rPr lang="en-US" sz="2400" b="0" dirty="0" smtClean="0">
                  <a:latin typeface="+mn-lt"/>
                  <a:cs typeface="Tahoma"/>
                </a:rPr>
                <a:t>’</a:t>
              </a:r>
              <a:endParaRPr lang="en-US" sz="2400" b="0" dirty="0">
                <a:latin typeface="+mn-lt"/>
                <a:cs typeface="Tahom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96872" y="3535526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chemeClr val="accent1"/>
                  </a:solidFill>
                  <a:latin typeface="+mn-lt"/>
                  <a:cs typeface="Cambria Math"/>
                </a:rPr>
                <a:t>||</a:t>
              </a:r>
              <a:endParaRPr lang="en-US" sz="2400" b="0" dirty="0">
                <a:solidFill>
                  <a:schemeClr val="accent1"/>
                </a:solidFill>
                <a:latin typeface="+mn-lt"/>
                <a:cs typeface="Cambria Math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069766" y="3954142"/>
              <a:ext cx="40074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914400" y="5951987"/>
            <a:ext cx="3240262" cy="652393"/>
            <a:chOff x="914400" y="5951987"/>
            <a:chExt cx="3240262" cy="652393"/>
          </a:xfrm>
        </p:grpSpPr>
        <p:sp>
          <p:nvSpPr>
            <p:cNvPr id="19" name="TextBox 18"/>
            <p:cNvSpPr txBox="1"/>
            <p:nvPr/>
          </p:nvSpPr>
          <p:spPr>
            <a:xfrm>
              <a:off x="1458304" y="5951987"/>
              <a:ext cx="2252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latin typeface="+mn-lt"/>
                  <a:cs typeface="Tahoma"/>
                </a:rPr>
                <a:t>“Bob”,  E(</a:t>
              </a:r>
              <a:r>
                <a:rPr lang="en-US" sz="2400" b="0" dirty="0" err="1" smtClean="0">
                  <a:latin typeface="+mn-lt"/>
                  <a:cs typeface="Tahoma"/>
                </a:rPr>
                <a:t>pk</a:t>
              </a:r>
              <a:r>
                <a:rPr lang="en-US" sz="2400" b="0" dirty="0" smtClean="0">
                  <a:latin typeface="+mn-lt"/>
                  <a:cs typeface="Tahoma"/>
                </a:rPr>
                <a:t>, x)</a:t>
              </a:r>
              <a:endParaRPr lang="en-US" sz="2400" b="0" dirty="0">
                <a:latin typeface="+mn-lt"/>
                <a:cs typeface="Tahoma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914400" y="6429829"/>
              <a:ext cx="29593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796872" y="6142715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chemeClr val="accent1"/>
                  </a:solidFill>
                  <a:latin typeface="+mn-lt"/>
                  <a:cs typeface="Cambria Math"/>
                </a:rPr>
                <a:t>||</a:t>
              </a:r>
              <a:endParaRPr lang="en-US" sz="2400" b="0" dirty="0">
                <a:solidFill>
                  <a:schemeClr val="accent1"/>
                </a:solidFill>
                <a:latin typeface="+mn-lt"/>
                <a:cs typeface="Cambria Mat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6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>
                <a:ea typeface="Tahoma"/>
              </a:rPr>
              <a:t>You should always expect a </a:t>
            </a:r>
            <a:r>
              <a:rPr lang="en-US" b="1" dirty="0" smtClean="0">
                <a:ea typeface="Tahoma"/>
              </a:rPr>
              <a:t>man</a:t>
            </a:r>
            <a:r>
              <a:rPr lang="en-US" b="1" dirty="0">
                <a:ea typeface="Tahoma"/>
              </a:rPr>
              <a:t>-in-the-middle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ea typeface="Tahoma"/>
              </a:rPr>
              <a:t>e.g. on the internet, your messages go through many </a:t>
            </a:r>
            <a:r>
              <a:rPr lang="en-US" dirty="0" smtClean="0">
                <a:ea typeface="Tahoma"/>
              </a:rPr>
              <a:t>intermediaries</a:t>
            </a:r>
            <a:endParaRPr lang="en-US" dirty="0">
              <a:ea typeface="Tahoma"/>
            </a:endParaRPr>
          </a:p>
          <a:p>
            <a:pPr>
              <a:lnSpc>
                <a:spcPct val="130000"/>
              </a:lnSpc>
            </a:pPr>
            <a:endParaRPr lang="en-US" dirty="0">
              <a:ea typeface="Tahoma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Tahoma"/>
              </a:rPr>
              <a:t>Solution: Use an authenticated channel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ea typeface="Tahoma"/>
              </a:rPr>
              <a:t>For instance, </a:t>
            </a:r>
            <a:r>
              <a:rPr lang="en-US" dirty="0" smtClean="0">
                <a:ea typeface="Tahoma"/>
              </a:rPr>
              <a:t>Alice </a:t>
            </a:r>
            <a:r>
              <a:rPr lang="en-US" dirty="0">
                <a:ea typeface="Tahoma"/>
              </a:rPr>
              <a:t>and Bob have certificates that contain a public key, and exchange them prior to the </a:t>
            </a:r>
            <a:r>
              <a:rPr lang="en-US" dirty="0" err="1" smtClean="0">
                <a:ea typeface="Tahoma"/>
              </a:rPr>
              <a:t>msg</a:t>
            </a:r>
            <a:r>
              <a:rPr lang="en-US" dirty="0" smtClean="0">
                <a:ea typeface="Tahoma"/>
              </a:rPr>
              <a:t> </a:t>
            </a:r>
            <a:r>
              <a:rPr lang="en-US" dirty="0">
                <a:ea typeface="Tahoma"/>
              </a:rPr>
              <a:t>exchange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ea typeface="Tahoma"/>
              </a:rPr>
              <a:t>They use them to authenticate the values in the </a:t>
            </a:r>
            <a:r>
              <a:rPr lang="en-US" dirty="0" smtClean="0">
                <a:ea typeface="Tahoma"/>
              </a:rPr>
              <a:t>session setup phase</a:t>
            </a:r>
            <a:endParaRPr lang="en-US" dirty="0">
              <a:ea typeface="Tahom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Trade-offs for </a:t>
            </a:r>
            <a:r>
              <a:rPr lang="en-US" dirty="0" smtClean="0"/>
              <a:t>Public Key </a:t>
            </a:r>
            <a:r>
              <a:rPr lang="en-US" dirty="0"/>
              <a:t>Crypto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computationally expensive than </a:t>
            </a:r>
            <a:r>
              <a:rPr lang="en-US" dirty="0" smtClean="0"/>
              <a:t>symmetric (shared) </a:t>
            </a:r>
            <a:r>
              <a:rPr lang="en-US" dirty="0"/>
              <a:t>key crypto</a:t>
            </a:r>
          </a:p>
          <a:p>
            <a:pPr lvl="1"/>
            <a:r>
              <a:rPr lang="en-US" dirty="0"/>
              <a:t>Algorithms are harder to implement</a:t>
            </a:r>
          </a:p>
          <a:p>
            <a:pPr lvl="1"/>
            <a:r>
              <a:rPr lang="en-US" dirty="0"/>
              <a:t>Require more complex machinery</a:t>
            </a:r>
          </a:p>
          <a:p>
            <a:r>
              <a:rPr lang="en-US" dirty="0"/>
              <a:t>More formal justification of difficulty</a:t>
            </a:r>
          </a:p>
          <a:p>
            <a:pPr lvl="1"/>
            <a:r>
              <a:rPr lang="en-US" dirty="0"/>
              <a:t>Hardness based on complexity-theoretic results</a:t>
            </a:r>
          </a:p>
          <a:p>
            <a:r>
              <a:rPr lang="en-US" dirty="0"/>
              <a:t>A principal needs </a:t>
            </a:r>
            <a:r>
              <a:rPr lang="en-US" dirty="0" smtClean="0"/>
              <a:t>1 </a:t>
            </a:r>
            <a:r>
              <a:rPr lang="en-US" dirty="0"/>
              <a:t>private key and </a:t>
            </a:r>
            <a:r>
              <a:rPr lang="en-US" dirty="0" smtClean="0"/>
              <a:t>1 </a:t>
            </a:r>
            <a:r>
              <a:rPr lang="en-US" dirty="0"/>
              <a:t>public key</a:t>
            </a:r>
          </a:p>
          <a:p>
            <a:pPr lvl="1"/>
            <a:r>
              <a:rPr lang="en-US" dirty="0"/>
              <a:t>Number of keys for pair-wise communication is 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hash functions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Take a variable length string</a:t>
            </a:r>
          </a:p>
          <a:p>
            <a:r>
              <a:rPr lang="en-US" dirty="0"/>
              <a:t>Produce a fixed length </a:t>
            </a:r>
            <a:r>
              <a:rPr lang="en-US" dirty="0" smtClean="0"/>
              <a:t>digest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(Non-cryptographic) Examples:</a:t>
            </a:r>
          </a:p>
          <a:p>
            <a:pPr lvl="1"/>
            <a:r>
              <a:rPr lang="en-US" dirty="0" smtClean="0"/>
              <a:t>Parity (or byte-wise XOR)</a:t>
            </a:r>
          </a:p>
          <a:p>
            <a:pPr lvl="1"/>
            <a:r>
              <a:rPr lang="en-US" dirty="0" smtClean="0"/>
              <a:t>CRC</a:t>
            </a:r>
          </a:p>
          <a:p>
            <a:r>
              <a:rPr lang="en-US" dirty="0" smtClean="0"/>
              <a:t>Realistic Example:</a:t>
            </a:r>
          </a:p>
          <a:p>
            <a:pPr lvl="1"/>
            <a:r>
              <a:rPr lang="en-US" dirty="0" smtClean="0"/>
              <a:t>The NIST Secure Hash Algorithm (SHA) takes a message of less than 2</a:t>
            </a:r>
            <a:r>
              <a:rPr lang="en-US" baseline="30000" dirty="0" smtClean="0"/>
              <a:t>64</a:t>
            </a:r>
            <a:r>
              <a:rPr lang="en-US" dirty="0" smtClean="0"/>
              <a:t> bits and produces a digest of 160 bits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669627" y="2038597"/>
          <a:ext cx="324802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1155700" imgH="355600" progId="Equation.3">
                  <p:embed/>
                </p:oleObj>
              </mc:Choice>
              <mc:Fallback>
                <p:oleObj name="Equation" r:id="rId3" imgW="11557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9627" y="2038597"/>
                        <a:ext cx="3248025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54823" y="1807764"/>
            <a:ext cx="853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 smtClean="0">
                <a:latin typeface="+mn-lt"/>
                <a:cs typeface="Tahoma"/>
              </a:rPr>
              <a:t>hash</a:t>
            </a:r>
            <a:endParaRPr lang="en-US" sz="2400" b="0" dirty="0">
              <a:latin typeface="+mn-lt"/>
              <a:cs typeface="Tahom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hard-to-invert summary of input data</a:t>
            </a:r>
          </a:p>
          <a:p>
            <a:r>
              <a:rPr lang="en-US" dirty="0" smtClean="0"/>
              <a:t>Like a check-sum or error detection code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a cryptographic algorithm internally</a:t>
            </a:r>
          </a:p>
          <a:p>
            <a:pPr lvl="1"/>
            <a:r>
              <a:rPr lang="en-US" dirty="0"/>
              <a:t>More expensive to compute</a:t>
            </a:r>
          </a:p>
          <a:p>
            <a:r>
              <a:rPr lang="en-US" dirty="0"/>
              <a:t>Sometimes called a Message Digest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Secure Hash Algorithm (SHA)</a:t>
            </a:r>
          </a:p>
          <a:p>
            <a:pPr lvl="1"/>
            <a:r>
              <a:rPr lang="en-US" dirty="0"/>
              <a:t>Message Digest (MD4, MD5)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Two factors:</a:t>
            </a:r>
            <a:endParaRPr lang="en-US" sz="2800" dirty="0"/>
          </a:p>
          <a:p>
            <a:r>
              <a:rPr lang="en-US" sz="2800" b="1" dirty="0" smtClean="0"/>
              <a:t>Lots of buggy software    </a:t>
            </a:r>
            <a:r>
              <a:rPr lang="en-US" sz="2000" dirty="0"/>
              <a:t>(and gullible users)</a:t>
            </a:r>
          </a:p>
          <a:p>
            <a:r>
              <a:rPr lang="en-US" sz="2800" b="1" dirty="0" smtClean="0"/>
              <a:t>Money can be made from finding and exploiting </a:t>
            </a:r>
            <a:r>
              <a:rPr lang="en-US" sz="2800" b="1" dirty="0" smtClean="0"/>
              <a:t>vulnerabilities</a:t>
            </a:r>
            <a:endParaRPr lang="en-US" sz="2800" dirty="0" smtClean="0"/>
          </a:p>
          <a:p>
            <a:pPr marL="914400" lvl="1" indent="-457200">
              <a:lnSpc>
                <a:spcPct val="100000"/>
              </a:lnSpc>
              <a:spcBef>
                <a:spcPts val="2376"/>
              </a:spcBef>
              <a:buFont typeface="+mj-lt"/>
              <a:buAutoNum type="arabicPeriod"/>
            </a:pPr>
            <a:r>
              <a:rPr lang="en-US" sz="2400" dirty="0" smtClean="0"/>
              <a:t>Marketplace for vulnerabilities</a:t>
            </a:r>
          </a:p>
          <a:p>
            <a:pPr marL="914400" lvl="1" indent="-457200">
              <a:lnSpc>
                <a:spcPct val="100000"/>
              </a:lnSpc>
              <a:spcBef>
                <a:spcPts val="2376"/>
              </a:spcBef>
              <a:buFont typeface="+mj-lt"/>
              <a:buAutoNum type="arabicPeriod"/>
            </a:pPr>
            <a:r>
              <a:rPr lang="en-US" sz="2400" dirty="0" smtClean="0"/>
              <a:t>Marketplace for owned machines (PPI)</a:t>
            </a:r>
          </a:p>
          <a:p>
            <a:pPr marL="914400" lvl="1" indent="-457200">
              <a:lnSpc>
                <a:spcPct val="100000"/>
              </a:lnSpc>
              <a:spcBef>
                <a:spcPts val="2376"/>
              </a:spcBef>
              <a:buFont typeface="+mj-lt"/>
              <a:buAutoNum type="arabicPeriod"/>
            </a:pPr>
            <a:r>
              <a:rPr lang="en-US" sz="2400" dirty="0" smtClean="0"/>
              <a:t>Many methods to profit from owned client machines</a:t>
            </a:r>
          </a:p>
          <a:p>
            <a:pPr lvl="1"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computer security problem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3885316"/>
            <a:ext cx="8763000" cy="2715978"/>
            <a:chOff x="228600" y="2876550"/>
            <a:chExt cx="8763000" cy="2715978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2876550"/>
              <a:ext cx="8763000" cy="20077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23113" y="5130863"/>
              <a:ext cx="47516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+mn-lt"/>
                </a:rPr>
                <a:t>current state of computer security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way hash function</a:t>
            </a:r>
          </a:p>
          <a:p>
            <a:pPr lvl="1"/>
            <a:r>
              <a:rPr lang="en-US" sz="2200" dirty="0" smtClean="0"/>
              <a:t>Given a hash value </a:t>
            </a:r>
            <a:r>
              <a:rPr lang="en-US" sz="2200" i="1" dirty="0" smtClean="0">
                <a:latin typeface="Cambria Math"/>
                <a:cs typeface="Cambria Math"/>
              </a:rPr>
              <a:t>y</a:t>
            </a:r>
            <a:r>
              <a:rPr lang="en-US" sz="2200" dirty="0" smtClean="0"/>
              <a:t>, it should be infeasible to find </a:t>
            </a:r>
            <a:r>
              <a:rPr lang="en-US" sz="2200" i="1" dirty="0" smtClean="0">
                <a:latin typeface="Cambria Math"/>
                <a:cs typeface="Cambria Math"/>
              </a:rPr>
              <a:t>m</a:t>
            </a:r>
            <a:r>
              <a:rPr lang="en-US" sz="2200" dirty="0" smtClean="0">
                <a:latin typeface="Cambria Math"/>
                <a:cs typeface="Cambria Math"/>
              </a:rPr>
              <a:t> </a:t>
            </a:r>
            <a:r>
              <a:rPr lang="en-US" sz="2200" dirty="0" err="1" smtClean="0">
                <a:latin typeface="Cambria Math"/>
                <a:cs typeface="Cambria Math"/>
              </a:rPr>
              <a:t>s.t.</a:t>
            </a:r>
            <a:r>
              <a:rPr lang="en-US" sz="2200" dirty="0" smtClean="0">
                <a:latin typeface="Cambria Math"/>
                <a:cs typeface="Cambria Math"/>
              </a:rPr>
              <a:t> h(</a:t>
            </a:r>
            <a:r>
              <a:rPr lang="en-US" sz="2200" i="1" dirty="0" smtClean="0">
                <a:latin typeface="Cambria Math"/>
                <a:cs typeface="Cambria Math"/>
              </a:rPr>
              <a:t>m</a:t>
            </a:r>
            <a:r>
              <a:rPr lang="en-US" sz="2200" dirty="0" smtClean="0">
                <a:latin typeface="Cambria Math"/>
                <a:cs typeface="Cambria Math"/>
              </a:rPr>
              <a:t>)=</a:t>
            </a:r>
            <a:r>
              <a:rPr lang="en-US" sz="2200" i="1" dirty="0" smtClean="0">
                <a:latin typeface="Cambria Math"/>
                <a:cs typeface="Cambria Math"/>
              </a:rPr>
              <a:t>y</a:t>
            </a:r>
          </a:p>
          <a:p>
            <a:r>
              <a:rPr lang="en-US" dirty="0" smtClean="0"/>
              <a:t>Collision resistance</a:t>
            </a:r>
          </a:p>
          <a:p>
            <a:pPr lvl="1"/>
            <a:r>
              <a:rPr lang="en-US" sz="2200" dirty="0" smtClean="0"/>
              <a:t>It should be infeasible to find two different messages </a:t>
            </a:r>
            <a:r>
              <a:rPr lang="en-US" sz="2200" i="1" dirty="0" smtClean="0">
                <a:latin typeface="Cambria Math"/>
                <a:cs typeface="Cambria Math"/>
              </a:rPr>
              <a:t>m</a:t>
            </a:r>
            <a:r>
              <a:rPr lang="en-US" sz="2200" i="1" baseline="-25000" dirty="0" smtClean="0">
                <a:latin typeface="Cambria Math"/>
                <a:cs typeface="Cambria Math"/>
              </a:rPr>
              <a:t>1</a:t>
            </a:r>
            <a:r>
              <a:rPr lang="en-US" sz="2200" dirty="0" smtClean="0"/>
              <a:t> and </a:t>
            </a:r>
            <a:r>
              <a:rPr lang="en-US" sz="2200" i="1" dirty="0" smtClean="0">
                <a:latin typeface="Cambria Math"/>
                <a:cs typeface="Cambria Math"/>
              </a:rPr>
              <a:t>m</a:t>
            </a:r>
            <a:r>
              <a:rPr lang="en-US" sz="2200" i="1" baseline="-25000" dirty="0" smtClean="0">
                <a:latin typeface="Cambria Math"/>
                <a:cs typeface="Cambria Math"/>
              </a:rPr>
              <a:t>2</a:t>
            </a:r>
            <a:r>
              <a:rPr lang="en-US" sz="2200" dirty="0" smtClean="0">
                <a:latin typeface="Cambria Math"/>
                <a:cs typeface="Cambria Math"/>
              </a:rPr>
              <a:t> </a:t>
            </a:r>
            <a:r>
              <a:rPr lang="en-US" sz="2200" dirty="0" err="1" smtClean="0">
                <a:latin typeface="Cambria Math"/>
                <a:cs typeface="Cambria Math"/>
              </a:rPr>
              <a:t>s.t.</a:t>
            </a:r>
            <a:r>
              <a:rPr lang="en-US" sz="2200" dirty="0" smtClean="0">
                <a:latin typeface="Cambria Math"/>
                <a:cs typeface="Cambria Math"/>
              </a:rPr>
              <a:t> h(</a:t>
            </a:r>
            <a:r>
              <a:rPr lang="en-US" sz="2200" i="1" dirty="0" smtClean="0">
                <a:latin typeface="Cambria Math"/>
                <a:cs typeface="Cambria Math"/>
              </a:rPr>
              <a:t>m</a:t>
            </a:r>
            <a:r>
              <a:rPr lang="en-US" sz="2200" i="1" baseline="-25000" dirty="0" smtClean="0">
                <a:latin typeface="Cambria Math"/>
                <a:cs typeface="Cambria Math"/>
              </a:rPr>
              <a:t>1</a:t>
            </a:r>
            <a:r>
              <a:rPr lang="en-US" sz="2200" dirty="0" smtClean="0">
                <a:latin typeface="Cambria Math"/>
                <a:cs typeface="Cambria Math"/>
              </a:rPr>
              <a:t>)=h(</a:t>
            </a:r>
            <a:r>
              <a:rPr lang="en-US" sz="2200" i="1" dirty="0" smtClean="0">
                <a:latin typeface="Cambria Math"/>
                <a:cs typeface="Cambria Math"/>
              </a:rPr>
              <a:t>m</a:t>
            </a:r>
            <a:r>
              <a:rPr lang="en-US" sz="2200" i="1" baseline="-25000" dirty="0" smtClean="0">
                <a:latin typeface="Cambria Math"/>
                <a:cs typeface="Cambria Math"/>
              </a:rPr>
              <a:t>2</a:t>
            </a:r>
            <a:r>
              <a:rPr lang="en-US" sz="2200" dirty="0" smtClean="0">
                <a:latin typeface="Cambria Math"/>
                <a:cs typeface="Cambria Math"/>
              </a:rPr>
              <a:t>)</a:t>
            </a:r>
          </a:p>
          <a:p>
            <a:r>
              <a:rPr lang="en-US" dirty="0" smtClean="0"/>
              <a:t>Random oracle property</a:t>
            </a:r>
          </a:p>
          <a:p>
            <a:pPr lvl="1"/>
            <a:r>
              <a:rPr lang="en-US" sz="2200" dirty="0" smtClean="0">
                <a:latin typeface="Cambria Math"/>
                <a:cs typeface="Cambria Math"/>
              </a:rPr>
              <a:t>h(</a:t>
            </a:r>
            <a:r>
              <a:rPr lang="en-US" sz="2200" i="1" dirty="0" smtClean="0">
                <a:latin typeface="Cambria Math"/>
                <a:cs typeface="Cambria Math"/>
              </a:rPr>
              <a:t>m</a:t>
            </a:r>
            <a:r>
              <a:rPr lang="en-US" sz="2200" dirty="0" smtClean="0">
                <a:latin typeface="Cambria Math"/>
                <a:cs typeface="Cambria Math"/>
              </a:rPr>
              <a:t>)</a:t>
            </a:r>
            <a:r>
              <a:rPr lang="en-US" sz="2200" dirty="0" smtClean="0"/>
              <a:t> is indistinguishable from a random n-bit value</a:t>
            </a:r>
          </a:p>
          <a:p>
            <a:pPr lvl="1"/>
            <a:r>
              <a:rPr lang="en-US" sz="2200" dirty="0" smtClean="0"/>
              <a:t>Attacker must spend a lot of effort to be able to modify the message without altering the hash value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 Authentication </a:t>
            </a:r>
            <a:r>
              <a:rPr lang="en-US" dirty="0" smtClean="0"/>
              <a:t>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 Integrity:    MACs</a:t>
            </a:r>
          </a:p>
        </p:txBody>
      </p:sp>
      <p:sp>
        <p:nvSpPr>
          <p:cNvPr id="3789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Goal: message integrity.   No confidentiality.</a:t>
            </a:r>
          </a:p>
          <a:p>
            <a:pPr lvl="1"/>
            <a:r>
              <a:rPr lang="en-US" smtClean="0">
                <a:sym typeface="Symbol" pitchFamily="18" charset="2"/>
              </a:rPr>
              <a:t>ex:   Protecting public binaries on disk.   </a:t>
            </a:r>
          </a:p>
          <a:p>
            <a:pPr lvl="1"/>
            <a:endParaRPr lang="en-US" smtClean="0">
              <a:sym typeface="Symbol" pitchFamily="18" charset="2"/>
            </a:endParaRPr>
          </a:p>
          <a:p>
            <a:pPr lvl="1"/>
            <a:endParaRPr lang="en-US" smtClean="0">
              <a:sym typeface="Symbol" pitchFamily="18" charset="2"/>
            </a:endParaRPr>
          </a:p>
          <a:p>
            <a:pPr lvl="1"/>
            <a:endParaRPr lang="en-US" smtClean="0">
              <a:sym typeface="Symbol" pitchFamily="18" charset="2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88400" y="6616700"/>
            <a:ext cx="3556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F05C44B-4C81-47B4-A06A-2FF6E109E417}" type="slidenum">
              <a:rPr lang="en-US"/>
              <a:pPr eaLnBrk="1" hangingPunct="1"/>
              <a:t>62</a:t>
            </a:fld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38200" y="3468688"/>
            <a:ext cx="838200" cy="6858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Alice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400800" y="3468688"/>
            <a:ext cx="838200" cy="685800"/>
          </a:xfrm>
          <a:prstGeom prst="rect">
            <a:avLst/>
          </a:prstGeom>
          <a:solidFill>
            <a:srgbClr val="ECD8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Bob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050925" y="31242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0">
                <a:latin typeface="+mn-lt"/>
              </a:rPr>
              <a:t>k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705600" y="31638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0">
                <a:latin typeface="+mn-lt"/>
              </a:rPr>
              <a:t>k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1676400" y="3773488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+mn-lt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2286000" y="3240088"/>
            <a:ext cx="2590800" cy="381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Message  m 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029200" y="3240088"/>
            <a:ext cx="533400" cy="381000"/>
          </a:xfrm>
          <a:prstGeom prst="rect">
            <a:avLst/>
          </a:prstGeom>
          <a:solidFill>
            <a:srgbClr val="CFDB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+mn-lt"/>
              </a:rPr>
              <a:t>tag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33400" y="4237038"/>
            <a:ext cx="327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0">
                <a:solidFill>
                  <a:srgbClr val="869406"/>
                </a:solidFill>
                <a:latin typeface="+mn-lt"/>
              </a:rPr>
              <a:t>Generate tag:</a:t>
            </a:r>
          </a:p>
          <a:p>
            <a:pPr algn="l" eaLnBrk="1" hangingPunct="1"/>
            <a:r>
              <a:rPr lang="en-US" b="0" dirty="0">
                <a:solidFill>
                  <a:srgbClr val="869406"/>
                </a:solidFill>
                <a:latin typeface="+mn-lt"/>
              </a:rPr>
              <a:t>     tag </a:t>
            </a:r>
            <a:r>
              <a:rPr lang="en-US" b="0" dirty="0">
                <a:solidFill>
                  <a:srgbClr val="869406"/>
                </a:solidFill>
                <a:latin typeface="+mn-lt"/>
                <a:sym typeface="Symbol" pitchFamily="18" charset="2"/>
              </a:rPr>
              <a:t> S(k, m)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73718" y="4230688"/>
            <a:ext cx="2690813" cy="708025"/>
            <a:chOff x="3511" y="2448"/>
            <a:chExt cx="1695" cy="446"/>
          </a:xfrm>
        </p:grpSpPr>
        <p:sp>
          <p:nvSpPr>
            <p:cNvPr id="37903" name="Text Box 14"/>
            <p:cNvSpPr txBox="1">
              <a:spLocks noChangeArrowheads="1"/>
            </p:cNvSpPr>
            <p:nvPr/>
          </p:nvSpPr>
          <p:spPr bwMode="auto">
            <a:xfrm>
              <a:off x="3511" y="2448"/>
              <a:ext cx="169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 eaLnBrk="1" hangingPunct="1"/>
              <a:r>
                <a:rPr lang="en-US" b="0" dirty="0">
                  <a:solidFill>
                    <a:srgbClr val="869406"/>
                  </a:solidFill>
                  <a:latin typeface="+mn-lt"/>
                </a:rPr>
                <a:t>Verify tag:</a:t>
              </a:r>
            </a:p>
            <a:p>
              <a:pPr eaLnBrk="1" hangingPunct="1"/>
              <a:r>
                <a:rPr lang="en-US" b="0" dirty="0">
                  <a:solidFill>
                    <a:srgbClr val="869406"/>
                  </a:solidFill>
                  <a:latin typeface="+mn-lt"/>
                </a:rPr>
                <a:t>    V</a:t>
              </a:r>
              <a:r>
                <a:rPr lang="en-US" b="0" dirty="0">
                  <a:solidFill>
                    <a:srgbClr val="869406"/>
                  </a:solidFill>
                  <a:latin typeface="+mn-lt"/>
                  <a:sym typeface="Symbol" pitchFamily="18" charset="2"/>
                </a:rPr>
                <a:t>(k, m, tag)  = `yes’</a:t>
              </a:r>
            </a:p>
          </p:txBody>
        </p:sp>
        <p:sp>
          <p:nvSpPr>
            <p:cNvPr id="37904" name="Text Box 15"/>
            <p:cNvSpPr txBox="1">
              <a:spLocks noChangeArrowheads="1"/>
            </p:cNvSpPr>
            <p:nvPr/>
          </p:nvSpPr>
          <p:spPr bwMode="auto">
            <a:xfrm>
              <a:off x="4608" y="2478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800" b="0">
                  <a:solidFill>
                    <a:srgbClr val="869406"/>
                  </a:solidFill>
                  <a:latin typeface="+mn-lt"/>
                </a:rPr>
                <a:t>?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01084" y="5791200"/>
            <a:ext cx="683232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note:    non-keyed checksum (CRC) is an insecure MAC  !!</a:t>
            </a:r>
          </a:p>
        </p:txBody>
      </p:sp>
    </p:spTree>
    <p:extLst>
      <p:ext uri="{BB962C8B-B14F-4D97-AF65-F5344CB8AC3E}">
        <p14:creationId xmlns:p14="http://schemas.microsoft.com/office/powerpoint/2010/main" val="19344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6" y="1600200"/>
            <a:ext cx="8846601" cy="4823385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493838" algn="l"/>
              </a:tabLst>
            </a:pPr>
            <a:r>
              <a:rPr lang="en-US" dirty="0" smtClean="0"/>
              <a:t>Attacker’s power: </a:t>
            </a:r>
            <a:r>
              <a:rPr lang="en-US" dirty="0"/>
              <a:t>chosen message attack</a:t>
            </a:r>
          </a:p>
          <a:p>
            <a:pPr lvl="1">
              <a:tabLst>
                <a:tab pos="1493838" algn="l"/>
              </a:tabLst>
            </a:pPr>
            <a:r>
              <a:rPr lang="en-US" dirty="0"/>
              <a:t>for m</a:t>
            </a:r>
            <a:r>
              <a:rPr lang="en-US" baseline="-25000" dirty="0"/>
              <a:t>1</a:t>
            </a:r>
            <a:r>
              <a:rPr lang="en-US" dirty="0"/>
              <a:t>,m</a:t>
            </a:r>
            <a:r>
              <a:rPr lang="en-US" baseline="-25000" dirty="0"/>
              <a:t>2</a:t>
            </a:r>
            <a:r>
              <a:rPr lang="en-US" dirty="0"/>
              <a:t>,…,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   attacker is given  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</a:t>
            </a:r>
            <a:r>
              <a:rPr lang="en-US" dirty="0"/>
              <a:t> S(</a:t>
            </a:r>
            <a:r>
              <a:rPr lang="en-US" dirty="0" err="1"/>
              <a:t>k,m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  <a:p>
            <a:pPr>
              <a:tabLst>
                <a:tab pos="1493838" algn="l"/>
              </a:tabLst>
            </a:pPr>
            <a:endParaRPr lang="en-US" dirty="0"/>
          </a:p>
          <a:p>
            <a:pPr>
              <a:tabLst>
                <a:tab pos="1493838" algn="l"/>
              </a:tabLst>
            </a:pPr>
            <a:r>
              <a:rPr lang="en-US" dirty="0"/>
              <a:t>Attacker’s goal:   existential </a:t>
            </a:r>
            <a:r>
              <a:rPr lang="en-US" dirty="0" smtClean="0"/>
              <a:t>forgery</a:t>
            </a:r>
            <a:endParaRPr lang="en-US" dirty="0"/>
          </a:p>
          <a:p>
            <a:pPr lvl="1">
              <a:tabLst>
                <a:tab pos="1493838" algn="l"/>
              </a:tabLst>
            </a:pPr>
            <a:r>
              <a:rPr lang="en-US" dirty="0"/>
              <a:t>produce some </a:t>
            </a:r>
            <a:r>
              <a:rPr lang="en-US" b="1" u="sng" dirty="0"/>
              <a:t>new</a:t>
            </a:r>
            <a:r>
              <a:rPr lang="en-US" dirty="0"/>
              <a:t> valid message/tag pair  (</a:t>
            </a:r>
            <a:r>
              <a:rPr lang="en-US" dirty="0" err="1"/>
              <a:t>m,t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FontTx/>
              <a:buNone/>
              <a:tabLst>
                <a:tab pos="1493838" algn="l"/>
              </a:tabLst>
            </a:pPr>
            <a:r>
              <a:rPr lang="en-US" dirty="0"/>
              <a:t>			(</a:t>
            </a:r>
            <a:r>
              <a:rPr lang="en-US" dirty="0" err="1"/>
              <a:t>m,t</a:t>
            </a:r>
            <a:r>
              <a:rPr lang="en-US" dirty="0"/>
              <a:t>)  </a:t>
            </a:r>
            <a:r>
              <a:rPr lang="en-US" dirty="0">
                <a:sym typeface="Symbol" pitchFamily="18" charset="2"/>
              </a:rPr>
              <a:t>  </a:t>
            </a:r>
            <a:r>
              <a:rPr lang="en-US" sz="2800" dirty="0">
                <a:sym typeface="Symbol" pitchFamily="18" charset="2"/>
              </a:rPr>
              <a:t>{</a:t>
            </a:r>
            <a:r>
              <a:rPr lang="en-US" dirty="0">
                <a:sym typeface="Symbol" pitchFamily="18" charset="2"/>
              </a:rPr>
              <a:t> (m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,t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) , … , (</a:t>
            </a:r>
            <a:r>
              <a:rPr lang="en-US" dirty="0" err="1">
                <a:sym typeface="Symbol" pitchFamily="18" charset="2"/>
              </a:rPr>
              <a:t>m</a:t>
            </a:r>
            <a:r>
              <a:rPr lang="en-US" baseline="-25000" dirty="0" err="1">
                <a:sym typeface="Symbol" pitchFamily="18" charset="2"/>
              </a:rPr>
              <a:t>q</a:t>
            </a:r>
            <a:r>
              <a:rPr lang="en-US" dirty="0" err="1">
                <a:sym typeface="Symbol" pitchFamily="18" charset="2"/>
              </a:rPr>
              <a:t>,t</a:t>
            </a:r>
            <a:r>
              <a:rPr lang="en-US" baseline="-25000" dirty="0" err="1">
                <a:sym typeface="Symbol" pitchFamily="18" charset="2"/>
              </a:rPr>
              <a:t>q</a:t>
            </a:r>
            <a:r>
              <a:rPr lang="en-US" dirty="0">
                <a:sym typeface="Symbol" pitchFamily="18" charset="2"/>
              </a:rPr>
              <a:t>) </a:t>
            </a:r>
            <a:r>
              <a:rPr lang="en-US" sz="2800" dirty="0">
                <a:sym typeface="Symbol" pitchFamily="18" charset="2"/>
              </a:rPr>
              <a:t>}</a:t>
            </a:r>
          </a:p>
          <a:p>
            <a:pPr lvl="1">
              <a:buFontTx/>
              <a:buNone/>
              <a:tabLst>
                <a:tab pos="1493838" algn="l"/>
              </a:tabLst>
            </a:pPr>
            <a:endParaRPr lang="en-US" sz="2800" dirty="0">
              <a:sym typeface="Symbol" pitchFamily="18" charset="2"/>
            </a:endParaRPr>
          </a:p>
          <a:p>
            <a:pPr>
              <a:lnSpc>
                <a:spcPct val="110000"/>
              </a:lnSpc>
              <a:tabLst>
                <a:tab pos="1493838" algn="l"/>
              </a:tabLst>
            </a:pPr>
            <a:r>
              <a:rPr lang="en-US" dirty="0">
                <a:sym typeface="Symbol" pitchFamily="18" charset="2"/>
              </a:rPr>
              <a:t>A secure PRF gives a secure MAC:</a:t>
            </a:r>
            <a:endParaRPr lang="en-US" dirty="0"/>
          </a:p>
          <a:p>
            <a:pPr lvl="1">
              <a:lnSpc>
                <a:spcPct val="110000"/>
              </a:lnSpc>
              <a:tabLst>
                <a:tab pos="1493838" algn="l"/>
              </a:tabLst>
            </a:pPr>
            <a:r>
              <a:rPr lang="en-US" dirty="0"/>
              <a:t>S(</a:t>
            </a:r>
            <a:r>
              <a:rPr lang="en-US" dirty="0" err="1"/>
              <a:t>k,m</a:t>
            </a:r>
            <a:r>
              <a:rPr lang="en-US" dirty="0"/>
              <a:t>) = F(</a:t>
            </a:r>
            <a:r>
              <a:rPr lang="en-US" dirty="0" err="1"/>
              <a:t>k,m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  <a:tabLst>
                <a:tab pos="1493838" algn="l"/>
              </a:tabLst>
            </a:pPr>
            <a:r>
              <a:rPr lang="en-US" dirty="0"/>
              <a:t>V(</a:t>
            </a:r>
            <a:r>
              <a:rPr lang="en-US" dirty="0" err="1"/>
              <a:t>k,m,t</a:t>
            </a:r>
            <a:r>
              <a:rPr lang="en-US" dirty="0"/>
              <a:t>): `yes’ if  t = F(</a:t>
            </a:r>
            <a:r>
              <a:rPr lang="en-US" dirty="0" err="1"/>
              <a:t>k,m</a:t>
            </a:r>
            <a:r>
              <a:rPr lang="en-US" dirty="0"/>
              <a:t>) and `no’ otherwise</a:t>
            </a:r>
            <a:r>
              <a:rPr lang="en-US" dirty="0" smtClean="0"/>
              <a:t>.</a:t>
            </a:r>
            <a:endParaRPr lang="en-US" dirty="0" smtClean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63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04800" y="4421871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927905" y="4777450"/>
            <a:ext cx="7938304" cy="6510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534400" cy="914400"/>
          </a:xfrm>
        </p:spPr>
        <p:txBody>
          <a:bodyPr/>
          <a:lstStyle/>
          <a:p>
            <a:r>
              <a:rPr lang="en-US" dirty="0" smtClean="0"/>
              <a:t>Standardized method:   </a:t>
            </a:r>
            <a:r>
              <a:rPr lang="en-US" dirty="0" smtClean="0"/>
              <a:t>HMAC  (Hash-MAC)</a:t>
            </a:r>
          </a:p>
        </p:txBody>
      </p:sp>
      <p:sp>
        <p:nvSpPr>
          <p:cNvPr id="583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8768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Most widely used MAC on the </a:t>
            </a:r>
            <a:r>
              <a:rPr lang="en-US" sz="2400" dirty="0" smtClean="0"/>
              <a:t>Internet</a:t>
            </a:r>
            <a:endParaRPr lang="en-US" sz="2400" dirty="0" smtClean="0"/>
          </a:p>
          <a:p>
            <a:pPr marL="0" indent="0" eaLnBrk="1" hangingPunct="1"/>
            <a:endParaRPr lang="en-US" sz="2400" dirty="0" smtClean="0"/>
          </a:p>
          <a:p>
            <a:pPr marL="0" indent="0" eaLnBrk="1" hangingPunct="1">
              <a:spcBef>
                <a:spcPts val="576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/>
              <a:t>	H:   hash function.      </a:t>
            </a:r>
          </a:p>
          <a:p>
            <a:pPr marL="0" indent="0" eaLnBrk="1" hangingPunct="1">
              <a:spcBef>
                <a:spcPts val="576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400" dirty="0" smtClean="0"/>
              <a:t>	       example:   SHA-256</a:t>
            </a:r>
            <a:r>
              <a:rPr lang="en-US" sz="2400" dirty="0" smtClean="0">
                <a:sym typeface="Symbol" pitchFamily="18" charset="2"/>
              </a:rPr>
              <a:t>    ;    output is 256 bits</a:t>
            </a:r>
            <a:endParaRPr lang="en-US" sz="2400" baseline="30000" dirty="0" smtClean="0">
              <a:sym typeface="Symbol" pitchFamily="18" charset="2"/>
            </a:endParaRPr>
          </a:p>
          <a:p>
            <a:pPr marL="0" indent="0" eaLnBrk="1" hangingPunct="1"/>
            <a:endParaRPr lang="en-US" sz="2400" baseline="30000" dirty="0" smtClean="0">
              <a:sym typeface="Symbol" pitchFamily="18" charset="2"/>
            </a:endParaRPr>
          </a:p>
          <a:p>
            <a:pPr marL="0" indent="0" eaLnBrk="1" hangingPunct="1">
              <a:spcBef>
                <a:spcPct val="100000"/>
              </a:spcBef>
              <a:buFont typeface="Wingdings" pitchFamily="2" charset="2"/>
              <a:buNone/>
            </a:pPr>
            <a:r>
              <a:rPr lang="en-US" sz="2400" dirty="0" smtClean="0">
                <a:sym typeface="Symbol" pitchFamily="18" charset="2"/>
              </a:rPr>
              <a:t>Building a MAC out of a hash function: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>
                <a:sym typeface="Symbol" pitchFamily="18" charset="2"/>
              </a:rPr>
              <a:t>HMAC: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S( k, m ) =  H( </a:t>
            </a:r>
            <a:r>
              <a:rPr lang="en-US" dirty="0" err="1" smtClean="0">
                <a:cs typeface="Arial" charset="0"/>
                <a:sym typeface="Symbol" pitchFamily="18" charset="2"/>
              </a:rPr>
              <a:t>kopad</a:t>
            </a:r>
            <a:r>
              <a:rPr lang="en-US" dirty="0" smtClean="0">
                <a:cs typeface="Arial" charset="0"/>
                <a:sym typeface="Symbol" pitchFamily="18" charset="2"/>
              </a:rPr>
              <a:t> ||  </a:t>
            </a:r>
            <a:r>
              <a:rPr lang="en-US" b="1" dirty="0" smtClean="0">
                <a:cs typeface="Arial" charset="0"/>
                <a:sym typeface="Symbol" pitchFamily="18" charset="2"/>
              </a:rPr>
              <a:t>H( </a:t>
            </a:r>
            <a:r>
              <a:rPr lang="en-US" b="1" dirty="0" err="1" smtClean="0">
                <a:cs typeface="Arial" charset="0"/>
                <a:sym typeface="Symbol" pitchFamily="18" charset="2"/>
              </a:rPr>
              <a:t>kipad</a:t>
            </a:r>
            <a:r>
              <a:rPr lang="en-US" b="1" dirty="0" smtClean="0">
                <a:cs typeface="Arial" charset="0"/>
                <a:sym typeface="Symbol" pitchFamily="18" charset="2"/>
              </a:rPr>
              <a:t> || m )</a:t>
            </a:r>
            <a:r>
              <a:rPr lang="en-US" dirty="0" smtClean="0">
                <a:cs typeface="Arial" charset="0"/>
                <a:sym typeface="Symbol" pitchFamily="18" charset="2"/>
              </a:rPr>
              <a:t>)</a:t>
            </a:r>
          </a:p>
          <a:p>
            <a:pPr marL="0" indent="0" eaLnBrk="1" hangingPunct="1"/>
            <a:endParaRPr lang="en-US" sz="1800" dirty="0"/>
          </a:p>
          <a:p>
            <a:pPr marL="0" indent="0" eaLnBrk="1" hangingPunct="1">
              <a:buNone/>
            </a:pPr>
            <a:r>
              <a:rPr lang="en-US" sz="2400" dirty="0" smtClean="0"/>
              <a:t>Maintains </a:t>
            </a:r>
            <a:r>
              <a:rPr lang="en-US" sz="2400" dirty="0"/>
              <a:t>performance of the original hash function</a:t>
            </a:r>
            <a:endParaRPr lang="en-US" sz="2400" dirty="0" smtClean="0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893180" y="2678906"/>
            <a:ext cx="7315200" cy="104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Encryption + 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614363" y="3429000"/>
            <a:ext cx="8174037" cy="1524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Combining MAC and </a:t>
            </a:r>
            <a:r>
              <a:rPr lang="en-US" sz="3200" dirty="0" smtClean="0"/>
              <a:t>ENC</a:t>
            </a:r>
            <a:endParaRPr lang="en-US" sz="2000" dirty="0" smtClean="0"/>
          </a:p>
        </p:txBody>
      </p:sp>
      <p:sp>
        <p:nvSpPr>
          <p:cNvPr id="460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78800" cy="4724400"/>
          </a:xfrm>
        </p:spPr>
        <p:txBody>
          <a:bodyPr/>
          <a:lstStyle/>
          <a:p>
            <a:pPr marL="461963" indent="-461963" eaLnBrk="1" hangingPunct="1">
              <a:spcBef>
                <a:spcPts val="48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000" u="sng" dirty="0" smtClean="0"/>
              <a:t>Option 1</a:t>
            </a:r>
            <a:r>
              <a:rPr lang="en-US" sz="2000" dirty="0" smtClean="0"/>
              <a:t>:  MAC-then-Encrypt (SSL)</a:t>
            </a:r>
          </a:p>
          <a:p>
            <a:pPr marL="461963" indent="-461963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461963" indent="-461963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461963" indent="-461963" eaLnBrk="1" hangingPunct="1">
              <a:spcBef>
                <a:spcPct val="60000"/>
              </a:spcBef>
              <a:buFont typeface="Wingdings" pitchFamily="2" charset="2"/>
              <a:buNone/>
            </a:pPr>
            <a:r>
              <a:rPr lang="en-US" sz="2000" u="sng" dirty="0" smtClean="0"/>
              <a:t>Option </a:t>
            </a:r>
            <a:r>
              <a:rPr lang="en-US" sz="2000" u="sng" dirty="0" smtClean="0"/>
              <a:t>2</a:t>
            </a:r>
            <a:r>
              <a:rPr lang="en-US" sz="2000" dirty="0" smtClean="0"/>
              <a:t>:  Encrypt-then-MAC (IPsec)</a:t>
            </a:r>
          </a:p>
          <a:p>
            <a:pPr marL="461963" indent="-461963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461963" indent="-461963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marL="461963" indent="-461963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000" u="sng" dirty="0" smtClean="0"/>
              <a:t>Option </a:t>
            </a:r>
            <a:r>
              <a:rPr lang="en-US" sz="2000" u="sng" dirty="0" smtClean="0"/>
              <a:t>3</a:t>
            </a:r>
            <a:r>
              <a:rPr lang="en-US" sz="2000" dirty="0" smtClean="0"/>
              <a:t>:   Encrypt-and-MAC (SSH)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933575" y="2640013"/>
            <a:ext cx="14478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Msg  M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457575" y="27162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990975" y="2640013"/>
            <a:ext cx="12954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Msg  M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62575" y="2640013"/>
            <a:ext cx="838200" cy="381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rgbClr val="ECD882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MAC</a:t>
            </a: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6353175" y="271621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090" name="Rectangle 10" descr="Horizontal brick"/>
          <p:cNvSpPr>
            <a:spLocks noChangeArrowheads="1"/>
          </p:cNvSpPr>
          <p:nvPr/>
        </p:nvSpPr>
        <p:spPr bwMode="auto">
          <a:xfrm>
            <a:off x="6886575" y="2640013"/>
            <a:ext cx="1752600" cy="3810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7593447" y="2182813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+mn-lt"/>
              </a:rPr>
              <a:t>Enc K</a:t>
            </a:r>
            <a:r>
              <a:rPr kumimoji="1" lang="en-US" baseline="-25000">
                <a:latin typeface="+mn-lt"/>
              </a:rPr>
              <a:t>E</a:t>
            </a:r>
            <a:endParaRPr kumimoji="1" lang="en-US" sz="2800" baseline="-25000">
              <a:latin typeface="+mn-lt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4955319" y="2133600"/>
            <a:ext cx="1457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+mn-lt"/>
              </a:rPr>
              <a:t>MAC(M,K</a:t>
            </a:r>
            <a:r>
              <a:rPr kumimoji="1" lang="en-US" baseline="-25000">
                <a:latin typeface="+mn-lt"/>
              </a:rPr>
              <a:t>I</a:t>
            </a:r>
            <a:r>
              <a:rPr kumimoji="1" lang="en-US">
                <a:latin typeface="+mn-lt"/>
              </a:rPr>
              <a:t>)</a:t>
            </a:r>
            <a:endParaRPr kumimoji="1" lang="en-US" baseline="-25000">
              <a:latin typeface="+mn-lt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1933575" y="4267200"/>
            <a:ext cx="14478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Msg  M</a:t>
            </a: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3457575" y="4343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5667375" y="4343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096" name="Rectangle 16" descr="Horizontal brick"/>
          <p:cNvSpPr>
            <a:spLocks noChangeArrowheads="1"/>
          </p:cNvSpPr>
          <p:nvPr/>
        </p:nvSpPr>
        <p:spPr bwMode="auto">
          <a:xfrm>
            <a:off x="3992563" y="4267200"/>
            <a:ext cx="1370012" cy="3810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240647" y="3810000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+mn-lt"/>
              </a:rPr>
              <a:t>Enc K</a:t>
            </a:r>
            <a:r>
              <a:rPr kumimoji="1" lang="en-US" baseline="-25000">
                <a:latin typeface="+mn-lt"/>
              </a:rPr>
              <a:t>E</a:t>
            </a:r>
            <a:endParaRPr kumimoji="1" lang="en-US" sz="2800" baseline="-25000">
              <a:latin typeface="+mn-lt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 flipH="1">
            <a:off x="7724775" y="4252913"/>
            <a:ext cx="838200" cy="381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rgbClr val="ECD882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+mn-lt"/>
              </a:rPr>
              <a:t>MAC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 flipH="1">
            <a:off x="7298259" y="3733800"/>
            <a:ext cx="1500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+mn-lt"/>
              </a:rPr>
              <a:t>MAC(C, K</a:t>
            </a:r>
            <a:r>
              <a:rPr kumimoji="1" lang="en-US" baseline="-25000">
                <a:latin typeface="+mn-lt"/>
              </a:rPr>
              <a:t>I</a:t>
            </a:r>
            <a:r>
              <a:rPr kumimoji="1" lang="en-US">
                <a:latin typeface="+mn-lt"/>
              </a:rPr>
              <a:t>)</a:t>
            </a:r>
            <a:endParaRPr kumimoji="1" lang="en-US" baseline="-25000">
              <a:latin typeface="+mn-lt"/>
            </a:endParaRPr>
          </a:p>
        </p:txBody>
      </p:sp>
      <p:sp>
        <p:nvSpPr>
          <p:cNvPr id="46100" name="Rectangle 20" descr="Horizontal brick"/>
          <p:cNvSpPr>
            <a:spLocks noChangeArrowheads="1"/>
          </p:cNvSpPr>
          <p:nvPr/>
        </p:nvSpPr>
        <p:spPr bwMode="auto">
          <a:xfrm>
            <a:off x="6276975" y="4254500"/>
            <a:ext cx="1370013" cy="3810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1933575" y="5867400"/>
            <a:ext cx="1447800" cy="381000"/>
          </a:xfrm>
          <a:prstGeom prst="rect">
            <a:avLst/>
          </a:prstGeom>
          <a:solidFill>
            <a:srgbClr val="ECD88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+mn-lt"/>
              </a:rPr>
              <a:t>Msg  M</a:t>
            </a:r>
          </a:p>
        </p:txBody>
      </p:sp>
      <p:sp>
        <p:nvSpPr>
          <p:cNvPr id="46102" name="AutoShape 22"/>
          <p:cNvSpPr>
            <a:spLocks noChangeArrowheads="1"/>
          </p:cNvSpPr>
          <p:nvPr/>
        </p:nvSpPr>
        <p:spPr bwMode="auto">
          <a:xfrm>
            <a:off x="3457575" y="5943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103" name="AutoShape 23"/>
          <p:cNvSpPr>
            <a:spLocks noChangeArrowheads="1"/>
          </p:cNvSpPr>
          <p:nvPr/>
        </p:nvSpPr>
        <p:spPr bwMode="auto">
          <a:xfrm>
            <a:off x="5667375" y="5943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104" name="Rectangle 24" descr="Horizontal brick"/>
          <p:cNvSpPr>
            <a:spLocks noChangeArrowheads="1"/>
          </p:cNvSpPr>
          <p:nvPr/>
        </p:nvSpPr>
        <p:spPr bwMode="auto">
          <a:xfrm>
            <a:off x="3992563" y="5867400"/>
            <a:ext cx="1370012" cy="3810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4240647" y="5410200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+mn-lt"/>
              </a:rPr>
              <a:t>Enc K</a:t>
            </a:r>
            <a:r>
              <a:rPr kumimoji="1" lang="en-US" baseline="-25000">
                <a:latin typeface="+mn-lt"/>
              </a:rPr>
              <a:t>E</a:t>
            </a:r>
            <a:endParaRPr kumimoji="1" lang="en-US" sz="2800" baseline="-25000">
              <a:latin typeface="+mn-lt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 flipH="1">
            <a:off x="7724775" y="5853113"/>
            <a:ext cx="838200" cy="381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39216"/>
                  <a:invGamma/>
                </a:schemeClr>
              </a:gs>
              <a:gs pos="50000">
                <a:srgbClr val="CFDBFD"/>
              </a:gs>
              <a:gs pos="100000">
                <a:schemeClr val="hlink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MAC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 flipH="1">
            <a:off x="7283841" y="5334000"/>
            <a:ext cx="15279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+mn-lt"/>
              </a:rPr>
              <a:t>MAC(M, K</a:t>
            </a:r>
            <a:r>
              <a:rPr kumimoji="1" lang="en-US" baseline="-25000">
                <a:latin typeface="+mn-lt"/>
              </a:rPr>
              <a:t>I</a:t>
            </a:r>
            <a:r>
              <a:rPr kumimoji="1" lang="en-US">
                <a:latin typeface="+mn-lt"/>
              </a:rPr>
              <a:t>)</a:t>
            </a:r>
            <a:endParaRPr kumimoji="1" lang="en-US" baseline="-25000">
              <a:latin typeface="+mn-lt"/>
            </a:endParaRPr>
          </a:p>
        </p:txBody>
      </p:sp>
      <p:sp>
        <p:nvSpPr>
          <p:cNvPr id="46108" name="Rectangle 28" descr="Horizontal brick"/>
          <p:cNvSpPr>
            <a:spLocks noChangeArrowheads="1"/>
          </p:cNvSpPr>
          <p:nvPr/>
        </p:nvSpPr>
        <p:spPr bwMode="auto">
          <a:xfrm>
            <a:off x="6276975" y="5854700"/>
            <a:ext cx="1370013" cy="3810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7864" y="1335028"/>
            <a:ext cx="42659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Encryption key  K</a:t>
            </a:r>
            <a:r>
              <a:rPr lang="en-US" b="0" baseline="-25000" dirty="0">
                <a:latin typeface="+mn-lt"/>
              </a:rPr>
              <a:t>E</a:t>
            </a:r>
            <a:r>
              <a:rPr lang="en-US" b="0" dirty="0">
                <a:latin typeface="+mn-lt"/>
              </a:rPr>
              <a:t>      MAC key = K</a:t>
            </a:r>
            <a:r>
              <a:rPr lang="en-US" b="0" baseline="-25000" dirty="0">
                <a:latin typeface="+mn-lt"/>
              </a:rPr>
              <a:t>I</a:t>
            </a:r>
            <a:endParaRPr lang="en-US" b="0" dirty="0">
              <a:latin typeface="+mn-lt"/>
            </a:endParaRPr>
          </a:p>
        </p:txBody>
      </p:sp>
      <p:sp>
        <p:nvSpPr>
          <p:cNvPr id="33" name="7-Point Star 32"/>
          <p:cNvSpPr/>
          <p:nvPr/>
        </p:nvSpPr>
        <p:spPr bwMode="auto">
          <a:xfrm>
            <a:off x="76200" y="3801075"/>
            <a:ext cx="1752600" cy="1200150"/>
          </a:xfrm>
          <a:prstGeom prst="star7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lIns="0" tIns="91440" rIns="0" bIns="0" anchor="ctr"/>
          <a:lstStyle/>
          <a:p>
            <a:pPr algn="ctr">
              <a:defRPr/>
            </a:pPr>
            <a:r>
              <a:rPr lang="en-US" sz="1600" b="0" dirty="0">
                <a:latin typeface="+mn-lt"/>
              </a:rPr>
              <a:t>Secure on general grounds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 animBg="1"/>
      <p:bldP spid="3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remember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cryptography</a:t>
            </a: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security problems are not crypto problems</a:t>
            </a:r>
          </a:p>
          <a:p>
            <a:pPr lvl="1"/>
            <a:r>
              <a:rPr lang="en-US" dirty="0" smtClean="0"/>
              <a:t>This is good:   cryptography works!</a:t>
            </a:r>
          </a:p>
          <a:p>
            <a:pPr lvl="1"/>
            <a:r>
              <a:rPr lang="en-US" dirty="0" smtClean="0"/>
              <a:t>This is bad</a:t>
            </a:r>
          </a:p>
          <a:p>
            <a:pPr lvl="2"/>
            <a:r>
              <a:rPr lang="en-US" dirty="0" smtClean="0"/>
              <a:t>People make other mistakes; crypto doesn’t solve them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Misuse of cryptography is fatal for security</a:t>
            </a:r>
          </a:p>
          <a:p>
            <a:pPr lvl="1"/>
            <a:r>
              <a:rPr lang="en-US" dirty="0" smtClean="0"/>
              <a:t>WEP – ineffective, highly embarrassing for industry</a:t>
            </a:r>
          </a:p>
          <a:p>
            <a:pPr lvl="1"/>
            <a:r>
              <a:rPr lang="en-US" dirty="0" smtClean="0"/>
              <a:t>Occasional unexpected attacks on systems subjected to serious review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reality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409D-5E2D-FB4E-9A06-44B9D3E20611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0" name="Picture 2" descr="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29410"/>
            <a:ext cx="68580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3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Attacker’s goal:   look like a random Internet user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Use the IP address of infected machine or phone for:</a:t>
            </a:r>
          </a:p>
          <a:p>
            <a:pPr>
              <a:spcBef>
                <a:spcPts val="1776"/>
              </a:spcBef>
            </a:pPr>
            <a:r>
              <a:rPr lang="en-US" b="1" dirty="0" smtClean="0"/>
              <a:t>Spam</a:t>
            </a:r>
            <a:r>
              <a:rPr lang="en-US" dirty="0" smtClean="0"/>
              <a:t>    (e.g. the storm botnet)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dirty="0" err="1" smtClean="0"/>
              <a:t>Spamalytics</a:t>
            </a:r>
            <a:r>
              <a:rPr lang="en-US" dirty="0" smtClean="0"/>
              <a:t>:</a:t>
            </a:r>
            <a:r>
              <a:rPr lang="en-US" sz="3900" dirty="0" smtClean="0"/>
              <a:t>    </a:t>
            </a:r>
            <a:r>
              <a:rPr lang="en-US" sz="2200" dirty="0"/>
              <a:t>1:12M  pharma spams leads to </a:t>
            </a:r>
            <a:r>
              <a:rPr lang="en-US" sz="2200" dirty="0" smtClean="0"/>
              <a:t>purchase</a:t>
            </a:r>
            <a:br>
              <a:rPr lang="en-US" sz="2200" dirty="0" smtClean="0"/>
            </a:br>
            <a:r>
              <a:rPr lang="en-US" sz="2200" dirty="0"/>
              <a:t>			</a:t>
            </a:r>
            <a:r>
              <a:rPr lang="en-US" sz="2200" dirty="0" smtClean="0"/>
              <a:t>			1:260K </a:t>
            </a:r>
            <a:r>
              <a:rPr lang="en-US" sz="2200" dirty="0"/>
              <a:t>greeting card spams leads to infection</a:t>
            </a:r>
            <a:endParaRPr lang="en-US" sz="3900" dirty="0"/>
          </a:p>
          <a:p>
            <a:pPr>
              <a:spcBef>
                <a:spcPts val="1776"/>
              </a:spcBef>
            </a:pPr>
            <a:r>
              <a:rPr lang="en-US" b="1" dirty="0" smtClean="0"/>
              <a:t>Denial of Service:     </a:t>
            </a:r>
            <a:r>
              <a:rPr lang="en-US" dirty="0" smtClean="0"/>
              <a:t>Services: 1h (20$),   24h (100$)</a:t>
            </a:r>
            <a:endParaRPr lang="en-US" b="1" dirty="0" smtClean="0"/>
          </a:p>
          <a:p>
            <a:pPr>
              <a:spcBef>
                <a:spcPts val="1776"/>
              </a:spcBef>
            </a:pPr>
            <a:r>
              <a:rPr lang="en-US" b="1" dirty="0" smtClean="0"/>
              <a:t>Click fraud  </a:t>
            </a:r>
            <a:r>
              <a:rPr lang="en-US" dirty="0" smtClean="0"/>
              <a:t>(e.g. </a:t>
            </a:r>
            <a:r>
              <a:rPr lang="en-US" dirty="0" err="1" smtClean="0"/>
              <a:t>Clickbot.a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Why own machines:  </a:t>
            </a:r>
            <a:br>
              <a:rPr lang="en-US" sz="3600" dirty="0"/>
            </a:br>
            <a:r>
              <a:rPr lang="en-US" sz="3600" dirty="0"/>
              <a:t>     1.  IP address and bandwidth stealing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Wednesday topic: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Bitcoin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blockchains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and consensus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4745260"/>
            <a:ext cx="1016000" cy="1064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 smtClean="0"/>
              <a:t>keylog</a:t>
            </a:r>
            <a:r>
              <a:rPr lang="en-US" sz="2600" dirty="0" smtClean="0"/>
              <a:t> for banking passwords,   web </a:t>
            </a:r>
            <a:r>
              <a:rPr lang="en-US" sz="2600" dirty="0" err="1" smtClean="0"/>
              <a:t>pwds</a:t>
            </a:r>
            <a:r>
              <a:rPr lang="en-US" sz="2600" dirty="0" smtClean="0"/>
              <a:t>.,   gaming </a:t>
            </a:r>
            <a:r>
              <a:rPr lang="en-US" sz="2600" dirty="0" err="1" smtClean="0"/>
              <a:t>pwds</a:t>
            </a:r>
            <a:r>
              <a:rPr lang="en-US" sz="2600" dirty="0" smtClean="0"/>
              <a:t>.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600" dirty="0" smtClean="0"/>
              <a:t>Example:  </a:t>
            </a:r>
            <a:r>
              <a:rPr lang="en-US" sz="2600" dirty="0" err="1" smtClean="0"/>
              <a:t>SilentBanker</a:t>
            </a:r>
            <a:r>
              <a:rPr lang="en-US" sz="2600" dirty="0" smtClean="0"/>
              <a:t>  </a:t>
            </a:r>
            <a:r>
              <a:rPr lang="en-US" sz="2400" dirty="0"/>
              <a:t>(and many like it)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Why own machines: </a:t>
            </a:r>
            <a:br>
              <a:rPr lang="en-US" sz="3600" dirty="0"/>
            </a:br>
            <a:r>
              <a:rPr lang="en-US" sz="3600" dirty="0"/>
              <a:t>     2.  Steal user credentials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345210"/>
            <a:ext cx="31242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4173760"/>
            <a:ext cx="1447800" cy="571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800" dirty="0">
              <a:latin typeface="+mn-lt"/>
            </a:endParaRPr>
          </a:p>
        </p:txBody>
      </p:sp>
      <p:cxnSp>
        <p:nvCxnSpPr>
          <p:cNvPr id="7" name="Straight Arrow Connector 11"/>
          <p:cNvCxnSpPr>
            <a:cxnSpLocks noChangeShapeType="1"/>
          </p:cNvCxnSpPr>
          <p:nvPr/>
        </p:nvCxnSpPr>
        <p:spPr bwMode="auto">
          <a:xfrm>
            <a:off x="1828800" y="4116610"/>
            <a:ext cx="2133600" cy="914400"/>
          </a:xfrm>
          <a:prstGeom prst="straightConnector1">
            <a:avLst/>
          </a:prstGeom>
          <a:noFill/>
          <a:ln w="76200">
            <a:solidFill>
              <a:srgbClr val="C00000"/>
            </a:solidFill>
            <a:round/>
            <a:headEnd type="none"/>
            <a:tailEnd type="triangle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057400" y="3811811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0" dirty="0">
                <a:solidFill>
                  <a:srgbClr val="C00000"/>
                </a:solidFill>
                <a:latin typeface="+mn-lt"/>
              </a:rPr>
              <a:t>Malware injects </a:t>
            </a:r>
            <a:r>
              <a:rPr lang="en-US" b="0" dirty="0" err="1">
                <a:solidFill>
                  <a:srgbClr val="C00000"/>
                </a:solidFill>
                <a:latin typeface="+mn-lt"/>
              </a:rPr>
              <a:t>Javascript</a:t>
            </a:r>
            <a:endParaRPr lang="en-US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3811811"/>
            <a:ext cx="266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Bank sends login page needed to log 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589060"/>
            <a:ext cx="2514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C00000"/>
                </a:solidFill>
                <a:latin typeface="+mn-lt"/>
              </a:rPr>
              <a:t>When user submits information, also sent to attacker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1800" y="2973610"/>
            <a:ext cx="1301306" cy="13144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057400" y="3354610"/>
            <a:ext cx="47244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1141" y="2965410"/>
            <a:ext cx="303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User requests login page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126010"/>
            <a:ext cx="1358900" cy="10738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343400" y="3811810"/>
            <a:ext cx="2514600" cy="0"/>
          </a:xfrm>
          <a:prstGeom prst="straightConnector1">
            <a:avLst/>
          </a:prstGeom>
          <a:ln w="38100" cmpd="sng"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3811810"/>
            <a:ext cx="251460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74297" y="5029200"/>
            <a:ext cx="3049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</a:rPr>
              <a:t>Similar mechanism used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by Zeus botnet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553200" y="4116610"/>
            <a:ext cx="1752600" cy="5143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800" dirty="0">
                <a:latin typeface="+mn-lt"/>
              </a:rPr>
              <a:t>Bank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Example:  </a:t>
            </a:r>
            <a:r>
              <a:rPr lang="en-US" b="1" dirty="0" err="1" smtClean="0"/>
              <a:t>Stuxtnet</a:t>
            </a:r>
            <a:endParaRPr lang="en-US" b="1" dirty="0" smtClean="0"/>
          </a:p>
          <a:p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600" dirty="0" smtClean="0"/>
              <a:t> Windows infection   ⇒ 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Siemens PCS </a:t>
            </a:r>
            <a:r>
              <a:rPr lang="en-US" sz="2600" dirty="0"/>
              <a:t>7 SCADA control </a:t>
            </a:r>
            <a:r>
              <a:rPr lang="en-US" sz="2600" dirty="0" smtClean="0"/>
              <a:t>software on Windows  </a:t>
            </a:r>
            <a:r>
              <a:rPr lang="en-US" sz="2600" dirty="0"/>
              <a:t>⇒ </a:t>
            </a:r>
            <a:endParaRPr lang="en-US" sz="2600" dirty="0" smtClean="0"/>
          </a:p>
          <a:p>
            <a:pPr marL="0" indent="0">
              <a:spcBef>
                <a:spcPts val="1776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Siemens device controller on isolated network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Why own machines: </a:t>
            </a:r>
            <a:br>
              <a:rPr lang="en-US" sz="3600" dirty="0"/>
            </a:br>
            <a:r>
              <a:rPr lang="en-US" sz="3600" dirty="0"/>
              <a:t>     3. Spread to isolated systems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0196" y="2738138"/>
            <a:ext cx="8565204" cy="224548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44270</TotalTime>
  <Words>2804</Words>
  <Application>Microsoft Macintosh PowerPoint</Application>
  <PresentationFormat>On-screen Show (4:3)</PresentationFormat>
  <Paragraphs>760</Paragraphs>
  <Slides>70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Calibri</vt:lpstr>
      <vt:lpstr>Cambria Math</vt:lpstr>
      <vt:lpstr>Courier New</vt:lpstr>
      <vt:lpstr>Helvetica</vt:lpstr>
      <vt:lpstr>ＭＳ Ｐゴシック</vt:lpstr>
      <vt:lpstr>Symbol</vt:lpstr>
      <vt:lpstr>Tahoma</vt:lpstr>
      <vt:lpstr>Times</vt:lpstr>
      <vt:lpstr>Times New Roman</vt:lpstr>
      <vt:lpstr>Wingdings</vt:lpstr>
      <vt:lpstr>Arial</vt:lpstr>
      <vt:lpstr>1_Office Theme</vt:lpstr>
      <vt:lpstr>Equation</vt:lpstr>
      <vt:lpstr>Security</vt:lpstr>
      <vt:lpstr>Today</vt:lpstr>
      <vt:lpstr>Let’s start</vt:lpstr>
      <vt:lpstr>PowerPoint Presentation</vt:lpstr>
      <vt:lpstr>PowerPoint Presentation</vt:lpstr>
      <vt:lpstr>The computer security problem</vt:lpstr>
      <vt:lpstr>Why own machines:        1.  IP address and bandwidth stealing</vt:lpstr>
      <vt:lpstr>Why own machines:       2.  Steal user credentials</vt:lpstr>
      <vt:lpstr>Why own machines:       3. Spread to isolated systems </vt:lpstr>
      <vt:lpstr>Stuxnet</vt:lpstr>
      <vt:lpstr>What do we mean by security?</vt:lpstr>
      <vt:lpstr>What do we mean by security?</vt:lpstr>
      <vt:lpstr>What do we mean by security?</vt:lpstr>
      <vt:lpstr>When is a computer system secure?</vt:lpstr>
      <vt:lpstr>When is a computer system secure?</vt:lpstr>
      <vt:lpstr>“Security is mostly a superstition” – Helen Keller (1880-1968), American writer and activist</vt:lpstr>
      <vt:lpstr>How to think about trade-offs?</vt:lpstr>
      <vt:lpstr>High level plan</vt:lpstr>
      <vt:lpstr>Security goals</vt:lpstr>
      <vt:lpstr>Classic CIA triad</vt:lpstr>
      <vt:lpstr>Example security mechanisms</vt:lpstr>
      <vt:lpstr>Introduction to cryptography</vt:lpstr>
      <vt:lpstr>κρμπτο γραφη (Cryptography) </vt:lpstr>
      <vt:lpstr>Things To Remember</vt:lpstr>
      <vt:lpstr>Auguste Kerckhoffs</vt:lpstr>
      <vt:lpstr>Cryptography is everywhere</vt:lpstr>
      <vt:lpstr>Secure communication</vt:lpstr>
      <vt:lpstr>Secure Sockets Layer / TLS</vt:lpstr>
      <vt:lpstr>Protected files on disk</vt:lpstr>
      <vt:lpstr>Terminology</vt:lpstr>
      <vt:lpstr>Symmetric cryptography</vt:lpstr>
      <vt:lpstr>Building block:   sym. encryption</vt:lpstr>
      <vt:lpstr>Use Cases</vt:lpstr>
      <vt:lpstr>First example: One Time Pad (single use key)</vt:lpstr>
      <vt:lpstr>Stream ciphers     (single use key)</vt:lpstr>
      <vt:lpstr>Dangers in using stream ciphers</vt:lpstr>
      <vt:lpstr>Block ciphers:  crypto work horse</vt:lpstr>
      <vt:lpstr>Building a block cipher</vt:lpstr>
      <vt:lpstr>Block ciphers built by iteration</vt:lpstr>
      <vt:lpstr>Incorrect use of block ciphers</vt:lpstr>
      <vt:lpstr>In pictures</vt:lpstr>
      <vt:lpstr>Correct use of block ciphers:  CBC mode</vt:lpstr>
      <vt:lpstr>Use cases:   how to choose an IV</vt:lpstr>
      <vt:lpstr>In pictures</vt:lpstr>
      <vt:lpstr>Performance</vt:lpstr>
      <vt:lpstr>Problems with shared key crypto</vt:lpstr>
      <vt:lpstr>Public key cryptography</vt:lpstr>
      <vt:lpstr>Public Key Encryption</vt:lpstr>
      <vt:lpstr>Applications</vt:lpstr>
      <vt:lpstr>(Simple) RSA Algorithm</vt:lpstr>
      <vt:lpstr>Digital Signatures</vt:lpstr>
      <vt:lpstr>Public-Key Infrastructure (PKI)</vt:lpstr>
      <vt:lpstr>Establishing a shared secret</vt:lpstr>
      <vt:lpstr>Insecure against man in the middle</vt:lpstr>
      <vt:lpstr>Authenticated channel</vt:lpstr>
      <vt:lpstr>Trade-offs for Public Key Crypto</vt:lpstr>
      <vt:lpstr>Cryptographic hash functions</vt:lpstr>
      <vt:lpstr>Hash Algorithms</vt:lpstr>
      <vt:lpstr>Cryptographic Hashes</vt:lpstr>
      <vt:lpstr>Desired Properties</vt:lpstr>
      <vt:lpstr>Data integrity</vt:lpstr>
      <vt:lpstr>Message Integrity:    MACs</vt:lpstr>
      <vt:lpstr>Secure MACs</vt:lpstr>
      <vt:lpstr>Standardized method:   HMAC  (Hash-MAC)</vt:lpstr>
      <vt:lpstr>Authenticated Encryption</vt:lpstr>
      <vt:lpstr>Combining MAC and ENC</vt:lpstr>
      <vt:lpstr>To remember</vt:lpstr>
      <vt:lpstr>Limitations of cryptography</vt:lpstr>
      <vt:lpstr>In reality</vt:lpstr>
      <vt:lpstr>PowerPoint Presentation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1853</cp:revision>
  <cp:lastPrinted>2017-11-19T11:16:34Z</cp:lastPrinted>
  <dcterms:created xsi:type="dcterms:W3CDTF">2013-10-08T01:49:25Z</dcterms:created>
  <dcterms:modified xsi:type="dcterms:W3CDTF">2017-11-19T11:18:25Z</dcterms:modified>
</cp:coreProperties>
</file>