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6"/>
  </p:notesMasterIdLst>
  <p:handoutMasterIdLst>
    <p:handoutMasterId r:id="rId47"/>
  </p:handoutMasterIdLst>
  <p:sldIdLst>
    <p:sldId id="257" r:id="rId2"/>
    <p:sldId id="562" r:id="rId3"/>
    <p:sldId id="563" r:id="rId4"/>
    <p:sldId id="564" r:id="rId5"/>
    <p:sldId id="569" r:id="rId6"/>
    <p:sldId id="570" r:id="rId7"/>
    <p:sldId id="469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571" r:id="rId16"/>
    <p:sldId id="574" r:id="rId17"/>
    <p:sldId id="573" r:id="rId18"/>
    <p:sldId id="575" r:id="rId19"/>
    <p:sldId id="576" r:id="rId20"/>
    <p:sldId id="577" r:id="rId21"/>
    <p:sldId id="578" r:id="rId22"/>
    <p:sldId id="580" r:id="rId23"/>
    <p:sldId id="581" r:id="rId24"/>
    <p:sldId id="582" r:id="rId25"/>
    <p:sldId id="623" r:id="rId26"/>
    <p:sldId id="584" r:id="rId27"/>
    <p:sldId id="585" r:id="rId28"/>
    <p:sldId id="590" r:id="rId29"/>
    <p:sldId id="589" r:id="rId30"/>
    <p:sldId id="591" r:id="rId31"/>
    <p:sldId id="592" r:id="rId32"/>
    <p:sldId id="593" r:id="rId33"/>
    <p:sldId id="594" r:id="rId34"/>
    <p:sldId id="599" r:id="rId35"/>
    <p:sldId id="595" r:id="rId36"/>
    <p:sldId id="597" r:id="rId37"/>
    <p:sldId id="607" r:id="rId38"/>
    <p:sldId id="603" r:id="rId39"/>
    <p:sldId id="602" r:id="rId40"/>
    <p:sldId id="604" r:id="rId41"/>
    <p:sldId id="613" r:id="rId42"/>
    <p:sldId id="611" r:id="rId43"/>
    <p:sldId id="614" r:id="rId44"/>
    <p:sldId id="615" r:id="rId45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DC2"/>
    <a:srgbClr val="84BEA0"/>
    <a:srgbClr val="F1C58B"/>
    <a:srgbClr val="FF5C5E"/>
    <a:srgbClr val="991200"/>
    <a:srgbClr val="0000FF"/>
    <a:srgbClr val="008F00"/>
    <a:srgbClr val="011790"/>
    <a:srgbClr val="1E48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8" autoAdjust="0"/>
    <p:restoredTop sz="85852" autoAdjust="0"/>
  </p:normalViewPr>
  <p:slideViewPr>
    <p:cSldViewPr snapToGrid="0">
      <p:cViewPr varScale="1">
        <p:scale>
          <a:sx n="108" d="100"/>
          <a:sy n="108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136" y="176"/>
      </p:cViewPr>
      <p:guideLst/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265" y="0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9924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265" y="6949924"/>
            <a:ext cx="4160936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3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12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Finite scan to check for validity</a:t>
            </a:r>
          </a:p>
          <a:p>
            <a:r>
              <a:rPr lang="en-US" dirty="0" smtClean="0"/>
              <a:t>We implement this with hash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57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5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34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1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7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19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 motivates the 2PL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5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9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313980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248FD69-DE0D-964C-8662-E13676229EEE}" type="slidenum">
              <a:rPr lang="en-AU" altLang="en-US" sz="1300"/>
              <a:pPr>
                <a:spcBef>
                  <a:spcPct val="0"/>
                </a:spcBef>
              </a:pPr>
              <a:t>10</a:t>
            </a:fld>
            <a:endParaRPr lang="en-AU" altLang="en-US" sz="13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Balls and bins analogy:  weak collision is finding a collision on a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SPECIFIC bin (the "m"), strong collision is finding a collision on ANY bin.</a:t>
            </a:r>
          </a:p>
        </p:txBody>
      </p:sp>
    </p:spTree>
    <p:extLst>
      <p:ext uri="{BB962C8B-B14F-4D97-AF65-F5344CB8AC3E}">
        <p14:creationId xmlns:p14="http://schemas.microsoft.com/office/powerpoint/2010/main" val="114723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2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2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7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5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600">
                <a:solidFill>
                  <a:schemeClr val="bg1"/>
                </a:solidFill>
              </a:defRPr>
            </a:lvl2pPr>
            <a:lvl3pPr marL="914400" indent="0" algn="ctr">
              <a:buNone/>
              <a:defRPr sz="2600">
                <a:solidFill>
                  <a:schemeClr val="bg1"/>
                </a:solidFill>
              </a:defRPr>
            </a:lvl3pPr>
            <a:lvl4pPr marL="1371600" indent="0" algn="ctr">
              <a:buNone/>
              <a:defRPr sz="2600">
                <a:solidFill>
                  <a:schemeClr val="bg1"/>
                </a:solidFill>
              </a:defRPr>
            </a:lvl4pPr>
            <a:lvl5pPr marL="1828800" indent="0" algn="ctr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113C-C0BF-5449-93A5-7F3F64ADB5E5}" type="datetime1">
              <a:rPr lang="en-US" smtClean="0"/>
              <a:t>11/22/17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 and more text and more text</a:t>
            </a:r>
          </a:p>
          <a:p>
            <a:pPr lvl="1"/>
            <a:r>
              <a:rPr lang="en-US" dirty="0" smtClean="0"/>
              <a:t>Second level test test test test test test test test test test test test test test test test test test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r>
              <a:rPr lang="en-US" dirty="0" smtClean="0"/>
              <a:t>Second main line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7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8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8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5" r:id="rId3"/>
    <p:sldLayoutId id="214748368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hyperlink" Target="https://bitcoinwisdom.com/bitcoin/difficulty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smtClean="0"/>
              <a:t>Blockchain</a:t>
            </a:r>
            <a:endParaRPr lang="en-US" dirty="0" smtClean="0"/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>
            <a:normAutofit/>
          </a:bodyPr>
          <a:lstStyle/>
          <a:p>
            <a:r>
              <a:rPr lang="en-US" dirty="0"/>
              <a:t>CS 240: Computing Systems and Concurrency</a:t>
            </a:r>
          </a:p>
          <a:p>
            <a:r>
              <a:rPr lang="en-US" dirty="0"/>
              <a:t>Lecture </a:t>
            </a:r>
            <a:r>
              <a:rPr lang="en-US" dirty="0" smtClean="0"/>
              <a:t>20</a:t>
            </a:r>
            <a:endParaRPr lang="en-US" dirty="0"/>
          </a:p>
          <a:p>
            <a:endParaRPr lang="en-US" dirty="0"/>
          </a:p>
          <a:p>
            <a:r>
              <a:rPr lang="en-US" dirty="0"/>
              <a:t>Marco Canini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175" y="6261628"/>
            <a:ext cx="7117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Arial" charset="0"/>
                <a:ea typeface="Arial" charset="0"/>
                <a:cs typeface="Arial" charset="0"/>
              </a:rPr>
              <a:t>Credits: Michael Freedman and Kyle Jamieson developed much of the original </a:t>
            </a:r>
            <a:r>
              <a:rPr lang="en-US" sz="1400" b="0" dirty="0" smtClean="0">
                <a:latin typeface="Arial" charset="0"/>
                <a:ea typeface="Arial" charset="0"/>
                <a:cs typeface="Arial" charset="0"/>
              </a:rPr>
              <a:t>material.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Cryptography Hash </a:t>
            </a:r>
            <a:r>
              <a:rPr lang="en-US" altLang="en-US" dirty="0" smtClean="0">
                <a:ea typeface="ＭＳ Ｐゴシック" charset="-128"/>
              </a:rPr>
              <a:t>Functions II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6" y="1338941"/>
            <a:ext cx="8874124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70000"/>
              </a:lnSpc>
            </a:pPr>
            <a:r>
              <a:rPr lang="en-US" altLang="en-US" sz="2800" dirty="0" smtClean="0">
                <a:ea typeface="ＭＳ Ｐゴシック" charset="-128"/>
              </a:rPr>
              <a:t>Collisions exist:  | possible inputs | &gt;&gt; | possible outputs |              		… but hard to find</a:t>
            </a:r>
          </a:p>
          <a:p>
            <a:pPr eaLnBrk="1" hangingPunct="1">
              <a:lnSpc>
                <a:spcPct val="170000"/>
              </a:lnSpc>
            </a:pPr>
            <a:r>
              <a:rPr lang="en-US" altLang="en-US" sz="2800" dirty="0" smtClean="0">
                <a:solidFill>
                  <a:srgbClr val="000090"/>
                </a:solidFill>
                <a:ea typeface="ＭＳ Ｐゴシック" charset="-128"/>
              </a:rPr>
              <a:t>Collision </a:t>
            </a:r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resistance: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ea typeface="ＭＳ Ｐゴシック" charset="-128"/>
              </a:rPr>
              <a:t>Strong resistance:   	Find </a:t>
            </a:r>
            <a:r>
              <a:rPr lang="en-US" altLang="en-US" sz="2400" dirty="0">
                <a:ea typeface="ＭＳ Ｐゴシック" charset="-128"/>
              </a:rPr>
              <a:t>any m != m</a:t>
            </a:r>
            <a:r>
              <a:rPr lang="en-US" altLang="ja-JP" sz="2400" dirty="0">
                <a:ea typeface="ＭＳ Ｐゴシック" charset="-128"/>
              </a:rPr>
              <a:t>’ 	</a:t>
            </a:r>
            <a:r>
              <a:rPr lang="en-US" altLang="ja-JP" sz="2400" dirty="0" smtClean="0">
                <a:ea typeface="ＭＳ Ｐゴシック" charset="-128"/>
              </a:rPr>
              <a:t>such </a:t>
            </a:r>
            <a:r>
              <a:rPr lang="en-US" altLang="ja-JP" sz="2400" dirty="0">
                <a:ea typeface="ＭＳ Ｐゴシック" charset="-128"/>
              </a:rPr>
              <a:t>that </a:t>
            </a:r>
            <a:r>
              <a:rPr lang="en-US" altLang="ja-JP" sz="2400" dirty="0" smtClean="0">
                <a:ea typeface="ＭＳ Ｐゴシック" charset="-128"/>
              </a:rPr>
              <a:t>   H(m</a:t>
            </a:r>
            <a:r>
              <a:rPr lang="en-US" altLang="ja-JP" sz="2400" dirty="0">
                <a:ea typeface="ＭＳ Ｐゴシック" charset="-128"/>
              </a:rPr>
              <a:t>) == </a:t>
            </a:r>
            <a:r>
              <a:rPr lang="en-US" altLang="ja-JP" sz="2400" dirty="0" smtClean="0">
                <a:ea typeface="ＭＳ Ｐゴシック" charset="-128"/>
              </a:rPr>
              <a:t>H(m</a:t>
            </a:r>
            <a:r>
              <a:rPr lang="en-US" altLang="ja-JP" sz="2400" dirty="0">
                <a:ea typeface="ＭＳ Ｐゴシック" charset="-128"/>
              </a:rPr>
              <a:t>’)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ea typeface="ＭＳ Ｐゴシック" charset="-128"/>
              </a:rPr>
              <a:t>Weak resistance: 	Given </a:t>
            </a:r>
            <a:r>
              <a:rPr lang="en-US" altLang="en-US" sz="2400" dirty="0">
                <a:ea typeface="ＭＳ Ｐゴシック" charset="-128"/>
              </a:rPr>
              <a:t>m, </a:t>
            </a:r>
            <a:r>
              <a:rPr lang="en-US" altLang="en-US" sz="2400" dirty="0" smtClean="0">
                <a:ea typeface="ＭＳ Ｐゴシック" charset="-128"/>
              </a:rPr>
              <a:t> find </a:t>
            </a:r>
            <a:r>
              <a:rPr lang="en-US" altLang="en-US" sz="2400" dirty="0">
                <a:ea typeface="ＭＳ Ｐゴシック" charset="-128"/>
              </a:rPr>
              <a:t>m’</a:t>
            </a:r>
            <a:r>
              <a:rPr lang="en-US" altLang="ja-JP" sz="2400" dirty="0">
                <a:ea typeface="ＭＳ Ｐゴシック" charset="-128"/>
              </a:rPr>
              <a:t> </a:t>
            </a:r>
            <a:r>
              <a:rPr lang="en-US" altLang="ja-JP" sz="2400" dirty="0" smtClean="0">
                <a:ea typeface="ＭＳ Ｐゴシック" charset="-128"/>
              </a:rPr>
              <a:t>	such </a:t>
            </a:r>
            <a:r>
              <a:rPr lang="en-US" altLang="ja-JP" sz="2400" dirty="0">
                <a:ea typeface="ＭＳ Ｐゴシック" charset="-128"/>
              </a:rPr>
              <a:t>that </a:t>
            </a:r>
            <a:r>
              <a:rPr lang="en-US" altLang="ja-JP" sz="2400" dirty="0" smtClean="0">
                <a:ea typeface="ＭＳ Ｐゴシック" charset="-128"/>
              </a:rPr>
              <a:t>   H(m</a:t>
            </a:r>
            <a:r>
              <a:rPr lang="en-US" altLang="ja-JP" sz="2400" dirty="0">
                <a:ea typeface="ＭＳ Ｐゴシック" charset="-128"/>
              </a:rPr>
              <a:t>) == </a:t>
            </a:r>
            <a:r>
              <a:rPr lang="en-US" altLang="ja-JP" sz="2400" dirty="0" smtClean="0">
                <a:ea typeface="ＭＳ Ｐゴシック" charset="-128"/>
              </a:rPr>
              <a:t>H(m</a:t>
            </a:r>
            <a:r>
              <a:rPr lang="en-US" altLang="ja-JP" sz="2400" dirty="0">
                <a:ea typeface="ＭＳ Ｐゴシック" charset="-128"/>
              </a:rPr>
              <a:t>’)</a:t>
            </a:r>
            <a:endParaRPr lang="en-US" altLang="ja-JP" sz="2400" i="1" dirty="0">
              <a:ea typeface="ＭＳ Ｐゴシック" charset="-128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>
                <a:ea typeface="ＭＳ Ｐゴシック" charset="-128"/>
              </a:rPr>
              <a:t>For 160-bit hash (SHA-1)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200" dirty="0" smtClean="0">
                <a:ea typeface="ＭＳ Ｐゴシック" charset="-128"/>
              </a:rPr>
              <a:t>Finding any collision is birthday </a:t>
            </a:r>
            <a:r>
              <a:rPr lang="en-US" altLang="en-US" sz="2200" dirty="0">
                <a:ea typeface="ＭＳ Ｐゴシック" charset="-128"/>
              </a:rPr>
              <a:t>paradox:  2^{160/2} = 2^80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en-US" sz="2200" dirty="0" smtClean="0">
                <a:ea typeface="ＭＳ Ｐゴシック" charset="-128"/>
              </a:rPr>
              <a:t>Finding specific collision </a:t>
            </a:r>
            <a:r>
              <a:rPr lang="en-US" altLang="en-US" sz="2200" dirty="0">
                <a:ea typeface="ＭＳ Ｐゴシック" charset="-128"/>
              </a:rPr>
              <a:t>requires 2^160 </a:t>
            </a:r>
          </a:p>
        </p:txBody>
      </p:sp>
    </p:spTree>
    <p:extLst>
      <p:ext uri="{BB962C8B-B14F-4D97-AF65-F5344CB8AC3E}">
        <p14:creationId xmlns:p14="http://schemas.microsoft.com/office/powerpoint/2010/main" val="6956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Hash Pointers</a:t>
            </a:r>
            <a:endParaRPr lang="en-US" dirty="0"/>
          </a:p>
        </p:txBody>
      </p:sp>
      <p:sp>
        <p:nvSpPr>
          <p:cNvPr id="6" name="Shape 82"/>
          <p:cNvSpPr/>
          <p:nvPr/>
        </p:nvSpPr>
        <p:spPr>
          <a:xfrm>
            <a:off x="2232719" y="1847177"/>
            <a:ext cx="4690595" cy="877750"/>
          </a:xfrm>
          <a:custGeom>
            <a:avLst/>
            <a:gdLst/>
            <a:ahLst/>
            <a:cxnLst/>
            <a:rect l="0" t="0" r="0" b="0"/>
            <a:pathLst>
              <a:path w="151548" h="35110" extrusionOk="0">
                <a:moveTo>
                  <a:pt x="151548" y="35110"/>
                </a:moveTo>
                <a:lnTo>
                  <a:pt x="151104" y="0"/>
                </a:lnTo>
                <a:lnTo>
                  <a:pt x="0" y="445"/>
                </a:lnTo>
                <a:lnTo>
                  <a:pt x="0" y="29332"/>
                </a:lnTo>
              </a:path>
            </a:pathLst>
          </a:custGeom>
          <a:noFill/>
          <a:ln w="762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7" name="Shape 81"/>
          <p:cNvSpPr txBox="1"/>
          <p:nvPr/>
        </p:nvSpPr>
        <p:spPr>
          <a:xfrm>
            <a:off x="4016364" y="2349366"/>
            <a:ext cx="4360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smtClean="0">
                <a:latin typeface="Arial" charset="0"/>
                <a:ea typeface="Arial" charset="0"/>
                <a:cs typeface="Arial" charset="0"/>
                <a:sym typeface="Trebuchet MS"/>
              </a:rPr>
              <a:t>h = </a:t>
            </a:r>
            <a:r>
              <a:rPr lang="en" sz="48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H</a:t>
            </a:r>
            <a:r>
              <a:rPr lang="en" sz="4800" dirty="0">
                <a:latin typeface="Arial" charset="0"/>
                <a:ea typeface="Arial" charset="0"/>
                <a:cs typeface="Arial" charset="0"/>
                <a:sym typeface="Trebuchet MS"/>
              </a:rPr>
              <a:t>(  )</a:t>
            </a:r>
          </a:p>
        </p:txBody>
      </p:sp>
      <p:sp>
        <p:nvSpPr>
          <p:cNvPr id="8" name="Shape 80"/>
          <p:cNvSpPr/>
          <p:nvPr/>
        </p:nvSpPr>
        <p:spPr>
          <a:xfrm>
            <a:off x="1128233" y="2569377"/>
            <a:ext cx="2166600" cy="214958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>
                <a:latin typeface="Arial" charset="0"/>
                <a:ea typeface="Arial" charset="0"/>
                <a:cs typeface="Arial" charset="0"/>
                <a:sym typeface="Trebuchet MS"/>
              </a:rPr>
              <a:t>(data)</a:t>
            </a:r>
          </a:p>
        </p:txBody>
      </p:sp>
    </p:spTree>
    <p:extLst>
      <p:ext uri="{BB962C8B-B14F-4D97-AF65-F5344CB8AC3E}">
        <p14:creationId xmlns:p14="http://schemas.microsoft.com/office/powerpoint/2010/main" val="2946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302175"/>
            <a:ext cx="9144000" cy="93050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Creates a “tamper-evident” log of 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ash chains</a:t>
            </a:r>
            <a:endParaRPr lang="en-US" dirty="0"/>
          </a:p>
        </p:txBody>
      </p:sp>
      <p:sp>
        <p:nvSpPr>
          <p:cNvPr id="6" name="Shape 94"/>
          <p:cNvSpPr/>
          <p:nvPr/>
        </p:nvSpPr>
        <p:spPr>
          <a:xfrm>
            <a:off x="6247325" y="2917295"/>
            <a:ext cx="1344300" cy="137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Trebuchet MS"/>
              </a:rPr>
              <a:t>data</a:t>
            </a:r>
          </a:p>
        </p:txBody>
      </p:sp>
      <p:sp>
        <p:nvSpPr>
          <p:cNvPr id="7" name="Shape 95"/>
          <p:cNvSpPr/>
          <p:nvPr/>
        </p:nvSpPr>
        <p:spPr>
          <a:xfrm>
            <a:off x="6247325" y="2595095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917295"/>
            <a:ext cx="1344300" cy="137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Trebuchet MS"/>
              </a:rPr>
              <a:t>data</a:t>
            </a:r>
          </a:p>
        </p:txBody>
      </p:sp>
      <p:sp>
        <p:nvSpPr>
          <p:cNvPr id="10" name="Shape 98"/>
          <p:cNvSpPr/>
          <p:nvPr/>
        </p:nvSpPr>
        <p:spPr>
          <a:xfrm>
            <a:off x="3888725" y="2595095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393846"/>
            <a:ext cx="2066550" cy="1117250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393846"/>
            <a:ext cx="2066550" cy="1117250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917295"/>
            <a:ext cx="1344300" cy="137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Trebuchet MS"/>
              </a:rPr>
              <a:t>data</a:t>
            </a:r>
          </a:p>
        </p:txBody>
      </p:sp>
      <p:sp>
        <p:nvSpPr>
          <p:cNvPr id="15" name="Shape 103"/>
          <p:cNvSpPr/>
          <p:nvPr/>
        </p:nvSpPr>
        <p:spPr>
          <a:xfrm>
            <a:off x="1530125" y="2595095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393846"/>
            <a:ext cx="2066550" cy="1117250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05"/>
          <p:cNvSpPr txBox="1"/>
          <p:nvPr/>
        </p:nvSpPr>
        <p:spPr>
          <a:xfrm>
            <a:off x="7127157" y="140305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Arial" charset="0"/>
                <a:ea typeface="Arial" charset="0"/>
                <a:cs typeface="Arial" charset="0"/>
                <a:sym typeface="Trebuchet MS"/>
              </a:rPr>
              <a:t>H(  )</a:t>
            </a:r>
          </a:p>
        </p:txBody>
      </p:sp>
      <p:sp>
        <p:nvSpPr>
          <p:cNvPr id="18" name="Shape 106"/>
          <p:cNvSpPr/>
          <p:nvPr/>
        </p:nvSpPr>
        <p:spPr>
          <a:xfrm>
            <a:off x="7588351" y="1898375"/>
            <a:ext cx="447800" cy="1552859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5869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096034"/>
            <a:ext cx="9144000" cy="12510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2800" dirty="0" smtClean="0"/>
              <a:t>If data changes, all subsequent hash pointers change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800" dirty="0" smtClean="0"/>
              <a:t>Otherwise, found a hash collision!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ash chains</a:t>
            </a:r>
            <a:endParaRPr lang="en-US" dirty="0"/>
          </a:p>
        </p:txBody>
      </p:sp>
      <p:sp>
        <p:nvSpPr>
          <p:cNvPr id="6" name="Shape 94"/>
          <p:cNvSpPr/>
          <p:nvPr/>
        </p:nvSpPr>
        <p:spPr>
          <a:xfrm>
            <a:off x="6247325" y="2917295"/>
            <a:ext cx="1344300" cy="137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Trebuchet MS"/>
              </a:rPr>
              <a:t>data</a:t>
            </a:r>
          </a:p>
        </p:txBody>
      </p:sp>
      <p:sp>
        <p:nvSpPr>
          <p:cNvPr id="7" name="Shape 95"/>
          <p:cNvSpPr/>
          <p:nvPr/>
        </p:nvSpPr>
        <p:spPr>
          <a:xfrm>
            <a:off x="6247325" y="2595095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917295"/>
            <a:ext cx="1344300" cy="137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Trebuchet MS"/>
              </a:rPr>
              <a:t>data</a:t>
            </a:r>
          </a:p>
        </p:txBody>
      </p:sp>
      <p:sp>
        <p:nvSpPr>
          <p:cNvPr id="10" name="Shape 98"/>
          <p:cNvSpPr/>
          <p:nvPr/>
        </p:nvSpPr>
        <p:spPr>
          <a:xfrm>
            <a:off x="3888725" y="2595095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4" name="Shape 102"/>
          <p:cNvSpPr/>
          <p:nvPr/>
        </p:nvSpPr>
        <p:spPr>
          <a:xfrm>
            <a:off x="1530125" y="2917295"/>
            <a:ext cx="1344300" cy="13716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Arial" charset="0"/>
                <a:ea typeface="Arial" charset="0"/>
                <a:cs typeface="Arial" charset="0"/>
                <a:sym typeface="Trebuchet MS"/>
              </a:rPr>
              <a:t>data</a:t>
            </a:r>
          </a:p>
        </p:txBody>
      </p:sp>
      <p:sp>
        <p:nvSpPr>
          <p:cNvPr id="15" name="Shape 103"/>
          <p:cNvSpPr/>
          <p:nvPr/>
        </p:nvSpPr>
        <p:spPr>
          <a:xfrm>
            <a:off x="1530125" y="2595095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7" name="Shape 105"/>
          <p:cNvSpPr txBox="1"/>
          <p:nvPr/>
        </p:nvSpPr>
        <p:spPr>
          <a:xfrm>
            <a:off x="7127157" y="140305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Arial" charset="0"/>
                <a:ea typeface="Arial" charset="0"/>
                <a:cs typeface="Arial" charset="0"/>
                <a:sym typeface="Trebuchet MS"/>
              </a:rPr>
              <a:t>H(  )</a:t>
            </a:r>
          </a:p>
        </p:txBody>
      </p:sp>
      <p:sp>
        <p:nvSpPr>
          <p:cNvPr id="19" name="Shape 128"/>
          <p:cNvSpPr/>
          <p:nvPr/>
        </p:nvSpPr>
        <p:spPr>
          <a:xfrm>
            <a:off x="2024728" y="3247632"/>
            <a:ext cx="444420" cy="688823"/>
          </a:xfrm>
          <a:prstGeom prst="lightningBolt">
            <a:avLst/>
          </a:prstGeom>
          <a:solidFill>
            <a:srgbClr val="FFFF00">
              <a:alpha val="60000"/>
            </a:srgbClr>
          </a:solidFill>
          <a:ln w="19050" cap="flat" cmpd="sng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128"/>
          <p:cNvSpPr/>
          <p:nvPr/>
        </p:nvSpPr>
        <p:spPr>
          <a:xfrm>
            <a:off x="4632798" y="2623352"/>
            <a:ext cx="170725" cy="264613"/>
          </a:xfrm>
          <a:prstGeom prst="lightningBolt">
            <a:avLst/>
          </a:prstGeom>
          <a:solidFill>
            <a:srgbClr val="FFFF00">
              <a:alpha val="60000"/>
            </a:srgbClr>
          </a:solidFill>
          <a:ln w="19050" cap="flat" cmpd="sng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128"/>
          <p:cNvSpPr/>
          <p:nvPr/>
        </p:nvSpPr>
        <p:spPr>
          <a:xfrm>
            <a:off x="6998387" y="2623352"/>
            <a:ext cx="170725" cy="264613"/>
          </a:xfrm>
          <a:prstGeom prst="lightningBolt">
            <a:avLst/>
          </a:prstGeom>
          <a:solidFill>
            <a:srgbClr val="FFFF00">
              <a:alpha val="60000"/>
            </a:srgbClr>
          </a:solidFill>
          <a:ln w="19050" cap="flat" cmpd="sng">
            <a:solidFill>
              <a:srgbClr val="FF0000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99"/>
          <p:cNvSpPr/>
          <p:nvPr/>
        </p:nvSpPr>
        <p:spPr>
          <a:xfrm>
            <a:off x="5233025" y="2393846"/>
            <a:ext cx="2066550" cy="1117250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4" name="Shape 100"/>
          <p:cNvSpPr/>
          <p:nvPr/>
        </p:nvSpPr>
        <p:spPr>
          <a:xfrm>
            <a:off x="2877700" y="2393846"/>
            <a:ext cx="2066550" cy="1117250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5" name="Shape 104"/>
          <p:cNvSpPr/>
          <p:nvPr/>
        </p:nvSpPr>
        <p:spPr>
          <a:xfrm>
            <a:off x="522375" y="2393846"/>
            <a:ext cx="2066550" cy="1117250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6" name="Shape 106"/>
          <p:cNvSpPr/>
          <p:nvPr/>
        </p:nvSpPr>
        <p:spPr>
          <a:xfrm>
            <a:off x="7588351" y="1898375"/>
            <a:ext cx="447800" cy="1552859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20238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Blockchain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Append-only hash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2374" y="4315221"/>
            <a:ext cx="8621625" cy="2514499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Hash chain creates “tamper-evident” log of </a:t>
            </a:r>
            <a:r>
              <a:rPr lang="en-US" sz="2600" dirty="0" err="1" smtClean="0"/>
              <a:t>txns</a:t>
            </a:r>
            <a:endParaRPr lang="en-US" sz="2600" dirty="0" smtClean="0"/>
          </a:p>
          <a:p>
            <a:pPr>
              <a:spcBef>
                <a:spcPts val="1200"/>
              </a:spcBef>
            </a:pPr>
            <a:r>
              <a:rPr lang="en-US" sz="2600" dirty="0" smtClean="0"/>
              <a:t>Security based on collision-resistance of hash function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300" dirty="0" smtClean="0"/>
              <a:t>Given m and h = hash(m), difficult to find m’                          such that  h = hash(m’) and m != m’</a:t>
            </a:r>
            <a:endParaRPr lang="en-US" sz="2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/>
              <a:t>Blockchain</a:t>
            </a:r>
            <a:r>
              <a:rPr lang="en-US" dirty="0"/>
              <a:t>: Append-only hash chain</a:t>
            </a:r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</p:spTree>
    <p:extLst>
      <p:ext uri="{BB962C8B-B14F-4D97-AF65-F5344CB8AC3E}">
        <p14:creationId xmlns:p14="http://schemas.microsoft.com/office/powerpoint/2010/main" val="1183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err="1" smtClean="0"/>
              <a:t>Blockchain</a:t>
            </a:r>
            <a:r>
              <a:rPr lang="en-US" dirty="0" smtClean="0"/>
              <a:t>: Append-only hash chain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107" y="1483226"/>
            <a:ext cx="5669787" cy="3466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1"/>
          <a:stretch/>
        </p:blipFill>
        <p:spPr>
          <a:xfrm>
            <a:off x="1639850" y="5040923"/>
            <a:ext cx="5864301" cy="41540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08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remains:  forking</a:t>
            </a:r>
            <a:endParaRPr lang="en-US" dirty="0"/>
          </a:p>
        </p:txBody>
      </p:sp>
      <p:sp>
        <p:nvSpPr>
          <p:cNvPr id="6" name="Shape 94"/>
          <p:cNvSpPr/>
          <p:nvPr/>
        </p:nvSpPr>
        <p:spPr>
          <a:xfrm>
            <a:off x="62473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7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95"/>
          <p:cNvSpPr/>
          <p:nvPr/>
        </p:nvSpPr>
        <p:spPr>
          <a:xfrm>
            <a:off x="62473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9" name="Shape 97"/>
          <p:cNvSpPr/>
          <p:nvPr/>
        </p:nvSpPr>
        <p:spPr>
          <a:xfrm>
            <a:off x="3888725" y="2683380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6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0" name="Shape 98"/>
          <p:cNvSpPr/>
          <p:nvPr/>
        </p:nvSpPr>
        <p:spPr>
          <a:xfrm>
            <a:off x="38887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8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1" name="Shape 99"/>
          <p:cNvSpPr/>
          <p:nvPr/>
        </p:nvSpPr>
        <p:spPr>
          <a:xfrm>
            <a:off x="523302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2" name="Shape 100"/>
          <p:cNvSpPr/>
          <p:nvPr/>
        </p:nvSpPr>
        <p:spPr>
          <a:xfrm>
            <a:off x="2877700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4" name="Shape 102"/>
          <p:cNvSpPr/>
          <p:nvPr/>
        </p:nvSpPr>
        <p:spPr>
          <a:xfrm>
            <a:off x="1530125" y="2677505"/>
            <a:ext cx="1344300" cy="974219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sz="24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1530125" y="2361180"/>
            <a:ext cx="134430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latin typeface="Arial" charset="0"/>
                <a:ea typeface="Arial" charset="0"/>
                <a:cs typeface="Arial" charset="0"/>
                <a:sym typeface="Trebuchet MS"/>
              </a:rPr>
              <a:t>prev: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522375" y="2159931"/>
            <a:ext cx="2066550" cy="902245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28" name="Shape 106"/>
          <p:cNvSpPr/>
          <p:nvPr/>
        </p:nvSpPr>
        <p:spPr>
          <a:xfrm>
            <a:off x="7588350" y="215993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41" name="Group 40"/>
          <p:cNvGrpSpPr/>
          <p:nvPr/>
        </p:nvGrpSpPr>
        <p:grpSpPr>
          <a:xfrm>
            <a:off x="2876715" y="3263424"/>
            <a:ext cx="5159436" cy="2732964"/>
            <a:chOff x="2876715" y="3263424"/>
            <a:chExt cx="5159436" cy="2732964"/>
          </a:xfrm>
        </p:grpSpPr>
        <p:sp>
          <p:nvSpPr>
            <p:cNvPr id="19" name="Shape 94"/>
            <p:cNvSpPr/>
            <p:nvPr/>
          </p:nvSpPr>
          <p:spPr>
            <a:xfrm>
              <a:off x="62473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txn</a:t>
              </a:r>
              <a:r>
                <a:rPr lang="en-US" sz="2400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7’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0" name="Shape 95"/>
            <p:cNvSpPr/>
            <p:nvPr/>
          </p:nvSpPr>
          <p:spPr>
            <a:xfrm>
              <a:off x="62473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21" name="Shape 97"/>
            <p:cNvSpPr/>
            <p:nvPr/>
          </p:nvSpPr>
          <p:spPr>
            <a:xfrm>
              <a:off x="3888725" y="5022169"/>
              <a:ext cx="1344300" cy="974219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sz="2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sz="2400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sz="2400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sz="2400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22" name="Shape 98"/>
            <p:cNvSpPr/>
            <p:nvPr/>
          </p:nvSpPr>
          <p:spPr>
            <a:xfrm>
              <a:off x="3888725" y="4699969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8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23" name="Shape 99"/>
            <p:cNvSpPr/>
            <p:nvPr/>
          </p:nvSpPr>
          <p:spPr>
            <a:xfrm>
              <a:off x="5233025" y="4498720"/>
              <a:ext cx="2066550" cy="902245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sp>
          <p:nvSpPr>
            <p:cNvPr id="29" name="Shape 106"/>
            <p:cNvSpPr/>
            <p:nvPr/>
          </p:nvSpPr>
          <p:spPr>
            <a:xfrm>
              <a:off x="7588350" y="4498719"/>
              <a:ext cx="447801" cy="903508"/>
            </a:xfrm>
            <a:custGeom>
              <a:avLst/>
              <a:gdLst/>
              <a:ahLst/>
              <a:cxnLst/>
              <a:rect l="0" t="0" r="0" b="0"/>
              <a:pathLst>
                <a:path w="17777" h="87106" extrusionOk="0">
                  <a:moveTo>
                    <a:pt x="16888" y="0"/>
                  </a:moveTo>
                  <a:lnTo>
                    <a:pt x="17777" y="87106"/>
                  </a:lnTo>
                  <a:lnTo>
                    <a:pt x="0" y="87106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  <p:grpSp>
          <p:nvGrpSpPr>
            <p:cNvPr id="39" name="Group 38"/>
            <p:cNvGrpSpPr/>
            <p:nvPr/>
          </p:nvGrpSpPr>
          <p:grpSpPr>
            <a:xfrm>
              <a:off x="2876715" y="3263424"/>
              <a:ext cx="2067535" cy="1578120"/>
              <a:chOff x="2876715" y="3263424"/>
              <a:chExt cx="2067535" cy="1578120"/>
            </a:xfrm>
          </p:grpSpPr>
          <p:sp>
            <p:nvSpPr>
              <p:cNvPr id="32" name="Shape 106"/>
              <p:cNvSpPr/>
              <p:nvPr/>
            </p:nvSpPr>
            <p:spPr>
              <a:xfrm flipV="1">
                <a:off x="2876715" y="3263424"/>
                <a:ext cx="475488" cy="1248953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3352203" y="4498719"/>
              <a:ext cx="1592047" cy="0"/>
            </a:xfrm>
            <a:prstGeom prst="line">
              <a:avLst/>
            </a:prstGeom>
            <a:ln>
              <a:solidFill>
                <a:srgbClr val="991200"/>
              </a:solidFill>
              <a:prstDash val="solid"/>
              <a:headEnd type="none"/>
              <a:tailEnd type="non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809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565204" cy="5408579"/>
          </a:xfrm>
        </p:spPr>
        <p:txBody>
          <a:bodyPr>
            <a:normAutofit/>
          </a:bodyPr>
          <a:lstStyle/>
          <a:p>
            <a:r>
              <a:rPr lang="en-US" dirty="0" smtClean="0"/>
              <a:t>Recall Byzantine fault-tolerant protocols to achieve consensus of replicated log</a:t>
            </a:r>
          </a:p>
          <a:p>
            <a:pPr lvl="1"/>
            <a:r>
              <a:rPr lang="en-US" dirty="0" smtClean="0"/>
              <a:t>Requires:</a:t>
            </a:r>
            <a:r>
              <a:rPr lang="en-US" b="1" i="1" dirty="0" smtClean="0"/>
              <a:t> n &gt;= 3f + 1 </a:t>
            </a:r>
            <a:r>
              <a:rPr lang="en-US" dirty="0" smtClean="0"/>
              <a:t>nodes, at most </a:t>
            </a:r>
            <a:r>
              <a:rPr lang="en-US" b="1" i="1" dirty="0" smtClean="0"/>
              <a:t>f  </a:t>
            </a:r>
            <a:r>
              <a:rPr lang="en-US" dirty="0" smtClean="0"/>
              <a:t>faulty </a:t>
            </a:r>
          </a:p>
          <a:p>
            <a:pPr lvl="1"/>
            <a:endParaRPr lang="en-US" dirty="0"/>
          </a:p>
          <a:p>
            <a:r>
              <a:rPr lang="en-US" dirty="0" smtClean="0"/>
              <a:t>Problem  </a:t>
            </a:r>
          </a:p>
          <a:p>
            <a:pPr lvl="1"/>
            <a:r>
              <a:rPr lang="en-US" dirty="0" smtClean="0"/>
              <a:t>Communication complexity is </a:t>
            </a:r>
            <a:r>
              <a:rPr lang="en-US" b="1" i="1" dirty="0" smtClean="0"/>
              <a:t>n</a:t>
            </a:r>
            <a:r>
              <a:rPr lang="en-US" sz="3600" b="1" i="1" baseline="30000" dirty="0" smtClean="0"/>
              <a:t>2</a:t>
            </a:r>
          </a:p>
          <a:p>
            <a:pPr lvl="1"/>
            <a:r>
              <a:rPr lang="en-US" dirty="0" smtClean="0"/>
              <a:t>Requires </a:t>
            </a:r>
            <a:r>
              <a:rPr lang="en-US" b="1" dirty="0" smtClean="0"/>
              <a:t>view</a:t>
            </a:r>
            <a:r>
              <a:rPr lang="en-US" dirty="0" smtClean="0"/>
              <a:t> of network participants</a:t>
            </a:r>
          </a:p>
          <a:p>
            <a:pPr lvl="1"/>
            <a:endParaRPr lang="en-US" sz="3600" baseline="300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4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485759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consensus protocols based on membership…</a:t>
            </a:r>
          </a:p>
          <a:p>
            <a:pPr lvl="1"/>
            <a:r>
              <a:rPr lang="en-US" sz="2400" dirty="0" smtClean="0"/>
              <a:t>… assume independent failures …</a:t>
            </a:r>
          </a:p>
          <a:p>
            <a:pPr lvl="1"/>
            <a:r>
              <a:rPr lang="en-US" sz="2400" dirty="0" smtClean="0"/>
              <a:t>… which implies strong notion of identity</a:t>
            </a:r>
            <a:endParaRPr lang="en-US" sz="2400" dirty="0"/>
          </a:p>
          <a:p>
            <a:r>
              <a:rPr lang="en-US" sz="2800" dirty="0" smtClean="0"/>
              <a:t>“Sybil attack”  (P2P literature ~2002)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Idea: </a:t>
            </a:r>
            <a:r>
              <a:rPr lang="en-US" sz="2400" dirty="0" smtClean="0"/>
              <a:t>one entity can create many “identities” in system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Typical defense:  </a:t>
            </a:r>
            <a:r>
              <a:rPr lang="en-US" sz="2400" dirty="0" smtClean="0"/>
              <a:t>1 IP address =  1 identity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Problem:  </a:t>
            </a:r>
            <a:r>
              <a:rPr lang="en-US" sz="2400" dirty="0" smtClean="0"/>
              <a:t>IP addresses aren’t difficult / expensive to get,                     esp. in world of botnets &amp; cloud services</a:t>
            </a:r>
          </a:p>
          <a:p>
            <a:pPr lvl="1"/>
            <a:endParaRPr lang="en-US" sz="3200" baseline="300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susceptible to </a:t>
            </a:r>
            <a:r>
              <a:rPr lang="en-US" dirty="0" err="1" smtClean="0"/>
              <a:t>Sybils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565205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New </a:t>
            </a:r>
            <a:r>
              <a:rPr lang="en-US" sz="2800" dirty="0"/>
              <a:t>b</a:t>
            </a:r>
            <a:r>
              <a:rPr lang="en-US" sz="2800" dirty="0" smtClean="0"/>
              <a:t>itcoins are “created” every ~10 min,                    owned by “miner” (more on this later)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Thereafter, just keep record of transfers</a:t>
            </a:r>
          </a:p>
          <a:p>
            <a:pPr lvl="1">
              <a:spcBef>
                <a:spcPts val="600"/>
              </a:spcBef>
            </a:pPr>
            <a:r>
              <a:rPr lang="en-US" sz="2200" dirty="0"/>
              <a:t>e</a:t>
            </a:r>
            <a:r>
              <a:rPr lang="en-US" sz="2200" dirty="0" smtClean="0"/>
              <a:t>.g., Alice pays Bob 1 BTC</a:t>
            </a:r>
            <a:endParaRPr lang="en-US" sz="2600" dirty="0" smtClean="0"/>
          </a:p>
          <a:p>
            <a:pPr>
              <a:spcBef>
                <a:spcPts val="4200"/>
              </a:spcBef>
            </a:pPr>
            <a:r>
              <a:rPr lang="en-US" sz="2600" dirty="0" smtClean="0"/>
              <a:t>Basic protocol:</a:t>
            </a:r>
          </a:p>
          <a:p>
            <a:pPr lvl="1"/>
            <a:r>
              <a:rPr lang="en-US" sz="2200" dirty="0" smtClean="0"/>
              <a:t>Alice signs transaction:   </a:t>
            </a:r>
            <a:r>
              <a:rPr lang="en-US" sz="2200" dirty="0" err="1" smtClean="0"/>
              <a:t>txn</a:t>
            </a:r>
            <a:r>
              <a:rPr lang="en-US" sz="2200" dirty="0" smtClean="0"/>
              <a:t> = </a:t>
            </a:r>
            <a:r>
              <a:rPr lang="en-US" sz="2200" dirty="0" err="1" smtClean="0"/>
              <a:t>Sign</a:t>
            </a:r>
            <a:r>
              <a:rPr lang="en-US" sz="2200" baseline="-25000" dirty="0" err="1" smtClean="0"/>
              <a:t>Alice</a:t>
            </a:r>
            <a:r>
              <a:rPr lang="en-US" sz="2200" dirty="0" smtClean="0"/>
              <a:t> (BTC, </a:t>
            </a:r>
            <a:r>
              <a:rPr lang="en-US" sz="2200" dirty="0" err="1" smtClean="0"/>
              <a:t>PK</a:t>
            </a:r>
            <a:r>
              <a:rPr lang="en-US" sz="2200" baseline="-25000" dirty="0" err="1" smtClean="0"/>
              <a:t>Bob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Alice shows transaction to others…</a:t>
            </a:r>
          </a:p>
          <a:p>
            <a:endParaRPr lang="en-US" sz="2400" dirty="0" smtClean="0"/>
          </a:p>
          <a:p>
            <a:pPr lvl="1"/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10,000 foot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0"/>
            <a:ext cx="8565205" cy="5316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Rather than “count” IP addresses, bitcoin “counts” the amount of CPU time / electricity that is expended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Proof-of-work:  Cryptographic “proof” that certain amount of CPU work was performed</a:t>
            </a:r>
          </a:p>
          <a:p>
            <a:pPr lvl="1"/>
            <a:endParaRPr lang="en-US" sz="3200" baseline="300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based on “work”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80663" y="2802684"/>
            <a:ext cx="7504267" cy="204854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2880" algn="l">
              <a:lnSpc>
                <a:spcPts val="3000"/>
              </a:lnSpc>
              <a:spcBef>
                <a:spcPts val="200"/>
              </a:spcBef>
            </a:pPr>
            <a:r>
              <a:rPr lang="en-US" sz="2400" dirty="0"/>
              <a:t>“The system is secure as long as honest nodes </a:t>
            </a:r>
            <a:r>
              <a:rPr lang="en-US" sz="2400" dirty="0" smtClean="0"/>
              <a:t>collectively </a:t>
            </a:r>
            <a:r>
              <a:rPr lang="en-US" sz="2400" dirty="0"/>
              <a:t>control more </a:t>
            </a:r>
            <a:r>
              <a:rPr lang="en-US" sz="2400" dirty="0" smtClean="0"/>
              <a:t>CPU power than any cooperating group of attacker nodes</a:t>
            </a:r>
            <a:r>
              <a:rPr lang="en-US" sz="2400" dirty="0"/>
              <a:t>.”					</a:t>
            </a:r>
            <a:r>
              <a:rPr lang="en-US" sz="2400" dirty="0" smtClean="0"/>
              <a:t>    - </a:t>
            </a:r>
            <a:r>
              <a:rPr lang="en-US" sz="2400" dirty="0"/>
              <a:t>Satoshi </a:t>
            </a:r>
            <a:r>
              <a:rPr lang="en-US" sz="2400" dirty="0" err="1"/>
              <a:t>Nakamoto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4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Key idea: Chain length requires work</a:t>
            </a:r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3280439" y="1737904"/>
            <a:ext cx="1651084" cy="1130661"/>
            <a:chOff x="3280439" y="1737904"/>
            <a:chExt cx="1651084" cy="1130661"/>
          </a:xfrm>
        </p:grpSpPr>
        <p:sp>
          <p:nvSpPr>
            <p:cNvPr id="8" name="Shape 94"/>
            <p:cNvSpPr/>
            <p:nvPr/>
          </p:nvSpPr>
          <p:spPr>
            <a:xfrm>
              <a:off x="3879273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7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9" name="Shape 95"/>
            <p:cNvSpPr/>
            <p:nvPr/>
          </p:nvSpPr>
          <p:spPr>
            <a:xfrm>
              <a:off x="3879273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12" name="Shape 99"/>
            <p:cNvSpPr/>
            <p:nvPr/>
          </p:nvSpPr>
          <p:spPr>
            <a:xfrm>
              <a:off x="3280439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0" name="Group 49"/>
          <p:cNvGrpSpPr/>
          <p:nvPr/>
        </p:nvGrpSpPr>
        <p:grpSpPr>
          <a:xfrm>
            <a:off x="1628500" y="1737904"/>
            <a:ext cx="1647809" cy="1130661"/>
            <a:chOff x="1628500" y="1737904"/>
            <a:chExt cx="1647809" cy="1130661"/>
          </a:xfrm>
        </p:grpSpPr>
        <p:sp>
          <p:nvSpPr>
            <p:cNvPr id="10" name="Shape 97"/>
            <p:cNvSpPr/>
            <p:nvPr/>
          </p:nvSpPr>
          <p:spPr>
            <a:xfrm>
              <a:off x="2224059" y="2167569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11" name="Shape 98"/>
            <p:cNvSpPr/>
            <p:nvPr/>
          </p:nvSpPr>
          <p:spPr>
            <a:xfrm>
              <a:off x="2224059" y="1845368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13" name="Shape 100"/>
            <p:cNvSpPr/>
            <p:nvPr/>
          </p:nvSpPr>
          <p:spPr>
            <a:xfrm>
              <a:off x="1628500" y="1737904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sp>
        <p:nvSpPr>
          <p:cNvPr id="14" name="Shape 102"/>
          <p:cNvSpPr/>
          <p:nvPr/>
        </p:nvSpPr>
        <p:spPr>
          <a:xfrm>
            <a:off x="568839" y="2161694"/>
            <a:ext cx="1052250" cy="70099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dirty="0" err="1">
                <a:latin typeface="Arial" charset="0"/>
                <a:ea typeface="Arial" charset="0"/>
                <a:cs typeface="Arial" charset="0"/>
                <a:sym typeface="Trebuchet MS"/>
              </a:rPr>
              <a:t>t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  <a:sym typeface="Trebuchet MS"/>
              </a:rPr>
              <a:t>xn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5</a:t>
            </a:r>
            <a:endParaRPr lang="en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15" name="Shape 103"/>
          <p:cNvSpPr/>
          <p:nvPr/>
        </p:nvSpPr>
        <p:spPr>
          <a:xfrm>
            <a:off x="568839" y="1845368"/>
            <a:ext cx="1052250" cy="322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dirty="0" err="1">
                <a:latin typeface="Arial" charset="0"/>
                <a:ea typeface="Arial" charset="0"/>
                <a:cs typeface="Arial" charset="0"/>
                <a:sym typeface="Trebuchet MS"/>
              </a:rPr>
              <a:t>prev</a:t>
            </a:r>
            <a:r>
              <a:rPr lang="en" sz="1400" dirty="0">
                <a:latin typeface="Arial" charset="0"/>
                <a:ea typeface="Arial" charset="0"/>
                <a:cs typeface="Arial" charset="0"/>
                <a:sym typeface="Trebuchet MS"/>
              </a:rPr>
              <a:t>: H(  )</a:t>
            </a:r>
          </a:p>
        </p:txBody>
      </p:sp>
      <p:sp>
        <p:nvSpPr>
          <p:cNvPr id="16" name="Shape 104"/>
          <p:cNvSpPr/>
          <p:nvPr/>
        </p:nvSpPr>
        <p:spPr>
          <a:xfrm>
            <a:off x="-23445" y="1737904"/>
            <a:ext cx="1440069" cy="719546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06"/>
          <p:cNvSpPr/>
          <p:nvPr/>
        </p:nvSpPr>
        <p:spPr>
          <a:xfrm>
            <a:off x="8241492" y="1631601"/>
            <a:ext cx="447801" cy="813330"/>
          </a:xfrm>
          <a:custGeom>
            <a:avLst/>
            <a:gdLst/>
            <a:ahLst/>
            <a:cxnLst/>
            <a:rect l="0" t="0" r="0" b="0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Content Placeholder 1"/>
          <p:cNvSpPr>
            <a:spLocks noGrp="1"/>
          </p:cNvSpPr>
          <p:nvPr>
            <p:ph idx="1"/>
          </p:nvPr>
        </p:nvSpPr>
        <p:spPr>
          <a:xfrm>
            <a:off x="350195" y="4530004"/>
            <a:ext cx="8565205" cy="2353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Generating a new block requires “proof of work”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“Correct” nodes accept longest chain </a:t>
            </a:r>
          </a:p>
          <a:p>
            <a:pPr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Creating fork requires rate of malicious work &gt;&gt; rate of correct</a:t>
            </a:r>
          </a:p>
          <a:p>
            <a:pPr lvl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So, the older the block, the “safer” it is from being deleted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573436" y="1725385"/>
            <a:ext cx="1651084" cy="1130661"/>
            <a:chOff x="6573436" y="1725385"/>
            <a:chExt cx="1651084" cy="1130661"/>
          </a:xfrm>
        </p:grpSpPr>
        <p:sp>
          <p:nvSpPr>
            <p:cNvPr id="40" name="Shape 94"/>
            <p:cNvSpPr/>
            <p:nvPr/>
          </p:nvSpPr>
          <p:spPr>
            <a:xfrm>
              <a:off x="7172270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9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1" name="Shape 95"/>
            <p:cNvSpPr/>
            <p:nvPr/>
          </p:nvSpPr>
          <p:spPr>
            <a:xfrm>
              <a:off x="7172270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>
                  <a:latin typeface="Arial" charset="0"/>
                  <a:ea typeface="Arial" charset="0"/>
                  <a:cs typeface="Arial" charset="0"/>
                  <a:sym typeface="Trebuchet MS"/>
                </a:rPr>
                <a:t>prev: H(  )</a:t>
              </a:r>
            </a:p>
          </p:txBody>
        </p:sp>
        <p:sp>
          <p:nvSpPr>
            <p:cNvPr id="44" name="Shape 99"/>
            <p:cNvSpPr/>
            <p:nvPr/>
          </p:nvSpPr>
          <p:spPr>
            <a:xfrm>
              <a:off x="6573436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52" name="Group 51"/>
          <p:cNvGrpSpPr/>
          <p:nvPr/>
        </p:nvGrpSpPr>
        <p:grpSpPr>
          <a:xfrm>
            <a:off x="4921497" y="1725385"/>
            <a:ext cx="1647809" cy="1130661"/>
            <a:chOff x="4921497" y="1725385"/>
            <a:chExt cx="1647809" cy="1130661"/>
          </a:xfrm>
        </p:grpSpPr>
        <p:sp>
          <p:nvSpPr>
            <p:cNvPr id="42" name="Shape 97"/>
            <p:cNvSpPr/>
            <p:nvPr/>
          </p:nvSpPr>
          <p:spPr>
            <a:xfrm>
              <a:off x="5517056" y="2155050"/>
              <a:ext cx="1052250" cy="700996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8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3" name="Shape 98"/>
            <p:cNvSpPr/>
            <p:nvPr/>
          </p:nvSpPr>
          <p:spPr>
            <a:xfrm>
              <a:off x="5517056" y="1832849"/>
              <a:ext cx="105225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sp>
          <p:nvSpPr>
            <p:cNvPr id="45" name="Shape 100"/>
            <p:cNvSpPr/>
            <p:nvPr/>
          </p:nvSpPr>
          <p:spPr>
            <a:xfrm>
              <a:off x="4921497" y="1725385"/>
              <a:ext cx="1440069" cy="719546"/>
            </a:xfrm>
            <a:custGeom>
              <a:avLst/>
              <a:gdLst/>
              <a:ahLst/>
              <a:cxnLst/>
              <a:rect l="0" t="0" r="0" b="0"/>
              <a:pathLst>
                <a:path w="82662" h="55553" extrusionOk="0">
                  <a:moveTo>
                    <a:pt x="82662" y="16888"/>
                  </a:moveTo>
                  <a:lnTo>
                    <a:pt x="82662" y="445"/>
                  </a:lnTo>
                  <a:lnTo>
                    <a:pt x="19554" y="0"/>
                  </a:lnTo>
                  <a:lnTo>
                    <a:pt x="19999" y="55553"/>
                  </a:lnTo>
                  <a:lnTo>
                    <a:pt x="0" y="55109"/>
                  </a:lnTo>
                </a:path>
              </a:pathLst>
            </a:custGeom>
            <a:noFill/>
            <a:ln w="38100" cap="flat" cmpd="sng">
              <a:solidFill>
                <a:srgbClr val="990000"/>
              </a:solidFill>
              <a:prstDash val="solid"/>
              <a:round/>
              <a:headEnd type="none" w="lg" len="lg"/>
              <a:tailEnd type="stealth" w="lg" len="lg"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21089" y="2633099"/>
            <a:ext cx="1666943" cy="1630512"/>
            <a:chOff x="1621089" y="3055127"/>
            <a:chExt cx="1666943" cy="1630512"/>
          </a:xfrm>
        </p:grpSpPr>
        <p:sp>
          <p:nvSpPr>
            <p:cNvPr id="46" name="Shape 97"/>
            <p:cNvSpPr/>
            <p:nvPr/>
          </p:nvSpPr>
          <p:spPr>
            <a:xfrm>
              <a:off x="2235782" y="3984643"/>
              <a:ext cx="1052250" cy="700996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-US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t</a:t>
              </a:r>
              <a:r>
                <a:rPr lang="en-US" dirty="0" err="1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xn</a:t>
              </a:r>
              <a:r>
                <a:rPr lang="en-US" dirty="0" smtClean="0">
                  <a:latin typeface="Arial" charset="0"/>
                  <a:ea typeface="Arial" charset="0"/>
                  <a:cs typeface="Arial" charset="0"/>
                  <a:sym typeface="Trebuchet MS"/>
                </a:rPr>
                <a:t> 6’</a:t>
              </a:r>
              <a:endParaRPr lang="en" dirty="0">
                <a:latin typeface="Arial" charset="0"/>
                <a:ea typeface="Arial" charset="0"/>
                <a:cs typeface="Arial" charset="0"/>
                <a:sym typeface="Trebuchet MS"/>
              </a:endParaRPr>
            </a:p>
          </p:txBody>
        </p:sp>
        <p:sp>
          <p:nvSpPr>
            <p:cNvPr id="47" name="Shape 98"/>
            <p:cNvSpPr/>
            <p:nvPr/>
          </p:nvSpPr>
          <p:spPr>
            <a:xfrm>
              <a:off x="2235782" y="3662442"/>
              <a:ext cx="1052250" cy="322200"/>
            </a:xfrm>
            <a:prstGeom prst="rect">
              <a:avLst/>
            </a:prstGeom>
            <a:solidFill>
              <a:srgbClr val="FF5C5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400" dirty="0" err="1">
                  <a:latin typeface="Arial" charset="0"/>
                  <a:ea typeface="Arial" charset="0"/>
                  <a:cs typeface="Arial" charset="0"/>
                  <a:sym typeface="Trebuchet MS"/>
                </a:rPr>
                <a:t>prev</a:t>
              </a:r>
              <a:r>
                <a:rPr lang="en" sz="1400" dirty="0">
                  <a:latin typeface="Arial" charset="0"/>
                  <a:ea typeface="Arial" charset="0"/>
                  <a:cs typeface="Arial" charset="0"/>
                  <a:sym typeface="Trebuchet MS"/>
                </a:rPr>
                <a:t>: H(  )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21089" y="3055127"/>
              <a:ext cx="1428960" cy="675836"/>
              <a:chOff x="2876715" y="3594025"/>
              <a:chExt cx="2067535" cy="1247519"/>
            </a:xfrm>
          </p:grpSpPr>
          <p:sp>
            <p:nvSpPr>
              <p:cNvPr id="27" name="Shape 106"/>
              <p:cNvSpPr/>
              <p:nvPr/>
            </p:nvSpPr>
            <p:spPr>
              <a:xfrm flipV="1">
                <a:off x="2876715" y="3594025"/>
                <a:ext cx="475488" cy="918351"/>
              </a:xfrm>
              <a:custGeom>
                <a:avLst/>
                <a:gdLst/>
                <a:ahLst/>
                <a:cxnLst/>
                <a:rect l="0" t="0" r="0" b="0"/>
                <a:pathLst>
                  <a:path w="17777" h="87106" extrusionOk="0">
                    <a:moveTo>
                      <a:pt x="16888" y="0"/>
                    </a:moveTo>
                    <a:lnTo>
                      <a:pt x="17777" y="87106"/>
                    </a:lnTo>
                    <a:lnTo>
                      <a:pt x="0" y="87106"/>
                    </a:lnTo>
                  </a:path>
                </a:pathLst>
              </a:custGeom>
              <a:noFill/>
              <a:ln w="3810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  <p:txBody>
              <a:bodyPr/>
              <a:lstStyle/>
              <a:p>
                <a:endParaRPr lang="en-US" dirty="0"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3309672" y="4498719"/>
                <a:ext cx="1627632" cy="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4944250" y="4475784"/>
                <a:ext cx="0" cy="365760"/>
              </a:xfrm>
              <a:prstGeom prst="line">
                <a:avLst/>
              </a:prstGeom>
              <a:ln>
                <a:solidFill>
                  <a:srgbClr val="991200"/>
                </a:solidFill>
                <a:prstDash val="solid"/>
                <a:headEnd type="none"/>
                <a:tailEnd type="none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441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uiExpand="1" build="p"/>
      <p:bldP spid="30" grpId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565476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Hash functions are one-way / collision resistant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Given </a:t>
            </a:r>
            <a:r>
              <a:rPr lang="en-US" sz="2400" i="1" dirty="0" smtClean="0"/>
              <a:t>h</a:t>
            </a:r>
            <a:r>
              <a:rPr lang="en-US" sz="2400" dirty="0" smtClean="0"/>
              <a:t>, hard to find </a:t>
            </a:r>
            <a:r>
              <a:rPr lang="en-US" sz="2400" i="1" dirty="0" smtClean="0"/>
              <a:t>m</a:t>
            </a:r>
            <a:r>
              <a:rPr lang="en-US" sz="2400" dirty="0" smtClean="0"/>
              <a:t> such that </a:t>
            </a:r>
            <a:r>
              <a:rPr lang="en-US" sz="2400" i="1" dirty="0" smtClean="0"/>
              <a:t>h = hash(m)</a:t>
            </a:r>
          </a:p>
          <a:p>
            <a:pPr lvl="1">
              <a:lnSpc>
                <a:spcPct val="110000"/>
              </a:lnSpc>
            </a:pPr>
            <a:endParaRPr lang="en-US" sz="2400" i="1" dirty="0" smtClean="0"/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But what about finding partial collision?</a:t>
            </a:r>
          </a:p>
          <a:p>
            <a:pPr lvl="1">
              <a:lnSpc>
                <a:spcPct val="110000"/>
              </a:lnSpc>
            </a:pPr>
            <a:r>
              <a:rPr lang="en-US" sz="2400" i="1" dirty="0" smtClean="0"/>
              <a:t>m</a:t>
            </a:r>
            <a:r>
              <a:rPr lang="en-US" sz="2400" dirty="0" smtClean="0"/>
              <a:t> whose hash has most significant bit = 0?</a:t>
            </a:r>
          </a:p>
          <a:p>
            <a:pPr lvl="1">
              <a:lnSpc>
                <a:spcPct val="110000"/>
              </a:lnSpc>
            </a:pPr>
            <a:r>
              <a:rPr lang="en-US" sz="2400" i="1" dirty="0"/>
              <a:t>m</a:t>
            </a:r>
            <a:r>
              <a:rPr lang="en-US" sz="2400" dirty="0"/>
              <a:t> whose hash has most significant bit = </a:t>
            </a:r>
            <a:r>
              <a:rPr lang="en-US" sz="2400" dirty="0" smtClean="0"/>
              <a:t>00?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Assuming output is randomly distributed, complexity grows exponentially with # bits to match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hashing to determine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352692" cy="510377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 smtClean="0"/>
              <a:t>Find </a:t>
            </a:r>
            <a:r>
              <a:rPr lang="en-US" sz="2800" b="1" dirty="0" smtClean="0"/>
              <a:t>nonce</a:t>
            </a:r>
            <a:r>
              <a:rPr lang="en-US" sz="2800" dirty="0" smtClean="0"/>
              <a:t> such that</a:t>
            </a:r>
          </a:p>
          <a:p>
            <a:pPr marL="0" indent="0" algn="ctr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  hash (</a:t>
            </a:r>
            <a:r>
              <a:rPr lang="en-US" sz="2800" b="1" dirty="0" smtClean="0">
                <a:solidFill>
                  <a:srgbClr val="C00000"/>
                </a:solidFill>
              </a:rPr>
              <a:t>nonce</a:t>
            </a:r>
            <a:r>
              <a:rPr lang="en-US" sz="2800" dirty="0" smtClean="0">
                <a:solidFill>
                  <a:srgbClr val="C00000"/>
                </a:solidFill>
              </a:rPr>
              <a:t> || </a:t>
            </a:r>
            <a:r>
              <a:rPr lang="en-US" sz="2800" dirty="0" err="1" smtClean="0">
                <a:solidFill>
                  <a:srgbClr val="C00000"/>
                </a:solidFill>
              </a:rPr>
              <a:t>prev_hash</a:t>
            </a:r>
            <a:r>
              <a:rPr lang="en-US" sz="2800" dirty="0" smtClean="0">
                <a:solidFill>
                  <a:srgbClr val="C00000"/>
                </a:solidFill>
              </a:rPr>
              <a:t> || block data)  &lt;  target</a:t>
            </a:r>
          </a:p>
          <a:p>
            <a:pPr marL="0" indent="0">
              <a:lnSpc>
                <a:spcPct val="110000"/>
              </a:lnSpc>
              <a:spcBef>
                <a:spcPts val="2000"/>
              </a:spcBef>
              <a:buNone/>
            </a:pPr>
            <a:r>
              <a:rPr lang="en-US" sz="2800" dirty="0" smtClean="0"/>
              <a:t>i.e., hash has certain number of leading 0’s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800" dirty="0" smtClean="0"/>
              <a:t>What about changes in total system hashing rate?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Target is recalculated every 2 weeks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dirty="0" smtClean="0"/>
              <a:t>Goal:  One new block every 10 minutes</a:t>
            </a:r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endParaRPr lang="en-US" sz="2800" dirty="0"/>
          </a:p>
          <a:p>
            <a:pPr marL="0" indent="0">
              <a:lnSpc>
                <a:spcPct val="110000"/>
              </a:lnSpc>
              <a:spcBef>
                <a:spcPts val="800"/>
              </a:spcBef>
              <a:buNone/>
            </a:pP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proof of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hash rate trends of bitcoin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27" y="1289539"/>
            <a:ext cx="8638791" cy="5406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6227" y="4357139"/>
            <a:ext cx="53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            Currently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:</a:t>
            </a:r>
            <a:r>
              <a:rPr lang="en-US" sz="2400" smtClean="0">
                <a:latin typeface="Arial" charset="0"/>
                <a:ea typeface="Arial" charset="0"/>
                <a:cs typeface="Arial" charset="0"/>
              </a:rPr>
              <a:t>	8.2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	2 x 10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636227" y="5267387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3945"/>
            <a:ext cx="9144000" cy="399010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hash rate trends of bitcoin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6899" y="5090502"/>
            <a:ext cx="7115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          Currently (Nov ’17):	11 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Exahash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/s</a:t>
            </a:r>
          </a:p>
          <a:p>
            <a:pPr algn="l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				2 x 10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2636227" y="6000750"/>
            <a:ext cx="4926623" cy="552450"/>
          </a:xfrm>
        </p:spPr>
        <p:txBody>
          <a:bodyPr>
            <a:noAutofit/>
          </a:bodyPr>
          <a:lstStyle/>
          <a:p>
            <a:pPr marL="0" indent="0" algn="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sz="2200" b="1" dirty="0" smtClean="0">
                <a:latin typeface="Arial" charset="0"/>
                <a:ea typeface="Arial" charset="0"/>
                <a:cs typeface="Arial" charset="0"/>
              </a:rPr>
              <a:t>Tech:  CPU → GPU → FPGA → ASICs 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723" y="6427371"/>
            <a:ext cx="4036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Arial" charset="0"/>
                <a:ea typeface="Arial" charset="0"/>
                <a:cs typeface="Arial" charset="0"/>
                <a:hlinkClick r:id="rId4"/>
              </a:rPr>
              <a:t>https://</a:t>
            </a:r>
            <a:r>
              <a:rPr lang="en-US" sz="1600" b="0" dirty="0" smtClean="0">
                <a:latin typeface="Arial" charset="0"/>
                <a:ea typeface="Arial" charset="0"/>
                <a:cs typeface="Arial" charset="0"/>
                <a:hlinkClick r:id="rId4"/>
              </a:rPr>
              <a:t>bitcoinwisdom.com/bitcoin/difficulty</a:t>
            </a:r>
            <a:endParaRPr lang="en-US" sz="1600" b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9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4304378"/>
            <a:ext cx="7979713" cy="246154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dirty="0" smtClean="0"/>
              <a:t>Creating a new block creates bitcoin!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Initially 50 BTC, decreases over time, currently 12.5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New </a:t>
            </a:r>
            <a:r>
              <a:rPr lang="en-US" sz="2400" dirty="0"/>
              <a:t>b</a:t>
            </a:r>
            <a:r>
              <a:rPr lang="en-US" sz="2400" dirty="0" smtClean="0"/>
              <a:t>itcoin assigned to party named in new block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Called “mining” as you search for gold/coins</a:t>
            </a:r>
          </a:p>
          <a:p>
            <a:pPr lvl="1">
              <a:lnSpc>
                <a:spcPct val="100000"/>
              </a:lnSpc>
            </a:pPr>
            <a:endParaRPr lang="en-US" sz="26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consume all this energy?</a:t>
            </a:r>
            <a:endParaRPr lang="en-US" dirty="0"/>
          </a:p>
        </p:txBody>
      </p:sp>
      <p:pic>
        <p:nvPicPr>
          <p:cNvPr id="5" name="Shape 4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84090" y="1449421"/>
            <a:ext cx="5697416" cy="282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6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600" dirty="0" smtClean="0"/>
              <a:t>Race to find nonce and claim block reward, at which time race starts again for next block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2600" dirty="0">
                <a:solidFill>
                  <a:srgbClr val="C00000"/>
                </a:solidFill>
              </a:rPr>
              <a:t> hash (</a:t>
            </a:r>
            <a:r>
              <a:rPr lang="en-US" sz="2600" b="1" dirty="0">
                <a:solidFill>
                  <a:srgbClr val="C00000"/>
                </a:solidFill>
              </a:rPr>
              <a:t>nonce</a:t>
            </a:r>
            <a:r>
              <a:rPr lang="en-US" sz="2600" dirty="0">
                <a:solidFill>
                  <a:srgbClr val="C00000"/>
                </a:solidFill>
              </a:rPr>
              <a:t> || </a:t>
            </a:r>
            <a:r>
              <a:rPr lang="en-US" sz="2600" dirty="0" err="1">
                <a:solidFill>
                  <a:srgbClr val="C00000"/>
                </a:solidFill>
              </a:rPr>
              <a:t>prev_hash</a:t>
            </a:r>
            <a:r>
              <a:rPr lang="en-US" sz="2600" dirty="0">
                <a:solidFill>
                  <a:srgbClr val="C00000"/>
                </a:solidFill>
              </a:rPr>
              <a:t> || block data) </a:t>
            </a:r>
            <a:endParaRPr lang="en-US" sz="26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As solution has </a:t>
            </a:r>
            <a:r>
              <a:rPr lang="en-US" sz="2400" dirty="0" err="1" smtClean="0"/>
              <a:t>prev_hash</a:t>
            </a:r>
            <a:r>
              <a:rPr lang="en-US" sz="2400" dirty="0" smtClean="0"/>
              <a:t>, corresponds to particular chain</a:t>
            </a:r>
          </a:p>
          <a:p>
            <a:pPr>
              <a:spcBef>
                <a:spcPts val="2400"/>
              </a:spcBef>
            </a:pPr>
            <a:r>
              <a:rPr lang="en-US" sz="2600" dirty="0" smtClean="0"/>
              <a:t>Correct behavior is to accept longest chain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“Length” determined by aggregate work, not # blocks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So miners incentivized only to work on longest chain, as otherwise solution not accepted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Remember blocks on other forks still “create” bitcoin, but only matters if chain in collective conscious (majority)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Incentivizing correct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708" y="1449421"/>
            <a:ext cx="8581292" cy="510377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Each time a nonce is found: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New leader elected for past epoch (~10 min) 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Leader elected randomly, probability of selection proportional to leader’s % of global hashing power</a:t>
            </a:r>
          </a:p>
          <a:p>
            <a:pPr lvl="1">
              <a:spcBef>
                <a:spcPts val="2400"/>
              </a:spcBef>
            </a:pPr>
            <a:r>
              <a:rPr lang="en-US" sz="2600" dirty="0" smtClean="0"/>
              <a:t>Leader decides which transactions comprise block</a:t>
            </a:r>
          </a:p>
          <a:p>
            <a:pPr lvl="1">
              <a:spcBef>
                <a:spcPts val="2400"/>
              </a:spcBef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of randomized leader 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block = many transactions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dirty="0" smtClean="0"/>
              <a:t>Each miner picks a set of transactions for block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Builds “block header”: </a:t>
            </a:r>
            <a:r>
              <a:rPr lang="en-US" sz="2400" dirty="0" err="1" smtClean="0"/>
              <a:t>prevhash</a:t>
            </a:r>
            <a:r>
              <a:rPr lang="en-US" sz="2400" dirty="0" smtClean="0"/>
              <a:t>, version, timestamp, </a:t>
            </a:r>
            <a:r>
              <a:rPr lang="en-US" sz="2400" dirty="0" err="1" smtClean="0"/>
              <a:t>txns</a:t>
            </a:r>
            <a:r>
              <a:rPr lang="en-US" sz="2400" dirty="0" smtClean="0"/>
              <a:t>, …</a:t>
            </a:r>
          </a:p>
          <a:p>
            <a:pPr>
              <a:spcBef>
                <a:spcPts val="800"/>
              </a:spcBef>
            </a:pPr>
            <a:r>
              <a:rPr lang="en-US" sz="2400" dirty="0" smtClean="0"/>
              <a:t>Until hash &lt; target OR another node wins:</a:t>
            </a:r>
          </a:p>
          <a:p>
            <a:pPr lvl="1"/>
            <a:r>
              <a:rPr lang="en-US" sz="2100" dirty="0" smtClean="0"/>
              <a:t>Pick nonce for header, compute hash = SHA256(SHA256(header))</a:t>
            </a:r>
          </a:p>
          <a:p>
            <a:pPr lvl="1">
              <a:lnSpc>
                <a:spcPct val="10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3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2099" y="2948983"/>
            <a:ext cx="6712948" cy="27536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Can Alice “pay” both Bob and Charlie with same bitcoin ?</a:t>
            </a:r>
            <a:endParaRPr lang="en-US" dirty="0"/>
          </a:p>
          <a:p>
            <a:pPr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US" dirty="0" smtClean="0"/>
              <a:t>( Known as “double spending”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373" y="1569855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none" baseline="0">
                <a:solidFill>
                  <a:schemeClr val="bg1"/>
                </a:solidFill>
                <a:latin typeface="+mj-lt"/>
                <a:ea typeface="ＭＳ Ｐゴシック" pitchFamily="-1" charset="-128"/>
                <a:cs typeface="ＭＳ Ｐゴシック" pitchFamily="-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0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  <a:cs typeface="ＭＳ Ｐゴシック" pitchFamily="-1" charset="-128"/>
              </a:defRPr>
            </a:lvl9pPr>
          </a:lstStyle>
          <a:p>
            <a:r>
              <a:rPr lang="en-US" smtClean="0"/>
              <a:t>Problem:  Equivocation!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Transactions are delayed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At some time </a:t>
            </a:r>
            <a:r>
              <a:rPr lang="en-US" sz="2400" i="1" dirty="0"/>
              <a:t>T</a:t>
            </a:r>
            <a:r>
              <a:rPr lang="en-US" sz="2400" dirty="0" smtClean="0"/>
              <a:t>, block header constructed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Those transactions had been received </a:t>
            </a:r>
            <a:r>
              <a:rPr lang="en-US" sz="2400" i="1" dirty="0" smtClean="0"/>
              <a:t>[ T – 10 min, T]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Block will be generated at time T + 10 min (on average)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 transactions are from 10 - 20 min before block creation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Can be much longer if “backlog” of transactions are long</a:t>
            </a:r>
          </a:p>
        </p:txBody>
      </p:sp>
    </p:spTree>
    <p:extLst>
      <p:ext uri="{BB962C8B-B14F-4D97-AF65-F5344CB8AC3E}">
        <p14:creationId xmlns:p14="http://schemas.microsoft.com/office/powerpoint/2010/main" val="136894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 further delayed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1702289"/>
            <a:ext cx="8109646" cy="2002204"/>
          </a:xfrm>
          <a:prstGeom prst="rect">
            <a:avLst/>
          </a:prstGeom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62708" y="3938955"/>
            <a:ext cx="8581292" cy="2426677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When do you trust a transaction?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After we know it is “stable” on the hash chain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/>
              <a:t>Recall that the longer the chain, the hard to “revert”</a:t>
            </a:r>
          </a:p>
          <a:p>
            <a:pPr>
              <a:spcBef>
                <a:spcPts val="2400"/>
              </a:spcBef>
            </a:pPr>
            <a:r>
              <a:rPr lang="en-US" sz="2200" dirty="0" smtClean="0"/>
              <a:t>Common practice:  transaction “committed” when 6 blocks deep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i</a:t>
            </a:r>
            <a:r>
              <a:rPr lang="en-US" sz="2200" dirty="0" smtClean="0"/>
              <a:t>.e., Takes another ~1 hour for </a:t>
            </a:r>
            <a:r>
              <a:rPr lang="en-US" sz="2200" dirty="0" err="1" smtClean="0"/>
              <a:t>txn</a:t>
            </a:r>
            <a:r>
              <a:rPr lang="en-US" sz="2200" dirty="0" smtClean="0"/>
              <a:t> to become committed</a:t>
            </a:r>
          </a:p>
        </p:txBody>
      </p:sp>
    </p:spTree>
    <p:extLst>
      <p:ext uri="{BB962C8B-B14F-4D97-AF65-F5344CB8AC3E}">
        <p14:creationId xmlns:p14="http://schemas.microsoft.com/office/powerpoint/2010/main" val="58220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format:  strawman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4062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   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Create 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12.5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sym typeface="Trebuchet MS"/>
              </a:rPr>
              <a:t>,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credit </a:t>
            </a:r>
            <a:r>
              <a:rPr lang="en" dirty="0">
                <a:latin typeface="Arial" charset="0"/>
                <a:ea typeface="Arial" charset="0"/>
                <a:cs typeface="Arial" charset="0"/>
                <a:sym typeface="Trebuchet MS"/>
              </a:rPr>
              <a:t>to </a:t>
            </a:r>
            <a:r>
              <a:rPr lang="en" dirty="0" smtClean="0"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endParaRPr lang="en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4062" y="2200224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Transfer 3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8" name="Shape 50"/>
          <p:cNvSpPr/>
          <p:nvPr/>
        </p:nvSpPr>
        <p:spPr>
          <a:xfrm>
            <a:off x="844062" y="301901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8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Bob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Carol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SIGNED(Bob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4062" y="383780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1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Carol to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SIGNED(Carol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1101008" y="5575271"/>
            <a:ext cx="6984185" cy="101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How do you determine if Alice has balance? 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Scan backwards to time 0 !</a:t>
            </a:r>
            <a:endParaRPr lang="en" sz="24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hape 51"/>
          <p:cNvSpPr/>
          <p:nvPr/>
        </p:nvSpPr>
        <p:spPr>
          <a:xfrm>
            <a:off x="844060" y="4649401"/>
            <a:ext cx="7498079" cy="822960"/>
          </a:xfrm>
          <a:prstGeom prst="rect">
            <a:avLst/>
          </a:prstGeom>
          <a:solidFill>
            <a:srgbClr val="F1C58B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Transfer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5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coins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from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r>
              <a:rPr lang="en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to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David  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</a:t>
            </a:r>
            <a:r>
              <a:rPr lang="en-US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Alice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  <a:endParaRPr lang="en" baseline="-25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52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</a:t>
            </a:r>
            <a:r>
              <a:rPr lang="en-US" b="0" i="1" dirty="0" err="1" smtClean="0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  <a:endParaRPr lang="en" baseline="-25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Bob, 20.0 →PK_Alice2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14.9→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6575" y="4890077"/>
            <a:ext cx="8315717" cy="15710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Transaction typically has 1+ inputs, 1+ outputs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Making change:  1</a:t>
            </a:r>
            <a:r>
              <a:rPr lang="en-US" sz="2400" b="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output payee, 2</a:t>
            </a:r>
            <a:r>
              <a:rPr lang="en-US" sz="2400" b="0" baseline="30000" dirty="0" smtClean="0">
                <a:latin typeface="Arial" charset="0"/>
                <a:ea typeface="Arial" charset="0"/>
                <a:cs typeface="Arial" charset="0"/>
              </a:rPr>
              <a:t>nd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output self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Output can appear in single later input (avoids scan back)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5364202" y="2819422"/>
            <a:ext cx="2980707" cy="593767"/>
          </a:xfrm>
          <a:prstGeom prst="wedgeEllipseCallout">
            <a:avLst/>
          </a:prstGeom>
          <a:solidFill>
            <a:srgbClr val="A7DDC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0" smtClean="0">
                <a:solidFill>
                  <a:schemeClr val="tx1"/>
                </a:solidFill>
                <a:latin typeface="+mn-lt"/>
              </a:rPr>
              <a:t>change address</a:t>
            </a:r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87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 format</a:t>
            </a:r>
            <a:endParaRPr lang="en-US" dirty="0"/>
          </a:p>
        </p:txBody>
      </p:sp>
      <p:sp>
        <p:nvSpPr>
          <p:cNvPr id="6" name="Shape 48"/>
          <p:cNvSpPr/>
          <p:nvPr/>
        </p:nvSpPr>
        <p:spPr>
          <a:xfrm>
            <a:off x="846831" y="1381435"/>
            <a:ext cx="7498079" cy="8229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Ø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// </a:t>
            </a:r>
            <a:r>
              <a:rPr lang="en-US" b="0" i="1" dirty="0" err="1" smtClean="0">
                <a:latin typeface="Arial" charset="0"/>
                <a:ea typeface="Arial" charset="0"/>
                <a:cs typeface="Arial" charset="0"/>
              </a:rPr>
              <a:t>Coinbase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 reward</a:t>
            </a:r>
          </a:p>
          <a:p>
            <a:pPr algn="l">
              <a:spcBef>
                <a:spcPts val="200"/>
              </a:spcBef>
              <a:spcAft>
                <a:spcPts val="200"/>
              </a:spcAft>
            </a:pP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Outputs: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25.0→PK_Alice</a:t>
            </a:r>
            <a:endParaRPr lang="en" b="0" baseline="-25000" dirty="0"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7" name="Shape 49"/>
          <p:cNvSpPr/>
          <p:nvPr/>
        </p:nvSpPr>
        <p:spPr>
          <a:xfrm>
            <a:off x="846829" y="2201273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, 0)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	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25.0→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SIGNED(Alice)</a:t>
            </a:r>
            <a:endParaRPr lang="en" baseline="-25000" dirty="0">
              <a:solidFill>
                <a:schemeClr val="dk1"/>
              </a:solidFill>
              <a:latin typeface="Arial" charset="0"/>
              <a:ea typeface="Arial" charset="0"/>
              <a:cs typeface="Arial" charset="0"/>
              <a:sym typeface="Trebuchet MS"/>
            </a:endParaRPr>
          </a:p>
        </p:txBody>
      </p:sp>
      <p:sp>
        <p:nvSpPr>
          <p:cNvPr id="8" name="Shape 50"/>
          <p:cNvSpPr/>
          <p:nvPr/>
        </p:nvSpPr>
        <p:spPr>
          <a:xfrm>
            <a:off x="846831" y="3021111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prevtxn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, 0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)	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// 25 BTC From Alice</a:t>
            </a:r>
            <a:endParaRPr lang="en-US" i="1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.0→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Bob, 20.0 →</a:t>
            </a:r>
            <a:r>
              <a:rPr lang="en-US" b="0" dirty="0" err="1" smtClean="0">
                <a:latin typeface="Arial" charset="0"/>
                <a:ea typeface="Arial" charset="0"/>
                <a:cs typeface="Arial" charset="0"/>
              </a:rPr>
              <a:t>PK_Alice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9" name="Shape 51"/>
          <p:cNvSpPr/>
          <p:nvPr/>
        </p:nvSpPr>
        <p:spPr>
          <a:xfrm>
            <a:off x="846831" y="3840950"/>
            <a:ext cx="7498079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 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i="1" dirty="0">
                <a:latin typeface="Arial" charset="0"/>
                <a:ea typeface="Arial" charset="0"/>
                <a:cs typeface="Arial" charset="0"/>
              </a:rPr>
              <a:t>H 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(prevtxn1, 1), </a:t>
            </a:r>
            <a:r>
              <a:rPr lang="en-US" b="0" i="1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(prevtxn2, 0)   // 10+5 BTC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algn="l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ct val="61111"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Outputs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: 	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14.9→</a:t>
            </a:r>
            <a:r>
              <a:rPr lang="en-US" b="0" dirty="0">
                <a:latin typeface="Arial" charset="0"/>
                <a:ea typeface="Arial" charset="0"/>
                <a:cs typeface="Arial" charset="0"/>
              </a:rPr>
              <a:t>PK_</a:t>
            </a:r>
            <a:r>
              <a:rPr lang="en-US" b="0" dirty="0" smtClean="0">
                <a:latin typeface="Arial" charset="0"/>
                <a:ea typeface="Arial" charset="0"/>
                <a:cs typeface="Arial" charset="0"/>
              </a:rPr>
              <a:t>Bob </a:t>
            </a:r>
            <a:r>
              <a:rPr lang="en-US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	</a:t>
            </a:r>
            <a:r>
              <a:rPr lang="en-US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	     </a:t>
            </a:r>
            <a:r>
              <a:rPr lang="en" baseline="-25000" dirty="0" smtClean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SIGNED(Alice</a:t>
            </a:r>
            <a:r>
              <a:rPr lang="en" baseline="-250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  <a:sym typeface="Trebuchet MS"/>
              </a:rPr>
              <a:t>)</a:t>
            </a:r>
          </a:p>
        </p:txBody>
      </p:sp>
      <p:sp>
        <p:nvSpPr>
          <p:cNvPr id="11" name="Shape 57"/>
          <p:cNvSpPr txBox="1"/>
          <p:nvPr/>
        </p:nvSpPr>
        <p:spPr>
          <a:xfrm>
            <a:off x="649224" y="4892040"/>
            <a:ext cx="8315717" cy="1250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Unspent portion of inputs is “transaction fee” to miner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>
                <a:latin typeface="Arial" charset="0"/>
                <a:ea typeface="Arial" charset="0"/>
                <a:cs typeface="Arial" charset="0"/>
              </a:rPr>
              <a:t>In fact, “outputs” are stack-based 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scripts</a:t>
            </a:r>
          </a:p>
          <a:p>
            <a:pPr marL="342900" lvl="0" indent="-342900" algn="l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1 Block = 1MB max</a:t>
            </a:r>
            <a:endParaRPr lang="en-US" sz="24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/ verification efficiency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7" y="1485900"/>
            <a:ext cx="4251158" cy="4572000"/>
          </a:xfrm>
          <a:prstGeom prst="rect">
            <a:avLst/>
          </a:prstGeom>
        </p:spPr>
      </p:pic>
      <p:sp>
        <p:nvSpPr>
          <p:cNvPr id="12" name="Shape 57"/>
          <p:cNvSpPr txBox="1"/>
          <p:nvPr/>
        </p:nvSpPr>
        <p:spPr>
          <a:xfrm>
            <a:off x="4800114" y="1317459"/>
            <a:ext cx="4115286" cy="4258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/ verification efficiency</a:t>
            </a:r>
            <a:endParaRPr lang="en-US" dirty="0"/>
          </a:p>
        </p:txBody>
      </p:sp>
      <p:sp>
        <p:nvSpPr>
          <p:cNvPr id="12" name="Shape 57"/>
          <p:cNvSpPr txBox="1"/>
          <p:nvPr/>
        </p:nvSpPr>
        <p:spPr>
          <a:xfrm>
            <a:off x="4800114" y="1317459"/>
            <a:ext cx="4115286" cy="537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400" b="0" dirty="0" err="1" smtClean="0">
                <a:latin typeface="Arial" charset="0"/>
                <a:ea typeface="Arial" charset="0"/>
                <a:cs typeface="Arial" charset="0"/>
              </a:rPr>
              <a:t>Merkle</a:t>
            </a:r>
            <a:r>
              <a:rPr lang="en-US" sz="2400" b="0" dirty="0" smtClean="0">
                <a:latin typeface="Arial" charset="0"/>
                <a:ea typeface="Arial" charset="0"/>
                <a:cs typeface="Arial" charset="0"/>
              </a:rPr>
              <a:t> tree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inary tree of hashes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Root hash “binds” leaves given collision resistance</a:t>
            </a:r>
            <a:endParaRPr lang="en-US" sz="22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 algn="l">
              <a:spcBef>
                <a:spcPts val="16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Using a root hash 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Block header now constant size for hashing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tree to reduce storage needs over time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Can prune when all </a:t>
            </a:r>
            <a:r>
              <a:rPr lang="en-US" sz="2200" b="0" dirty="0" err="1" smtClean="0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 outputs are spent</a:t>
            </a:r>
          </a:p>
          <a:p>
            <a:pPr marL="1257300" lvl="2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r>
              <a:rPr lang="en-US" sz="2200" b="0" dirty="0" smtClean="0">
                <a:latin typeface="Arial" charset="0"/>
                <a:ea typeface="Arial" charset="0"/>
                <a:cs typeface="Arial" charset="0"/>
              </a:rPr>
              <a:t>Now: 168GB</a:t>
            </a:r>
          </a:p>
          <a:p>
            <a:pPr marL="800100" lvl="1" indent="-342900" algn="l">
              <a:spcBef>
                <a:spcPts val="400"/>
              </a:spcBef>
              <a:spcAft>
                <a:spcPts val="400"/>
              </a:spcAft>
              <a:buFont typeface=".HelveticaNeueDeskInterface-Regular" charset="-120"/>
              <a:buChar char="–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endParaRPr lang="en-US" sz="2300" b="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8" y="1485900"/>
            <a:ext cx="422824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dirty="0" smtClean="0"/>
              <a:t>Not panacea of scale as some claim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Scaling limitations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= 1 MB max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~ 2000 </a:t>
            </a:r>
            <a:r>
              <a:rPr lang="en-US" sz="2400" dirty="0" err="1" smtClean="0"/>
              <a:t>txns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1 block ~ 10 min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So, 3-4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Log grows linearly, joining requires full </a:t>
            </a:r>
            <a:r>
              <a:rPr lang="en-US" sz="2400" dirty="0" err="1" smtClean="0"/>
              <a:t>dload</a:t>
            </a:r>
            <a:r>
              <a:rPr lang="en-US" sz="2400" dirty="0" smtClean="0"/>
              <a:t> and verification</a:t>
            </a:r>
          </a:p>
          <a:p>
            <a:pPr>
              <a:spcBef>
                <a:spcPts val="3200"/>
              </a:spcBef>
              <a:spcAft>
                <a:spcPts val="600"/>
              </a:spcAft>
            </a:pPr>
            <a:r>
              <a:rPr lang="en-US" sz="2800" dirty="0" smtClean="0"/>
              <a:t>Visa peak load comparison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Typically 2,000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Peak load in 2013:  47,000 </a:t>
            </a:r>
            <a:r>
              <a:rPr lang="en-US" sz="2400" dirty="0" err="1" smtClean="0"/>
              <a:t>txns</a:t>
            </a:r>
            <a:r>
              <a:rPr lang="en-US" sz="2400" dirty="0" smtClean="0"/>
              <a:t> / sec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355" y="1587167"/>
            <a:ext cx="4772683" cy="226093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90905" y="1698603"/>
            <a:ext cx="4572000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1"/>
          <p:cNvSpPr txBox="1">
            <a:spLocks/>
          </p:cNvSpPr>
          <p:nvPr/>
        </p:nvSpPr>
        <p:spPr bwMode="auto">
          <a:xfrm rot="16200000">
            <a:off x="3930017" y="2367179"/>
            <a:ext cx="1361567" cy="2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0" dirty="0" smtClean="0"/>
              <a:t>block size</a:t>
            </a:r>
          </a:p>
        </p:txBody>
      </p:sp>
    </p:spTree>
    <p:extLst>
      <p:ext uri="{BB962C8B-B14F-4D97-AF65-F5344CB8AC3E}">
        <p14:creationId xmlns:p14="http://schemas.microsoft.com/office/powerpoint/2010/main" val="1517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 smtClean="0"/>
              <a:t>Summary</a:t>
            </a:r>
            <a:endParaRPr lang="en-US" sz="3800" dirty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793805" cy="5316504"/>
          </a:xfrm>
        </p:spPr>
        <p:txBody>
          <a:bodyPr>
            <a:noAutofit/>
          </a:bodyPr>
          <a:lstStyle/>
          <a:p>
            <a:r>
              <a:rPr lang="en-US" sz="2800" dirty="0" smtClean="0"/>
              <a:t>Coins </a:t>
            </a:r>
            <a:r>
              <a:rPr lang="en-US" sz="2800" dirty="0" err="1" smtClean="0"/>
              <a:t>xfer</a:t>
            </a:r>
            <a:r>
              <a:rPr lang="en-US" sz="2800" dirty="0" smtClean="0"/>
              <a:t>/split between “addresses” (PK) in </a:t>
            </a:r>
            <a:r>
              <a:rPr lang="en-US" sz="2800" dirty="0" err="1" smtClean="0"/>
              <a:t>txns</a:t>
            </a:r>
            <a:endParaRPr lang="en-US" sz="2800" dirty="0" smtClean="0"/>
          </a:p>
          <a:p>
            <a:r>
              <a:rPr lang="en-US" sz="2800" dirty="0" err="1" smtClean="0"/>
              <a:t>Blockchain</a:t>
            </a:r>
            <a:r>
              <a:rPr lang="en-US" sz="2800" dirty="0" smtClean="0"/>
              <a:t>:  Global ordered, append-only log of </a:t>
            </a:r>
            <a:r>
              <a:rPr lang="en-US" sz="2800" dirty="0" err="1" smtClean="0"/>
              <a:t>txns</a:t>
            </a:r>
            <a:endParaRPr lang="en-US" sz="2800" dirty="0"/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 smtClean="0"/>
              <a:t>Reached through decentralized consensus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dirty="0" smtClean="0"/>
              <a:t>Each epoch, “random” node selected to batch  transactions into block and append block to log</a:t>
            </a:r>
          </a:p>
          <a:p>
            <a:pPr lvl="1">
              <a:spcBef>
                <a:spcPts val="1200"/>
              </a:spcBef>
              <a:spcAft>
                <a:spcPts val="400"/>
              </a:spcAft>
            </a:pPr>
            <a:r>
              <a:rPr lang="en-US" sz="2600" dirty="0" smtClean="0"/>
              <a:t>Nodes incentivized to perform work and act correctly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 smtClean="0"/>
              <a:t>When “solve” block, get block rewards + </a:t>
            </a:r>
            <a:r>
              <a:rPr lang="en-US" sz="2300" dirty="0" err="1" smtClean="0"/>
              <a:t>txn</a:t>
            </a:r>
            <a:r>
              <a:rPr lang="en-US" sz="2300" dirty="0" smtClean="0"/>
              <a:t> fees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200" dirty="0" smtClean="0"/>
              <a:t>Reward: </a:t>
            </a:r>
            <a:r>
              <a:rPr lang="en-US" sz="2100" dirty="0" smtClean="0"/>
              <a:t>12.5 BTC @ ~8100 USD/BTC (11-22-17) =</a:t>
            </a:r>
            <a:br>
              <a:rPr lang="en-US" sz="2100" dirty="0" smtClean="0"/>
            </a:br>
            <a:r>
              <a:rPr lang="en-US" sz="2100" dirty="0" smtClean="0"/>
              <a:t>	$</a:t>
            </a:r>
            <a:r>
              <a:rPr lang="fi-FI" sz="2100" dirty="0" smtClean="0"/>
              <a:t>101250</a:t>
            </a:r>
            <a:r>
              <a:rPr lang="en-US" sz="2100" dirty="0" smtClean="0"/>
              <a:t> / 10 min</a:t>
            </a:r>
          </a:p>
          <a:p>
            <a:pPr lvl="2">
              <a:spcBef>
                <a:spcPts val="400"/>
              </a:spcBef>
              <a:spcAft>
                <a:spcPts val="400"/>
              </a:spcAft>
            </a:pPr>
            <a:r>
              <a:rPr lang="en-US" sz="2300" dirty="0" smtClean="0"/>
              <a:t>Only “keep” reward if block persists on main chain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en-US" sz="2400" dirty="0" smtClean="0"/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5558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 smtClean="0"/>
              <a:t>Bitcoin &amp; </a:t>
            </a:r>
            <a:r>
              <a:rPr lang="en-US" sz="3800" dirty="0" err="1" smtClean="0"/>
              <a:t>blockchain</a:t>
            </a:r>
            <a:r>
              <a:rPr lang="en-US" sz="3800" dirty="0"/>
              <a:t> </a:t>
            </a:r>
            <a:r>
              <a:rPr lang="en-US" sz="3800" dirty="0" smtClean="0"/>
              <a:t>intrinsically linked</a:t>
            </a:r>
            <a:endParaRPr lang="en-US" sz="3800" dirty="0"/>
          </a:p>
        </p:txBody>
      </p:sp>
      <p:sp>
        <p:nvSpPr>
          <p:cNvPr id="7" name="Shape 491"/>
          <p:cNvSpPr/>
          <p:nvPr/>
        </p:nvSpPr>
        <p:spPr>
          <a:xfrm>
            <a:off x="3585346" y="2074349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492"/>
          <p:cNvSpPr txBox="1"/>
          <p:nvPr/>
        </p:nvSpPr>
        <p:spPr>
          <a:xfrm>
            <a:off x="3647959" y="2132672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security of </a:t>
            </a:r>
            <a:r>
              <a:rPr lang="en" sz="220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blockchain</a:t>
            </a:r>
            <a:endParaRPr lang="en" sz="22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493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2146612" y="394118"/>
                </a:moveTo>
                <a:lnTo>
                  <a:pt x="2146612" y="394117"/>
                </a:lnTo>
                <a:cubicBezTo>
                  <a:pt x="2337425" y="598656"/>
                  <a:pt x="2453472" y="861705"/>
                  <a:pt x="2475900" y="1140529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494"/>
          <p:cNvSpPr/>
          <p:nvPr/>
        </p:nvSpPr>
        <p:spPr>
          <a:xfrm>
            <a:off x="5068455" y="4326500"/>
            <a:ext cx="1973308" cy="1194774"/>
          </a:xfrm>
          <a:prstGeom prst="roundRect">
            <a:avLst>
              <a:gd name="adj" fmla="val 16667"/>
            </a:avLst>
          </a:prstGeom>
          <a:solidFill>
            <a:srgbClr val="EFD7AE"/>
          </a:solidFill>
          <a:ln w="9525" cap="flat" cmpd="sng">
            <a:solidFill>
              <a:srgbClr val="E7C58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495"/>
          <p:cNvSpPr txBox="1"/>
          <p:nvPr/>
        </p:nvSpPr>
        <p:spPr>
          <a:xfrm>
            <a:off x="5131069" y="4384823"/>
            <a:ext cx="1848080" cy="1078125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595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2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of currency</a:t>
            </a:r>
          </a:p>
        </p:txBody>
      </p:sp>
      <p:sp>
        <p:nvSpPr>
          <p:cNvPr id="12" name="Shape 496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1621035" y="2419878"/>
                </a:moveTo>
                <a:lnTo>
                  <a:pt x="1621035" y="2419878"/>
                </a:lnTo>
                <a:cubicBezTo>
                  <a:pt x="1373276" y="2499897"/>
                  <a:pt x="1106615" y="2499897"/>
                  <a:pt x="858857" y="241987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2102238" y="4326500"/>
            <a:ext cx="1973308" cy="1194774"/>
            <a:chOff x="2102238" y="4326500"/>
            <a:chExt cx="1973308" cy="1194774"/>
          </a:xfrm>
        </p:grpSpPr>
        <p:sp>
          <p:nvSpPr>
            <p:cNvPr id="13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  <p:sp>
        <p:nvSpPr>
          <p:cNvPr id="15" name="Shape 499"/>
          <p:cNvSpPr/>
          <p:nvPr/>
        </p:nvSpPr>
        <p:spPr>
          <a:xfrm>
            <a:off x="2859455" y="2671736"/>
            <a:ext cx="3425090" cy="3190434"/>
          </a:xfrm>
          <a:custGeom>
            <a:avLst/>
            <a:gdLst/>
            <a:ahLst/>
            <a:cxnLst/>
            <a:rect l="0" t="0" r="0" b="0"/>
            <a:pathLst>
              <a:path w="2479893" h="2479893" extrusionOk="0">
                <a:moveTo>
                  <a:pt x="3991" y="1140530"/>
                </a:moveTo>
                <a:lnTo>
                  <a:pt x="3991" y="1140530"/>
                </a:lnTo>
                <a:cubicBezTo>
                  <a:pt x="26418" y="861705"/>
                  <a:pt x="142465" y="598657"/>
                  <a:pt x="333279" y="394118"/>
                </a:cubicBezTo>
              </a:path>
            </a:pathLst>
          </a:custGeom>
          <a:noFill/>
          <a:ln w="9525" cap="flat" cmpd="sng">
            <a:solidFill>
              <a:srgbClr val="3781B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67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C -0.09323 -0.06365 -0.18628 -0.12685 -0.2026 -0.19606 C -0.21875 -0.26527 -0.09739 -0.41527 -0.09739 -0.41527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 smtClean="0"/>
              <a:t>How traditional e-cash handled problem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Introduced “blind signatures” and “zero-knowledge protocols” so bank can’t link withdrawals and deposits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0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304" y="16215"/>
            <a:ext cx="8793804" cy="1066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3800" dirty="0"/>
              <a:t>Rich </a:t>
            </a:r>
            <a:r>
              <a:rPr lang="en-US" sz="3800" dirty="0" smtClean="0"/>
              <a:t>ecosystem:   Mining </a:t>
            </a:r>
            <a:r>
              <a:rPr lang="en-US" sz="3800" dirty="0"/>
              <a:t>pools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50195" y="3033647"/>
            <a:ext cx="8793805" cy="361504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800" dirty="0" smtClean="0"/>
              <a:t>Mining == gambling: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 smtClean="0"/>
              <a:t>Electricity costs $, huge payout, low probability of winning</a:t>
            </a:r>
          </a:p>
          <a:p>
            <a:pPr>
              <a:spcBef>
                <a:spcPts val="2400"/>
              </a:spcBef>
              <a:spcAft>
                <a:spcPts val="400"/>
              </a:spcAft>
            </a:pPr>
            <a:r>
              <a:rPr lang="en-US" sz="2800" dirty="0" smtClean="0"/>
              <a:t>Development of mining pools to </a:t>
            </a:r>
            <a:r>
              <a:rPr lang="en-US" sz="2800" b="1" i="1" dirty="0" smtClean="0"/>
              <a:t>amortize risk</a:t>
            </a:r>
            <a:endParaRPr lang="en-US" sz="2800" b="1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Pool computational resources, participants “paid” to mine            e.g.,  rewards “split” as a fraction of work,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Verification?  Demonstrate “easier” proofs of work to admins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Prevent theft?  Block header (</a:t>
            </a:r>
            <a:r>
              <a:rPr lang="en-US" sz="2400" dirty="0" err="1" smtClean="0"/>
              <a:t>coinbase</a:t>
            </a:r>
            <a:r>
              <a:rPr lang="en-US" sz="2400" dirty="0" smtClean="0"/>
              <a:t> </a:t>
            </a:r>
            <a:r>
              <a:rPr lang="en-US" sz="2400" dirty="0" err="1" smtClean="0"/>
              <a:t>txn</a:t>
            </a:r>
            <a:r>
              <a:rPr lang="en-US" sz="2400" dirty="0" smtClean="0"/>
              <a:t>) given by pool</a:t>
            </a:r>
          </a:p>
          <a:p>
            <a:pPr>
              <a:spcBef>
                <a:spcPts val="800"/>
              </a:spcBef>
            </a:pPr>
            <a:endParaRPr lang="en-US" sz="2800" dirty="0" smtClean="0"/>
          </a:p>
          <a:p>
            <a:pPr lvl="1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202260" y="1471864"/>
            <a:ext cx="1973308" cy="1194774"/>
            <a:chOff x="2102238" y="4326500"/>
            <a:chExt cx="1973308" cy="1194774"/>
          </a:xfrm>
        </p:grpSpPr>
        <p:sp>
          <p:nvSpPr>
            <p:cNvPr id="21" name="Shape 497"/>
            <p:cNvSpPr/>
            <p:nvPr/>
          </p:nvSpPr>
          <p:spPr>
            <a:xfrm>
              <a:off x="2102238" y="4326500"/>
              <a:ext cx="1973308" cy="1194774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98"/>
            <p:cNvSpPr txBox="1"/>
            <p:nvPr/>
          </p:nvSpPr>
          <p:spPr>
            <a:xfrm>
              <a:off x="2164851" y="4384823"/>
              <a:ext cx="1848080" cy="1078125"/>
            </a:xfrm>
            <a:prstGeom prst="rect">
              <a:avLst/>
            </a:prstGeom>
            <a:noFill/>
            <a:ln>
              <a:noFill/>
            </a:ln>
          </p:spPr>
          <p:txBody>
            <a:bodyPr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" sz="220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65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than just currency…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25072-9793-DD45-A50B-C84D5FD44B4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CS 394 (Spring ’18)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 smtClean="0"/>
              <a:t>Sunday topic: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446" y="16215"/>
            <a:ext cx="8952614" cy="1066800"/>
          </a:xfrm>
        </p:spPr>
        <p:txBody>
          <a:bodyPr/>
          <a:lstStyle/>
          <a:p>
            <a:r>
              <a:rPr lang="en-US" sz="3800" dirty="0" smtClean="0"/>
              <a:t>How traditional e-cash handled problem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4062" y="4581223"/>
            <a:ext cx="8347237" cy="209964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When Alice pays Bob with a coin, Bob validates that coin hasn’t been spend with trusted third party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Introduced “blind signatures” and “zero-knowledge protocols” so bank can’t link withdrawals and deposits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421" y="3296171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Alice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8681" y="3296172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Bob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6003" y="1425653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Bank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18563" y="3555542"/>
            <a:ext cx="2560320" cy="1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87681" y="2032896"/>
            <a:ext cx="1019758" cy="1091994"/>
          </a:xfrm>
          <a:prstGeom prst="straightConnector1">
            <a:avLst/>
          </a:prstGeom>
          <a:ln>
            <a:prstDash val="solid"/>
            <a:headEnd type="none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984025" y="2029175"/>
            <a:ext cx="1019758" cy="1091994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76021" y="3793647"/>
            <a:ext cx="2560320" cy="0"/>
          </a:xfrm>
          <a:prstGeom prst="straightConnector1">
            <a:avLst/>
          </a:prstGeom>
          <a:ln>
            <a:prstDash val="solid"/>
            <a:headEnd type="arrow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55181" y="5465136"/>
            <a:ext cx="8638954" cy="10904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b="0" dirty="0" smtClean="0">
                <a:solidFill>
                  <a:schemeClr val="tx1"/>
                </a:solidFill>
                <a:latin typeface="+mn-lt"/>
              </a:rPr>
              <a:t>Bank maintains </a:t>
            </a:r>
            <a:r>
              <a:rPr lang="en-US" sz="3000" b="0" dirty="0" err="1" smtClean="0">
                <a:solidFill>
                  <a:schemeClr val="tx1"/>
                </a:solidFill>
                <a:latin typeface="+mn-lt"/>
              </a:rPr>
              <a:t>linearizable</a:t>
            </a:r>
            <a:r>
              <a:rPr lang="en-US" sz="3000" b="0" dirty="0" smtClean="0">
                <a:solidFill>
                  <a:schemeClr val="tx1"/>
                </a:solidFill>
                <a:latin typeface="+mn-lt"/>
              </a:rPr>
              <a:t> log of transactions</a:t>
            </a:r>
            <a:endParaRPr lang="en-US" sz="30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9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569855"/>
            <a:ext cx="7772400" cy="1166478"/>
          </a:xfrm>
        </p:spPr>
        <p:txBody>
          <a:bodyPr/>
          <a:lstStyle/>
          <a:p>
            <a:r>
              <a:rPr lang="en-US" dirty="0" smtClean="0"/>
              <a:t>Problem:  Equivocation!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133499"/>
            <a:ext cx="9144000" cy="32639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Goal:  No double-spending in decentralized environment</a:t>
            </a:r>
          </a:p>
          <a:p>
            <a:pPr lvl="3">
              <a:lnSpc>
                <a:spcPct val="100000"/>
              </a:lnSpc>
              <a:spcBef>
                <a:spcPts val="32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1"/>
                </a:solidFill>
              </a:rPr>
              <a:t>	Approach:  Make transaction log    </a:t>
            </a:r>
          </a:p>
          <a:p>
            <a:pPr marL="2343150" lvl="4" indent="-51435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public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append-only</a:t>
            </a:r>
          </a:p>
          <a:p>
            <a:pPr marL="2343150" lvl="4" indent="-5143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strongly consistent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5" y="1449421"/>
            <a:ext cx="8940761" cy="531650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Public </a:t>
            </a:r>
            <a:endParaRPr lang="en-US" sz="24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Transactions </a:t>
            </a:r>
            <a:r>
              <a:rPr lang="en-US" sz="2400" dirty="0"/>
              <a:t>are signed:   </a:t>
            </a:r>
            <a:r>
              <a:rPr lang="en-US" sz="2400" dirty="0" err="1"/>
              <a:t>txn</a:t>
            </a:r>
            <a:r>
              <a:rPr lang="en-US" sz="2400" dirty="0"/>
              <a:t> = </a:t>
            </a:r>
            <a:r>
              <a:rPr lang="en-US" sz="2400" dirty="0" err="1"/>
              <a:t>Sign</a:t>
            </a:r>
            <a:r>
              <a:rPr lang="en-US" sz="2400" baseline="-25000" dirty="0" err="1"/>
              <a:t>Alice</a:t>
            </a:r>
            <a:r>
              <a:rPr lang="en-US" sz="2400" dirty="0"/>
              <a:t> (BTC, </a:t>
            </a:r>
            <a:r>
              <a:rPr lang="en-US" sz="2400" dirty="0" err="1"/>
              <a:t>PK</a:t>
            </a:r>
            <a:r>
              <a:rPr lang="en-US" sz="2400" baseline="-25000" dirty="0" err="1"/>
              <a:t>Bob</a:t>
            </a:r>
            <a:r>
              <a:rPr lang="en-US" sz="24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All </a:t>
            </a:r>
            <a:r>
              <a:rPr lang="en-US" sz="2400" dirty="0"/>
              <a:t>transactions are sent to all network participants</a:t>
            </a:r>
          </a:p>
          <a:p>
            <a:pPr lvl="1">
              <a:spcBef>
                <a:spcPts val="1200"/>
              </a:spcBef>
            </a:pP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800" dirty="0" smtClean="0"/>
              <a:t>No equivocation:  Log append-only and consistent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All transactions part of a hash chain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Consensus on set/order of operations in hash chain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Bitcoin: 10,000 foot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Cryptographic hash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 and their use in </a:t>
            </a:r>
            <a:r>
              <a:rPr lang="en-US" dirty="0" err="1" smtClean="0"/>
              <a:t>blockchain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3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800000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B92B01-EA84-4947-8FD6-9735CFABACA3}" type="slidenum">
              <a:rPr lang="en-US" altLang="en-US" sz="1200">
                <a:solidFill>
                  <a:srgbClr val="898989"/>
                </a:solidFill>
                <a:latin typeface="Helvetica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  <a:latin typeface="Helvetica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Cryptography Hash </a:t>
            </a:r>
            <a:r>
              <a:rPr lang="en-US" altLang="en-US" dirty="0" smtClean="0">
                <a:ea typeface="ＭＳ Ｐゴシック" charset="-128"/>
              </a:rPr>
              <a:t>Functions I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533" y="1534884"/>
            <a:ext cx="8874125" cy="4800600"/>
          </a:xfrm>
        </p:spPr>
        <p:txBody>
          <a:bodyPr>
            <a:normAutofit/>
          </a:bodyPr>
          <a:lstStyle/>
          <a:p>
            <a:pPr eaLnBrk="1" hangingPunct="1">
              <a:spcAft>
                <a:spcPts val="1200"/>
              </a:spcAft>
            </a:pPr>
            <a:r>
              <a:rPr lang="en-US" altLang="en-US" sz="2800" dirty="0">
                <a:ea typeface="ＭＳ Ｐゴシック" charset="-128"/>
              </a:rPr>
              <a:t>Take </a:t>
            </a:r>
            <a:r>
              <a:rPr lang="en-US" altLang="en-US" sz="2800" dirty="0" smtClean="0">
                <a:ea typeface="ＭＳ Ｐゴシック" charset="-128"/>
              </a:rPr>
              <a:t>message </a:t>
            </a:r>
            <a:r>
              <a:rPr lang="en-US" altLang="en-US" sz="2800" i="1" dirty="0" smtClean="0">
                <a:ea typeface="ＭＳ Ｐゴシック" charset="-128"/>
              </a:rPr>
              <a:t>m</a:t>
            </a:r>
            <a:r>
              <a:rPr lang="en-US" altLang="en-US" sz="2800" dirty="0" smtClean="0">
                <a:ea typeface="ＭＳ Ｐゴシック" charset="-128"/>
              </a:rPr>
              <a:t> </a:t>
            </a:r>
            <a:r>
              <a:rPr lang="en-US" altLang="en-US" sz="2800" dirty="0">
                <a:ea typeface="ＭＳ Ｐゴシック" charset="-128"/>
              </a:rPr>
              <a:t>of arbitrary length and produces </a:t>
            </a:r>
            <a:r>
              <a:rPr lang="en-US" altLang="en-US" sz="2800" dirty="0" smtClean="0">
                <a:ea typeface="ＭＳ Ｐゴシック" charset="-128"/>
              </a:rPr>
              <a:t> fixed-size (short</a:t>
            </a:r>
            <a:r>
              <a:rPr lang="en-US" altLang="en-US" sz="2800" dirty="0">
                <a:ea typeface="ＭＳ Ｐゴシック" charset="-128"/>
              </a:rPr>
              <a:t>) </a:t>
            </a:r>
            <a:r>
              <a:rPr lang="en-US" altLang="en-US" sz="2800" dirty="0" smtClean="0">
                <a:ea typeface="ＭＳ Ｐゴシック" charset="-128"/>
              </a:rPr>
              <a:t>number </a:t>
            </a:r>
            <a:r>
              <a:rPr lang="en-US" altLang="en-US" sz="2800" i="1" dirty="0" smtClean="0">
                <a:ea typeface="ＭＳ Ｐゴシック" charset="-128"/>
              </a:rPr>
              <a:t>H(m)</a:t>
            </a:r>
            <a:endParaRPr lang="en-US" altLang="en-US" sz="1800" dirty="0">
              <a:ea typeface="ＭＳ Ｐゴシック" charset="-128"/>
            </a:endParaRPr>
          </a:p>
          <a:p>
            <a:pPr eaLnBrk="1" hangingPunct="1"/>
            <a:r>
              <a:rPr lang="en-US" altLang="en-US" sz="2800" dirty="0">
                <a:solidFill>
                  <a:srgbClr val="000090"/>
                </a:solidFill>
                <a:ea typeface="ＭＳ Ｐゴシック" charset="-128"/>
              </a:rPr>
              <a:t>One-way function</a:t>
            </a:r>
          </a:p>
          <a:p>
            <a:pPr lvl="1" eaLnBrk="1" hangingPunct="1"/>
            <a:r>
              <a:rPr lang="en-US" altLang="en-US" sz="2400" dirty="0" smtClean="0">
                <a:ea typeface="ＭＳ Ｐゴシック" charset="-128"/>
              </a:rPr>
              <a:t>Efficient:  Easy </a:t>
            </a:r>
            <a:r>
              <a:rPr lang="en-US" altLang="en-US" sz="2400" dirty="0">
                <a:ea typeface="ＭＳ Ｐゴシック" charset="-128"/>
              </a:rPr>
              <a:t>to compute </a:t>
            </a:r>
            <a:r>
              <a:rPr lang="en-US" altLang="en-US" sz="2400" i="1" dirty="0" smtClean="0">
                <a:ea typeface="ＭＳ Ｐゴシック" charset="-128"/>
              </a:rPr>
              <a:t>H(m</a:t>
            </a:r>
            <a:r>
              <a:rPr lang="en-US" altLang="en-US" sz="2400" i="1" dirty="0">
                <a:ea typeface="ＭＳ Ｐゴシック" charset="-128"/>
              </a:rPr>
              <a:t>)</a:t>
            </a:r>
            <a:endParaRPr lang="en-US" altLang="en-US" sz="2400" dirty="0">
              <a:ea typeface="ＭＳ Ｐゴシック" charset="-128"/>
            </a:endParaRPr>
          </a:p>
          <a:p>
            <a:pPr lvl="1" eaLnBrk="1" hangingPunct="1"/>
            <a:r>
              <a:rPr lang="en-US" altLang="en-US" sz="2400" b="1" dirty="0" smtClean="0">
                <a:ea typeface="ＭＳ Ｐゴシック" charset="-128"/>
              </a:rPr>
              <a:t>Hiding property: </a:t>
            </a:r>
            <a:r>
              <a:rPr lang="en-US" altLang="en-US" sz="2400" dirty="0" smtClean="0">
                <a:ea typeface="ＭＳ Ｐゴシック" charset="-128"/>
              </a:rPr>
              <a:t>Hard </a:t>
            </a:r>
            <a:r>
              <a:rPr lang="en-US" altLang="en-US" sz="2400" dirty="0">
                <a:ea typeface="ＭＳ Ｐゴシック" charset="-128"/>
              </a:rPr>
              <a:t>to find an </a:t>
            </a:r>
            <a:r>
              <a:rPr lang="en-US" altLang="en-US" sz="2400" i="1" dirty="0">
                <a:ea typeface="ＭＳ Ｐゴシック" charset="-128"/>
              </a:rPr>
              <a:t>m</a:t>
            </a:r>
            <a:r>
              <a:rPr lang="en-US" altLang="en-US" sz="2400" dirty="0">
                <a:ea typeface="ＭＳ Ｐゴシック" charset="-128"/>
              </a:rPr>
              <a:t>, given </a:t>
            </a:r>
            <a:r>
              <a:rPr lang="en-US" altLang="en-US" sz="2400" i="1" dirty="0" smtClean="0">
                <a:ea typeface="ＭＳ Ｐゴシック" charset="-128"/>
              </a:rPr>
              <a:t>H(m)  </a:t>
            </a:r>
          </a:p>
          <a:p>
            <a:pPr lvl="2" eaLnBrk="1" hangingPunct="1"/>
            <a:r>
              <a:rPr lang="en-US" altLang="en-US" sz="2000" dirty="0" smtClean="0">
                <a:ea typeface="ＭＳ Ｐゴシック" charset="-128"/>
              </a:rPr>
              <a:t>Assumes “m” has sufficient entropy, not just {“heads”, “tails”}</a:t>
            </a:r>
          </a:p>
          <a:p>
            <a:pPr lvl="1" eaLnBrk="1" hangingPunct="1"/>
            <a:r>
              <a:rPr lang="en-US" altLang="en-US" sz="2400" b="1" dirty="0" smtClean="0">
                <a:ea typeface="ＭＳ Ｐゴシック" charset="-128"/>
              </a:rPr>
              <a:t>Random:  </a:t>
            </a:r>
            <a:r>
              <a:rPr lang="en-US" altLang="en-US" sz="2400" dirty="0" smtClean="0">
                <a:ea typeface="ＭＳ Ｐゴシック" charset="-128"/>
              </a:rPr>
              <a:t>Often assumes for output to “look” random</a:t>
            </a:r>
            <a:endParaRPr lang="en-US" altLang="ja-JP" sz="2400" i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1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45705</TotalTime>
  <Words>1942</Words>
  <Application>Microsoft Macintosh PowerPoint</Application>
  <PresentationFormat>On-screen Show (4:3)</PresentationFormat>
  <Paragraphs>365</Paragraphs>
  <Slides>44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.HelveticaNeueDeskInterface-Regular</vt:lpstr>
      <vt:lpstr>Calibri</vt:lpstr>
      <vt:lpstr>Courier New</vt:lpstr>
      <vt:lpstr>Helvetica</vt:lpstr>
      <vt:lpstr>ＭＳ Ｐゴシック</vt:lpstr>
      <vt:lpstr>Times New Roman</vt:lpstr>
      <vt:lpstr>Trebuchet MS</vt:lpstr>
      <vt:lpstr>Arial</vt:lpstr>
      <vt:lpstr>1_Office Theme</vt:lpstr>
      <vt:lpstr>Blockchain</vt:lpstr>
      <vt:lpstr>Bitcoin: 10,000 foot view</vt:lpstr>
      <vt:lpstr>PowerPoint Presentation</vt:lpstr>
      <vt:lpstr>How traditional e-cash handled problem</vt:lpstr>
      <vt:lpstr>How traditional e-cash handled problem</vt:lpstr>
      <vt:lpstr>Problem:  Equivocation!</vt:lpstr>
      <vt:lpstr>Bitcoin: 10,000 foot view</vt:lpstr>
      <vt:lpstr>Cryptographic hash function</vt:lpstr>
      <vt:lpstr>Cryptography Hash Functions I</vt:lpstr>
      <vt:lpstr>Cryptography Hash Functions II</vt:lpstr>
      <vt:lpstr>Hash Pointers</vt:lpstr>
      <vt:lpstr>Hash chains</vt:lpstr>
      <vt:lpstr>Hash chains</vt:lpstr>
      <vt:lpstr>Blockchain</vt:lpstr>
      <vt:lpstr>Blockchain: Append-only hash chain</vt:lpstr>
      <vt:lpstr>Blockchain: Append-only hash chain</vt:lpstr>
      <vt:lpstr>Problem remains:  forking</vt:lpstr>
      <vt:lpstr>Goal: Consensus</vt:lpstr>
      <vt:lpstr>Consensus susceptible to Sybils</vt:lpstr>
      <vt:lpstr>Consensus based on “work”</vt:lpstr>
      <vt:lpstr>Key idea: Chain length requires work</vt:lpstr>
      <vt:lpstr>Use hashing to determine work!</vt:lpstr>
      <vt:lpstr>Bitcoin proof of work</vt:lpstr>
      <vt:lpstr>Historical hash rate trends of bitcoin</vt:lpstr>
      <vt:lpstr>Historical hash rate trends of bitcoin</vt:lpstr>
      <vt:lpstr>Why consume all this energy?</vt:lpstr>
      <vt:lpstr>Incentivizing correct behavior?</vt:lpstr>
      <vt:lpstr>Form of randomized leader election</vt:lpstr>
      <vt:lpstr>One block = many transactions</vt:lpstr>
      <vt:lpstr>Transactions are delayed</vt:lpstr>
      <vt:lpstr>Commitments further delayed</vt:lpstr>
      <vt:lpstr>Transaction format:  strawman</vt:lpstr>
      <vt:lpstr>Transaction format</vt:lpstr>
      <vt:lpstr>Transaction format</vt:lpstr>
      <vt:lpstr>Storage / verification efficiency</vt:lpstr>
      <vt:lpstr>Storage / verification efficiency</vt:lpstr>
      <vt:lpstr>Not panacea of scale as some claim</vt:lpstr>
      <vt:lpstr>Summary</vt:lpstr>
      <vt:lpstr>Bitcoin &amp; blockchain intrinsically linked</vt:lpstr>
      <vt:lpstr>Rich ecosystem:   Mining pools</vt:lpstr>
      <vt:lpstr>More than just currency…</vt:lpstr>
      <vt:lpstr>PowerPoint Presentation</vt:lpstr>
      <vt:lpstr>More in CS 394 (Spring ’18) …</vt:lpstr>
      <vt:lpstr>PowerPoint Presentation</vt:lpstr>
    </vt:vector>
  </TitlesOfParts>
  <Company>Princeton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Kai Li</dc:creator>
  <cp:lastModifiedBy>Marco Canini</cp:lastModifiedBy>
  <cp:revision>1825</cp:revision>
  <cp:lastPrinted>2016-10-05T13:43:34Z</cp:lastPrinted>
  <dcterms:created xsi:type="dcterms:W3CDTF">2013-10-08T01:49:25Z</dcterms:created>
  <dcterms:modified xsi:type="dcterms:W3CDTF">2017-11-22T11:02:16Z</dcterms:modified>
</cp:coreProperties>
</file>