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handoutMasterIdLst>
    <p:handoutMasterId r:id="rId61"/>
  </p:handoutMasterIdLst>
  <p:sldIdLst>
    <p:sldId id="331" r:id="rId2"/>
    <p:sldId id="333" r:id="rId3"/>
    <p:sldId id="258" r:id="rId4"/>
    <p:sldId id="336" r:id="rId5"/>
    <p:sldId id="260" r:id="rId6"/>
    <p:sldId id="338" r:id="rId7"/>
    <p:sldId id="339" r:id="rId8"/>
    <p:sldId id="340" r:id="rId9"/>
    <p:sldId id="341" r:id="rId10"/>
    <p:sldId id="342" r:id="rId11"/>
    <p:sldId id="343" r:id="rId12"/>
    <p:sldId id="267" r:id="rId13"/>
    <p:sldId id="269" r:id="rId14"/>
    <p:sldId id="344" r:id="rId15"/>
    <p:sldId id="345" r:id="rId16"/>
    <p:sldId id="346" r:id="rId17"/>
    <p:sldId id="347" r:id="rId18"/>
    <p:sldId id="349" r:id="rId19"/>
    <p:sldId id="350" r:id="rId20"/>
    <p:sldId id="351" r:id="rId21"/>
    <p:sldId id="352" r:id="rId22"/>
    <p:sldId id="358" r:id="rId23"/>
    <p:sldId id="271" r:id="rId24"/>
    <p:sldId id="278" r:id="rId25"/>
    <p:sldId id="279" r:id="rId26"/>
    <p:sldId id="280" r:id="rId27"/>
    <p:sldId id="281" r:id="rId28"/>
    <p:sldId id="282" r:id="rId29"/>
    <p:sldId id="283" r:id="rId30"/>
    <p:sldId id="284" r:id="rId31"/>
    <p:sldId id="285" r:id="rId32"/>
    <p:sldId id="286" r:id="rId33"/>
    <p:sldId id="290" r:id="rId34"/>
    <p:sldId id="291" r:id="rId35"/>
    <p:sldId id="293" r:id="rId36"/>
    <p:sldId id="294" r:id="rId37"/>
    <p:sldId id="295" r:id="rId38"/>
    <p:sldId id="296" r:id="rId39"/>
    <p:sldId id="297" r:id="rId40"/>
    <p:sldId id="298" r:id="rId41"/>
    <p:sldId id="300" r:id="rId42"/>
    <p:sldId id="301" r:id="rId43"/>
    <p:sldId id="303" r:id="rId44"/>
    <p:sldId id="305" r:id="rId45"/>
    <p:sldId id="306" r:id="rId46"/>
    <p:sldId id="307" r:id="rId47"/>
    <p:sldId id="355" r:id="rId48"/>
    <p:sldId id="313" r:id="rId49"/>
    <p:sldId id="314" r:id="rId50"/>
    <p:sldId id="316" r:id="rId51"/>
    <p:sldId id="317" r:id="rId52"/>
    <p:sldId id="356" r:id="rId53"/>
    <p:sldId id="354" r:id="rId54"/>
    <p:sldId id="324" r:id="rId55"/>
    <p:sldId id="332" r:id="rId56"/>
    <p:sldId id="328" r:id="rId57"/>
    <p:sldId id="329" r:id="rId58"/>
    <p:sldId id="357"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D4"/>
    <a:srgbClr val="009A00"/>
    <a:srgbClr val="006700"/>
    <a:srgbClr val="4F81BD"/>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2" autoAdjust="0"/>
    <p:restoredTop sz="63736" autoAdjust="0"/>
  </p:normalViewPr>
  <p:slideViewPr>
    <p:cSldViewPr snapToGrid="0" snapToObjects="1">
      <p:cViewPr varScale="1">
        <p:scale>
          <a:sx n="78" d="100"/>
          <a:sy n="78" d="100"/>
        </p:scale>
        <p:origin x="1224" y="17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7" d="100"/>
        <a:sy n="157" d="100"/>
      </p:scale>
      <p:origin x="0" y="-4072"/>
    </p:cViewPr>
  </p:sorterViewPr>
  <p:notesViewPr>
    <p:cSldViewPr snapToGrid="0" snapToObjects="1">
      <p:cViewPr varScale="1">
        <p:scale>
          <a:sx n="149" d="100"/>
          <a:sy n="149" d="100"/>
        </p:scale>
        <p:origin x="455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0D928-C45F-5F42-A957-DFF8984ED55B}"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556028B4-0D67-F44B-93C0-8187A78D6C79}">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No Consistency</a:t>
          </a:r>
          <a:endParaRPr lang="en-US" dirty="0"/>
        </a:p>
      </dgm:t>
    </dgm:pt>
    <dgm:pt modelId="{D03C3C0E-E90C-8343-A452-813372521C23}" type="parTrans" cxnId="{22FA490C-0EB2-C545-91BA-AAEF3C59E011}">
      <dgm:prSet/>
      <dgm:spPr/>
      <dgm:t>
        <a:bodyPr/>
        <a:lstStyle/>
        <a:p>
          <a:endParaRPr lang="en-US"/>
        </a:p>
      </dgm:t>
    </dgm:pt>
    <dgm:pt modelId="{160075D1-19B3-414D-9224-B775BEC26A53}" type="sibTrans" cxnId="{22FA490C-0EB2-C545-91BA-AAEF3C59E011}">
      <dgm:prSet/>
      <dgm:spPr/>
      <dgm:t>
        <a:bodyPr/>
        <a:lstStyle/>
        <a:p>
          <a:endParaRPr lang="en-US"/>
        </a:p>
      </dgm:t>
    </dgm:pt>
    <dgm:pt modelId="{80A6D90F-06FC-2F40-BDD7-A7266B7AC0F7}">
      <dgm:prSet phldrT="[Text]" custT="1">
        <dgm:style>
          <a:lnRef idx="0">
            <a:schemeClr val="accent5"/>
          </a:lnRef>
          <a:fillRef idx="3">
            <a:schemeClr val="accent5"/>
          </a:fillRef>
          <a:effectRef idx="3">
            <a:schemeClr val="accent5"/>
          </a:effectRef>
          <a:fontRef idx="minor">
            <a:schemeClr val="lt1"/>
          </a:fontRef>
        </dgm:style>
      </dgm:prSet>
      <dgm:spPr>
        <a:solidFill>
          <a:srgbClr val="008000"/>
        </a:solidFill>
      </dgm:spPr>
      <dgm:t>
        <a:bodyPr/>
        <a:lstStyle/>
        <a:p>
          <a:r>
            <a:rPr lang="en-US" sz="2800" dirty="0" smtClean="0"/>
            <a:t>Higher Throughput</a:t>
          </a:r>
        </a:p>
        <a:p>
          <a:r>
            <a:rPr lang="en-US" sz="2400" dirty="0" smtClean="0"/>
            <a:t>(#updates/sec)</a:t>
          </a:r>
        </a:p>
        <a:p>
          <a:endParaRPr lang="en-US" sz="100" dirty="0"/>
        </a:p>
      </dgm:t>
    </dgm:pt>
    <dgm:pt modelId="{EEC4F355-D5D0-004D-84EA-77CA5BE8A2B1}" type="parTrans" cxnId="{A14632A1-346A-C345-81CE-5E32262FABD1}">
      <dgm:prSet/>
      <dgm:spPr/>
      <dgm:t>
        <a:bodyPr/>
        <a:lstStyle/>
        <a:p>
          <a:endParaRPr lang="en-US"/>
        </a:p>
      </dgm:t>
    </dgm:pt>
    <dgm:pt modelId="{7CEA458E-4A58-644D-B996-CCD8D685718C}" type="sibTrans" cxnId="{A14632A1-346A-C345-81CE-5E32262FABD1}">
      <dgm:prSet/>
      <dgm:spPr/>
      <dgm:t>
        <a:bodyPr/>
        <a:lstStyle/>
        <a:p>
          <a:endParaRPr lang="en-US"/>
        </a:p>
      </dgm:t>
    </dgm:pt>
    <dgm:pt modelId="{3DC89C90-A5FE-3142-AE27-A508D3476A59}">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Potentially Slower Convergence of ML</a:t>
          </a:r>
          <a:endParaRPr lang="en-US" dirty="0"/>
        </a:p>
      </dgm:t>
    </dgm:pt>
    <dgm:pt modelId="{8C996950-4AF6-4F40-BDCE-34B0E7097089}" type="parTrans" cxnId="{0B9B498B-CF89-EE42-98A1-0A230BCE40CC}">
      <dgm:prSet/>
      <dgm:spPr/>
      <dgm:t>
        <a:bodyPr/>
        <a:lstStyle/>
        <a:p>
          <a:endParaRPr lang="en-US"/>
        </a:p>
      </dgm:t>
    </dgm:pt>
    <dgm:pt modelId="{8E5FA6B0-FBBE-DB46-9D61-4A26557DCDFF}" type="sibTrans" cxnId="{0B9B498B-CF89-EE42-98A1-0A230BCE40CC}">
      <dgm:prSet/>
      <dgm:spPr/>
      <dgm:t>
        <a:bodyPr/>
        <a:lstStyle/>
        <a:p>
          <a:endParaRPr lang="en-US"/>
        </a:p>
      </dgm:t>
    </dgm:pt>
    <dgm:pt modelId="{3F540CB2-3E41-FB4D-B60D-E6465734B984}" type="pres">
      <dgm:prSet presAssocID="{01D0D928-C45F-5F42-A957-DFF8984ED55B}" presName="Name0" presStyleCnt="0">
        <dgm:presLayoutVars>
          <dgm:chMax val="1"/>
          <dgm:dir/>
          <dgm:animLvl val="ctr"/>
          <dgm:resizeHandles val="exact"/>
        </dgm:presLayoutVars>
      </dgm:prSet>
      <dgm:spPr/>
      <dgm:t>
        <a:bodyPr/>
        <a:lstStyle/>
        <a:p>
          <a:endParaRPr lang="en-US"/>
        </a:p>
      </dgm:t>
    </dgm:pt>
    <dgm:pt modelId="{6392F85B-A4D4-004E-BC51-B47318811D33}" type="pres">
      <dgm:prSet presAssocID="{556028B4-0D67-F44B-93C0-8187A78D6C79}" presName="centerShape" presStyleLbl="node0" presStyleIdx="0" presStyleCnt="1" custScaleX="285237"/>
      <dgm:spPr/>
      <dgm:t>
        <a:bodyPr/>
        <a:lstStyle/>
        <a:p>
          <a:endParaRPr lang="en-US"/>
        </a:p>
      </dgm:t>
    </dgm:pt>
    <dgm:pt modelId="{5911F2A4-8491-C049-BF1C-F99FD29E1722}" type="pres">
      <dgm:prSet presAssocID="{EEC4F355-D5D0-004D-84EA-77CA5BE8A2B1}" presName="parTrans" presStyleLbl="sibTrans2D1" presStyleIdx="0" presStyleCnt="2"/>
      <dgm:spPr/>
      <dgm:t>
        <a:bodyPr/>
        <a:lstStyle/>
        <a:p>
          <a:endParaRPr lang="en-US"/>
        </a:p>
      </dgm:t>
    </dgm:pt>
    <dgm:pt modelId="{6DD03805-3A88-1E43-AC98-2BBDFAC47E0D}" type="pres">
      <dgm:prSet presAssocID="{EEC4F355-D5D0-004D-84EA-77CA5BE8A2B1}" presName="connectorText" presStyleLbl="sibTrans2D1" presStyleIdx="0" presStyleCnt="2"/>
      <dgm:spPr/>
      <dgm:t>
        <a:bodyPr/>
        <a:lstStyle/>
        <a:p>
          <a:endParaRPr lang="en-US"/>
        </a:p>
      </dgm:t>
    </dgm:pt>
    <dgm:pt modelId="{E0B5F66C-5288-9D49-B866-4DD2852D061A}" type="pres">
      <dgm:prSet presAssocID="{80A6D90F-06FC-2F40-BDD7-A7266B7AC0F7}" presName="node" presStyleLbl="node1" presStyleIdx="0" presStyleCnt="2" custScaleX="285237">
        <dgm:presLayoutVars>
          <dgm:bulletEnabled val="1"/>
        </dgm:presLayoutVars>
      </dgm:prSet>
      <dgm:spPr/>
      <dgm:t>
        <a:bodyPr/>
        <a:lstStyle/>
        <a:p>
          <a:endParaRPr lang="en-US"/>
        </a:p>
      </dgm:t>
    </dgm:pt>
    <dgm:pt modelId="{2B2D7F1E-5B05-8A45-9891-72C4758740A2}" type="pres">
      <dgm:prSet presAssocID="{8C996950-4AF6-4F40-BDCE-34B0E7097089}" presName="parTrans" presStyleLbl="sibTrans2D1" presStyleIdx="1" presStyleCnt="2"/>
      <dgm:spPr/>
      <dgm:t>
        <a:bodyPr/>
        <a:lstStyle/>
        <a:p>
          <a:endParaRPr lang="en-US"/>
        </a:p>
      </dgm:t>
    </dgm:pt>
    <dgm:pt modelId="{4454C3B2-9983-B446-B4FC-091AA32149C1}" type="pres">
      <dgm:prSet presAssocID="{8C996950-4AF6-4F40-BDCE-34B0E7097089}" presName="connectorText" presStyleLbl="sibTrans2D1" presStyleIdx="1" presStyleCnt="2"/>
      <dgm:spPr/>
      <dgm:t>
        <a:bodyPr/>
        <a:lstStyle/>
        <a:p>
          <a:endParaRPr lang="en-US"/>
        </a:p>
      </dgm:t>
    </dgm:pt>
    <dgm:pt modelId="{881B9259-28EF-094B-8BC6-5A5F740C8C05}" type="pres">
      <dgm:prSet presAssocID="{3DC89C90-A5FE-3142-AE27-A508D3476A59}" presName="node" presStyleLbl="node1" presStyleIdx="1" presStyleCnt="2" custScaleX="285237">
        <dgm:presLayoutVars>
          <dgm:bulletEnabled val="1"/>
        </dgm:presLayoutVars>
      </dgm:prSet>
      <dgm:spPr/>
      <dgm:t>
        <a:bodyPr/>
        <a:lstStyle/>
        <a:p>
          <a:endParaRPr lang="en-US"/>
        </a:p>
      </dgm:t>
    </dgm:pt>
  </dgm:ptLst>
  <dgm:cxnLst>
    <dgm:cxn modelId="{C88CB190-D6B0-1F4F-BC79-C86CA6F02BC4}" type="presOf" srcId="{3DC89C90-A5FE-3142-AE27-A508D3476A59}" destId="{881B9259-28EF-094B-8BC6-5A5F740C8C05}" srcOrd="0" destOrd="0" presId="urn:microsoft.com/office/officeart/2005/8/layout/radial5"/>
    <dgm:cxn modelId="{77FA6A53-579F-694C-8116-E36E726FFF69}" type="presOf" srcId="{8C996950-4AF6-4F40-BDCE-34B0E7097089}" destId="{2B2D7F1E-5B05-8A45-9891-72C4758740A2}" srcOrd="0" destOrd="0" presId="urn:microsoft.com/office/officeart/2005/8/layout/radial5"/>
    <dgm:cxn modelId="{A14632A1-346A-C345-81CE-5E32262FABD1}" srcId="{556028B4-0D67-F44B-93C0-8187A78D6C79}" destId="{80A6D90F-06FC-2F40-BDD7-A7266B7AC0F7}" srcOrd="0" destOrd="0" parTransId="{EEC4F355-D5D0-004D-84EA-77CA5BE8A2B1}" sibTransId="{7CEA458E-4A58-644D-B996-CCD8D685718C}"/>
    <dgm:cxn modelId="{C8D5F19B-060D-884E-ACA2-40DB54999791}" type="presOf" srcId="{01D0D928-C45F-5F42-A957-DFF8984ED55B}" destId="{3F540CB2-3E41-FB4D-B60D-E6465734B984}" srcOrd="0" destOrd="0" presId="urn:microsoft.com/office/officeart/2005/8/layout/radial5"/>
    <dgm:cxn modelId="{0EC7CDF7-9276-044B-A1EB-FEB8EA7E64F8}" type="presOf" srcId="{EEC4F355-D5D0-004D-84EA-77CA5BE8A2B1}" destId="{6DD03805-3A88-1E43-AC98-2BBDFAC47E0D}" srcOrd="1" destOrd="0" presId="urn:microsoft.com/office/officeart/2005/8/layout/radial5"/>
    <dgm:cxn modelId="{0B9B498B-CF89-EE42-98A1-0A230BCE40CC}" srcId="{556028B4-0D67-F44B-93C0-8187A78D6C79}" destId="{3DC89C90-A5FE-3142-AE27-A508D3476A59}" srcOrd="1" destOrd="0" parTransId="{8C996950-4AF6-4F40-BDCE-34B0E7097089}" sibTransId="{8E5FA6B0-FBBE-DB46-9D61-4A26557DCDFF}"/>
    <dgm:cxn modelId="{7FDE4EC8-F2A4-D549-BD74-419E51A3E56E}" type="presOf" srcId="{556028B4-0D67-F44B-93C0-8187A78D6C79}" destId="{6392F85B-A4D4-004E-BC51-B47318811D33}" srcOrd="0" destOrd="0" presId="urn:microsoft.com/office/officeart/2005/8/layout/radial5"/>
    <dgm:cxn modelId="{DCD8D371-9452-BD4F-8A49-0F4F3E82D086}" type="presOf" srcId="{EEC4F355-D5D0-004D-84EA-77CA5BE8A2B1}" destId="{5911F2A4-8491-C049-BF1C-F99FD29E1722}" srcOrd="0" destOrd="0" presId="urn:microsoft.com/office/officeart/2005/8/layout/radial5"/>
    <dgm:cxn modelId="{725633BF-3A76-C44C-BF4E-631793ADD01E}" type="presOf" srcId="{8C996950-4AF6-4F40-BDCE-34B0E7097089}" destId="{4454C3B2-9983-B446-B4FC-091AA32149C1}" srcOrd="1" destOrd="0" presId="urn:microsoft.com/office/officeart/2005/8/layout/radial5"/>
    <dgm:cxn modelId="{22FA490C-0EB2-C545-91BA-AAEF3C59E011}" srcId="{01D0D928-C45F-5F42-A957-DFF8984ED55B}" destId="{556028B4-0D67-F44B-93C0-8187A78D6C79}" srcOrd="0" destOrd="0" parTransId="{D03C3C0E-E90C-8343-A452-813372521C23}" sibTransId="{160075D1-19B3-414D-9224-B775BEC26A53}"/>
    <dgm:cxn modelId="{2FDD5908-5304-F74C-A162-AF0B8F0C6A1C}" type="presOf" srcId="{80A6D90F-06FC-2F40-BDD7-A7266B7AC0F7}" destId="{E0B5F66C-5288-9D49-B866-4DD2852D061A}" srcOrd="0" destOrd="0" presId="urn:microsoft.com/office/officeart/2005/8/layout/radial5"/>
    <dgm:cxn modelId="{6CB6CBB2-09A8-0943-8E3F-13E81B0BD211}" type="presParOf" srcId="{3F540CB2-3E41-FB4D-B60D-E6465734B984}" destId="{6392F85B-A4D4-004E-BC51-B47318811D33}" srcOrd="0" destOrd="0" presId="urn:microsoft.com/office/officeart/2005/8/layout/radial5"/>
    <dgm:cxn modelId="{F8ED1837-E051-3148-A40A-2D8242261660}" type="presParOf" srcId="{3F540CB2-3E41-FB4D-B60D-E6465734B984}" destId="{5911F2A4-8491-C049-BF1C-F99FD29E1722}" srcOrd="1" destOrd="0" presId="urn:microsoft.com/office/officeart/2005/8/layout/radial5"/>
    <dgm:cxn modelId="{63C6C5AC-B722-3D42-B6B1-791BF3044851}" type="presParOf" srcId="{5911F2A4-8491-C049-BF1C-F99FD29E1722}" destId="{6DD03805-3A88-1E43-AC98-2BBDFAC47E0D}" srcOrd="0" destOrd="0" presId="urn:microsoft.com/office/officeart/2005/8/layout/radial5"/>
    <dgm:cxn modelId="{B23781C6-3EF2-6844-83D5-7E3479713F93}" type="presParOf" srcId="{3F540CB2-3E41-FB4D-B60D-E6465734B984}" destId="{E0B5F66C-5288-9D49-B866-4DD2852D061A}" srcOrd="2" destOrd="0" presId="urn:microsoft.com/office/officeart/2005/8/layout/radial5"/>
    <dgm:cxn modelId="{136D2CBB-D43F-D04D-9C20-7C96FEB4B634}" type="presParOf" srcId="{3F540CB2-3E41-FB4D-B60D-E6465734B984}" destId="{2B2D7F1E-5B05-8A45-9891-72C4758740A2}" srcOrd="3" destOrd="0" presId="urn:microsoft.com/office/officeart/2005/8/layout/radial5"/>
    <dgm:cxn modelId="{9A90E346-3A5C-DA4F-8E81-BB75C84C3E75}" type="presParOf" srcId="{2B2D7F1E-5B05-8A45-9891-72C4758740A2}" destId="{4454C3B2-9983-B446-B4FC-091AA32149C1}" srcOrd="0" destOrd="0" presId="urn:microsoft.com/office/officeart/2005/8/layout/radial5"/>
    <dgm:cxn modelId="{D16E8F77-81C0-9B44-8C4F-3A352ED930FB}" type="presParOf" srcId="{3F540CB2-3E41-FB4D-B60D-E6465734B984}" destId="{881B9259-28EF-094B-8BC6-5A5F740C8C05}"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2F85B-A4D4-004E-BC51-B47318811D33}">
      <dsp:nvSpPr>
        <dsp:cNvPr id="0" name=""/>
        <dsp:cNvSpPr/>
      </dsp:nvSpPr>
      <dsp:spPr>
        <a:xfrm>
          <a:off x="1485261" y="1909353"/>
          <a:ext cx="3887476" cy="1362893"/>
        </a:xfrm>
        <a:prstGeom prst="ellipse">
          <a:avLst/>
        </a:prstGeom>
        <a:gradFill rotWithShape="1">
          <a:gsLst>
            <a:gs pos="0">
              <a:schemeClr val="dk1">
                <a:tint val="100000"/>
                <a:shade val="100000"/>
                <a:satMod val="130000"/>
              </a:schemeClr>
            </a:gs>
            <a:gs pos="100000">
              <a:schemeClr val="dk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No Consistency</a:t>
          </a:r>
          <a:endParaRPr lang="en-US" sz="3100" kern="1200" dirty="0"/>
        </a:p>
      </dsp:txBody>
      <dsp:txXfrm>
        <a:off x="2054569" y="2108944"/>
        <a:ext cx="2748860" cy="963711"/>
      </dsp:txXfrm>
    </dsp:sp>
    <dsp:sp modelId="{5911F2A4-8491-C049-BF1C-F99FD29E1722}">
      <dsp:nvSpPr>
        <dsp:cNvPr id="0" name=""/>
        <dsp:cNvSpPr/>
      </dsp:nvSpPr>
      <dsp:spPr>
        <a:xfrm rot="16200000">
          <a:off x="3284790" y="1413731"/>
          <a:ext cx="288418" cy="46338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328053" y="1549671"/>
        <a:ext cx="201893" cy="278029"/>
      </dsp:txXfrm>
    </dsp:sp>
    <dsp:sp modelId="{E0B5F66C-5288-9D49-B866-4DD2852D061A}">
      <dsp:nvSpPr>
        <dsp:cNvPr id="0" name=""/>
        <dsp:cNvSpPr/>
      </dsp:nvSpPr>
      <dsp:spPr>
        <a:xfrm>
          <a:off x="1485261" y="2273"/>
          <a:ext cx="3887476" cy="1362893"/>
        </a:xfrm>
        <a:prstGeom prst="ellipse">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Higher Throughput</a:t>
          </a:r>
        </a:p>
        <a:p>
          <a:pPr lvl="0" algn="ctr" defTabSz="1244600">
            <a:lnSpc>
              <a:spcPct val="90000"/>
            </a:lnSpc>
            <a:spcBef>
              <a:spcPct val="0"/>
            </a:spcBef>
            <a:spcAft>
              <a:spcPct val="35000"/>
            </a:spcAft>
          </a:pPr>
          <a:r>
            <a:rPr lang="en-US" sz="2400" kern="1200" dirty="0" smtClean="0"/>
            <a:t>(#updates/sec)</a:t>
          </a:r>
        </a:p>
        <a:p>
          <a:pPr lvl="0" algn="ctr" defTabSz="1244600">
            <a:lnSpc>
              <a:spcPct val="90000"/>
            </a:lnSpc>
            <a:spcBef>
              <a:spcPct val="0"/>
            </a:spcBef>
            <a:spcAft>
              <a:spcPct val="35000"/>
            </a:spcAft>
          </a:pPr>
          <a:endParaRPr lang="en-US" sz="100" kern="1200" dirty="0"/>
        </a:p>
      </dsp:txBody>
      <dsp:txXfrm>
        <a:off x="2054569" y="201864"/>
        <a:ext cx="2748860" cy="963711"/>
      </dsp:txXfrm>
    </dsp:sp>
    <dsp:sp modelId="{2B2D7F1E-5B05-8A45-9891-72C4758740A2}">
      <dsp:nvSpPr>
        <dsp:cNvPr id="0" name=""/>
        <dsp:cNvSpPr/>
      </dsp:nvSpPr>
      <dsp:spPr>
        <a:xfrm rot="5400000">
          <a:off x="3284790" y="3304485"/>
          <a:ext cx="288418" cy="46338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328053" y="3353900"/>
        <a:ext cx="201893" cy="278029"/>
      </dsp:txXfrm>
    </dsp:sp>
    <dsp:sp modelId="{881B9259-28EF-094B-8BC6-5A5F740C8C05}">
      <dsp:nvSpPr>
        <dsp:cNvPr id="0" name=""/>
        <dsp:cNvSpPr/>
      </dsp:nvSpPr>
      <dsp:spPr>
        <a:xfrm>
          <a:off x="1485261" y="3816432"/>
          <a:ext cx="3887476" cy="1362893"/>
        </a:xfrm>
        <a:prstGeom prst="ellipse">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Potentially Slower Convergence of ML</a:t>
          </a:r>
          <a:endParaRPr lang="en-US" sz="2700" kern="1200" dirty="0"/>
        </a:p>
      </dsp:txBody>
      <dsp:txXfrm>
        <a:off x="2054569" y="4016023"/>
        <a:ext cx="2748860" cy="963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8CE8AD0-3318-9F40-863F-6A5F515D09C0}" type="datetimeFigureOut">
              <a:rPr lang="en-US"/>
              <a:pPr>
                <a:defRPr/>
              </a:pPr>
              <a:t>11/26/17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578A517-DA4A-7240-8FAD-65D9932B48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21AC9D6-FFAE-1443-8EF4-E4653420A457}" type="datetimeFigureOut">
              <a:rPr lang="en-US"/>
              <a:pPr>
                <a:defRPr/>
              </a:pPr>
              <a:t>11/26/17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EAFFB67-4F87-BB4E-A4B2-CEE0399458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53623B1-3816-D34C-AA4C-CD99FF6A0C22}" type="slidenum">
              <a:rPr lang="en-US" altLang="x-none"/>
              <a:pPr fontAlgn="base">
                <a:spcBef>
                  <a:spcPct val="0"/>
                </a:spcBef>
                <a:spcAft>
                  <a:spcPct val="0"/>
                </a:spcAft>
              </a:pPr>
              <a:t>10</a:t>
            </a:fld>
            <a:endParaRPr lang="en-US"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So MR is great for these types of tasks, which are called embarrassingly parallel.  But the Machine Learning algorithms we’re interested in are significantly more complex.</a:t>
            </a:r>
            <a:endParaRPr lang="x-none" altLang="x-none"/>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5C12917-0F36-6944-9B0E-EDE1C06EDF6F}" type="slidenum">
              <a:rPr lang="en-US" altLang="x-none"/>
              <a:pPr fontAlgn="base">
                <a:spcBef>
                  <a:spcPct val="0"/>
                </a:spcBef>
                <a:spcAft>
                  <a:spcPct val="0"/>
                </a:spcAft>
              </a:pPr>
              <a:t>11</a:t>
            </a:fld>
            <a:endParaRPr lang="en-US"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A lot of powerful ML methods come from exploiting dependencies between data!</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1B834AA-54FB-2B41-B03C-1939BEA40B1D}" type="slidenum">
              <a:rPr lang="en-US" altLang="x-none"/>
              <a:pPr fontAlgn="base">
                <a:spcBef>
                  <a:spcPct val="0"/>
                </a:spcBef>
                <a:spcAft>
                  <a:spcPct val="0"/>
                </a:spcAft>
              </a:pPr>
              <a:t>12</a:t>
            </a:fld>
            <a:endParaRPr lang="en-US"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 This idea has lots of applications.  Might be infering interests about people in a social network,</a:t>
            </a:r>
          </a:p>
          <a:p>
            <a:pPr eaLnBrk="1" hangingPunct="1">
              <a:spcBef>
                <a:spcPct val="0"/>
              </a:spcBef>
            </a:pPr>
            <a:r>
              <a:rPr lang="en-US" altLang="x-none"/>
              <a:t>&gt;&gt;&gt; Collaborative filtering: trying to predict movie ratings of each user given a sparse matrix of movie ratings from all users.  Matrix = BIPARTITE GRAPH where you have users on one side and movies on the other.</a:t>
            </a:r>
          </a:p>
          <a:p>
            <a:pPr eaLnBrk="1" hangingPunct="1">
              <a:spcBef>
                <a:spcPct val="0"/>
              </a:spcBef>
            </a:pPr>
            <a:r>
              <a:rPr lang="en-US" altLang="x-none"/>
              <a:t>&gt;&gt;&gt; Textual analysis: e.g. detecting user sentiment regarding product reviews on a website like Amazon.</a:t>
            </a:r>
          </a:p>
          <a:p>
            <a:pPr eaLnBrk="1" hangingPunct="1">
              <a:spcBef>
                <a:spcPct val="0"/>
              </a:spcBef>
            </a:pPr>
            <a:r>
              <a:rPr lang="en-US" altLang="x-none"/>
              <a:t>&gt;&gt;&gt; relate random variables.</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43CD2B7-FD20-CA46-A43A-767FD0D61A56}" type="slidenum">
              <a:rPr lang="en-US" altLang="x-none"/>
              <a:pPr fontAlgn="base">
                <a:spcBef>
                  <a:spcPct val="0"/>
                </a:spcBef>
                <a:spcAft>
                  <a:spcPct val="0"/>
                </a:spcAft>
              </a:pPr>
              <a:t>13</a:t>
            </a:fld>
            <a:endParaRPr lang="en-US"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So for a concrete example, let’s look at label propagation in a social network graph.</a:t>
            </a:r>
          </a:p>
        </p:txBody>
      </p:sp>
      <p:sp>
        <p:nvSpPr>
          <p:cNvPr id="4" name="Slide Number Placeholder 3"/>
          <p:cNvSpPr>
            <a:spLocks noGrp="1"/>
          </p:cNvSpPr>
          <p:nvPr>
            <p:ph type="sldNum" sz="quarter" idx="5"/>
          </p:nvPr>
        </p:nvSpPr>
        <p:spPr/>
        <p:txBody>
          <a:bodyPr/>
          <a:lstStyle/>
          <a:p>
            <a:pPr>
              <a:defRPr/>
            </a:pPr>
            <a:fld id="{6F12BD2D-F819-7C4B-8904-D0B61C0BEE8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So to make deeper inferences about for example someone’s hobbies, we might want to do "social arithmetic" on a social networking graph.</a:t>
            </a:r>
          </a:p>
          <a:p>
            <a:endParaRPr lang="en-US" altLang="x-none" b="1"/>
          </a:p>
          <a:p>
            <a:r>
              <a:rPr lang="en-US" altLang="x-none"/>
              <a:t>&gt;&gt;&gt; Then once we have these interests on the graph we can compute the probability someone likes a hobby as the weighted probabilities that their friends likes that hobby.  Some measure of closeness would be the weight.  This is just one step that gets applied to the ENTIRE GRAPH </a:t>
            </a:r>
            <a:r>
              <a:rPr lang="mr-IN" altLang="x-none">
                <a:ea typeface="Mangal" charset="0"/>
              </a:rPr>
              <a:t>–</a:t>
            </a:r>
            <a:r>
              <a:rPr lang="en-US" altLang="x-none"/>
              <a:t> so iterate this applied to ALL NODES.</a:t>
            </a:r>
          </a:p>
          <a:p>
            <a:endParaRPr lang="en-US" altLang="x-none"/>
          </a:p>
          <a:p>
            <a:r>
              <a:rPr lang="en-US" altLang="x-none"/>
              <a:t>&gt;&gt;&gt; FURTHERMORE we want to perform this computation on all nodes in the graph IN PARALLEL to speed it up!</a:t>
            </a:r>
          </a:p>
        </p:txBody>
      </p:sp>
      <p:sp>
        <p:nvSpPr>
          <p:cNvPr id="4" name="Slide Number Placeholder 3"/>
          <p:cNvSpPr>
            <a:spLocks noGrp="1"/>
          </p:cNvSpPr>
          <p:nvPr>
            <p:ph type="sldNum" sz="quarter" idx="5"/>
          </p:nvPr>
        </p:nvSpPr>
        <p:spPr/>
        <p:txBody>
          <a:bodyPr/>
          <a:lstStyle/>
          <a:p>
            <a:pPr>
              <a:defRPr/>
            </a:pPr>
            <a:fld id="{75265835-2E90-0044-A4A2-1C5D9E04501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Taking a step back </a:t>
            </a:r>
            <a:r>
              <a:rPr lang="mr-IN" altLang="x-none">
                <a:ea typeface="Mangal" charset="0"/>
              </a:rPr>
              <a:t>–</a:t>
            </a:r>
            <a:r>
              <a:rPr lang="en-US" altLang="x-none"/>
              <a:t> the big picture here is that this is one example of many GRAPH PARALLEL algorithms that have the following properties.</a:t>
            </a:r>
          </a:p>
          <a:p>
            <a:endParaRPr lang="en-US" altLang="x-none"/>
          </a:p>
          <a:p>
            <a:r>
              <a:rPr lang="en-US" altLang="x-none"/>
              <a:t>There is significant information in the dependencies between different pieces of data, and we can represent those dependencies very naturally using a graph.</a:t>
            </a:r>
          </a:p>
          <a:p>
            <a:endParaRPr lang="en-US" altLang="x-none"/>
          </a:p>
          <a:p>
            <a:r>
              <a:rPr lang="en-US" altLang="x-none"/>
              <a:t>As a result computation factors into different local vertex neighborhoods in the graph, depends directly only on those neighborhoods.</a:t>
            </a:r>
          </a:p>
          <a:p>
            <a:endParaRPr lang="en-US" altLang="x-none"/>
          </a:p>
          <a:p>
            <a:r>
              <a:rPr lang="en-US" altLang="x-none"/>
              <a:t>And because the graph has many chains of connections, we need to ITERATE the local computation, PROPAGATING information around the graph.</a:t>
            </a:r>
          </a:p>
        </p:txBody>
      </p:sp>
      <p:sp>
        <p:nvSpPr>
          <p:cNvPr id="4" name="Slide Number Placeholder 3"/>
          <p:cNvSpPr>
            <a:spLocks noGrp="1"/>
          </p:cNvSpPr>
          <p:nvPr>
            <p:ph type="sldNum" sz="quarter" idx="5"/>
          </p:nvPr>
        </p:nvSpPr>
        <p:spPr/>
        <p:txBody>
          <a:bodyPr/>
          <a:lstStyle/>
          <a:p>
            <a:pPr>
              <a:defRPr/>
            </a:pPr>
            <a:fld id="{DA443D4F-0DD7-6845-A55E-D058196EB65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 that's what these Graph-Parallel algorithms are all about.</a:t>
            </a:r>
          </a:p>
          <a:p>
            <a:pPr eaLnBrk="1" hangingPunct="1">
              <a:spcBef>
                <a:spcPct val="0"/>
              </a:spcBef>
            </a:pPr>
            <a:endParaRPr lang="en-US" altLang="x-none" b="1"/>
          </a:p>
          <a:p>
            <a:pPr eaLnBrk="1" hangingPunct="1">
              <a:spcBef>
                <a:spcPct val="0"/>
              </a:spcBef>
            </a:pPr>
            <a:r>
              <a:rPr lang="en-US" altLang="x-none" b="1"/>
              <a:t>So at this point you should be wondering, why not use MapReduce for Graph Parallel Algorithms?</a:t>
            </a:r>
            <a:endParaRPr lang="x-none" altLang="x-none" b="1"/>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5905B21-8140-0547-9806-AAD41FE0C3BF}" type="slidenum">
              <a:rPr lang="en-US" altLang="x-none"/>
              <a:pPr fontAlgn="base">
                <a:spcBef>
                  <a:spcPct val="0"/>
                </a:spcBef>
                <a:spcAft>
                  <a:spcPct val="0"/>
                </a:spcAft>
              </a:pPr>
              <a:t>17</a:t>
            </a:fld>
            <a:endParaRPr lang="en-US"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Number of reasons.  First,</a:t>
            </a:r>
          </a:p>
          <a:p>
            <a:endParaRPr lang="en-US" altLang="x-none" b="1"/>
          </a:p>
          <a:p>
            <a:r>
              <a:rPr lang="en-US" altLang="x-none" b="1"/>
              <a:t>To use MR, on these problems, the user has to code up substantial transformations to the data to make each piece of data independent from the others, this often involves replicating data, which is costly in terms of storage.</a:t>
            </a:r>
          </a:p>
        </p:txBody>
      </p:sp>
      <p:sp>
        <p:nvSpPr>
          <p:cNvPr id="4" name="Slide Number Placeholder 3"/>
          <p:cNvSpPr>
            <a:spLocks noGrp="1"/>
          </p:cNvSpPr>
          <p:nvPr>
            <p:ph type="sldNum" sz="quarter" idx="5"/>
          </p:nvPr>
        </p:nvSpPr>
        <p:spPr/>
        <p:txBody>
          <a:bodyPr/>
          <a:lstStyle/>
          <a:p>
            <a:pPr>
              <a:defRPr/>
            </a:pPr>
            <a:fld id="{A082C06D-B699-9740-8608-428288CF460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Many ML algorithms (like the social network example before) ITERATIVELY REFINE their variables during operation.</a:t>
            </a:r>
          </a:p>
          <a:p>
            <a:pPr eaLnBrk="1" hangingPunct="1">
              <a:spcBef>
                <a:spcPct val="0"/>
              </a:spcBef>
            </a:pPr>
            <a:endParaRPr lang="en-US" altLang="x-none"/>
          </a:p>
          <a:p>
            <a:pPr eaLnBrk="1" hangingPunct="1">
              <a:spcBef>
                <a:spcPct val="0"/>
              </a:spcBef>
            </a:pPr>
            <a:r>
              <a:rPr lang="en-US" altLang="x-none"/>
              <a:t>MR doesn’t provide a mechanism to directly encode iterative computation, so you are forced to do something like this: put barriers in where all the computation waits for the barrier before proceeding.</a:t>
            </a:r>
          </a:p>
          <a:p>
            <a:pPr eaLnBrk="1" hangingPunct="1">
              <a:spcBef>
                <a:spcPct val="0"/>
              </a:spcBef>
            </a:pPr>
            <a:endParaRPr lang="en-US" altLang="x-none"/>
          </a:p>
          <a:p>
            <a:pPr eaLnBrk="1" hangingPunct="1">
              <a:spcBef>
                <a:spcPct val="0"/>
              </a:spcBef>
            </a:pPr>
            <a:r>
              <a:rPr lang="en-US" altLang="x-none"/>
              <a:t>If one processor is slow (common case) then whole system runs slowly.</a:t>
            </a:r>
            <a:endParaRPr lang="x-none" altLang="x-none"/>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3E41888D-636B-F947-ADD9-F98D996423D6}" type="slidenum">
              <a:rPr lang="en-US" altLang="x-none"/>
              <a:pPr fontAlgn="base">
                <a:spcBef>
                  <a:spcPct val="0"/>
                </a:spcBef>
                <a:spcAft>
                  <a:spcPct val="0"/>
                </a:spcAft>
              </a:pPr>
              <a:t>19</a:t>
            </a:fld>
            <a:endParaRPr lang="en-US"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Data collection (for better or worse) is on the increase.  So there is widespread interest these days in making probabilistic inferences using data from disparate sources.</a:t>
            </a:r>
          </a:p>
          <a:p>
            <a:pPr eaLnBrk="1" hangingPunct="1">
              <a:spcBef>
                <a:spcPct val="0"/>
              </a:spcBef>
            </a:pPr>
            <a:endParaRPr lang="en-US" altLang="x-none"/>
          </a:p>
          <a:p>
            <a:pPr eaLnBrk="1" hangingPunct="1">
              <a:spcBef>
                <a:spcPct val="0"/>
              </a:spcBef>
            </a:pPr>
            <a:r>
              <a:rPr lang="en-US" altLang="x-none"/>
              <a:t>A nice example is medical diagnosis </a:t>
            </a:r>
            <a:r>
              <a:rPr lang="mr-IN" altLang="x-none">
                <a:ea typeface="Mangal" charset="0"/>
              </a:rPr>
              <a:t>–</a:t>
            </a:r>
            <a:r>
              <a:rPr lang="en-US" altLang="x-none"/>
              <a:t> suppose some patient presents with a generic symptom.</a:t>
            </a:r>
          </a:p>
          <a:p>
            <a:pPr eaLnBrk="1" hangingPunct="1">
              <a:spcBef>
                <a:spcPct val="0"/>
              </a:spcBef>
            </a:pPr>
            <a:endParaRPr lang="en-US" altLang="x-none"/>
          </a:p>
          <a:p>
            <a:pPr eaLnBrk="1" hangingPunct="1">
              <a:spcBef>
                <a:spcPct val="0"/>
              </a:spcBef>
            </a:pPr>
            <a:r>
              <a:rPr lang="en-US" altLang="x-none"/>
              <a:t>&gt;&gt;&gt; Might be able to infer a causal chain of events and thus a possible diagnosis of E. Coli infection.</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7C7AF32-7652-F64C-8F5B-487187A5C1FF}" type="slidenum">
              <a:rPr lang="en-US" altLang="x-none"/>
              <a:pPr fontAlgn="base">
                <a:spcBef>
                  <a:spcPct val="0"/>
                </a:spcBef>
                <a:spcAft>
                  <a:spcPct val="0"/>
                </a:spcAft>
              </a:pPr>
              <a:t>2</a:t>
            </a:fld>
            <a:endParaRPr lang="en-US" altLang="x-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Often just a SUBSET of the data needs to be computed on, that subset will change on each iteration of the algorithm.  So this setup using MapReduce is doing a lot of UNNECESSARY WORK.</a:t>
            </a:r>
            <a:endParaRPr lang="x-none" altLang="x-none" b="1"/>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607041C-5645-F144-897F-F409FB738615}" type="slidenum">
              <a:rPr lang="en-US" altLang="x-none"/>
              <a:pPr fontAlgn="base">
                <a:spcBef>
                  <a:spcPct val="0"/>
                </a:spcBef>
                <a:spcAft>
                  <a:spcPct val="0"/>
                </a:spcAft>
              </a:pPr>
              <a:t>20</a:t>
            </a:fld>
            <a:endParaRPr lang="en-US"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Finally there is a startup penalty associated with the storage and network delays of reading and writing to disk to make this barrier between stages.  So the system isn’t optimized for iteration from a performance standpoint.</a:t>
            </a:r>
            <a:endParaRPr lang="x-none" altLang="x-none" b="1"/>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915E8A-5D77-6E43-B678-19A329204BAB}" type="slidenum">
              <a:rPr lang="en-US" altLang="x-none"/>
              <a:pPr fontAlgn="base">
                <a:spcBef>
                  <a:spcPct val="0"/>
                </a:spcBef>
                <a:spcAft>
                  <a:spcPct val="0"/>
                </a:spcAft>
              </a:pPr>
              <a:t>21</a:t>
            </a:fld>
            <a:endParaRPr lang="en-US"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t>There’s a large universe of applications that fit nicely into graph-parallel </a:t>
            </a:r>
            <a:r>
              <a:rPr lang="en-US" altLang="x-none" dirty="0" smtClean="0"/>
              <a:t>algorithms</a:t>
            </a:r>
          </a:p>
          <a:p>
            <a:pPr eaLnBrk="1" hangingPunct="1">
              <a:spcBef>
                <a:spcPct val="0"/>
              </a:spcBef>
            </a:pPr>
            <a:r>
              <a:rPr lang="en-US" altLang="x-none" dirty="0" smtClean="0"/>
              <a:t>What</a:t>
            </a:r>
            <a:r>
              <a:rPr lang="en-US" altLang="x-none" baseline="0" dirty="0" smtClean="0"/>
              <a:t> kind of framework would be a good target for these applications?</a:t>
            </a:r>
            <a:endParaRPr lang="en-US" altLang="x-none" dirty="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785FC68-C266-9444-ACEB-04E05F400C4F}" type="slidenum">
              <a:rPr lang="en-US" altLang="x-none">
                <a:solidFill>
                  <a:srgbClr val="000000"/>
                </a:solidFill>
              </a:rPr>
              <a:pPr fontAlgn="base">
                <a:spcBef>
                  <a:spcPct val="0"/>
                </a:spcBef>
                <a:spcAft>
                  <a:spcPct val="0"/>
                </a:spcAft>
              </a:pPr>
              <a:t>22</a:t>
            </a:fld>
            <a:endParaRPr lang="en-US" altLang="x-none">
              <a:solidFill>
                <a:srgbClr val="000000"/>
              </a:solidFill>
            </a:endParaRPr>
          </a:p>
        </p:txBody>
      </p:sp>
    </p:spTree>
    <p:extLst>
      <p:ext uri="{BB962C8B-B14F-4D97-AF65-F5344CB8AC3E}">
        <p14:creationId xmlns:p14="http://schemas.microsoft.com/office/powerpoint/2010/main" val="482254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smtClean="0"/>
              <a:t>There are many distributed graph</a:t>
            </a:r>
            <a:r>
              <a:rPr lang="en-US" altLang="x-none" baseline="0" dirty="0" smtClean="0"/>
              <a:t> processing frameworks.</a:t>
            </a:r>
          </a:p>
          <a:p>
            <a:pPr eaLnBrk="1" hangingPunct="1">
              <a:spcBef>
                <a:spcPct val="0"/>
              </a:spcBef>
            </a:pPr>
            <a:r>
              <a:rPr lang="en-US" altLang="x-none" baseline="0" dirty="0" smtClean="0"/>
              <a:t>We will focus on </a:t>
            </a:r>
            <a:r>
              <a:rPr lang="en-US" altLang="x-none" dirty="0" err="1" smtClean="0"/>
              <a:t>GraphLab</a:t>
            </a:r>
            <a:r>
              <a:rPr lang="en-US" altLang="x-none" dirty="0" smtClean="0"/>
              <a:t>.</a:t>
            </a:r>
            <a:endParaRPr lang="en-US" altLang="x-none" dirty="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785FC68-C266-9444-ACEB-04E05F400C4F}" type="slidenum">
              <a:rPr lang="en-US" altLang="x-none">
                <a:solidFill>
                  <a:srgbClr val="000000"/>
                </a:solidFill>
              </a:rPr>
              <a:pPr fontAlgn="base">
                <a:spcBef>
                  <a:spcPct val="0"/>
                </a:spcBef>
                <a:spcAft>
                  <a:spcPct val="0"/>
                </a:spcAft>
              </a:pPr>
              <a:t>23</a:t>
            </a:fld>
            <a:endParaRPr lang="en-US" altLang="x-none">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So the challenge is to scale up computation from a single server with its limited capabilities.</a:t>
            </a:r>
            <a:endParaRPr lang="x-none" altLang="x-none"/>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8D7E663-5E0B-9043-BD96-EEF23C7CD038}" type="slidenum">
              <a:rPr lang="en-US" altLang="x-none"/>
              <a:pPr fontAlgn="base">
                <a:spcBef>
                  <a:spcPct val="0"/>
                </a:spcBef>
                <a:spcAft>
                  <a:spcPct val="0"/>
                </a:spcAft>
              </a:pPr>
              <a:t>24</a:t>
            </a:fld>
            <a:endParaRPr lang="en-US"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The way we’ve seen to do this previously in this class is to scale OUT.</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563A710-BB47-6744-B1B6-C36AFEA9F1C3}" type="slidenum">
              <a:rPr lang="en-US" altLang="x-none"/>
              <a:pPr fontAlgn="base">
                <a:spcBef>
                  <a:spcPct val="0"/>
                </a:spcBef>
                <a:spcAft>
                  <a:spcPct val="0"/>
                </a:spcAft>
              </a:pPr>
              <a:t>25</a:t>
            </a:fld>
            <a:endParaRPr lang="en-US" alt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8525"/>
            <a:r>
              <a:rPr lang="en-US" altLang="x-none"/>
              <a:t>So the high-level view of GraphLab is that it has three main parts, first a graph based data representation.  Second, a way for the user to express computation through update functions, and finally a consistency model.  So let’s take the three parts in turn.</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75517DD-496E-6F4F-A4B3-658B236B0AFD}" type="slidenum">
              <a:rPr lang="en-US" altLang="x-none"/>
              <a:pPr fontAlgn="base">
                <a:spcBef>
                  <a:spcPct val="0"/>
                </a:spcBef>
                <a:spcAft>
                  <a:spcPct val="0"/>
                </a:spcAft>
              </a:pPr>
              <a:t>26</a:t>
            </a:fld>
            <a:endParaRPr lang="en-US" altLang="x-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GraphLab stores the program state as a directed graph called the Data Graph.</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E999BAD-AC34-5341-B451-4B8A0EDEE146}" type="slidenum">
              <a:rPr lang="en-US" altLang="x-none"/>
              <a:pPr fontAlgn="base">
                <a:spcBef>
                  <a:spcPct val="0"/>
                </a:spcBef>
                <a:spcAft>
                  <a:spcPct val="0"/>
                </a:spcAft>
              </a:pPr>
              <a:t>27</a:t>
            </a:fld>
            <a:endParaRPr lang="en-US" alt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 Cut along edges</a:t>
            </a:r>
          </a:p>
          <a:p>
            <a:pPr eaLnBrk="1" hangingPunct="1">
              <a:spcBef>
                <a:spcPct val="0"/>
              </a:spcBef>
            </a:pPr>
            <a:r>
              <a:rPr lang="en-US" altLang="x-none"/>
              <a:t> </a:t>
            </a:r>
          </a:p>
          <a:p>
            <a:pPr eaLnBrk="1" hangingPunct="1">
              <a:spcBef>
                <a:spcPct val="0"/>
              </a:spcBef>
            </a:pPr>
            <a:r>
              <a:rPr lang="en-US" altLang="x-none"/>
              <a:t>SEGUE: So we have missing pieces of data from each node’s viewpoint.  So this means that a LOCAL data fetch becomes a REMOTE data fetch.</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43C45EC-5706-254C-A00C-61CED89DFD24}" type="slidenum">
              <a:rPr lang="en-US" altLang="x-none"/>
              <a:pPr fontAlgn="base">
                <a:spcBef>
                  <a:spcPct val="0"/>
                </a:spcBef>
                <a:spcAft>
                  <a:spcPct val="0"/>
                </a:spcAft>
              </a:pPr>
              <a:t>28</a:t>
            </a:fld>
            <a:endParaRPr lang="en-US" alt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 So the ghost vertices live locally, maintaining adjacency.  They replicate data locally so that it can be read quickly.</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1EF97F3-8D60-5F49-9D14-D424D4701598}" type="slidenum">
              <a:rPr lang="en-US" altLang="x-none"/>
              <a:pPr fontAlgn="base">
                <a:spcBef>
                  <a:spcPct val="0"/>
                </a:spcBef>
                <a:spcAft>
                  <a:spcPct val="0"/>
                </a:spcAft>
              </a:pPr>
              <a:t>29</a:t>
            </a:fld>
            <a:endParaRPr lang="en-US"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 Huge amounts of data are everywhere, and machine learning algorithms are turning data that once may have been useless into actionable data.</a:t>
            </a:r>
          </a:p>
          <a:p>
            <a:pPr eaLnBrk="1" hangingPunct="1">
              <a:spcBef>
                <a:spcPct val="0"/>
              </a:spcBef>
            </a:pPr>
            <a:endParaRPr lang="en-US" altLang="x-none"/>
          </a:p>
          <a:p>
            <a:pPr eaLnBrk="1" hangingPunct="1">
              <a:spcBef>
                <a:spcPct val="0"/>
              </a:spcBef>
            </a:pPr>
            <a:r>
              <a:rPr lang="en-US" altLang="x-none"/>
              <a:t>Identify trends, create models, discover patterns.  So today we’ll look at how to process this data at these massive scales.</a:t>
            </a:r>
          </a:p>
          <a:p>
            <a:pPr eaLnBrk="1" hangingPunct="1">
              <a:spcBef>
                <a:spcPct val="0"/>
              </a:spcBef>
            </a:pPr>
            <a:endParaRPr lang="en-US" altLang="x-none"/>
          </a:p>
          <a:p>
            <a:pPr eaLnBrk="1" hangingPunct="1">
              <a:spcBef>
                <a:spcPct val="0"/>
              </a:spcBef>
            </a:pPr>
            <a:r>
              <a:rPr lang="en-US" altLang="x-none"/>
              <a:t>SEGUE: We’ve seen from the smaller problems in the datacenter that processing at these scales DEMANDS PARALLELISM </a:t>
            </a:r>
            <a:r>
              <a:rPr lang="mr-IN" altLang="x-none">
                <a:ea typeface="Mangal" charset="0"/>
              </a:rPr>
              <a:t>–</a:t>
            </a:r>
            <a:r>
              <a:rPr lang="en-US" altLang="x-none"/>
              <a:t> many processors working on the data at the same time.</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184FBCA-863C-0344-848A-7A65B7E3C038}" type="slidenum">
              <a:rPr lang="en-US" altLang="x-none">
                <a:solidFill>
                  <a:srgbClr val="000000"/>
                </a:solidFill>
              </a:rPr>
              <a:pPr fontAlgn="base">
                <a:spcBef>
                  <a:spcPct val="0"/>
                </a:spcBef>
                <a:spcAft>
                  <a:spcPct val="0"/>
                </a:spcAft>
              </a:pPr>
              <a:t>3</a:t>
            </a:fld>
            <a:endParaRPr lang="en-US" altLang="x-none">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 GraphLab runs a graph partitioning tool to cut the graph into many pieces, each gets distributed to a different machine.</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E52F6BD-6124-804C-A25D-ADE9B912380D}" type="slidenum">
              <a:rPr lang="en-US" altLang="x-none"/>
              <a:pPr fontAlgn="base">
                <a:spcBef>
                  <a:spcPct val="0"/>
                </a:spcBef>
                <a:spcAft>
                  <a:spcPct val="0"/>
                </a:spcAft>
              </a:pPr>
              <a:t>30</a:t>
            </a:fld>
            <a:endParaRPr lang="en-US" alt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8525"/>
            <a:r>
              <a:rPr lang="en-US" altLang="x-none"/>
              <a:t>Given the data at each node, what can the user do with it?  The update function lets the user express that.</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740F9FC-01CE-2C45-8C24-A24A08486862}" type="slidenum">
              <a:rPr lang="en-US" altLang="x-none"/>
              <a:pPr fontAlgn="base">
                <a:spcBef>
                  <a:spcPct val="0"/>
                </a:spcBef>
                <a:spcAft>
                  <a:spcPct val="0"/>
                </a:spcAft>
              </a:pPr>
              <a:t>31</a:t>
            </a:fld>
            <a:endParaRPr lang="en-US" alt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An update function is a stateless procedure that modifies the data within the </a:t>
            </a:r>
          </a:p>
          <a:p>
            <a:pPr eaLnBrk="1" hangingPunct="1">
              <a:spcBef>
                <a:spcPct val="0"/>
              </a:spcBef>
            </a:pPr>
            <a:r>
              <a:rPr lang="en-US" altLang="x-none"/>
              <a:t>&gt;&gt;&gt; SCOPE of a vertex (all edges and adjacent nodes).  The update function also SCHEDULES the future execution of update functions on OTHER VERTICES.</a:t>
            </a:r>
          </a:p>
          <a:p>
            <a:pPr eaLnBrk="1" hangingPunct="1">
              <a:spcBef>
                <a:spcPct val="0"/>
              </a:spcBef>
            </a:pPr>
            <a:endParaRPr lang="en-US" altLang="x-none"/>
          </a:p>
          <a:p>
            <a:pPr eaLnBrk="1" hangingPunct="1">
              <a:spcBef>
                <a:spcPct val="0"/>
              </a:spcBef>
            </a:pPr>
            <a:r>
              <a:rPr lang="en-US" altLang="x-none"/>
              <a:t>&gt;&gt;&gt; So for e.g. if we are computing the Google PageRank of a web page, each vertex = a web page, each edge = hyperlink from one web page to another.  </a:t>
            </a:r>
          </a:p>
          <a:p>
            <a:pPr eaLnBrk="1" hangingPunct="1">
              <a:spcBef>
                <a:spcPct val="0"/>
              </a:spcBef>
            </a:pPr>
            <a:endParaRPr lang="en-US" altLang="x-none"/>
          </a:p>
          <a:p>
            <a:pPr eaLnBrk="1" hangingPunct="1">
              <a:spcBef>
                <a:spcPct val="0"/>
              </a:spcBef>
            </a:pPr>
            <a:r>
              <a:rPr lang="en-US" altLang="x-none"/>
              <a:t>&gt;&gt;&gt; PageRank is a weighted sum.  When one page's PageRank changes, ONLY its neighbors needs to be recomputed!</a:t>
            </a:r>
          </a:p>
          <a:p>
            <a:pPr eaLnBrk="1" hangingPunct="1">
              <a:spcBef>
                <a:spcPct val="0"/>
              </a:spcBef>
            </a:pPr>
            <a:endParaRPr lang="en-US" altLang="x-none"/>
          </a:p>
          <a:p>
            <a:pPr eaLnBrk="1" hangingPunct="1">
              <a:spcBef>
                <a:spcPct val="0"/>
              </a:spcBef>
            </a:pPr>
            <a:r>
              <a:rPr lang="en-US" altLang="x-none"/>
              <a:t>&gt;&gt;&gt; SEGUE: GraphLab applies the update functions in parallel until the entire computation converges.</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C79141F-620B-9245-BD89-B39EA9993FBB}" type="slidenum">
              <a:rPr lang="en-US" altLang="x-none"/>
              <a:pPr fontAlgn="base">
                <a:spcBef>
                  <a:spcPct val="0"/>
                </a:spcBef>
                <a:spcAft>
                  <a:spcPct val="0"/>
                </a:spcAft>
              </a:pPr>
              <a:t>32</a:t>
            </a:fld>
            <a:endParaRPr lang="en-US" alt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Each machine maintains a separate SCHEDULE of vertices waiting to be run.  Serially pulls tasks from its local scheduler queue and runs the user update functions.</a:t>
            </a:r>
          </a:p>
          <a:p>
            <a:pPr eaLnBrk="1" hangingPunct="1">
              <a:spcBef>
                <a:spcPct val="0"/>
              </a:spcBef>
            </a:pPr>
            <a:endParaRPr lang="en-US" altLang="x-none"/>
          </a:p>
          <a:p>
            <a:pPr eaLnBrk="1" hangingPunct="1">
              <a:spcBef>
                <a:spcPct val="0"/>
              </a:spcBef>
            </a:pPr>
            <a:r>
              <a:rPr lang="en-US" altLang="x-none"/>
              <a:t>&gt;&gt;&gt; One machine's scheduler may result in added tasks on another's schedule if it processes a vertex adjacent to ghost vertices.</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E283965-4F40-BE4D-91E1-0E2396ACB43E}" type="slidenum">
              <a:rPr lang="en-US" altLang="x-none"/>
              <a:pPr fontAlgn="base">
                <a:spcBef>
                  <a:spcPct val="0"/>
                </a:spcBef>
                <a:spcAft>
                  <a:spcPct val="0"/>
                </a:spcAft>
              </a:pPr>
              <a:t>33</a:t>
            </a:fld>
            <a:endParaRPr lang="en-US" alt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So we are in an asynchronous, dynamic computation environment.</a:t>
            </a:r>
          </a:p>
          <a:p>
            <a:pPr eaLnBrk="1" hangingPunct="1">
              <a:spcBef>
                <a:spcPct val="0"/>
              </a:spcBef>
            </a:pPr>
            <a:endParaRPr lang="en-US" altLang="x-none"/>
          </a:p>
          <a:p>
            <a:pPr eaLnBrk="1" hangingPunct="1">
              <a:spcBef>
                <a:spcPct val="0"/>
              </a:spcBef>
            </a:pPr>
            <a:r>
              <a:rPr lang="en-US" altLang="x-none"/>
              <a:t>We mostly want to </a:t>
            </a:r>
            <a:r>
              <a:rPr lang="en-US" altLang="x-none" b="1"/>
              <a:t>prevent</a:t>
            </a:r>
            <a:r>
              <a:rPr lang="en-US" altLang="x-none"/>
              <a:t> race conditions, where two updates are writing or reading/writing to the same vertex or edge.</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B474946-4842-A547-87F9-2B82E39FF0AF}" type="slidenum">
              <a:rPr lang="en-US" altLang="x-none"/>
              <a:pPr fontAlgn="base">
                <a:spcBef>
                  <a:spcPct val="0"/>
                </a:spcBef>
                <a:spcAft>
                  <a:spcPct val="0"/>
                </a:spcAft>
              </a:pPr>
              <a:t>34</a:t>
            </a:fld>
            <a:endParaRPr lang="en-US" alt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8525"/>
            <a:r>
              <a:rPr lang="en-US" altLang="x-none"/>
              <a:t>To address this, let’s now move on to the consistency model.</a:t>
            </a:r>
            <a:endParaRPr lang="x-none" altLang="x-none"/>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C21CCD2-89E8-5C47-BF3E-5DD2B737EB77}" type="slidenum">
              <a:rPr lang="en-US" altLang="x-none"/>
              <a:pPr fontAlgn="base">
                <a:spcBef>
                  <a:spcPct val="0"/>
                </a:spcBef>
                <a:spcAft>
                  <a:spcPct val="0"/>
                </a:spcAft>
              </a:pPr>
              <a:t>35</a:t>
            </a:fld>
            <a:endParaRPr lang="en-US" alt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t>So let’s revisit the core </a:t>
            </a:r>
            <a:r>
              <a:rPr lang="en-US" altLang="x-none" dirty="0" smtClean="0"/>
              <a:t>piece </a:t>
            </a:r>
            <a:r>
              <a:rPr lang="en-US" altLang="x-none" dirty="0"/>
              <a:t>of computation and see how it behaves if we allow it to race.</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F1FA1F4-5D20-3E49-93BE-6BAF1913820E}" type="slidenum">
              <a:rPr lang="en-US" altLang="x-none"/>
              <a:pPr fontAlgn="base">
                <a:spcBef>
                  <a:spcPct val="0"/>
                </a:spcBef>
                <a:spcAft>
                  <a:spcPct val="0"/>
                </a:spcAft>
              </a:pPr>
              <a:t>36</a:t>
            </a:fld>
            <a:endParaRPr lang="en-US" altLang="x-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This was actually encountered in user code!</a:t>
            </a:r>
            <a:endParaRPr lang="en-US" altLang="x-none"/>
          </a:p>
          <a:p>
            <a:pPr eaLnBrk="1" hangingPunct="1">
              <a:spcBef>
                <a:spcPct val="0"/>
              </a:spcBef>
            </a:pPr>
            <a:endParaRPr lang="en-US" altLang="x-none"/>
          </a:p>
          <a:p>
            <a:pPr eaLnBrk="1" hangingPunct="1">
              <a:spcBef>
                <a:spcPct val="0"/>
              </a:spcBef>
            </a:pPr>
            <a:r>
              <a:rPr lang="en-US" altLang="x-none"/>
              <a:t>Plot error to ground truth over time.  If we can run consistently. Converges just fine; but if we don’t:</a:t>
            </a:r>
          </a:p>
          <a:p>
            <a:pPr eaLnBrk="1" hangingPunct="1">
              <a:spcBef>
                <a:spcPct val="0"/>
              </a:spcBef>
            </a:pPr>
            <a:r>
              <a:rPr lang="en-US" altLang="x-none"/>
              <a:t> &gt;&gt;&gt; zoom in. Fluctures near convergence and never quite gets there.</a:t>
            </a:r>
          </a:p>
          <a:p>
            <a:pPr eaLnBrk="1" hangingPunct="1">
              <a:spcBef>
                <a:spcPct val="0"/>
              </a:spcBef>
            </a:pPr>
            <a:r>
              <a:rPr lang="en-US" altLang="x-none"/>
              <a:t> </a:t>
            </a:r>
          </a:p>
          <a:p>
            <a:pPr eaLnBrk="1" hangingPunct="1">
              <a:spcBef>
                <a:spcPct val="0"/>
              </a:spcBef>
            </a:pPr>
            <a:r>
              <a:rPr lang="en-US" altLang="x-none"/>
              <a:t>SEGUE: Now, PageRank is provably convergent under inconsistency, yet it does not converge.  Why?</a:t>
            </a:r>
          </a:p>
          <a:p>
            <a:pPr eaLnBrk="1" hangingPunct="1">
              <a:spcBef>
                <a:spcPct val="0"/>
              </a:spcBef>
            </a:pPr>
            <a:endParaRPr lang="en-US" altLang="x-none"/>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A54BD1B-237A-7044-BF56-BFDED7CE5ADB}" type="slidenum">
              <a:rPr lang="en-US" altLang="x-none"/>
              <a:pPr fontAlgn="base">
                <a:spcBef>
                  <a:spcPct val="0"/>
                </a:spcBef>
                <a:spcAft>
                  <a:spcPct val="0"/>
                </a:spcAft>
              </a:pPr>
              <a:t>37</a:t>
            </a:fld>
            <a:endParaRPr lang="en-US" altLang="x-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Take a look at the code again. Can we see the problem?</a:t>
            </a:r>
          </a:p>
          <a:p>
            <a:pPr eaLnBrk="1" hangingPunct="1">
              <a:spcBef>
                <a:spcPct val="0"/>
              </a:spcBef>
            </a:pPr>
            <a:endParaRPr lang="en-US" altLang="x-none"/>
          </a:p>
          <a:p>
            <a:pPr eaLnBrk="1" hangingPunct="1">
              <a:spcBef>
                <a:spcPct val="0"/>
              </a:spcBef>
            </a:pPr>
            <a:r>
              <a:rPr lang="en-US" altLang="x-none"/>
              <a:t>A vertex’s PageRank fluctuates when its neighbors read it because we are writing directly to the vertex PageRank value.   This results in the propagation of bad values.</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A888925-1AD8-E54B-9B87-649E79EBC7C6}" type="slidenum">
              <a:rPr lang="en-US" altLang="x-none"/>
              <a:pPr fontAlgn="base">
                <a:spcBef>
                  <a:spcPct val="0"/>
                </a:spcBef>
                <a:spcAft>
                  <a:spcPct val="0"/>
                </a:spcAft>
              </a:pPr>
              <a:t>38</a:t>
            </a:fld>
            <a:endParaRPr lang="en-US" altLang="x-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Solution is to store in a TEMPORARY variable, and only modify the vertex ONCE at the end.</a:t>
            </a:r>
          </a:p>
          <a:p>
            <a:pPr eaLnBrk="1" hangingPunct="1">
              <a:spcBef>
                <a:spcPct val="0"/>
              </a:spcBef>
            </a:pPr>
            <a:endParaRPr lang="en-US" altLang="x-none"/>
          </a:p>
          <a:p>
            <a:pPr eaLnBrk="1" hangingPunct="1">
              <a:spcBef>
                <a:spcPct val="0"/>
              </a:spcBef>
            </a:pPr>
            <a:r>
              <a:rPr lang="en-US" altLang="x-none"/>
              <a:t> - First problem: without consistency, the programmer has to be constantly aware of that fact and be careful to code around it.</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90605AB-5FF9-FB40-9A79-89A7E57232BE}" type="slidenum">
              <a:rPr lang="en-US" altLang="x-none"/>
              <a:pPr fontAlgn="base">
                <a:spcBef>
                  <a:spcPct val="0"/>
                </a:spcBef>
                <a:spcAft>
                  <a:spcPct val="0"/>
                </a:spcAft>
              </a:pPr>
              <a:t>39</a:t>
            </a:fld>
            <a:endParaRPr lang="en-US"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One way of doing this is to use the basic low-level primitives you’ve learned about in your classes on programming languages &amp; architecture to coordinate different machines working on the same problem.</a:t>
            </a:r>
          </a:p>
        </p:txBody>
      </p:sp>
      <p:sp>
        <p:nvSpPr>
          <p:cNvPr id="4" name="Slide Number Placeholder 3"/>
          <p:cNvSpPr>
            <a:spLocks noGrp="1"/>
          </p:cNvSpPr>
          <p:nvPr>
            <p:ph type="sldNum" sz="quarter" idx="5"/>
          </p:nvPr>
        </p:nvSpPr>
        <p:spPr/>
        <p:txBody>
          <a:bodyPr/>
          <a:lstStyle/>
          <a:p>
            <a:pPr>
              <a:defRPr/>
            </a:pPr>
            <a:fld id="{33926CDB-2D25-9649-94B7-731FA61F83E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Conventional wisdom is that ML algorithms are robust to inconsistency, so ignore this issue (allow computation to race) and it will still work out. </a:t>
            </a:r>
          </a:p>
          <a:p>
            <a:pPr eaLnBrk="1" hangingPunct="1">
              <a:spcBef>
                <a:spcPct val="0"/>
              </a:spcBef>
            </a:pPr>
            <a:endParaRPr lang="en-US" altLang="x-none"/>
          </a:p>
          <a:p>
            <a:pPr eaLnBrk="1" hangingPunct="1">
              <a:spcBef>
                <a:spcPct val="0"/>
              </a:spcBef>
            </a:pPr>
            <a:r>
              <a:rPr lang="en-US" altLang="x-none"/>
              <a:t>BUT higher throughput does not mean that the algorithm converges faster.</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A96B238-4E04-C747-81E9-6DD0170F19D7}" type="slidenum">
              <a:rPr lang="en-US" altLang="x-none"/>
              <a:pPr fontAlgn="base">
                <a:spcBef>
                  <a:spcPct val="0"/>
                </a:spcBef>
                <a:spcAft>
                  <a:spcPct val="0"/>
                </a:spcAft>
              </a:pPr>
              <a:t>40</a:t>
            </a:fld>
            <a:endParaRPr lang="en-US" altLang="x-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So as we saw before in this class, we can define race free operation using the notion of SERIALIZABILITY.</a:t>
            </a:r>
          </a:p>
          <a:p>
            <a:pPr eaLnBrk="1" hangingPunct="1">
              <a:spcBef>
                <a:spcPct val="0"/>
              </a:spcBef>
            </a:pPr>
            <a:endParaRPr lang="en-US" altLang="x-none" b="1"/>
          </a:p>
          <a:p>
            <a:pPr eaLnBrk="1" hangingPunct="1">
              <a:spcBef>
                <a:spcPct val="0"/>
              </a:spcBef>
            </a:pPr>
            <a:r>
              <a:rPr lang="en-US" altLang="x-none" b="1"/>
              <a:t>&gt;&gt;&gt; Suppose we have a graph with three vertices, and two CPUs are running update functions on these three vertices IN PARALLEL.</a:t>
            </a:r>
          </a:p>
          <a:p>
            <a:pPr eaLnBrk="1" hangingPunct="1">
              <a:spcBef>
                <a:spcPct val="0"/>
              </a:spcBef>
            </a:pPr>
            <a:endParaRPr lang="en-US" altLang="x-none" b="1"/>
          </a:p>
          <a:p>
            <a:pPr eaLnBrk="1" hangingPunct="1">
              <a:spcBef>
                <a:spcPct val="0"/>
              </a:spcBef>
            </a:pPr>
            <a:r>
              <a:rPr lang="en-US" altLang="x-none" b="1"/>
              <a:t>&gt;&gt;&gt; The execution is serializable </a:t>
            </a:r>
            <a:r>
              <a:rPr lang="en-US" altLang="x-none"/>
              <a:t>there exists a corresponding serial schedule of update functions that when executed sequentially produces the SAME VALUES in the data-graph. </a:t>
            </a:r>
          </a:p>
          <a:p>
            <a:pPr eaLnBrk="1" hangingPunct="1">
              <a:spcBef>
                <a:spcPct val="0"/>
              </a:spcBef>
            </a:pPr>
            <a:endParaRPr lang="en-US" altLang="x-none" b="1"/>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76B906F-78F7-D14F-8726-342006F97DCE}" type="slidenum">
              <a:rPr lang="en-US" altLang="x-none"/>
              <a:pPr fontAlgn="base">
                <a:spcBef>
                  <a:spcPct val="0"/>
                </a:spcBef>
                <a:spcAft>
                  <a:spcPct val="0"/>
                </a:spcAft>
              </a:pPr>
              <a:t>41</a:t>
            </a:fld>
            <a:endParaRPr lang="en-US" altLang="x-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So if we ensure each update function has exclusive read-write access to its vertex and adjacent edges but read only access to adjacent vertices, then</a:t>
            </a:r>
          </a:p>
          <a:p>
            <a:endParaRPr lang="en-US" altLang="x-none"/>
          </a:p>
          <a:p>
            <a:r>
              <a:rPr lang="en-US" altLang="x-none"/>
              <a:t>&gt;&gt;&gt; there will be NO conflicts if update functions separate by one vertex apart from each other run at the same time</a:t>
            </a:r>
          </a:p>
          <a:p>
            <a:r>
              <a:rPr lang="en-US" altLang="x-none"/>
              <a:t>&gt;&gt;&gt; (both are READING from the overlapping regions).</a:t>
            </a:r>
          </a:p>
          <a:p>
            <a:endParaRPr lang="en-US" altLang="x-none"/>
          </a:p>
          <a:p>
            <a:r>
              <a:rPr lang="en-US" altLang="x-none"/>
              <a:t>&gt;&gt;&gt; GraphLab calls this EDGE CONSISTENCY.</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04EBA4C-D4B2-964F-8B0B-7BDA22C50C27}" type="slidenum">
              <a:rPr lang="en-US" altLang="x-none"/>
              <a:pPr fontAlgn="base">
                <a:spcBef>
                  <a:spcPct val="0"/>
                </a:spcBef>
                <a:spcAft>
                  <a:spcPct val="0"/>
                </a:spcAft>
              </a:pPr>
              <a:t>42</a:t>
            </a:fld>
            <a:endParaRPr lang="en-US" altLang="x-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t>So to achieve edge consistency GraphLab has TWO algorithms.  The first is called the Chromatic Engine.</a:t>
            </a:r>
          </a:p>
          <a:p>
            <a:pPr eaLnBrk="1" hangingPunct="1"/>
            <a:endParaRPr lang="en-US" altLang="x-none"/>
          </a:p>
          <a:p>
            <a:pPr eaLnBrk="1" hangingPunct="1"/>
            <a:r>
              <a:rPr lang="en-US" altLang="x-none"/>
              <a:t>Vertices of the same color are all at least one vertex apart.</a:t>
            </a:r>
          </a:p>
          <a:p>
            <a:pPr eaLnBrk="1" hangingPunct="1"/>
            <a:r>
              <a:rPr lang="en-US" altLang="x-none"/>
              <a:t>Therefore, all vertices of the same color can be run in parallel!</a:t>
            </a:r>
          </a:p>
          <a:p>
            <a:pPr eaLnBrk="1" hangingPunct="1"/>
            <a:endParaRPr lang="en-US" altLang="x-none"/>
          </a:p>
        </p:txBody>
      </p:sp>
      <p:sp>
        <p:nvSpPr>
          <p:cNvPr id="4" name="Slide Number Placeholder 3"/>
          <p:cNvSpPr>
            <a:spLocks noGrp="1"/>
          </p:cNvSpPr>
          <p:nvPr>
            <p:ph type="sldNum" sz="quarter" idx="5"/>
          </p:nvPr>
        </p:nvSpPr>
        <p:spPr/>
        <p:txBody>
          <a:bodyPr/>
          <a:lstStyle/>
          <a:p>
            <a:pPr>
              <a:defRPr/>
            </a:pPr>
            <a:fld id="{7081D717-F6B7-B74D-8893-9A244153545C}"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The chromatic distributed engine takes turns with different colors, executing tasks on all vertices of the same color in parallel.</a:t>
            </a:r>
          </a:p>
          <a:p>
            <a:pPr eaLnBrk="1" hangingPunct="1">
              <a:spcBef>
                <a:spcPct val="0"/>
              </a:spcBef>
            </a:pPr>
            <a:endParaRPr lang="en-US" altLang="x-none"/>
          </a:p>
          <a:p>
            <a:pPr eaLnBrk="1" hangingPunct="1">
              <a:spcBef>
                <a:spcPct val="0"/>
              </a:spcBef>
            </a:pPr>
            <a:r>
              <a:rPr lang="en-US" altLang="x-none"/>
              <a:t>&gt;&gt;&gt; It puts a synchronization BARRIER after every color, so waits for all the tasks for a certain color to finish before proceeding.</a:t>
            </a:r>
          </a:p>
          <a:p>
            <a:pPr eaLnBrk="1" hangingPunct="1">
              <a:spcBef>
                <a:spcPct val="0"/>
              </a:spcBef>
            </a:pPr>
            <a:endParaRPr lang="en-US" altLang="x-none"/>
          </a:p>
          <a:p>
            <a:pPr eaLnBrk="1" hangingPunct="1">
              <a:spcBef>
                <a:spcPct val="0"/>
              </a:spcBef>
            </a:pPr>
            <a:r>
              <a:rPr lang="en-US" altLang="x-none"/>
              <a:t>&gt;&gt;&gt; Iterates with successive colors.</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B0CC784-BB7E-1E41-A9D9-179F4335FD02}" type="slidenum">
              <a:rPr lang="en-US" altLang="x-none"/>
              <a:pPr fontAlgn="base">
                <a:spcBef>
                  <a:spcPct val="0"/>
                </a:spcBef>
                <a:spcAft>
                  <a:spcPct val="0"/>
                </a:spcAft>
              </a:pPr>
              <a:t>44</a:t>
            </a:fld>
            <a:endParaRPr lang="en-US" altLang="x-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Let's now look at an application that uses the Chromatic Engine, it's the Netflix collaborative filtering application. </a:t>
            </a:r>
          </a:p>
          <a:p>
            <a:pPr eaLnBrk="1" hangingPunct="1">
              <a:spcBef>
                <a:spcPct val="0"/>
              </a:spcBef>
            </a:pPr>
            <a:endParaRPr lang="en-US" altLang="x-none"/>
          </a:p>
          <a:p>
            <a:pPr eaLnBrk="1" hangingPunct="1">
              <a:spcBef>
                <a:spcPct val="0"/>
              </a:spcBef>
            </a:pPr>
            <a:r>
              <a:rPr lang="en-US" altLang="x-none"/>
              <a:t>Here the bipartite graph can be represented equivalently as this red sparse matrix relating users to movies they like.</a:t>
            </a:r>
          </a:p>
          <a:p>
            <a:pPr eaLnBrk="1" hangingPunct="1">
              <a:spcBef>
                <a:spcPct val="0"/>
              </a:spcBef>
            </a:pPr>
            <a:endParaRPr lang="en-US" altLang="x-none"/>
          </a:p>
          <a:p>
            <a:pPr eaLnBrk="1" hangingPunct="1">
              <a:spcBef>
                <a:spcPct val="0"/>
              </a:spcBef>
            </a:pPr>
            <a:r>
              <a:rPr lang="en-US" altLang="x-none"/>
              <a:t>We seek a FACTORIZATION of the RED Netflix matrix into two narrower matrices, each of dimension D on one side.</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12FAE49-EA66-E14D-9E25-95E4AA404022}" type="slidenum">
              <a:rPr lang="en-US" altLang="x-none"/>
              <a:pPr fontAlgn="base">
                <a:spcBef>
                  <a:spcPct val="0"/>
                </a:spcBef>
                <a:spcAft>
                  <a:spcPct val="0"/>
                </a:spcAft>
              </a:pPr>
              <a:t>45</a:t>
            </a:fld>
            <a:endParaRPr lang="en-US" altLang="x-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Higher D produces higher accuracy while increasing computational cost.  X-AXIS is number of machines.  Y-AXIS is the speedup relative to FOUR machines.  RED curve shows the ideal speedup relative to four machines, linear with slope 1/4.  The gap to ideal is the amount of OVERHEAD GraphLab’s chromatic engine introduces.</a:t>
            </a:r>
          </a:p>
          <a:p>
            <a:pPr eaLnBrk="1" hangingPunct="1">
              <a:spcBef>
                <a:spcPct val="0"/>
              </a:spcBef>
            </a:pPr>
            <a:endParaRPr lang="en-US" altLang="x-none"/>
          </a:p>
          <a:p>
            <a:pPr eaLnBrk="1" hangingPunct="1">
              <a:spcBef>
                <a:spcPct val="0"/>
              </a:spcBef>
            </a:pPr>
            <a:r>
              <a:rPr lang="en-US" altLang="x-none"/>
              <a:t>&gt;&gt;&gt; Now comparing on the Y-AXIS the absolute RUNTIME of the collaborative filtering task, we see that GraphLab is able to slightly outperform the hand-coded MPI implementation!  Surprising!  Also two orders of magnitude better than the Hadoop MapReduce framework.</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A6A7710-34B7-F147-B4EA-2E608FACC027}" type="slidenum">
              <a:rPr lang="en-US" altLang="x-none"/>
              <a:pPr fontAlgn="base">
                <a:spcBef>
                  <a:spcPct val="0"/>
                </a:spcBef>
                <a:spcAft>
                  <a:spcPct val="0"/>
                </a:spcAft>
              </a:pPr>
              <a:t>46</a:t>
            </a:fld>
            <a:endParaRPr lang="en-US" altLang="x-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x-none"/>
              <a:t>For complex and/or very large graphs, the user cannot provide a graph coloring, it's too computationally expensive.  And we cannot use the chromatic engine to find a graph coloring.</a:t>
            </a:r>
          </a:p>
          <a:p>
            <a:pPr eaLnBrk="1" hangingPunct="1"/>
            <a:endParaRPr lang="en-US" altLang="x-none"/>
          </a:p>
          <a:p>
            <a:pPr eaLnBrk="1" hangingPunct="1"/>
            <a:r>
              <a:rPr lang="en-US" altLang="x-none" b="1"/>
              <a:t>Frequent Barriers </a:t>
            </a:r>
            <a:r>
              <a:rPr lang="en-US" altLang="x-none"/>
              <a:t>make it extremely inefficient for highly dynamic systems where only a small number of vertices are active in each round.</a:t>
            </a:r>
          </a:p>
        </p:txBody>
      </p:sp>
      <p:sp>
        <p:nvSpPr>
          <p:cNvPr id="4" name="Slide Number Placeholder 3"/>
          <p:cNvSpPr>
            <a:spLocks noGrp="1"/>
          </p:cNvSpPr>
          <p:nvPr>
            <p:ph type="sldNum" sz="quarter" idx="5"/>
          </p:nvPr>
        </p:nvSpPr>
        <p:spPr/>
        <p:txBody>
          <a:bodyPr/>
          <a:lstStyle/>
          <a:p>
            <a:pPr>
              <a:defRPr/>
            </a:pPr>
            <a:fld id="{61AF568C-088D-F045-97D7-456C750AFB5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We associate a rw-lock with each vertex.</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C21069C-96E5-BF45-8D4E-7FBB34C191A1}" type="slidenum">
              <a:rPr lang="en-US" altLang="x-none"/>
              <a:pPr fontAlgn="base">
                <a:spcBef>
                  <a:spcPct val="0"/>
                </a:spcBef>
                <a:spcAft>
                  <a:spcPct val="0"/>
                </a:spcAft>
              </a:pPr>
              <a:t>48</a:t>
            </a:fld>
            <a:endParaRPr lang="en-US" altLang="x-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x-none" dirty="0"/>
              <a:t> - write on center, read on adjacent, taking care to acquire locks in canonical ordering</a:t>
            </a:r>
          </a:p>
          <a:p>
            <a:pPr eaLnBrk="1" hangingPunct="1">
              <a:spcBef>
                <a:spcPct val="0"/>
              </a:spcBef>
              <a:defRPr/>
            </a:pPr>
            <a:r>
              <a:rPr lang="en-US" altLang="x-none" dirty="0"/>
              <a:t> - read lock acquired more than once</a:t>
            </a:r>
          </a:p>
          <a:p>
            <a:pPr marL="171450" indent="-171450" eaLnBrk="1" hangingPunct="1">
              <a:spcBef>
                <a:spcPct val="0"/>
              </a:spcBef>
              <a:buFontTx/>
              <a:buChar char="-"/>
              <a:defRPr/>
            </a:pPr>
            <a:r>
              <a:rPr lang="en-US" altLang="x-none" dirty="0" smtClean="0"/>
              <a:t>minor </a:t>
            </a:r>
            <a:r>
              <a:rPr lang="en-US" altLang="x-none" dirty="0"/>
              <a:t>variations</a:t>
            </a:r>
            <a:r>
              <a:rPr lang="en-US" altLang="x-none" dirty="0" smtClean="0"/>
              <a:t>.</a:t>
            </a:r>
          </a:p>
          <a:p>
            <a:pPr marL="171450" indent="-171450" eaLnBrk="1" hangingPunct="1">
              <a:spcBef>
                <a:spcPct val="0"/>
              </a:spcBef>
              <a:buFontTx/>
              <a:buChar char="-"/>
              <a:defRPr/>
            </a:pPr>
            <a:endParaRPr lang="en-US" altLang="x-none" dirty="0" smtClean="0"/>
          </a:p>
          <a:p>
            <a:pPr eaLnBrk="1" hangingPunct="1">
              <a:spcBef>
                <a:spcPct val="0"/>
              </a:spcBef>
              <a:defRPr/>
            </a:pPr>
            <a:r>
              <a:rPr lang="en-US" altLang="x-none" dirty="0" smtClean="0"/>
              <a:t>SEGUE: But a problem with this is that the communication required to grab a lock on a piece of data that a neighboring machine owns is significant.</a:t>
            </a:r>
            <a:endParaRPr lang="en-US" altLang="x-none" dirty="0"/>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00BA4CC-33B9-F040-842F-311391CBF882}" type="slidenum">
              <a:rPr lang="en-US" altLang="x-none"/>
              <a:pPr fontAlgn="base">
                <a:spcBef>
                  <a:spcPct val="0"/>
                </a:spcBef>
                <a:spcAft>
                  <a:spcPct val="0"/>
                </a:spcAft>
              </a:pPr>
              <a:t>49</a:t>
            </a:fld>
            <a:endParaRPr lang="en-US"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b="1"/>
              <a:t>And in fact this is what has been happening over the past decade or so...</a:t>
            </a:r>
          </a:p>
          <a:p>
            <a:pPr eaLnBrk="1" hangingPunct="1">
              <a:spcBef>
                <a:spcPct val="0"/>
              </a:spcBef>
            </a:pPr>
            <a:endParaRPr lang="en-US" altLang="x-none" b="1"/>
          </a:p>
          <a:p>
            <a:pPr eaLnBrk="1" hangingPunct="1">
              <a:spcBef>
                <a:spcPct val="0"/>
              </a:spcBef>
            </a:pPr>
            <a:r>
              <a:rPr lang="en-US" altLang="x-none"/>
              <a:t>&gt;&gt;&gt; So there is a clear need for programming at a higher level of abstraction.</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F0CE97C-10B7-044F-97B8-F90FE4892DF6}" type="slidenum">
              <a:rPr lang="en-US" altLang="x-none">
                <a:solidFill>
                  <a:srgbClr val="000000"/>
                </a:solidFill>
              </a:rPr>
              <a:pPr fontAlgn="base">
                <a:spcBef>
                  <a:spcPct val="0"/>
                </a:spcBef>
                <a:spcAft>
                  <a:spcPct val="0"/>
                </a:spcAft>
              </a:pPr>
              <a:t>5</a:t>
            </a:fld>
            <a:endParaRPr lang="en-US" altLang="x-none">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 - visualize</a:t>
            </a:r>
          </a:p>
          <a:p>
            <a:pPr eaLnBrk="1" hangingPunct="1">
              <a:spcBef>
                <a:spcPct val="0"/>
              </a:spcBef>
            </a:pPr>
            <a:r>
              <a:rPr lang="en-US" altLang="x-none"/>
              <a:t> - acquire a remote lock, send a message.</a:t>
            </a:r>
          </a:p>
          <a:p>
            <a:pPr eaLnBrk="1" hangingPunct="1">
              <a:spcBef>
                <a:spcPct val="0"/>
              </a:spcBef>
            </a:pPr>
            <a:r>
              <a:rPr lang="en-US" altLang="x-none"/>
              <a:t> - only when locks are acquire then machine can run the update function.</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85778DE-28CA-DB41-95AE-6566F75FEC24}" type="slidenum">
              <a:rPr lang="en-US" altLang="x-none"/>
              <a:pPr fontAlgn="base">
                <a:spcBef>
                  <a:spcPct val="0"/>
                </a:spcBef>
                <a:spcAft>
                  <a:spcPct val="0"/>
                </a:spcAft>
              </a:pPr>
              <a:t>50</a:t>
            </a:fld>
            <a:endParaRPr lang="en-US" altLang="x-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 - large number (10K) simultaneous.</a:t>
            </a:r>
          </a:p>
          <a:p>
            <a:pPr eaLnBrk="1" hangingPunct="1">
              <a:spcBef>
                <a:spcPct val="0"/>
              </a:spcBef>
            </a:pPr>
            <a:r>
              <a:rPr lang="en-US" altLang="x-none"/>
              <a:t> - update function when locks ready. In flight.</a:t>
            </a:r>
          </a:p>
          <a:p>
            <a:pPr eaLnBrk="1" hangingPunct="1">
              <a:spcBef>
                <a:spcPct val="0"/>
              </a:spcBef>
            </a:pPr>
            <a:r>
              <a:rPr lang="en-US" altLang="x-none"/>
              <a:t> -  Hide latency of individual.</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7DF07410-A3B5-8F47-809A-73FB9EDFF319}" type="slidenum">
              <a:rPr lang="en-US" altLang="x-none"/>
              <a:pPr fontAlgn="base">
                <a:spcBef>
                  <a:spcPct val="0"/>
                </a:spcBef>
                <a:spcAft>
                  <a:spcPct val="0"/>
                </a:spcAft>
              </a:pPr>
              <a:t>51</a:t>
            </a:fld>
            <a:endParaRPr lang="en-US" altLang="x-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x-none"/>
          </a:p>
          <a:p>
            <a:pPr eaLnBrk="1" hangingPunct="1"/>
            <a:endParaRPr lang="en-US" altLang="x-none"/>
          </a:p>
          <a:p>
            <a:pPr eaLnBrk="1" hangingPunct="1"/>
            <a:r>
              <a:rPr lang="en-US" altLang="x-none"/>
              <a:t>47 times speedup.</a:t>
            </a:r>
          </a:p>
        </p:txBody>
      </p:sp>
      <p:sp>
        <p:nvSpPr>
          <p:cNvPr id="4" name="Slide Number Placeholder 3"/>
          <p:cNvSpPr>
            <a:spLocks noGrp="1"/>
          </p:cNvSpPr>
          <p:nvPr>
            <p:ph type="sldNum" sz="quarter" idx="5"/>
          </p:nvPr>
        </p:nvSpPr>
        <p:spPr/>
        <p:txBody>
          <a:bodyPr/>
          <a:lstStyle/>
          <a:p>
            <a:pPr>
              <a:defRPr/>
            </a:pPr>
            <a:fld id="{B437BD6B-D4F3-8E4B-B121-B6871F1A2943}"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 - evaluate behavior. Plot progress.</a:t>
            </a:r>
          </a:p>
          <a:p>
            <a:pPr eaLnBrk="1" hangingPunct="1">
              <a:spcBef>
                <a:spcPct val="0"/>
              </a:spcBef>
            </a:pPr>
            <a:r>
              <a:rPr lang="en-US" altLang="x-none"/>
              <a:t> - linear progress</a:t>
            </a:r>
          </a:p>
          <a:p>
            <a:pPr eaLnBrk="1" hangingPunct="1">
              <a:spcBef>
                <a:spcPct val="0"/>
              </a:spcBef>
            </a:pPr>
            <a:r>
              <a:rPr lang="en-US" altLang="x-none"/>
              <a:t> - Introduce one slow machine into the system</a:t>
            </a:r>
          </a:p>
          <a:p>
            <a:pPr eaLnBrk="1" hangingPunct="1">
              <a:spcBef>
                <a:spcPct val="0"/>
              </a:spcBef>
            </a:pPr>
            <a:endParaRPr lang="en-US" altLang="x-none"/>
          </a:p>
          <a:p>
            <a:pPr eaLnBrk="1" hangingPunct="1">
              <a:spcBef>
                <a:spcPct val="0"/>
              </a:spcBef>
            </a:pPr>
            <a:r>
              <a:rPr lang="en-US" altLang="x-none"/>
              <a:t>Because we have to stop the world, one slow machine slows everything down!</a:t>
            </a:r>
          </a:p>
          <a:p>
            <a:pPr eaLnBrk="1" hangingPunct="1">
              <a:spcBef>
                <a:spcPct val="0"/>
              </a:spcBef>
            </a:pPr>
            <a:endParaRPr lang="en-US" altLang="x-none"/>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496F6F6-AC2C-3442-9C33-6216DDB77F19}" type="slidenum">
              <a:rPr lang="en-US" altLang="x-none"/>
              <a:pPr fontAlgn="base">
                <a:spcBef>
                  <a:spcPct val="0"/>
                </a:spcBef>
                <a:spcAft>
                  <a:spcPct val="0"/>
                </a:spcAft>
              </a:pPr>
              <a:t>54</a:t>
            </a:fld>
            <a:endParaRPr lang="en-US" altLang="x-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Bank balance example -- describe.</a:t>
            </a:r>
          </a:p>
        </p:txBody>
      </p:sp>
      <p:sp>
        <p:nvSpPr>
          <p:cNvPr id="4" name="Slide Number Placeholder 3"/>
          <p:cNvSpPr>
            <a:spLocks noGrp="1"/>
          </p:cNvSpPr>
          <p:nvPr>
            <p:ph type="sldNum" sz="quarter" idx="5"/>
          </p:nvPr>
        </p:nvSpPr>
        <p:spPr/>
        <p:txBody>
          <a:bodyPr/>
          <a:lstStyle/>
          <a:p>
            <a:pPr>
              <a:defRPr/>
            </a:pPr>
            <a:fld id="{79526B9A-BCA7-2249-B6CF-E5858610E841}"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Lets see the behavior of this Asynchronous Snapshot procedure.</a:t>
            </a:r>
          </a:p>
          <a:p>
            <a:pPr eaLnBrk="1" hangingPunct="1">
              <a:spcBef>
                <a:spcPct val="0"/>
              </a:spcBef>
            </a:pPr>
            <a:r>
              <a:rPr lang="en-US" altLang="x-none"/>
              <a:t> Instead of a flat-line, we get a little curve.</a:t>
            </a: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5089820-B3ED-AB4F-8947-3ECEF87F7B3A}" type="slidenum">
              <a:rPr lang="en-US" altLang="x-none"/>
              <a:pPr fontAlgn="base">
                <a:spcBef>
                  <a:spcPct val="0"/>
                </a:spcBef>
                <a:spcAft>
                  <a:spcPct val="0"/>
                </a:spcAft>
              </a:pPr>
              <a:t>56</a:t>
            </a:fld>
            <a:endParaRPr lang="en-US" altLang="x-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t>Extended GraphLab abstraction to distributed systems</a:t>
            </a:r>
          </a:p>
          <a:p>
            <a:pPr eaLnBrk="1" hangingPunct="1">
              <a:spcBef>
                <a:spcPct val="0"/>
              </a:spcBef>
            </a:pPr>
            <a:endParaRPr lang="en-US" altLang="x-none"/>
          </a:p>
          <a:p>
            <a:pPr eaLnBrk="1" hangingPunct="1">
              <a:spcBef>
                <a:spcPct val="0"/>
              </a:spcBef>
            </a:pPr>
            <a:endParaRPr lang="en-US" altLang="x-none"/>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644A345-B0FE-0148-9F9D-01FE74D4E125}" type="slidenum">
              <a:rPr lang="en-US" altLang="x-none"/>
              <a:pPr fontAlgn="base">
                <a:spcBef>
                  <a:spcPct val="0"/>
                </a:spcBef>
                <a:spcAft>
                  <a:spcPct val="0"/>
                </a:spcAft>
              </a:pPr>
              <a:t>57</a:t>
            </a:fld>
            <a:endParaRPr lang="en-US"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b="1"/>
              <a:t>So one obvious thing to try is to use MapReduce to build these types of learning algorithms.</a:t>
            </a:r>
          </a:p>
          <a:p>
            <a:endParaRPr lang="en-US" altLang="x-none"/>
          </a:p>
          <a:p>
            <a:r>
              <a:rPr lang="en-US" altLang="x-none"/>
              <a:t>Hadoop is a Java implementation of MapReduce with a file system.</a:t>
            </a:r>
          </a:p>
          <a:p>
            <a:endParaRPr lang="en-US" altLang="x-none"/>
          </a:p>
        </p:txBody>
      </p:sp>
      <p:sp>
        <p:nvSpPr>
          <p:cNvPr id="4" name="Slide Number Placeholder 3"/>
          <p:cNvSpPr>
            <a:spLocks noGrp="1"/>
          </p:cNvSpPr>
          <p:nvPr>
            <p:ph type="sldNum" sz="quarter" idx="5"/>
          </p:nvPr>
        </p:nvSpPr>
        <p:spPr/>
        <p:txBody>
          <a:bodyPr/>
          <a:lstStyle/>
          <a:p>
            <a:pPr>
              <a:defRPr/>
            </a:pPr>
            <a:fld id="{3C7D855D-56D3-904D-9BD9-37FB7D88E6E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873D0A6-F29F-F84C-A840-6D615DACE2FC}" type="slidenum">
              <a:rPr lang="en-US" altLang="x-none"/>
              <a:pPr fontAlgn="base">
                <a:spcBef>
                  <a:spcPct val="0"/>
                </a:spcBef>
                <a:spcAft>
                  <a:spcPct val="0"/>
                </a:spcAft>
              </a:pPr>
              <a:t>7</a:t>
            </a:fld>
            <a:endParaRPr lang="en-US"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898525"/>
            <a:endParaRPr lang="x-none" altLang="x-none"/>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D09668C-68F9-7345-89CE-214F57188E30}" type="slidenum">
              <a:rPr lang="en-US" altLang="x-none"/>
              <a:pPr fontAlgn="base">
                <a:spcBef>
                  <a:spcPct val="0"/>
                </a:spcBef>
                <a:spcAft>
                  <a:spcPct val="0"/>
                </a:spcAft>
              </a:pPr>
              <a:t>8</a:t>
            </a:fld>
            <a:endParaRPr lang="en-US"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B367534-AF03-7B42-8B1F-A881FAD2B652}" type="slidenum">
              <a:rPr lang="en-US" altLang="x-none"/>
              <a:pPr fontAlgn="base">
                <a:spcBef>
                  <a:spcPct val="0"/>
                </a:spcBef>
                <a:spcAft>
                  <a:spcPct val="0"/>
                </a:spcAft>
              </a:pPr>
              <a:t>9</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4CD3F0-C421-7B42-A837-95475D108172}" type="datetime1">
              <a:rPr lang="en-US"/>
              <a:pPr>
                <a:defRPr/>
              </a:pPr>
              <a:t>11/26/17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367EFC-0E43-1B43-A838-CB90BE88AE38}" type="slidenum">
              <a:rPr lang="en-US"/>
              <a:pPr>
                <a:defRPr/>
              </a:pPr>
              <a:t>‹#›</a:t>
            </a:fld>
            <a:endParaRPr lang="en-US"/>
          </a:p>
        </p:txBody>
      </p:sp>
    </p:spTree>
    <p:extLst>
      <p:ext uri="{BB962C8B-B14F-4D97-AF65-F5344CB8AC3E}">
        <p14:creationId xmlns:p14="http://schemas.microsoft.com/office/powerpoint/2010/main" val="13093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5" name="Straight Connector 4"/>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381000" y="685800"/>
            <a:ext cx="8382000" cy="1905000"/>
          </a:xfrm>
          <a:prstGeom prst="rect">
            <a:avLst/>
          </a:prstGeom>
        </p:spPr>
        <p:txBody>
          <a:bodyPr anchor="b"/>
          <a:lstStyle>
            <a:lvl1pPr algn="ctr">
              <a:defRPr b="1">
                <a:solidFill>
                  <a:schemeClr val="tx1"/>
                </a:solidFill>
                <a:latin typeface="Arial" charset="0"/>
                <a:ea typeface="Arial" charset="0"/>
                <a:cs typeface="Arial"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867" y="2930654"/>
            <a:ext cx="3382266" cy="1100464"/>
          </a:xfrm>
          <a:prstGeom prst="rect">
            <a:avLst/>
          </a:prstGeom>
        </p:spPr>
      </p:pic>
    </p:spTree>
    <p:extLst>
      <p:ext uri="{BB962C8B-B14F-4D97-AF65-F5344CB8AC3E}">
        <p14:creationId xmlns:p14="http://schemas.microsoft.com/office/powerpoint/2010/main" val="168818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5E47A25-C8C1-FF42-8DD3-A1BB5FD9096D}" type="datetime1">
              <a:rPr lang="en-US"/>
              <a:pPr>
                <a:defRPr/>
              </a:pPr>
              <a:t>11/26/17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27163-0B3A-D847-BE5F-2201C449614C}" type="slidenum">
              <a:rPr lang="en-US"/>
              <a:pPr>
                <a:defRPr/>
              </a:pPr>
              <a:t>‹#›</a:t>
            </a:fld>
            <a:endParaRPr lang="en-US"/>
          </a:p>
        </p:txBody>
      </p:sp>
    </p:spTree>
    <p:extLst>
      <p:ext uri="{BB962C8B-B14F-4D97-AF65-F5344CB8AC3E}">
        <p14:creationId xmlns:p14="http://schemas.microsoft.com/office/powerpoint/2010/main" val="163525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CF6550-3707-6049-8388-AC0043A0AE38}" type="datetime1">
              <a:rPr lang="en-US"/>
              <a:pPr>
                <a:defRPr/>
              </a:pPr>
              <a:t>11/26/17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D58CFD-2224-814F-9E44-F3A29E9CE3A1}" type="slidenum">
              <a:rPr lang="en-US"/>
              <a:pPr>
                <a:defRPr/>
              </a:pPr>
              <a:t>‹#›</a:t>
            </a:fld>
            <a:endParaRPr lang="en-US"/>
          </a:p>
        </p:txBody>
      </p:sp>
    </p:spTree>
    <p:extLst>
      <p:ext uri="{BB962C8B-B14F-4D97-AF65-F5344CB8AC3E}">
        <p14:creationId xmlns:p14="http://schemas.microsoft.com/office/powerpoint/2010/main" val="19612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E3E906-95A1-E54B-A0A1-2E3B13563394}" type="datetime1">
              <a:rPr lang="en-US"/>
              <a:pPr>
                <a:defRPr/>
              </a:pPr>
              <a:t>11/26/17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80BB91-A85A-0F4D-B85F-54631B24501D}" type="slidenum">
              <a:rPr lang="en-US"/>
              <a:pPr>
                <a:defRPr/>
              </a:pPr>
              <a:t>‹#›</a:t>
            </a:fld>
            <a:endParaRPr lang="en-US"/>
          </a:p>
        </p:txBody>
      </p:sp>
    </p:spTree>
    <p:extLst>
      <p:ext uri="{BB962C8B-B14F-4D97-AF65-F5344CB8AC3E}">
        <p14:creationId xmlns:p14="http://schemas.microsoft.com/office/powerpoint/2010/main" val="209808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6C848-43C6-3A4B-AF8E-A5FD5F897660}" type="datetime1">
              <a:rPr lang="en-US"/>
              <a:pPr>
                <a:defRPr/>
              </a:pPr>
              <a:t>11/26/17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1518B4-B3E3-3C4F-AEBA-9096831EAF32}" type="slidenum">
              <a:rPr lang="en-US"/>
              <a:pPr>
                <a:defRPr/>
              </a:pPr>
              <a:t>‹#›</a:t>
            </a:fld>
            <a:endParaRPr lang="en-US"/>
          </a:p>
        </p:txBody>
      </p:sp>
    </p:spTree>
    <p:extLst>
      <p:ext uri="{BB962C8B-B14F-4D97-AF65-F5344CB8AC3E}">
        <p14:creationId xmlns:p14="http://schemas.microsoft.com/office/powerpoint/2010/main" val="877263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D00BA51-11E6-0E43-92C0-E1F23EBA0268}" type="datetime1">
              <a:rPr lang="en-US"/>
              <a:pPr>
                <a:defRPr/>
              </a:pPr>
              <a:t>11/26/17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FDF201D-7F23-1A4F-999E-B5316D33F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81" r:id="rId2"/>
    <p:sldLayoutId id="2147483677" r:id="rId3"/>
    <p:sldLayoutId id="2147483678" r:id="rId4"/>
    <p:sldLayoutId id="2147483679" r:id="rId5"/>
    <p:sldLayoutId id="2147483680" r:id="rId6"/>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b="1" kern="1200">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Calibri" charset="0"/>
        </a:defRPr>
      </a:lvl2pPr>
      <a:lvl3pPr algn="ctr" defTabSz="457200" rtl="0" eaLnBrk="0" fontAlgn="base" hangingPunct="0">
        <a:spcBef>
          <a:spcPct val="0"/>
        </a:spcBef>
        <a:spcAft>
          <a:spcPct val="0"/>
        </a:spcAft>
        <a:defRPr sz="4400" b="1">
          <a:solidFill>
            <a:schemeClr val="tx1"/>
          </a:solidFill>
          <a:latin typeface="Calibri" charset="0"/>
        </a:defRPr>
      </a:lvl3pPr>
      <a:lvl4pPr algn="ctr" defTabSz="457200" rtl="0" eaLnBrk="0" fontAlgn="base" hangingPunct="0">
        <a:spcBef>
          <a:spcPct val="0"/>
        </a:spcBef>
        <a:spcAft>
          <a:spcPct val="0"/>
        </a:spcAft>
        <a:defRPr sz="4400" b="1">
          <a:solidFill>
            <a:schemeClr val="tx1"/>
          </a:solidFill>
          <a:latin typeface="Calibri" charset="0"/>
        </a:defRPr>
      </a:lvl4pPr>
      <a:lvl5pPr algn="ctr" defTabSz="457200" rtl="0" eaLnBrk="0" fontAlgn="base" hangingPunct="0">
        <a:spcBef>
          <a:spcPct val="0"/>
        </a:spcBef>
        <a:spcAft>
          <a:spcPct val="0"/>
        </a:spcAft>
        <a:defRPr sz="4400" b="1">
          <a:solidFill>
            <a:schemeClr val="tx1"/>
          </a:solidFill>
          <a:latin typeface="Calibri"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tags" Target="../tags/tag3.xml"/><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oleObject" Target="../embeddings/oleObject1.bin"/><Relationship Id="rId9"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8.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7.jpeg"/><Relationship Id="rId9"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8.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7.jpeg"/><Relationship Id="rId9"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tiff"/><Relationship Id="rId5" Type="http://schemas.openxmlformats.org/officeDocument/2006/relationships/image" Target="../media/image35.tiff"/><Relationship Id="rId6" Type="http://schemas.openxmlformats.org/officeDocument/2006/relationships/image" Target="../media/image36.tiff"/><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2.xml"/><Relationship Id="rId5" Type="http://schemas.openxmlformats.org/officeDocument/2006/relationships/oleObject" Target="../embeddings/oleObject2.bin"/><Relationship Id="rId6"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tags" Target="../tags/ta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3.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3.bin"/><Relationship Id="rId5" Type="http://schemas.openxmlformats.org/officeDocument/2006/relationships/image" Target="../media/image40.emf"/><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4.bin"/><Relationship Id="rId5"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5.bin"/><Relationship Id="rId5" Type="http://schemas.openxmlformats.org/officeDocument/2006/relationships/image" Target="../media/image40.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tags" Target="../tags/tag2.xml"/><Relationship Id="rId2"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8.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2.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p:txBody>
          <a:bodyPr/>
          <a:lstStyle/>
          <a:p>
            <a:pPr eaLnBrk="1" hangingPunct="1"/>
            <a:r>
              <a:rPr lang="en-US" altLang="x-none" sz="4000" dirty="0"/>
              <a:t>Big </a:t>
            </a:r>
            <a:r>
              <a:rPr lang="en-US" altLang="x-none" sz="4000" dirty="0" smtClean="0"/>
              <a:t>Data I: </a:t>
            </a:r>
            <a:r>
              <a:rPr lang="en-US" altLang="x-none" sz="4000" dirty="0"/>
              <a:t>Graph </a:t>
            </a:r>
            <a:r>
              <a:rPr lang="en-US" altLang="x-none" sz="4000" dirty="0" smtClean="0"/>
              <a:t>Processing, Distributed Machine Learning</a:t>
            </a:r>
            <a:endParaRPr lang="en-US" altLang="x-none" sz="4000" dirty="0"/>
          </a:p>
        </p:txBody>
      </p:sp>
      <p:sp>
        <p:nvSpPr>
          <p:cNvPr id="10242" name="Rectangle 3"/>
          <p:cNvSpPr>
            <a:spLocks noGrp="1" noChangeArrowheads="1"/>
          </p:cNvSpPr>
          <p:nvPr>
            <p:ph type="subTitle" idx="1"/>
          </p:nvPr>
        </p:nvSpPr>
        <p:spPr>
          <a:xfrm>
            <a:off x="381000" y="4495800"/>
            <a:ext cx="8382000" cy="1752600"/>
          </a:xfrm>
        </p:spPr>
        <p:txBody>
          <a:bodyPr/>
          <a:lstStyle/>
          <a:p>
            <a:r>
              <a:rPr lang="en-US" sz="2400" dirty="0"/>
              <a:t>CS 240: Computing Systems and Concurrency</a:t>
            </a:r>
          </a:p>
          <a:p>
            <a:r>
              <a:rPr lang="en-US" sz="2400" dirty="0"/>
              <a:t>Lecture </a:t>
            </a:r>
            <a:r>
              <a:rPr lang="en-US" sz="2400" dirty="0" smtClean="0"/>
              <a:t>21</a:t>
            </a:r>
            <a:endParaRPr lang="en-US" sz="2400" dirty="0"/>
          </a:p>
          <a:p>
            <a:endParaRPr lang="en-US" sz="2400" dirty="0"/>
          </a:p>
          <a:p>
            <a:r>
              <a:rPr lang="en-US" sz="2400" dirty="0"/>
              <a:t>Marco </a:t>
            </a:r>
            <a:r>
              <a:rPr lang="en-US" sz="2400" dirty="0" smtClean="0"/>
              <a:t>Canini</a:t>
            </a:r>
            <a:endParaRPr lang="en-US" sz="2400" dirty="0"/>
          </a:p>
        </p:txBody>
      </p:sp>
      <p:sp>
        <p:nvSpPr>
          <p:cNvPr id="6" name="TextBox 5"/>
          <p:cNvSpPr txBox="1"/>
          <p:nvPr/>
        </p:nvSpPr>
        <p:spPr>
          <a:xfrm>
            <a:off x="1013175" y="6261628"/>
            <a:ext cx="7117653" cy="523220"/>
          </a:xfrm>
          <a:prstGeom prst="rect">
            <a:avLst/>
          </a:prstGeom>
          <a:noFill/>
        </p:spPr>
        <p:txBody>
          <a:bodyPr wrap="none" rtlCol="0">
            <a:spAutoFit/>
          </a:bodyPr>
          <a:lstStyle/>
          <a:p>
            <a:pPr algn="ctr"/>
            <a:r>
              <a:rPr lang="en-US" sz="1400" b="0" dirty="0">
                <a:latin typeface="Arial" charset="0"/>
                <a:ea typeface="Arial" charset="0"/>
                <a:cs typeface="Arial" charset="0"/>
              </a:rPr>
              <a:t>Credits: Michael Freedman and Kyle Jamieson developed much of the original </a:t>
            </a:r>
            <a:r>
              <a:rPr lang="en-US" sz="1400" b="0" dirty="0" smtClean="0">
                <a:latin typeface="Arial" charset="0"/>
                <a:ea typeface="Arial" charset="0"/>
                <a:cs typeface="Arial" charset="0"/>
              </a:rPr>
              <a:t>material.</a:t>
            </a:r>
          </a:p>
          <a:p>
            <a:pPr algn="ctr"/>
            <a:r>
              <a:rPr lang="en-US" sz="1400" b="0" dirty="0" smtClean="0">
                <a:latin typeface="Arial" charset="0"/>
                <a:ea typeface="Arial" charset="0"/>
                <a:cs typeface="Arial" charset="0"/>
              </a:rPr>
              <a:t>Selected </a:t>
            </a:r>
            <a:r>
              <a:rPr lang="en-US" sz="1400" b="0" dirty="0">
                <a:latin typeface="Arial" charset="0"/>
                <a:ea typeface="Arial" charset="0"/>
                <a:cs typeface="Arial" charset="0"/>
              </a:rPr>
              <a:t>content adapted from </a:t>
            </a:r>
            <a:r>
              <a:rPr lang="en-US" sz="1400" b="0" dirty="0" smtClean="0">
                <a:latin typeface="Arial" charset="0"/>
                <a:ea typeface="Arial" charset="0"/>
                <a:cs typeface="Arial" charset="0"/>
              </a:rPr>
              <a:t>J. Gonzalez.</a:t>
            </a:r>
            <a:endParaRPr lang="en-US" sz="1400" b="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a:spLocks noChangeArrowheads="1"/>
          </p:cNvSpPr>
          <p:nvPr/>
        </p:nvSpPr>
        <p:spPr bwMode="auto">
          <a:xfrm>
            <a:off x="263525" y="4757738"/>
            <a:ext cx="8423275" cy="1233487"/>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dirty="0">
              <a:latin typeface="Tahoma" pitchFamily="34" charset="0"/>
              <a:ea typeface="ＭＳ Ｐゴシック" pitchFamily="-111" charset="-128"/>
            </a:endParaRPr>
          </a:p>
        </p:txBody>
      </p:sp>
      <p:sp>
        <p:nvSpPr>
          <p:cNvPr id="26" name="Rounded Rectangle 25"/>
          <p:cNvSpPr/>
          <p:nvPr/>
        </p:nvSpPr>
        <p:spPr bwMode="auto">
          <a:xfrm>
            <a:off x="1863301"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1</a:t>
            </a:r>
          </a:p>
        </p:txBody>
      </p:sp>
      <p:sp>
        <p:nvSpPr>
          <p:cNvPr id="27" name="Rounded Rectangle 26"/>
          <p:cNvSpPr/>
          <p:nvPr/>
        </p:nvSpPr>
        <p:spPr bwMode="auto">
          <a:xfrm>
            <a:off x="570084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2</a:t>
            </a:r>
          </a:p>
        </p:txBody>
      </p:sp>
      <p:sp>
        <p:nvSpPr>
          <p:cNvPr id="26632" name="Title 1"/>
          <p:cNvSpPr>
            <a:spLocks noGrp="1"/>
          </p:cNvSpPr>
          <p:nvPr>
            <p:ph type="title"/>
          </p:nvPr>
        </p:nvSpPr>
        <p:spPr/>
        <p:txBody>
          <a:bodyPr/>
          <a:lstStyle/>
          <a:p>
            <a:pPr eaLnBrk="1" hangingPunct="1"/>
            <a:r>
              <a:rPr lang="en-US" altLang="x-none"/>
              <a:t>MapReduce – Reduce Phase</a:t>
            </a:r>
          </a:p>
        </p:txBody>
      </p:sp>
      <p:sp>
        <p:nvSpPr>
          <p:cNvPr id="4" name="Slide Number Placeholder 3"/>
          <p:cNvSpPr>
            <a:spLocks noGrp="1"/>
          </p:cNvSpPr>
          <p:nvPr>
            <p:ph type="sldNum" sz="quarter" idx="12"/>
          </p:nvPr>
        </p:nvSpPr>
        <p:spPr/>
        <p:txBody>
          <a:bodyPr/>
          <a:lstStyle/>
          <a:p>
            <a:pPr>
              <a:defRPr/>
            </a:pPr>
            <a:fld id="{55D0C98D-EF67-9841-BA24-158A85B3438B}" type="slidenum">
              <a:rPr lang="en-US"/>
              <a:pPr>
                <a:defRPr/>
              </a:pPr>
              <a:t>10</a:t>
            </a:fld>
            <a:endParaRPr lang="en-US"/>
          </a:p>
        </p:txBody>
      </p:sp>
      <p:sp>
        <p:nvSpPr>
          <p:cNvPr id="21" name="Rectangle 20"/>
          <p:cNvSpPr>
            <a:spLocks noChangeArrowheads="1"/>
          </p:cNvSpPr>
          <p:nvPr/>
        </p:nvSpPr>
        <p:spPr bwMode="auto">
          <a:xfrm>
            <a:off x="566738"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latin typeface="Tahoma" charset="0"/>
                <a:ea typeface="ＭＳ Ｐゴシック" charset="-128"/>
                <a:cs typeface="ＭＳ Ｐゴシック" charset="-128"/>
              </a:rPr>
              <a:t>1</a:t>
            </a: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22" name="Rectangle 21"/>
          <p:cNvSpPr>
            <a:spLocks noChangeArrowheads="1"/>
          </p:cNvSpPr>
          <p:nvPr/>
        </p:nvSpPr>
        <p:spPr bwMode="auto">
          <a:xfrm>
            <a:off x="2627313"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3" name="Rectangle 22"/>
          <p:cNvSpPr>
            <a:spLocks noChangeArrowheads="1"/>
          </p:cNvSpPr>
          <p:nvPr/>
        </p:nvSpPr>
        <p:spPr bwMode="auto">
          <a:xfrm>
            <a:off x="4687888"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1</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4" name="Rectangle 23"/>
          <p:cNvSpPr>
            <a:spLocks noChangeArrowheads="1"/>
          </p:cNvSpPr>
          <p:nvPr/>
        </p:nvSpPr>
        <p:spPr bwMode="auto">
          <a:xfrm>
            <a:off x="6748463"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5</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p:txBody>
      </p:sp>
      <p:sp>
        <p:nvSpPr>
          <p:cNvPr id="25" name="Rectangle 24"/>
          <p:cNvSpPr>
            <a:spLocks noChangeArrowheads="1"/>
          </p:cNvSpPr>
          <p:nvPr/>
        </p:nvSpPr>
        <p:spPr bwMode="auto">
          <a:xfrm>
            <a:off x="1254125"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p:txBody>
      </p:sp>
      <p:sp>
        <p:nvSpPr>
          <p:cNvPr id="28" name="Rectangle 27"/>
          <p:cNvSpPr>
            <a:spLocks noChangeArrowheads="1"/>
          </p:cNvSpPr>
          <p:nvPr/>
        </p:nvSpPr>
        <p:spPr bwMode="auto">
          <a:xfrm>
            <a:off x="3314700"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9" name="Rectangle 28"/>
          <p:cNvSpPr>
            <a:spLocks noChangeArrowheads="1"/>
          </p:cNvSpPr>
          <p:nvPr/>
        </p:nvSpPr>
        <p:spPr bwMode="auto">
          <a:xfrm>
            <a:off x="5375275"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8</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p:txBody>
      </p:sp>
      <p:sp>
        <p:nvSpPr>
          <p:cNvPr id="30" name="Rectangle 29"/>
          <p:cNvSpPr>
            <a:spLocks noChangeArrowheads="1"/>
          </p:cNvSpPr>
          <p:nvPr/>
        </p:nvSpPr>
        <p:spPr bwMode="auto">
          <a:xfrm>
            <a:off x="7435850"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p:txBody>
      </p:sp>
      <p:sp>
        <p:nvSpPr>
          <p:cNvPr id="31" name="Rectangle 30"/>
          <p:cNvSpPr>
            <a:spLocks noChangeArrowheads="1"/>
          </p:cNvSpPr>
          <p:nvPr/>
        </p:nvSpPr>
        <p:spPr bwMode="auto">
          <a:xfrm>
            <a:off x="1939925"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7</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5</a:t>
            </a:r>
            <a:endParaRPr lang="en-US" altLang="x-none" sz="1200">
              <a:latin typeface="Tahoma" charset="0"/>
              <a:ea typeface="ＭＳ Ｐゴシック" charset="-128"/>
              <a:cs typeface="ＭＳ Ｐゴシック" charset="-128"/>
            </a:endParaRPr>
          </a:p>
        </p:txBody>
      </p:sp>
      <p:sp>
        <p:nvSpPr>
          <p:cNvPr id="32" name="Rectangle 31"/>
          <p:cNvSpPr>
            <a:spLocks noChangeArrowheads="1"/>
          </p:cNvSpPr>
          <p:nvPr/>
        </p:nvSpPr>
        <p:spPr bwMode="auto">
          <a:xfrm>
            <a:off x="4000500" y="4857750"/>
            <a:ext cx="230188"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6</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7</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5</a:t>
            </a:r>
            <a:endParaRPr lang="en-US" altLang="x-none" sz="1200">
              <a:latin typeface="Tahoma" charset="0"/>
              <a:ea typeface="ＭＳ Ｐゴシック" charset="-128"/>
              <a:cs typeface="ＭＳ Ｐゴシック" charset="-128"/>
            </a:endParaRPr>
          </a:p>
        </p:txBody>
      </p:sp>
      <p:sp>
        <p:nvSpPr>
          <p:cNvPr id="33" name="Rectangle 32"/>
          <p:cNvSpPr>
            <a:spLocks noChangeArrowheads="1"/>
          </p:cNvSpPr>
          <p:nvPr/>
        </p:nvSpPr>
        <p:spPr bwMode="auto">
          <a:xfrm>
            <a:off x="6061075" y="4857750"/>
            <a:ext cx="230188"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36" name="Rectangle 35"/>
          <p:cNvSpPr>
            <a:spLocks noChangeArrowheads="1"/>
          </p:cNvSpPr>
          <p:nvPr/>
        </p:nvSpPr>
        <p:spPr bwMode="auto">
          <a:xfrm>
            <a:off x="8121650" y="4857750"/>
            <a:ext cx="230188"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37" name="Rectangle 36"/>
          <p:cNvSpPr>
            <a:spLocks noChangeArrowheads="1"/>
          </p:cNvSpPr>
          <p:nvPr/>
        </p:nvSpPr>
        <p:spPr bwMode="auto">
          <a:xfrm>
            <a:off x="2449513" y="3122613"/>
            <a:ext cx="3429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26</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26</a:t>
            </a:r>
            <a:endParaRPr lang="en-US" altLang="x-none" sz="1200">
              <a:latin typeface="Tahoma" charset="0"/>
              <a:ea typeface="ＭＳ Ｐゴシック" charset="-128"/>
              <a:cs typeface="ＭＳ Ｐゴシック" charset="-128"/>
            </a:endParaRPr>
          </a:p>
        </p:txBody>
      </p:sp>
      <p:sp>
        <p:nvSpPr>
          <p:cNvPr id="38" name="Rectangle 37"/>
          <p:cNvSpPr>
            <a:spLocks noChangeArrowheads="1"/>
          </p:cNvSpPr>
          <p:nvPr/>
        </p:nvSpPr>
        <p:spPr bwMode="auto">
          <a:xfrm>
            <a:off x="6253163" y="3109913"/>
            <a:ext cx="4318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latin typeface="Tahoma" charset="0"/>
                <a:ea typeface="ＭＳ Ｐゴシック" charset="-128"/>
                <a:cs typeface="ＭＳ Ｐゴシック" charset="-128"/>
              </a:rPr>
              <a:t>17</a:t>
            </a:r>
          </a:p>
          <a:p>
            <a:pPr algn="ctr" defTabSz="914400" eaLnBrk="1" hangingPunct="1">
              <a:spcBef>
                <a:spcPct val="0"/>
              </a:spcBef>
              <a:buFontTx/>
              <a:buNone/>
            </a:pPr>
            <a:r>
              <a:rPr lang="en-US" altLang="x-none" sz="1200">
                <a:ea typeface="ＭＳ Ｐゴシック" charset="-128"/>
                <a:cs typeface="ＭＳ Ｐゴシック" charset="-128"/>
              </a:rPr>
              <a:t>26</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31</a:t>
            </a:r>
            <a:endParaRPr lang="en-US" altLang="x-none" sz="1200">
              <a:latin typeface="Tahoma" charset="0"/>
              <a:ea typeface="ＭＳ Ｐゴシック" charset="-128"/>
              <a:cs typeface="ＭＳ Ｐゴシック" charset="-128"/>
            </a:endParaRPr>
          </a:p>
        </p:txBody>
      </p:sp>
      <p:sp>
        <p:nvSpPr>
          <p:cNvPr id="26648" name="TextBox 33"/>
          <p:cNvSpPr txBox="1">
            <a:spLocks noChangeArrowheads="1"/>
          </p:cNvSpPr>
          <p:nvPr/>
        </p:nvSpPr>
        <p:spPr bwMode="auto">
          <a:xfrm>
            <a:off x="263525" y="6019800"/>
            <a:ext cx="842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b="1"/>
              <a:t>Image Features</a:t>
            </a:r>
          </a:p>
        </p:txBody>
      </p:sp>
      <p:sp>
        <p:nvSpPr>
          <p:cNvPr id="3" name="TextBox 2"/>
          <p:cNvSpPr txBox="1">
            <a:spLocks noChangeArrowheads="1"/>
          </p:cNvSpPr>
          <p:nvPr/>
        </p:nvSpPr>
        <p:spPr bwMode="auto">
          <a:xfrm>
            <a:off x="1736725" y="1524000"/>
            <a:ext cx="169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x-none" sz="1800"/>
              <a:t>Outdoor Picture</a:t>
            </a:r>
          </a:p>
          <a:p>
            <a:pPr algn="r" eaLnBrk="1" hangingPunct="1">
              <a:spcBef>
                <a:spcPct val="0"/>
              </a:spcBef>
              <a:buFontTx/>
              <a:buNone/>
            </a:pPr>
            <a:r>
              <a:rPr lang="en-US" altLang="x-none" sz="1800"/>
              <a:t>Statistics</a:t>
            </a:r>
          </a:p>
        </p:txBody>
      </p:sp>
      <p:sp>
        <p:nvSpPr>
          <p:cNvPr id="35" name="TextBox 34"/>
          <p:cNvSpPr txBox="1">
            <a:spLocks noChangeArrowheads="1"/>
          </p:cNvSpPr>
          <p:nvPr/>
        </p:nvSpPr>
        <p:spPr bwMode="auto">
          <a:xfrm>
            <a:off x="5791200" y="1524000"/>
            <a:ext cx="172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Indoor</a:t>
            </a:r>
          </a:p>
          <a:p>
            <a:pPr eaLnBrk="1" hangingPunct="1">
              <a:spcBef>
                <a:spcPct val="0"/>
              </a:spcBef>
              <a:buFontTx/>
              <a:buNone/>
            </a:pPr>
            <a:r>
              <a:rPr lang="en-US" altLang="x-none" sz="1800"/>
              <a:t>Picture Statistics</a:t>
            </a:r>
          </a:p>
        </p:txBody>
      </p:sp>
      <p:sp>
        <p:nvSpPr>
          <p:cNvPr id="26651" name="TextBox 4"/>
          <p:cNvSpPr txBox="1">
            <a:spLocks noChangeArrowheads="1"/>
          </p:cNvSpPr>
          <p:nvPr/>
        </p:nvSpPr>
        <p:spPr bwMode="auto">
          <a:xfrm>
            <a:off x="533400" y="55626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b="1"/>
              <a:t>I          O           O           I            I             I           O          O           I           O          I             I</a:t>
            </a:r>
          </a:p>
        </p:txBody>
      </p:sp>
      <p:sp>
        <p:nvSpPr>
          <p:cNvPr id="26652" name="TextBox 38"/>
          <p:cNvSpPr txBox="1">
            <a:spLocks noChangeArrowheads="1"/>
          </p:cNvSpPr>
          <p:nvPr/>
        </p:nvSpPr>
        <p:spPr bwMode="auto">
          <a:xfrm>
            <a:off x="757238" y="3141663"/>
            <a:ext cx="979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x-none" sz="1800"/>
              <a:t>Outdoor</a:t>
            </a:r>
          </a:p>
          <a:p>
            <a:pPr algn="r" eaLnBrk="1" hangingPunct="1">
              <a:spcBef>
                <a:spcPct val="0"/>
              </a:spcBef>
              <a:buFontTx/>
              <a:buNone/>
            </a:pPr>
            <a:r>
              <a:rPr lang="en-US" altLang="x-none" sz="1800"/>
              <a:t>Pictures</a:t>
            </a:r>
          </a:p>
        </p:txBody>
      </p:sp>
      <p:sp>
        <p:nvSpPr>
          <p:cNvPr id="26653" name="TextBox 39"/>
          <p:cNvSpPr txBox="1">
            <a:spLocks noChangeArrowheads="1"/>
          </p:cNvSpPr>
          <p:nvPr/>
        </p:nvSpPr>
        <p:spPr bwMode="auto">
          <a:xfrm>
            <a:off x="7196138" y="3160713"/>
            <a:ext cx="935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Indoor</a:t>
            </a:r>
          </a:p>
          <a:p>
            <a:pPr eaLnBrk="1" hangingPunct="1">
              <a:spcBef>
                <a:spcPct val="0"/>
              </a:spcBef>
              <a:buFontTx/>
              <a:buNone/>
            </a:pPr>
            <a:r>
              <a:rPr lang="en-US" altLang="x-none" sz="1800"/>
              <a:t>Pictures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399 -0.00648 L 0.62965 -0.25815 " pathEditMode="relative" rAng="0" ptsTypes="AA">
                                      <p:cBhvr>
                                        <p:cTn id="6" dur="500" fill="hold"/>
                                        <p:tgtEl>
                                          <p:spTgt spid="21"/>
                                        </p:tgtEl>
                                        <p:attrNameLst>
                                          <p:attrName>ppt_x</p:attrName>
                                          <p:attrName>ppt_y</p:attrName>
                                        </p:attrNameLst>
                                      </p:cBhvr>
                                      <p:rCtr x="31673" y="-12584"/>
                                    </p:animMotion>
                                  </p:childTnLst>
                                </p:cTn>
                              </p:par>
                              <p:par>
                                <p:cTn id="7" presetID="0" presetClass="path" presetSubtype="0" accel="50000" decel="50000" fill="hold" grpId="0" nodeType="withEffect">
                                  <p:stCondLst>
                                    <p:cond delay="0"/>
                                  </p:stCondLst>
                                  <p:childTnLst>
                                    <p:animMotion origin="layout" path="M -0.00746 -0.00625 L -0.24088 -0.25792 " pathEditMode="relative" rAng="0" ptsTypes="AA">
                                      <p:cBhvr>
                                        <p:cTn id="8" dur="500" fill="hold"/>
                                        <p:tgtEl>
                                          <p:spTgt spid="23"/>
                                        </p:tgtEl>
                                        <p:attrNameLst>
                                          <p:attrName>ppt_x</p:attrName>
                                          <p:attrName>ppt_y</p:attrName>
                                        </p:attrNameLst>
                                      </p:cBhvr>
                                      <p:rCtr x="-11680" y="-12584"/>
                                    </p:animMotion>
                                  </p:childTnLst>
                                </p:cTn>
                              </p:par>
                            </p:childTnLst>
                          </p:cTn>
                        </p:par>
                        <p:par>
                          <p:cTn id="9" fill="hold" nodeType="afterGroup">
                            <p:stCondLst>
                              <p:cond delay="500"/>
                            </p:stCondLst>
                            <p:childTnLst>
                              <p:par>
                                <p:cTn id="10" presetID="53" presetClass="exit" presetSubtype="0" fill="hold" grpId="1" nodeType="afterEffect">
                                  <p:stCondLst>
                                    <p:cond delay="0"/>
                                  </p:stCondLst>
                                  <p:childTnLst>
                                    <p:anim calcmode="lin" valueType="num">
                                      <p:cBhvr>
                                        <p:cTn id="11" dur="500"/>
                                        <p:tgtEl>
                                          <p:spTgt spid="21"/>
                                        </p:tgtEl>
                                        <p:attrNameLst>
                                          <p:attrName>ppt_w</p:attrName>
                                        </p:attrNameLst>
                                      </p:cBhvr>
                                      <p:tavLst>
                                        <p:tav tm="0">
                                          <p:val>
                                            <p:strVal val="ppt_w"/>
                                          </p:val>
                                        </p:tav>
                                        <p:tav tm="100000">
                                          <p:val>
                                            <p:fltVal val="0"/>
                                          </p:val>
                                        </p:tav>
                                      </p:tavLst>
                                    </p:anim>
                                    <p:anim calcmode="lin" valueType="num">
                                      <p:cBhvr>
                                        <p:cTn id="12" dur="500"/>
                                        <p:tgtEl>
                                          <p:spTgt spid="21"/>
                                        </p:tgtEl>
                                        <p:attrNameLst>
                                          <p:attrName>ppt_h</p:attrName>
                                        </p:attrNameLst>
                                      </p:cBhvr>
                                      <p:tavLst>
                                        <p:tav tm="0">
                                          <p:val>
                                            <p:strVal val="ppt_h"/>
                                          </p:val>
                                        </p:tav>
                                        <p:tav tm="100000">
                                          <p:val>
                                            <p:fltVal val="0"/>
                                          </p:val>
                                        </p:tav>
                                      </p:tavLst>
                                    </p:anim>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53" presetClass="exit" presetSubtype="0" fill="hold" grpId="1"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0" presetClass="path" presetSubtype="0" accel="50000" decel="50000" fill="hold" grpId="0" nodeType="withEffect">
                                  <p:stCondLst>
                                    <p:cond delay="0"/>
                                  </p:stCondLst>
                                  <p:childTnLst>
                                    <p:animMotion origin="layout" path="M 0.00035 0.00023 L 0.13473 -0.2581 " pathEditMode="relative" ptsTypes="AA">
                                      <p:cBhvr>
                                        <p:cTn id="21" dur="500" fill="hold"/>
                                        <p:tgtEl>
                                          <p:spTgt spid="25"/>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1.37452E-6 -4.8161E-6 L -0.31361 -0.2519 " pathEditMode="relative" rAng="0" ptsTypes="AA">
                                      <p:cBhvr>
                                        <p:cTn id="23" dur="500" fill="hold"/>
                                        <p:tgtEl>
                                          <p:spTgt spid="29"/>
                                        </p:tgtEl>
                                        <p:attrNameLst>
                                          <p:attrName>ppt_x</p:attrName>
                                          <p:attrName>ppt_y</p:attrName>
                                        </p:attrNameLst>
                                      </p:cBhvr>
                                      <p:rCtr x="-15689" y="-12607"/>
                                    </p:animMotion>
                                  </p:childTnLst>
                                </p:cTn>
                              </p:par>
                            </p:childTnLst>
                          </p:cTn>
                        </p:par>
                        <p:par>
                          <p:cTn id="24" fill="hold" nodeType="afterGroup">
                            <p:stCondLst>
                              <p:cond delay="1000"/>
                            </p:stCondLst>
                            <p:childTnLst>
                              <p:par>
                                <p:cTn id="25" presetID="53" presetClass="exit" presetSubtype="0" fill="hold" grpId="1" nodeType="afterEffect">
                                  <p:stCondLst>
                                    <p:cond delay="0"/>
                                  </p:stCondLst>
                                  <p:childTnLst>
                                    <p:anim calcmode="lin" valueType="num">
                                      <p:cBhvr>
                                        <p:cTn id="26" dur="500"/>
                                        <p:tgtEl>
                                          <p:spTgt spid="25"/>
                                        </p:tgtEl>
                                        <p:attrNameLst>
                                          <p:attrName>ppt_w</p:attrName>
                                        </p:attrNameLst>
                                      </p:cBhvr>
                                      <p:tavLst>
                                        <p:tav tm="0">
                                          <p:val>
                                            <p:strVal val="ppt_w"/>
                                          </p:val>
                                        </p:tav>
                                        <p:tav tm="100000">
                                          <p:val>
                                            <p:fltVal val="0"/>
                                          </p:val>
                                        </p:tav>
                                      </p:tavLst>
                                    </p:anim>
                                    <p:anim calcmode="lin" valueType="num">
                                      <p:cBhvr>
                                        <p:cTn id="27" dur="500"/>
                                        <p:tgtEl>
                                          <p:spTgt spid="25"/>
                                        </p:tgtEl>
                                        <p:attrNameLst>
                                          <p:attrName>ppt_h</p:attrName>
                                        </p:attrNameLst>
                                      </p:cBhvr>
                                      <p:tavLst>
                                        <p:tav tm="0">
                                          <p:val>
                                            <p:strVal val="ppt_h"/>
                                          </p:val>
                                        </p:tav>
                                        <p:tav tm="100000">
                                          <p:val>
                                            <p:fltVal val="0"/>
                                          </p:val>
                                        </p:tav>
                                      </p:tavLst>
                                    </p:anim>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53" presetClass="exit" presetSubtype="0" fill="hold" grpId="1" nodeType="withEffect">
                                  <p:stCondLst>
                                    <p:cond delay="0"/>
                                  </p:stCondLst>
                                  <p:childTnLst>
                                    <p:anim calcmode="lin" valueType="num">
                                      <p:cBhvr>
                                        <p:cTn id="31" dur="500"/>
                                        <p:tgtEl>
                                          <p:spTgt spid="29"/>
                                        </p:tgtEl>
                                        <p:attrNameLst>
                                          <p:attrName>ppt_w</p:attrName>
                                        </p:attrNameLst>
                                      </p:cBhvr>
                                      <p:tavLst>
                                        <p:tav tm="0">
                                          <p:val>
                                            <p:strVal val="ppt_w"/>
                                          </p:val>
                                        </p:tav>
                                        <p:tav tm="100000">
                                          <p:val>
                                            <p:fltVal val="0"/>
                                          </p:val>
                                        </p:tav>
                                      </p:tavLst>
                                    </p:anim>
                                    <p:anim calcmode="lin" valueType="num">
                                      <p:cBhvr>
                                        <p:cTn id="32" dur="500"/>
                                        <p:tgtEl>
                                          <p:spTgt spid="29"/>
                                        </p:tgtEl>
                                        <p:attrNameLst>
                                          <p:attrName>ppt_h</p:attrName>
                                        </p:attrNameLst>
                                      </p:cBhvr>
                                      <p:tavLst>
                                        <p:tav tm="0">
                                          <p:val>
                                            <p:strVal val="ppt_h"/>
                                          </p:val>
                                        </p:tav>
                                        <p:tav tm="100000">
                                          <p:val>
                                            <p:fltVal val="0"/>
                                          </p:val>
                                        </p:tav>
                                      </p:tavLst>
                                    </p:anim>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1.66667E-6 -1.48148E-6 L 0.06702 -0.25833 " pathEditMode="relative" ptsTypes="AA">
                                      <p:cBhvr>
                                        <p:cTn id="36" dur="500" fill="hold"/>
                                        <p:tgtEl>
                                          <p:spTgt spid="3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3.88889E-6 3.7037E-6 L 0.0309 -0.26065 " pathEditMode="relative" ptsTypes="AA">
                                      <p:cBhvr>
                                        <p:cTn id="38" dur="500" fill="hold"/>
                                        <p:tgtEl>
                                          <p:spTgt spid="33"/>
                                        </p:tgtEl>
                                        <p:attrNameLst>
                                          <p:attrName>ppt_x</p:attrName>
                                          <p:attrName>ppt_y</p:attrName>
                                        </p:attrNameLst>
                                      </p:cBhvr>
                                    </p:animMotion>
                                  </p:childTnLst>
                                </p:cTn>
                              </p:par>
                            </p:childTnLst>
                          </p:cTn>
                        </p:par>
                        <p:par>
                          <p:cTn id="39" fill="hold" nodeType="afterGroup">
                            <p:stCondLst>
                              <p:cond delay="1500"/>
                            </p:stCondLst>
                            <p:childTnLst>
                              <p:par>
                                <p:cTn id="40" presetID="53" presetClass="exit" presetSubtype="0" fill="hold" grpId="1" nodeType="afterEffect">
                                  <p:stCondLst>
                                    <p:cond delay="0"/>
                                  </p:stCondLst>
                                  <p:childTnLst>
                                    <p:anim calcmode="lin" valueType="num">
                                      <p:cBhvr>
                                        <p:cTn id="41" dur="500"/>
                                        <p:tgtEl>
                                          <p:spTgt spid="31"/>
                                        </p:tgtEl>
                                        <p:attrNameLst>
                                          <p:attrName>ppt_w</p:attrName>
                                        </p:attrNameLst>
                                      </p:cBhvr>
                                      <p:tavLst>
                                        <p:tav tm="0">
                                          <p:val>
                                            <p:strVal val="ppt_w"/>
                                          </p:val>
                                        </p:tav>
                                        <p:tav tm="100000">
                                          <p:val>
                                            <p:fltVal val="0"/>
                                          </p:val>
                                        </p:tav>
                                      </p:tavLst>
                                    </p:anim>
                                    <p:anim calcmode="lin" valueType="num">
                                      <p:cBhvr>
                                        <p:cTn id="42" dur="500"/>
                                        <p:tgtEl>
                                          <p:spTgt spid="31"/>
                                        </p:tgtEl>
                                        <p:attrNameLst>
                                          <p:attrName>ppt_h</p:attrName>
                                        </p:attrNameLst>
                                      </p:cBhvr>
                                      <p:tavLst>
                                        <p:tav tm="0">
                                          <p:val>
                                            <p:strVal val="ppt_h"/>
                                          </p:val>
                                        </p:tav>
                                        <p:tav tm="100000">
                                          <p:val>
                                            <p:fltVal val="0"/>
                                          </p:val>
                                        </p:tav>
                                      </p:tavLst>
                                    </p:anim>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33"/>
                                        </p:tgtEl>
                                        <p:attrNameLst>
                                          <p:attrName>ppt_w</p:attrName>
                                        </p:attrNameLst>
                                      </p:cBhvr>
                                      <p:tavLst>
                                        <p:tav tm="0">
                                          <p:val>
                                            <p:strVal val="ppt_w"/>
                                          </p:val>
                                        </p:tav>
                                        <p:tav tm="100000">
                                          <p:val>
                                            <p:fltVal val="0"/>
                                          </p:val>
                                        </p:tav>
                                      </p:tavLst>
                                    </p:anim>
                                    <p:anim calcmode="lin" valueType="num">
                                      <p:cBhvr>
                                        <p:cTn id="47" dur="500"/>
                                        <p:tgtEl>
                                          <p:spTgt spid="33"/>
                                        </p:tgtEl>
                                        <p:attrNameLst>
                                          <p:attrName>ppt_h</p:attrName>
                                        </p:attrNameLst>
                                      </p:cBhvr>
                                      <p:tavLst>
                                        <p:tav tm="0">
                                          <p:val>
                                            <p:strVal val="ppt_h"/>
                                          </p:val>
                                        </p:tav>
                                        <p:tav tm="100000">
                                          <p:val>
                                            <p:fltVal val="0"/>
                                          </p:val>
                                        </p:tav>
                                      </p:tavLst>
                                    </p:anim>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0" presetClass="path" presetSubtype="0" accel="50000" decel="50000" fill="hold" grpId="0" nodeType="withEffect">
                                  <p:stCondLst>
                                    <p:cond delay="0"/>
                                  </p:stCondLst>
                                  <p:childTnLst>
                                    <p:animMotion origin="layout" path="M -0.00399 -0.00648 L 0.40438 -0.25815 " pathEditMode="relative" rAng="0" ptsTypes="AA">
                                      <p:cBhvr>
                                        <p:cTn id="51" dur="500" fill="hold"/>
                                        <p:tgtEl>
                                          <p:spTgt spid="22"/>
                                        </p:tgtEl>
                                        <p:attrNameLst>
                                          <p:attrName>ppt_x</p:attrName>
                                          <p:attrName>ppt_y</p:attrName>
                                        </p:attrNameLst>
                                      </p:cBhvr>
                                      <p:rCtr x="20410" y="-12584"/>
                                    </p:animMotion>
                                  </p:childTnLst>
                                </p:cTn>
                              </p:par>
                              <p:par>
                                <p:cTn id="52" presetID="0" presetClass="path" presetSubtype="0" accel="50000" decel="50000" fill="hold" grpId="0" nodeType="withEffect">
                                  <p:stCondLst>
                                    <p:cond delay="0"/>
                                  </p:stCondLst>
                                  <p:childTnLst>
                                    <p:animMotion origin="layout" path="M -0.01579 -0.00625 L -0.46615 -0.25792 " pathEditMode="relative" rAng="0" ptsTypes="AA">
                                      <p:cBhvr>
                                        <p:cTn id="53" dur="500" fill="hold"/>
                                        <p:tgtEl>
                                          <p:spTgt spid="24"/>
                                        </p:tgtEl>
                                        <p:attrNameLst>
                                          <p:attrName>ppt_x</p:attrName>
                                          <p:attrName>ppt_y</p:attrName>
                                        </p:attrNameLst>
                                      </p:cBhvr>
                                      <p:rCtr x="-22527" y="-12584"/>
                                    </p:animMotion>
                                  </p:childTnLst>
                                </p:cTn>
                              </p:par>
                            </p:childTnLst>
                          </p:cTn>
                        </p:par>
                        <p:par>
                          <p:cTn id="54" fill="hold" nodeType="afterGroup">
                            <p:stCondLst>
                              <p:cond delay="2000"/>
                            </p:stCondLst>
                            <p:childTnLst>
                              <p:par>
                                <p:cTn id="55" presetID="53" presetClass="exit" presetSubtype="0" fill="hold" grpId="1" nodeType="afterEffect">
                                  <p:stCondLst>
                                    <p:cond delay="0"/>
                                  </p:stCondLst>
                                  <p:childTnLst>
                                    <p:anim calcmode="lin" valueType="num">
                                      <p:cBhvr>
                                        <p:cTn id="56" dur="500"/>
                                        <p:tgtEl>
                                          <p:spTgt spid="22"/>
                                        </p:tgtEl>
                                        <p:attrNameLst>
                                          <p:attrName>ppt_w</p:attrName>
                                        </p:attrNameLst>
                                      </p:cBhvr>
                                      <p:tavLst>
                                        <p:tav tm="0">
                                          <p:val>
                                            <p:strVal val="ppt_w"/>
                                          </p:val>
                                        </p:tav>
                                        <p:tav tm="100000">
                                          <p:val>
                                            <p:fltVal val="0"/>
                                          </p:val>
                                        </p:tav>
                                      </p:tavLst>
                                    </p:anim>
                                    <p:anim calcmode="lin" valueType="num">
                                      <p:cBhvr>
                                        <p:cTn id="57" dur="500"/>
                                        <p:tgtEl>
                                          <p:spTgt spid="22"/>
                                        </p:tgtEl>
                                        <p:attrNameLst>
                                          <p:attrName>ppt_h</p:attrName>
                                        </p:attrNameLst>
                                      </p:cBhvr>
                                      <p:tavLst>
                                        <p:tav tm="0">
                                          <p:val>
                                            <p:strVal val="ppt_h"/>
                                          </p:val>
                                        </p:tav>
                                        <p:tav tm="100000">
                                          <p:val>
                                            <p:fltVal val="0"/>
                                          </p:val>
                                        </p:tav>
                                      </p:tavLst>
                                    </p:anim>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53" presetClass="exit" presetSubtype="0" fill="hold" grpId="1" nodeType="withEffect">
                                  <p:stCondLst>
                                    <p:cond delay="0"/>
                                  </p:stCondLst>
                                  <p:childTnLst>
                                    <p:anim calcmode="lin" valueType="num">
                                      <p:cBhvr>
                                        <p:cTn id="61" dur="500"/>
                                        <p:tgtEl>
                                          <p:spTgt spid="24"/>
                                        </p:tgtEl>
                                        <p:attrNameLst>
                                          <p:attrName>ppt_w</p:attrName>
                                        </p:attrNameLst>
                                      </p:cBhvr>
                                      <p:tavLst>
                                        <p:tav tm="0">
                                          <p:val>
                                            <p:strVal val="ppt_w"/>
                                          </p:val>
                                        </p:tav>
                                        <p:tav tm="100000">
                                          <p:val>
                                            <p:fltVal val="0"/>
                                          </p:val>
                                        </p:tav>
                                      </p:tavLst>
                                    </p:anim>
                                    <p:anim calcmode="lin" valueType="num">
                                      <p:cBhvr>
                                        <p:cTn id="62" dur="500"/>
                                        <p:tgtEl>
                                          <p:spTgt spid="24"/>
                                        </p:tgtEl>
                                        <p:attrNameLst>
                                          <p:attrName>ppt_h</p:attrName>
                                        </p:attrNameLst>
                                      </p:cBhvr>
                                      <p:tavLst>
                                        <p:tav tm="0">
                                          <p:val>
                                            <p:strVal val="ppt_h"/>
                                          </p:val>
                                        </p:tav>
                                        <p:tav tm="100000">
                                          <p:val>
                                            <p:fltVal val="0"/>
                                          </p:val>
                                        </p:tav>
                                      </p:tavLst>
                                    </p:anim>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0" presetClass="path" presetSubtype="0" accel="50000" decel="50000" fill="hold" grpId="0" nodeType="withEffect">
                                  <p:stCondLst>
                                    <p:cond delay="0"/>
                                  </p:stCondLst>
                                  <p:childTnLst>
                                    <p:animMotion origin="layout" path="M 0.00434 -0.00648 L 0.32923 -0.25815 " pathEditMode="relative" rAng="0" ptsTypes="AA">
                                      <p:cBhvr>
                                        <p:cTn id="66" dur="500" fill="hold"/>
                                        <p:tgtEl>
                                          <p:spTgt spid="28"/>
                                        </p:tgtEl>
                                        <p:attrNameLst>
                                          <p:attrName>ppt_x</p:attrName>
                                          <p:attrName>ppt_y</p:attrName>
                                        </p:attrNameLst>
                                      </p:cBhvr>
                                      <p:rCtr x="16244" y="-12584"/>
                                    </p:animMotion>
                                  </p:childTnLst>
                                </p:cTn>
                              </p:par>
                              <p:par>
                                <p:cTn id="67" presetID="0" presetClass="path" presetSubtype="0" accel="50000" decel="50000" fill="hold" grpId="0" nodeType="withEffect">
                                  <p:stCondLst>
                                    <p:cond delay="0"/>
                                  </p:stCondLst>
                                  <p:childTnLst>
                                    <p:animMotion origin="layout" path="M 5.27778E-6 -1.48148E-6 L -0.11805 -0.25833 " pathEditMode="relative" ptsTypes="AA">
                                      <p:cBhvr>
                                        <p:cTn id="68" dur="500" fill="hold"/>
                                        <p:tgtEl>
                                          <p:spTgt spid="30"/>
                                        </p:tgtEl>
                                        <p:attrNameLst>
                                          <p:attrName>ppt_x</p:attrName>
                                          <p:attrName>ppt_y</p:attrName>
                                        </p:attrNameLst>
                                      </p:cBhvr>
                                    </p:animMotion>
                                  </p:childTnLst>
                                </p:cTn>
                              </p:par>
                            </p:childTnLst>
                          </p:cTn>
                        </p:par>
                        <p:par>
                          <p:cTn id="69" fill="hold" nodeType="afterGroup">
                            <p:stCondLst>
                              <p:cond delay="2500"/>
                            </p:stCondLst>
                            <p:childTnLst>
                              <p:par>
                                <p:cTn id="70" presetID="53" presetClass="exit" presetSubtype="0" fill="hold" grpId="1" nodeType="afterEffect">
                                  <p:stCondLst>
                                    <p:cond delay="0"/>
                                  </p:stCondLst>
                                  <p:childTnLst>
                                    <p:anim calcmode="lin" valueType="num">
                                      <p:cBhvr>
                                        <p:cTn id="71" dur="500"/>
                                        <p:tgtEl>
                                          <p:spTgt spid="28"/>
                                        </p:tgtEl>
                                        <p:attrNameLst>
                                          <p:attrName>ppt_w</p:attrName>
                                        </p:attrNameLst>
                                      </p:cBhvr>
                                      <p:tavLst>
                                        <p:tav tm="0">
                                          <p:val>
                                            <p:strVal val="ppt_w"/>
                                          </p:val>
                                        </p:tav>
                                        <p:tav tm="100000">
                                          <p:val>
                                            <p:fltVal val="0"/>
                                          </p:val>
                                        </p:tav>
                                      </p:tavLst>
                                    </p:anim>
                                    <p:anim calcmode="lin" valueType="num">
                                      <p:cBhvr>
                                        <p:cTn id="72" dur="500"/>
                                        <p:tgtEl>
                                          <p:spTgt spid="28"/>
                                        </p:tgtEl>
                                        <p:attrNameLst>
                                          <p:attrName>ppt_h</p:attrName>
                                        </p:attrNameLst>
                                      </p:cBhvr>
                                      <p:tavLst>
                                        <p:tav tm="0">
                                          <p:val>
                                            <p:strVal val="ppt_h"/>
                                          </p:val>
                                        </p:tav>
                                        <p:tav tm="100000">
                                          <p:val>
                                            <p:fltVal val="0"/>
                                          </p:val>
                                        </p:tav>
                                      </p:tavLst>
                                    </p:anim>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53" presetClass="exit" presetSubtype="0" fill="hold" grpId="1"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0" presetClass="path" presetSubtype="0" accel="50000" decel="50000" fill="hold" grpId="0" nodeType="withEffect">
                                  <p:stCondLst>
                                    <p:cond delay="0"/>
                                  </p:stCondLst>
                                  <p:childTnLst>
                                    <p:animMotion origin="layout" path="M -0.01233 0.00462 L 0.25425 -0.25816 " pathEditMode="relative" rAng="0" ptsTypes="AA">
                                      <p:cBhvr>
                                        <p:cTn id="81" dur="500" fill="hold"/>
                                        <p:tgtEl>
                                          <p:spTgt spid="32"/>
                                        </p:tgtEl>
                                        <p:attrNameLst>
                                          <p:attrName>ppt_x</p:attrName>
                                          <p:attrName>ppt_y</p:attrName>
                                        </p:attrNameLst>
                                      </p:cBhvr>
                                      <p:rCtr x="13329" y="-13139"/>
                                    </p:animMotion>
                                  </p:childTnLst>
                                </p:cTn>
                              </p:par>
                              <p:par>
                                <p:cTn id="82" presetID="0" presetClass="path" presetSubtype="0" accel="50000" decel="50000" fill="hold" grpId="0" nodeType="withEffect">
                                  <p:stCondLst>
                                    <p:cond delay="0"/>
                                  </p:stCondLst>
                                  <p:childTnLst>
                                    <p:animMotion origin="layout" path="M -0.00676 -0.00602 L -0.61627 -0.25792 " pathEditMode="relative" rAng="0" ptsTypes="AA">
                                      <p:cBhvr>
                                        <p:cTn id="83" dur="500" fill="hold"/>
                                        <p:tgtEl>
                                          <p:spTgt spid="36"/>
                                        </p:tgtEl>
                                        <p:attrNameLst>
                                          <p:attrName>ppt_x</p:attrName>
                                          <p:attrName>ppt_y</p:attrName>
                                        </p:attrNameLst>
                                      </p:cBhvr>
                                      <p:rCtr x="-30476" y="-12607"/>
                                    </p:animMotion>
                                  </p:childTnLst>
                                </p:cTn>
                              </p:par>
                            </p:childTnLst>
                          </p:cTn>
                        </p:par>
                        <p:par>
                          <p:cTn id="84" fill="hold" nodeType="afterGroup">
                            <p:stCondLst>
                              <p:cond delay="3000"/>
                            </p:stCondLst>
                            <p:childTnLst>
                              <p:par>
                                <p:cTn id="85" presetID="53" presetClass="exit" presetSubtype="0" fill="hold" grpId="1" nodeType="after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53" presetClass="exit" presetSubtype="0" fill="hold" grpId="1" nodeType="withEffect">
                                  <p:stCondLst>
                                    <p:cond delay="0"/>
                                  </p:stCondLst>
                                  <p:childTnLst>
                                    <p:anim calcmode="lin" valueType="num">
                                      <p:cBhvr>
                                        <p:cTn id="91" dur="500"/>
                                        <p:tgtEl>
                                          <p:spTgt spid="36"/>
                                        </p:tgtEl>
                                        <p:attrNameLst>
                                          <p:attrName>ppt_w</p:attrName>
                                        </p:attrNameLst>
                                      </p:cBhvr>
                                      <p:tavLst>
                                        <p:tav tm="0">
                                          <p:val>
                                            <p:strVal val="ppt_w"/>
                                          </p:val>
                                        </p:tav>
                                        <p:tav tm="100000">
                                          <p:val>
                                            <p:fltVal val="0"/>
                                          </p:val>
                                        </p:tav>
                                      </p:tavLst>
                                    </p:anim>
                                    <p:anim calcmode="lin" valueType="num">
                                      <p:cBhvr>
                                        <p:cTn id="92" dur="500"/>
                                        <p:tgtEl>
                                          <p:spTgt spid="36"/>
                                        </p:tgtEl>
                                        <p:attrNameLst>
                                          <p:attrName>ppt_h</p:attrName>
                                        </p:attrNameLst>
                                      </p:cBhvr>
                                      <p:tavLst>
                                        <p:tav tm="0">
                                          <p:val>
                                            <p:strVal val="ppt_h"/>
                                          </p:val>
                                        </p:tav>
                                        <p:tav tm="100000">
                                          <p:val>
                                            <p:fltVal val="0"/>
                                          </p:val>
                                        </p:tav>
                                      </p:tavLst>
                                    </p:anim>
                                    <p:animEffect transition="out" filter="fade">
                                      <p:cBhvr>
                                        <p:cTn id="93" dur="500"/>
                                        <p:tgtEl>
                                          <p:spTgt spid="36"/>
                                        </p:tgtEl>
                                      </p:cBhvr>
                                    </p:animEffect>
                                    <p:set>
                                      <p:cBhvr>
                                        <p:cTn id="94" dur="1" fill="hold">
                                          <p:stCondLst>
                                            <p:cond delay="499"/>
                                          </p:stCondLst>
                                        </p:cTn>
                                        <p:tgtEl>
                                          <p:spTgt spid="36"/>
                                        </p:tgtEl>
                                        <p:attrNameLst>
                                          <p:attrName>style.visibility</p:attrName>
                                        </p:attrNameLst>
                                      </p:cBhvr>
                                      <p:to>
                                        <p:strVal val="hidden"/>
                                      </p:to>
                                    </p:set>
                                  </p:childTnLst>
                                </p:cTn>
                              </p:par>
                            </p:childTnLst>
                          </p:cTn>
                        </p:par>
                        <p:par>
                          <p:cTn id="95" fill="hold" nodeType="afterGroup">
                            <p:stCondLst>
                              <p:cond delay="3500"/>
                            </p:stCondLst>
                            <p:childTnLst>
                              <p:par>
                                <p:cTn id="96" presetID="53" presetClass="entr" presetSubtype="0" fill="hold" grpId="1"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nodeType="afterGroup">
                            <p:stCondLst>
                              <p:cond delay="4000"/>
                            </p:stCondLst>
                            <p:childTnLst>
                              <p:par>
                                <p:cTn id="107" presetID="0" presetClass="path" presetSubtype="0" accel="50000" decel="50000" fill="hold" grpId="0" nodeType="afterEffect">
                                  <p:stCondLst>
                                    <p:cond delay="0"/>
                                  </p:stCondLst>
                                  <p:childTnLst>
                                    <p:animMotion origin="layout" path="M -0.00243 -0.0051 L 0.16111 -0.25139 " pathEditMode="relative" rAng="0" ptsTypes="AA">
                                      <p:cBhvr>
                                        <p:cTn id="108" dur="500" fill="hold"/>
                                        <p:tgtEl>
                                          <p:spTgt spid="37"/>
                                        </p:tgtEl>
                                        <p:attrNameLst>
                                          <p:attrName>ppt_x</p:attrName>
                                          <p:attrName>ppt_y</p:attrName>
                                        </p:attrNameLst>
                                      </p:cBhvr>
                                      <p:rCtr x="8200" y="-12300"/>
                                    </p:animMotion>
                                  </p:childTnLst>
                                </p:cTn>
                              </p:par>
                              <p:par>
                                <p:cTn id="109" presetID="0" presetClass="path" presetSubtype="0" accel="50000" decel="50000" fill="hold" grpId="0" nodeType="withEffect">
                                  <p:stCondLst>
                                    <p:cond delay="0"/>
                                  </p:stCondLst>
                                  <p:childTnLst>
                                    <p:animMotion origin="layout" path="M -0.00312 -0.00347 L -0.15556 -0.24791 " pathEditMode="relative" rAng="0" ptsTypes="AA">
                                      <p:cBhvr>
                                        <p:cTn id="110" dur="500" fill="hold"/>
                                        <p:tgtEl>
                                          <p:spTgt spid="38"/>
                                        </p:tgtEl>
                                        <p:attrNameLst>
                                          <p:attrName>ppt_x</p:attrName>
                                          <p:attrName>ppt_y</p:attrName>
                                        </p:attrNameLst>
                                      </p:cBhvr>
                                      <p:rCtr x="-7600" y="-12200"/>
                                    </p:animMotion>
                                  </p:childTnLst>
                                </p:cTn>
                              </p:par>
                            </p:childTnLst>
                          </p:cTn>
                        </p:par>
                        <p:par>
                          <p:cTn id="111" fill="hold" nodeType="afterGroup">
                            <p:stCondLst>
                              <p:cond delay="4500"/>
                            </p:stCondLst>
                            <p:childTnLst>
                              <p:par>
                                <p:cTn id="112" presetID="1" presetClass="entr" presetSubtype="0" fill="hold" grpId="0" nodeType="afterEffect">
                                  <p:stCondLst>
                                    <p:cond delay="0"/>
                                  </p:stCondLst>
                                  <p:childTnLst>
                                    <p:set>
                                      <p:cBhvr>
                                        <p:cTn id="113" dur="1" fill="hold">
                                          <p:stCondLst>
                                            <p:cond delay="0"/>
                                          </p:stCondLst>
                                        </p:cTn>
                                        <p:tgtEl>
                                          <p:spTgt spid="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5"/>
          <p:cNvGrpSpPr>
            <a:grpSpLocks/>
          </p:cNvGrpSpPr>
          <p:nvPr/>
        </p:nvGrpSpPr>
        <p:grpSpPr bwMode="auto">
          <a:xfrm>
            <a:off x="4648200" y="3863975"/>
            <a:ext cx="3822700" cy="2689225"/>
            <a:chOff x="4724400" y="3711714"/>
            <a:chExt cx="3821947" cy="2689086"/>
          </a:xfrm>
        </p:grpSpPr>
        <p:sp>
          <p:nvSpPr>
            <p:cNvPr id="28684" name="TextBox 14"/>
            <p:cNvSpPr txBox="1">
              <a:spLocks noChangeArrowheads="1"/>
            </p:cNvSpPr>
            <p:nvPr/>
          </p:nvSpPr>
          <p:spPr bwMode="auto">
            <a:xfrm>
              <a:off x="7010400" y="4092714"/>
              <a:ext cx="1535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Belief</a:t>
              </a:r>
            </a:p>
            <a:p>
              <a:pPr algn="ctr" eaLnBrk="1" hangingPunct="1">
                <a:spcBef>
                  <a:spcPct val="0"/>
                </a:spcBef>
                <a:buFontTx/>
                <a:buNone/>
              </a:pPr>
              <a:r>
                <a:rPr lang="en-US" altLang="x-none" sz="2000"/>
                <a:t>Propagation</a:t>
              </a:r>
            </a:p>
          </p:txBody>
        </p:sp>
        <p:sp>
          <p:nvSpPr>
            <p:cNvPr id="28685" name="TextBox 15"/>
            <p:cNvSpPr txBox="1">
              <a:spLocks noChangeArrowheads="1"/>
            </p:cNvSpPr>
            <p:nvPr/>
          </p:nvSpPr>
          <p:spPr bwMode="auto">
            <a:xfrm>
              <a:off x="6096000" y="3711714"/>
              <a:ext cx="2065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Label Propagation</a:t>
              </a:r>
            </a:p>
          </p:txBody>
        </p:sp>
        <p:sp>
          <p:nvSpPr>
            <p:cNvPr id="28686" name="TextBox 16"/>
            <p:cNvSpPr txBox="1">
              <a:spLocks noChangeArrowheads="1"/>
            </p:cNvSpPr>
            <p:nvPr/>
          </p:nvSpPr>
          <p:spPr bwMode="auto">
            <a:xfrm>
              <a:off x="5791200" y="4245114"/>
              <a:ext cx="1141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Kernel</a:t>
              </a:r>
            </a:p>
            <a:p>
              <a:pPr algn="ctr" eaLnBrk="1" hangingPunct="1">
                <a:spcBef>
                  <a:spcPct val="0"/>
                </a:spcBef>
                <a:buFontTx/>
                <a:buNone/>
              </a:pPr>
              <a:r>
                <a:rPr lang="en-US" altLang="x-none" sz="2000"/>
                <a:t>Methods</a:t>
              </a:r>
            </a:p>
          </p:txBody>
        </p:sp>
        <p:sp>
          <p:nvSpPr>
            <p:cNvPr id="28687" name="TextBox 17"/>
            <p:cNvSpPr txBox="1">
              <a:spLocks noChangeArrowheads="1"/>
            </p:cNvSpPr>
            <p:nvPr/>
          </p:nvSpPr>
          <p:spPr bwMode="auto">
            <a:xfrm>
              <a:off x="5105400" y="5692914"/>
              <a:ext cx="1492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Deep Belief</a:t>
              </a:r>
            </a:p>
            <a:p>
              <a:pPr algn="ctr" eaLnBrk="1" hangingPunct="1">
                <a:spcBef>
                  <a:spcPct val="0"/>
                </a:spcBef>
                <a:buFontTx/>
                <a:buNone/>
              </a:pPr>
              <a:r>
                <a:rPr lang="en-US" altLang="x-none" sz="2000"/>
                <a:t>Networks</a:t>
              </a:r>
            </a:p>
          </p:txBody>
        </p:sp>
        <p:sp>
          <p:nvSpPr>
            <p:cNvPr id="28688" name="TextBox 20"/>
            <p:cNvSpPr txBox="1">
              <a:spLocks noChangeArrowheads="1"/>
            </p:cNvSpPr>
            <p:nvPr/>
          </p:nvSpPr>
          <p:spPr bwMode="auto">
            <a:xfrm>
              <a:off x="6705600" y="5616714"/>
              <a:ext cx="1240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Neural</a:t>
              </a:r>
            </a:p>
            <a:p>
              <a:pPr algn="ctr" eaLnBrk="1" hangingPunct="1">
                <a:spcBef>
                  <a:spcPct val="0"/>
                </a:spcBef>
                <a:buFontTx/>
                <a:buNone/>
              </a:pPr>
              <a:r>
                <a:rPr lang="en-US" altLang="x-none" sz="2000"/>
                <a:t>Networks</a:t>
              </a:r>
            </a:p>
          </p:txBody>
        </p:sp>
        <p:sp>
          <p:nvSpPr>
            <p:cNvPr id="28689" name="TextBox 21"/>
            <p:cNvSpPr txBox="1">
              <a:spLocks noChangeArrowheads="1"/>
            </p:cNvSpPr>
            <p:nvPr/>
          </p:nvSpPr>
          <p:spPr bwMode="auto">
            <a:xfrm>
              <a:off x="4724400" y="4930914"/>
              <a:ext cx="161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Tensor </a:t>
              </a:r>
            </a:p>
            <a:p>
              <a:pPr eaLnBrk="1" hangingPunct="1">
                <a:spcBef>
                  <a:spcPct val="0"/>
                </a:spcBef>
                <a:buFontTx/>
                <a:buNone/>
              </a:pPr>
              <a:r>
                <a:rPr lang="en-US" altLang="x-none" sz="2000"/>
                <a:t>Factorization</a:t>
              </a:r>
            </a:p>
          </p:txBody>
        </p:sp>
        <p:sp>
          <p:nvSpPr>
            <p:cNvPr id="28690" name="TextBox 22"/>
            <p:cNvSpPr txBox="1">
              <a:spLocks noChangeArrowheads="1"/>
            </p:cNvSpPr>
            <p:nvPr/>
          </p:nvSpPr>
          <p:spPr bwMode="auto">
            <a:xfrm>
              <a:off x="6858000" y="5007114"/>
              <a:ext cx="1201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PageRank</a:t>
              </a:r>
            </a:p>
          </p:txBody>
        </p:sp>
        <p:sp>
          <p:nvSpPr>
            <p:cNvPr id="28691" name="TextBox 23"/>
            <p:cNvSpPr txBox="1">
              <a:spLocks noChangeArrowheads="1"/>
            </p:cNvSpPr>
            <p:nvPr/>
          </p:nvSpPr>
          <p:spPr bwMode="auto">
            <a:xfrm>
              <a:off x="5029200" y="3864114"/>
              <a:ext cx="815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Lasso</a:t>
              </a:r>
            </a:p>
          </p:txBody>
        </p:sp>
      </p:grpSp>
      <p:sp>
        <p:nvSpPr>
          <p:cNvPr id="28674" name="Title 1"/>
          <p:cNvSpPr>
            <a:spLocks noGrp="1"/>
          </p:cNvSpPr>
          <p:nvPr>
            <p:ph type="title"/>
          </p:nvPr>
        </p:nvSpPr>
        <p:spPr/>
        <p:txBody>
          <a:bodyPr/>
          <a:lstStyle/>
          <a:p>
            <a:pPr eaLnBrk="1" hangingPunct="1"/>
            <a:r>
              <a:rPr lang="en-US" altLang="x-none" sz="4000"/>
              <a:t>Map-Reduce for Data-Parallel ML</a:t>
            </a:r>
          </a:p>
        </p:txBody>
      </p:sp>
      <p:sp>
        <p:nvSpPr>
          <p:cNvPr id="30723" name="Content Placeholder 2"/>
          <p:cNvSpPr>
            <a:spLocks noGrp="1"/>
          </p:cNvSpPr>
          <p:nvPr>
            <p:ph idx="1"/>
          </p:nvPr>
        </p:nvSpPr>
        <p:spPr>
          <a:xfrm>
            <a:off x="457200" y="1230313"/>
            <a:ext cx="8305800" cy="609600"/>
          </a:xfrm>
        </p:spPr>
        <p:txBody>
          <a:bodyPr/>
          <a:lstStyle/>
          <a:p>
            <a:pPr eaLnBrk="1" hangingPunct="1">
              <a:defRPr/>
            </a:pPr>
            <a:r>
              <a:rPr lang="en-US" altLang="x-none" dirty="0"/>
              <a:t>Excellent for </a:t>
            </a:r>
            <a:r>
              <a:rPr lang="en-US" altLang="x-none" b="1" dirty="0">
                <a:solidFill>
                  <a:schemeClr val="accent6">
                    <a:lumMod val="75000"/>
                  </a:schemeClr>
                </a:solidFill>
              </a:rPr>
              <a:t>large data-parallel </a:t>
            </a:r>
            <a:r>
              <a:rPr lang="en-US" altLang="x-none" dirty="0"/>
              <a:t>tasks!</a:t>
            </a:r>
          </a:p>
        </p:txBody>
      </p:sp>
      <p:sp>
        <p:nvSpPr>
          <p:cNvPr id="4" name="Slide Number Placeholder 3"/>
          <p:cNvSpPr>
            <a:spLocks noGrp="1"/>
          </p:cNvSpPr>
          <p:nvPr>
            <p:ph type="sldNum" sz="quarter" idx="12"/>
          </p:nvPr>
        </p:nvSpPr>
        <p:spPr/>
        <p:txBody>
          <a:bodyPr/>
          <a:lstStyle/>
          <a:p>
            <a:pPr>
              <a:defRPr/>
            </a:pPr>
            <a:fld id="{170CA95A-90FD-2B45-9E50-C8CC5A7B881D}" type="slidenum">
              <a:rPr lang="en-US"/>
              <a:pPr>
                <a:defRPr/>
              </a:pPr>
              <a:t>11</a:t>
            </a:fld>
            <a:endParaRPr lang="en-US" dirty="0"/>
          </a:p>
        </p:txBody>
      </p:sp>
      <p:sp>
        <p:nvSpPr>
          <p:cNvPr id="5" name="Left-Right Arrow 4"/>
          <p:cNvSpPr>
            <a:spLocks noChangeArrowheads="1"/>
          </p:cNvSpPr>
          <p:nvPr/>
        </p:nvSpPr>
        <p:spPr bwMode="auto">
          <a:xfrm>
            <a:off x="542925" y="1860550"/>
            <a:ext cx="7999413" cy="957263"/>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Data-Parallel                       </a:t>
            </a:r>
            <a:r>
              <a:rPr lang="en-US" sz="2400" dirty="0">
                <a:solidFill>
                  <a:schemeClr val="bg1"/>
                </a:solidFill>
                <a:latin typeface="Tahoma" pitchFamily="34" charset="0"/>
                <a:ea typeface="ＭＳ Ｐゴシック" pitchFamily="-111" charset="-128"/>
              </a:rPr>
              <a:t>Graph-Parallel</a:t>
            </a:r>
          </a:p>
        </p:txBody>
      </p:sp>
      <p:sp>
        <p:nvSpPr>
          <p:cNvPr id="28678" name="TextBox 9"/>
          <p:cNvSpPr txBox="1">
            <a:spLocks noChangeArrowheads="1"/>
          </p:cNvSpPr>
          <p:nvPr/>
        </p:nvSpPr>
        <p:spPr bwMode="auto">
          <a:xfrm>
            <a:off x="2606675" y="3886200"/>
            <a:ext cx="1430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Algorithm </a:t>
            </a:r>
          </a:p>
          <a:p>
            <a:pPr algn="ctr" eaLnBrk="1" hangingPunct="1">
              <a:spcBef>
                <a:spcPct val="0"/>
              </a:spcBef>
              <a:buFontTx/>
              <a:buNone/>
            </a:pPr>
            <a:r>
              <a:rPr lang="en-US" altLang="x-none" sz="2400"/>
              <a:t>Tuning</a:t>
            </a:r>
          </a:p>
        </p:txBody>
      </p:sp>
      <p:sp>
        <p:nvSpPr>
          <p:cNvPr id="28679" name="TextBox 10"/>
          <p:cNvSpPr txBox="1">
            <a:spLocks noChangeArrowheads="1"/>
          </p:cNvSpPr>
          <p:nvPr/>
        </p:nvSpPr>
        <p:spPr bwMode="auto">
          <a:xfrm>
            <a:off x="781050" y="3886200"/>
            <a:ext cx="145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Feature </a:t>
            </a:r>
          </a:p>
          <a:p>
            <a:pPr algn="ctr" eaLnBrk="1" hangingPunct="1">
              <a:spcBef>
                <a:spcPct val="0"/>
              </a:spcBef>
              <a:buFontTx/>
              <a:buNone/>
            </a:pPr>
            <a:r>
              <a:rPr lang="en-US" altLang="x-none" sz="2400"/>
              <a:t>Extraction</a:t>
            </a:r>
          </a:p>
        </p:txBody>
      </p:sp>
      <p:sp>
        <p:nvSpPr>
          <p:cNvPr id="28680" name="TextBox 11"/>
          <p:cNvSpPr txBox="1">
            <a:spLocks noChangeArrowheads="1"/>
          </p:cNvSpPr>
          <p:nvPr/>
        </p:nvSpPr>
        <p:spPr bwMode="auto">
          <a:xfrm>
            <a:off x="1004888" y="3048000"/>
            <a:ext cx="278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4000"/>
              <a:t>Map Reduce</a:t>
            </a:r>
          </a:p>
        </p:txBody>
      </p:sp>
      <p:sp>
        <p:nvSpPr>
          <p:cNvPr id="28681" name="TextBox 12"/>
          <p:cNvSpPr txBox="1">
            <a:spLocks noChangeArrowheads="1"/>
          </p:cNvSpPr>
          <p:nvPr/>
        </p:nvSpPr>
        <p:spPr bwMode="auto">
          <a:xfrm>
            <a:off x="933450" y="4916488"/>
            <a:ext cx="287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Basic Data Processing</a:t>
            </a:r>
          </a:p>
        </p:txBody>
      </p:sp>
      <p:sp>
        <p:nvSpPr>
          <p:cNvPr id="25" name="Rectangle 24"/>
          <p:cNvSpPr>
            <a:spLocks noChangeArrowheads="1"/>
          </p:cNvSpPr>
          <p:nvPr/>
        </p:nvSpPr>
        <p:spPr bwMode="auto">
          <a:xfrm>
            <a:off x="4267200" y="1828800"/>
            <a:ext cx="4343400" cy="4648200"/>
          </a:xfrm>
          <a:prstGeom prst="rect">
            <a:avLst/>
          </a:prstGeom>
          <a:solidFill>
            <a:srgbClr val="FFFFFF"/>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11500">
              <a:latin typeface="Tahoma" charset="0"/>
              <a:ea typeface="ＭＳ Ｐゴシック" charset="-128"/>
              <a:cs typeface="ＭＳ Ｐゴシック" charset="-128"/>
            </a:endParaRPr>
          </a:p>
        </p:txBody>
      </p:sp>
      <p:sp>
        <p:nvSpPr>
          <p:cNvPr id="26" name="Rectangle 25"/>
          <p:cNvSpPr>
            <a:spLocks noChangeArrowheads="1"/>
          </p:cNvSpPr>
          <p:nvPr/>
        </p:nvSpPr>
        <p:spPr bwMode="auto">
          <a:xfrm>
            <a:off x="4648200" y="2133600"/>
            <a:ext cx="37607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3600">
                <a:latin typeface="Tahoma" charset="0"/>
                <a:ea typeface="ＭＳ Ｐゴシック" charset="-128"/>
                <a:cs typeface="ＭＳ Ｐゴシック" charset="-128"/>
              </a:rPr>
              <a:t>Is there more to</a:t>
            </a:r>
          </a:p>
          <a:p>
            <a:pPr algn="ctr" eaLnBrk="1" hangingPunct="1">
              <a:spcBef>
                <a:spcPct val="0"/>
              </a:spcBef>
              <a:buFontTx/>
              <a:buNone/>
            </a:pPr>
            <a:r>
              <a:rPr lang="en-US" altLang="x-none" sz="3600">
                <a:latin typeface="Tahoma" charset="0"/>
                <a:ea typeface="ＭＳ Ｐゴシック" charset="-128"/>
                <a:cs typeface="ＭＳ Ｐゴシック" charset="-128"/>
              </a:rPr>
              <a:t>Machine Learning</a:t>
            </a:r>
          </a:p>
          <a:p>
            <a:pPr algn="ctr" eaLnBrk="1" hangingPunct="1">
              <a:spcBef>
                <a:spcPct val="0"/>
              </a:spcBef>
              <a:buFontTx/>
              <a:buNone/>
            </a:pPr>
            <a:r>
              <a:rPr lang="en-US" altLang="x-none" sz="9600">
                <a:latin typeface="Tahoma" charset="0"/>
                <a:ea typeface="ＭＳ Ｐゴシック" charset="-128"/>
                <a:cs typeface="ＭＳ Ｐゴシック"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xit" presetSubtype="2" fill="hold" grpId="1" nodeType="click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ppt_w*1.125000"/>
                                          </p:val>
                                        </p:tav>
                                      </p:tavLst>
                                    </p:anim>
                                    <p:animEffect transition="out" filter="wipe(right)">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2" presetClass="exit" presetSubtype="2" fill="hold" grpId="0" nodeType="withEffect">
                                  <p:stCondLst>
                                    <p:cond delay="0"/>
                                  </p:stCondLst>
                                  <p:childTnLst>
                                    <p:anim calcmode="lin" valueType="num">
                                      <p:cBhvr additive="base">
                                        <p:cTn id="14" dur="500"/>
                                        <p:tgtEl>
                                          <p:spTgt spid="25"/>
                                        </p:tgtEl>
                                        <p:attrNameLst>
                                          <p:attrName>ppt_x</p:attrName>
                                        </p:attrNameLst>
                                      </p:cBhvr>
                                      <p:tavLst>
                                        <p:tav tm="0">
                                          <p:val>
                                            <p:strVal val="#ppt_x"/>
                                          </p:val>
                                        </p:tav>
                                        <p:tav tm="100000">
                                          <p:val>
                                            <p:strVal val="#ppt_x+#ppt_w*1.125000"/>
                                          </p:val>
                                        </p:tav>
                                      </p:tavLst>
                                    </p:anim>
                                    <p:animEffect transition="out" filter="wipe(right)">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p:cNvSpPr>
            <a:spLocks noGrp="1"/>
          </p:cNvSpPr>
          <p:nvPr>
            <p:ph type="ctrTitle"/>
          </p:nvPr>
        </p:nvSpPr>
        <p:spPr>
          <a:xfrm>
            <a:off x="1371600" y="1954213"/>
            <a:ext cx="6400800" cy="1676400"/>
          </a:xfrm>
        </p:spPr>
        <p:txBody>
          <a:bodyPr/>
          <a:lstStyle/>
          <a:p>
            <a:pPr eaLnBrk="1" hangingPunct="1"/>
            <a:r>
              <a:rPr lang="en-US" altLang="x-none" sz="4800"/>
              <a:t>Exploiting </a:t>
            </a:r>
            <a:r>
              <a:rPr lang="en-US" altLang="x-none" sz="4800">
                <a:solidFill>
                  <a:srgbClr val="0070C0"/>
                </a:solidFill>
              </a:rPr>
              <a:t>Dependencies</a:t>
            </a:r>
            <a:endParaRPr lang="en-US" altLang="x-none" sz="4800" i="1">
              <a:solidFill>
                <a:srgbClr val="0070C0"/>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x-none"/>
              <a:t>Graphs are Everywhere</a:t>
            </a:r>
          </a:p>
        </p:txBody>
      </p:sp>
      <p:grpSp>
        <p:nvGrpSpPr>
          <p:cNvPr id="4" name="Group 3"/>
          <p:cNvGrpSpPr>
            <a:grpSpLocks/>
          </p:cNvGrpSpPr>
          <p:nvPr/>
        </p:nvGrpSpPr>
        <p:grpSpPr bwMode="auto">
          <a:xfrm>
            <a:off x="4486275" y="1252538"/>
            <a:ext cx="3200400" cy="2438400"/>
            <a:chOff x="4343400" y="990600"/>
            <a:chExt cx="3200400" cy="2438400"/>
          </a:xfrm>
        </p:grpSpPr>
        <p:grpSp>
          <p:nvGrpSpPr>
            <p:cNvPr id="32819" name="Group 7"/>
            <p:cNvGrpSpPr>
              <a:grpSpLocks/>
            </p:cNvGrpSpPr>
            <p:nvPr/>
          </p:nvGrpSpPr>
          <p:grpSpPr bwMode="auto">
            <a:xfrm>
              <a:off x="4343400" y="1482433"/>
              <a:ext cx="3200400" cy="1946567"/>
              <a:chOff x="4343400" y="1482433"/>
              <a:chExt cx="3200400" cy="1946567"/>
            </a:xfrm>
          </p:grpSpPr>
          <p:sp>
            <p:nvSpPr>
              <p:cNvPr id="14" name="Cube 13"/>
              <p:cNvSpPr>
                <a:spLocks noChangeArrowheads="1"/>
              </p:cNvSpPr>
              <p:nvPr/>
            </p:nvSpPr>
            <p:spPr bwMode="auto">
              <a:xfrm>
                <a:off x="4800600" y="1482433"/>
                <a:ext cx="1619311" cy="1505521"/>
              </a:xfrm>
              <a:prstGeom prst="cube">
                <a:avLst>
                  <a:gd name="adj" fmla="val 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15" name="Rectangle 14"/>
              <p:cNvSpPr/>
              <p:nvPr/>
            </p:nvSpPr>
            <p:spPr bwMode="auto">
              <a:xfrm>
                <a:off x="4800600" y="3078162"/>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16" name="Rectangle 15"/>
              <p:cNvSpPr/>
              <p:nvPr/>
            </p:nvSpPr>
            <p:spPr bwMode="auto">
              <a:xfrm rot="16200000">
                <a:off x="3800475" y="2054225"/>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2824" name="TextBox 16"/>
              <p:cNvSpPr txBox="1">
                <a:spLocks noChangeArrowheads="1"/>
              </p:cNvSpPr>
              <p:nvPr/>
            </p:nvSpPr>
            <p:spPr bwMode="auto">
              <a:xfrm rot="-5400000">
                <a:off x="4124355" y="1800136"/>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Users</a:t>
                </a:r>
              </a:p>
            </p:txBody>
          </p:sp>
          <p:sp>
            <p:nvSpPr>
              <p:cNvPr id="32825" name="TextBox 17"/>
              <p:cNvSpPr txBox="1">
                <a:spLocks noChangeArrowheads="1"/>
              </p:cNvSpPr>
              <p:nvPr/>
            </p:nvSpPr>
            <p:spPr bwMode="auto">
              <a:xfrm>
                <a:off x="4991065" y="3028890"/>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Movies</a:t>
                </a:r>
              </a:p>
            </p:txBody>
          </p:sp>
          <p:sp>
            <p:nvSpPr>
              <p:cNvPr id="23" name="Rectangle 22"/>
              <p:cNvSpPr/>
              <p:nvPr/>
            </p:nvSpPr>
            <p:spPr bwMode="auto">
              <a:xfrm>
                <a:off x="4800600" y="2508250"/>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4" name="Rectangle 23"/>
              <p:cNvSpPr/>
              <p:nvPr/>
            </p:nvSpPr>
            <p:spPr bwMode="auto">
              <a:xfrm>
                <a:off x="6135688" y="1482725"/>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5" name="Rectangle 24"/>
              <p:cNvSpPr/>
              <p:nvPr/>
            </p:nvSpPr>
            <p:spPr bwMode="auto">
              <a:xfrm>
                <a:off x="6135688" y="3078162"/>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 name="Rectangle 25"/>
              <p:cNvSpPr/>
              <p:nvPr/>
            </p:nvSpPr>
            <p:spPr bwMode="auto">
              <a:xfrm>
                <a:off x="4364038" y="2508250"/>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2830" name="Rectangle 132"/>
              <p:cNvSpPr>
                <a:spLocks noChangeArrowheads="1"/>
              </p:cNvSpPr>
              <p:nvPr/>
            </p:nvSpPr>
            <p:spPr bwMode="auto">
              <a:xfrm>
                <a:off x="4800600" y="1733490"/>
                <a:ext cx="13231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solidFill>
                      <a:schemeClr val="bg1"/>
                    </a:solidFill>
                    <a:ea typeface="ＭＳ Ｐゴシック" charset="-128"/>
                    <a:cs typeface="ＭＳ Ｐゴシック" charset="-128"/>
                  </a:rPr>
                  <a:t>Netflix</a:t>
                </a:r>
              </a:p>
            </p:txBody>
          </p:sp>
          <p:cxnSp>
            <p:nvCxnSpPr>
              <p:cNvPr id="155" name="Straight Connector 154"/>
              <p:cNvCxnSpPr>
                <a:stCxn id="136" idx="3"/>
                <a:endCxn id="146" idx="1"/>
              </p:cNvCxnSpPr>
              <p:nvPr/>
            </p:nvCxnSpPr>
            <p:spPr bwMode="auto">
              <a:xfrm>
                <a:off x="6858000" y="1538287"/>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Straight Connector 155"/>
              <p:cNvCxnSpPr>
                <a:stCxn id="137" idx="3"/>
                <a:endCxn id="146" idx="1"/>
              </p:cNvCxnSpPr>
              <p:nvPr/>
            </p:nvCxnSpPr>
            <p:spPr bwMode="auto">
              <a:xfrm flipV="1">
                <a:off x="6858000" y="1538287"/>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Straight Connector 158"/>
              <p:cNvCxnSpPr>
                <a:endCxn id="148" idx="1"/>
              </p:cNvCxnSpPr>
              <p:nvPr/>
            </p:nvCxnSpPr>
            <p:spPr bwMode="auto">
              <a:xfrm>
                <a:off x="6858000" y="1787525"/>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2" name="Straight Connector 161"/>
              <p:cNvCxnSpPr>
                <a:stCxn id="137" idx="3"/>
                <a:endCxn id="152" idx="1"/>
              </p:cNvCxnSpPr>
              <p:nvPr/>
            </p:nvCxnSpPr>
            <p:spPr bwMode="auto">
              <a:xfrm>
                <a:off x="6858000" y="1744662"/>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Straight Connector 164"/>
              <p:cNvCxnSpPr>
                <a:stCxn id="138" idx="3"/>
                <a:endCxn id="151" idx="1"/>
              </p:cNvCxnSpPr>
              <p:nvPr/>
            </p:nvCxnSpPr>
            <p:spPr bwMode="auto">
              <a:xfrm>
                <a:off x="6858000" y="1951037"/>
                <a:ext cx="457200" cy="5016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8" name="Straight Connector 167"/>
              <p:cNvCxnSpPr>
                <a:stCxn id="139" idx="3"/>
                <a:endCxn id="152" idx="1"/>
              </p:cNvCxnSpPr>
              <p:nvPr/>
            </p:nvCxnSpPr>
            <p:spPr bwMode="auto">
              <a:xfrm>
                <a:off x="6858000" y="2159000"/>
                <a:ext cx="457200" cy="5000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1" name="Straight Connector 170"/>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4" name="Straight Connector 173"/>
              <p:cNvCxnSpPr>
                <a:stCxn id="142" idx="3"/>
                <a:endCxn id="152" idx="1"/>
              </p:cNvCxnSpPr>
              <p:nvPr/>
            </p:nvCxnSpPr>
            <p:spPr bwMode="auto">
              <a:xfrm flipV="1">
                <a:off x="6858000" y="2659062"/>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7" name="Straight Connector 176"/>
              <p:cNvCxnSpPr>
                <a:stCxn id="143" idx="3"/>
                <a:endCxn id="152" idx="1"/>
              </p:cNvCxnSpPr>
              <p:nvPr/>
            </p:nvCxnSpPr>
            <p:spPr bwMode="auto">
              <a:xfrm flipV="1">
                <a:off x="6858000" y="2659062"/>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0" name="Straight Connector 179"/>
              <p:cNvCxnSpPr>
                <a:stCxn id="142" idx="3"/>
                <a:endCxn id="153" idx="1"/>
              </p:cNvCxnSpPr>
              <p:nvPr/>
            </p:nvCxnSpPr>
            <p:spPr bwMode="auto">
              <a:xfrm>
                <a:off x="6858000" y="2778125"/>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6" name="Straight Connector 185"/>
              <p:cNvCxnSpPr>
                <a:stCxn id="139" idx="3"/>
                <a:endCxn id="148" idx="1"/>
              </p:cNvCxnSpPr>
              <p:nvPr/>
            </p:nvCxnSpPr>
            <p:spPr bwMode="auto">
              <a:xfrm flipV="1">
                <a:off x="6858000" y="2006600"/>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0" name="Straight Connector 189"/>
              <p:cNvCxnSpPr>
                <a:stCxn id="138" idx="3"/>
                <a:endCxn id="149" idx="1"/>
              </p:cNvCxnSpPr>
              <p:nvPr/>
            </p:nvCxnSpPr>
            <p:spPr bwMode="auto">
              <a:xfrm>
                <a:off x="6858000" y="1951037"/>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Straight Connector 198"/>
              <p:cNvCxnSpPr>
                <a:stCxn id="140" idx="3"/>
                <a:endCxn id="153" idx="1"/>
              </p:cNvCxnSpPr>
              <p:nvPr/>
            </p:nvCxnSpPr>
            <p:spPr bwMode="auto">
              <a:xfrm>
                <a:off x="6858000" y="2365375"/>
                <a:ext cx="457200" cy="6207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Straight Connector 205"/>
              <p:cNvCxnSpPr>
                <a:stCxn id="141" idx="3"/>
                <a:endCxn id="147" idx="1"/>
              </p:cNvCxnSpPr>
              <p:nvPr/>
            </p:nvCxnSpPr>
            <p:spPr bwMode="auto">
              <a:xfrm flipV="1">
                <a:off x="6858000" y="1778000"/>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6" name="Rectangle 135"/>
              <p:cNvSpPr/>
              <p:nvPr/>
            </p:nvSpPr>
            <p:spPr bwMode="auto">
              <a:xfrm>
                <a:off x="6629400" y="15049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7" name="Rectangle 136"/>
              <p:cNvSpPr/>
              <p:nvPr/>
            </p:nvSpPr>
            <p:spPr bwMode="auto">
              <a:xfrm>
                <a:off x="6629400" y="1711325"/>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8" name="Rectangle 137"/>
              <p:cNvSpPr/>
              <p:nvPr/>
            </p:nvSpPr>
            <p:spPr bwMode="auto">
              <a:xfrm>
                <a:off x="6629400" y="191928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39" name="Rectangle 138"/>
              <p:cNvSpPr/>
              <p:nvPr/>
            </p:nvSpPr>
            <p:spPr bwMode="auto">
              <a:xfrm>
                <a:off x="6629400" y="2125662"/>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0" name="Rectangle 139"/>
              <p:cNvSpPr/>
              <p:nvPr/>
            </p:nvSpPr>
            <p:spPr bwMode="auto">
              <a:xfrm>
                <a:off x="6629400" y="2332037"/>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1" name="Rectangle 140"/>
              <p:cNvSpPr/>
              <p:nvPr/>
            </p:nvSpPr>
            <p:spPr bwMode="auto">
              <a:xfrm>
                <a:off x="6629400" y="253841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2" name="Rectangle 141"/>
              <p:cNvSpPr/>
              <p:nvPr/>
            </p:nvSpPr>
            <p:spPr bwMode="auto">
              <a:xfrm>
                <a:off x="6629400" y="2746375"/>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3" name="Rectangle 142"/>
              <p:cNvSpPr/>
              <p:nvPr/>
            </p:nvSpPr>
            <p:spPr bwMode="auto">
              <a:xfrm>
                <a:off x="6629400" y="2952750"/>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6" name="Rectangle 145"/>
              <p:cNvSpPr/>
              <p:nvPr/>
            </p:nvSpPr>
            <p:spPr bwMode="auto">
              <a:xfrm>
                <a:off x="7315200" y="15049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7" name="Rectangle 146"/>
              <p:cNvSpPr/>
              <p:nvPr/>
            </p:nvSpPr>
            <p:spPr bwMode="auto">
              <a:xfrm>
                <a:off x="7315200" y="17446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8" name="Rectangle 147"/>
              <p:cNvSpPr/>
              <p:nvPr/>
            </p:nvSpPr>
            <p:spPr bwMode="auto">
              <a:xfrm>
                <a:off x="7315200" y="19732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49" name="Rectangle 148"/>
              <p:cNvSpPr/>
              <p:nvPr/>
            </p:nvSpPr>
            <p:spPr bwMode="auto">
              <a:xfrm>
                <a:off x="7315200" y="2201862"/>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1" name="Rectangle 150"/>
              <p:cNvSpPr/>
              <p:nvPr/>
            </p:nvSpPr>
            <p:spPr bwMode="auto">
              <a:xfrm>
                <a:off x="7315200" y="24193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2" name="Rectangle 151"/>
              <p:cNvSpPr/>
              <p:nvPr/>
            </p:nvSpPr>
            <p:spPr bwMode="auto">
              <a:xfrm>
                <a:off x="7315200" y="2625725"/>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153" name="Rectangle 152"/>
              <p:cNvSpPr/>
              <p:nvPr/>
            </p:nvSpPr>
            <p:spPr bwMode="auto">
              <a:xfrm>
                <a:off x="7315200" y="2952750"/>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2820" name="TextBox 134"/>
            <p:cNvSpPr txBox="1">
              <a:spLocks noChangeArrowheads="1"/>
            </p:cNvSpPr>
            <p:nvPr/>
          </p:nvSpPr>
          <p:spPr bwMode="auto">
            <a:xfrm>
              <a:off x="4468672" y="990600"/>
              <a:ext cx="2935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Collaborative Filtering</a:t>
              </a:r>
            </a:p>
          </p:txBody>
        </p:sp>
      </p:grpSp>
      <p:grpSp>
        <p:nvGrpSpPr>
          <p:cNvPr id="5" name="Group 4"/>
          <p:cNvGrpSpPr>
            <a:grpSpLocks/>
          </p:cNvGrpSpPr>
          <p:nvPr/>
        </p:nvGrpSpPr>
        <p:grpSpPr bwMode="auto">
          <a:xfrm>
            <a:off x="4867275" y="3960813"/>
            <a:ext cx="3200400" cy="2438400"/>
            <a:chOff x="4724400" y="3699167"/>
            <a:chExt cx="3200400" cy="2438400"/>
          </a:xfrm>
        </p:grpSpPr>
        <p:grpSp>
          <p:nvGrpSpPr>
            <p:cNvPr id="32778" name="Group 6"/>
            <p:cNvGrpSpPr>
              <a:grpSpLocks/>
            </p:cNvGrpSpPr>
            <p:nvPr/>
          </p:nvGrpSpPr>
          <p:grpSpPr bwMode="auto">
            <a:xfrm>
              <a:off x="4724400" y="4191000"/>
              <a:ext cx="3200400" cy="1946567"/>
              <a:chOff x="4724400" y="4191000"/>
              <a:chExt cx="3200400" cy="1946567"/>
            </a:xfrm>
          </p:grpSpPr>
          <p:sp>
            <p:nvSpPr>
              <p:cNvPr id="264" name="Cube 263"/>
              <p:cNvSpPr>
                <a:spLocks noChangeArrowheads="1"/>
              </p:cNvSpPr>
              <p:nvPr/>
            </p:nvSpPr>
            <p:spPr bwMode="auto">
              <a:xfrm>
                <a:off x="5181600" y="4191000"/>
                <a:ext cx="1619311" cy="1505521"/>
              </a:xfrm>
              <a:prstGeom prst="cube">
                <a:avLst>
                  <a:gd name="adj" fmla="val 0"/>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wrap="none" anchor="ctr"/>
              <a:lstStyle/>
              <a:p>
                <a:pPr algn="ctr" eaLnBrk="1" fontAlgn="auto" hangingPunct="1">
                  <a:spcBef>
                    <a:spcPts val="0"/>
                  </a:spcBef>
                  <a:spcAft>
                    <a:spcPts val="0"/>
                  </a:spcAft>
                  <a:defRPr/>
                </a:pPr>
                <a:endParaRPr lang="en-US" sz="3200" dirty="0">
                  <a:solidFill>
                    <a:srgbClr val="000000"/>
                  </a:solidFill>
                  <a:latin typeface="+mn-lt"/>
                  <a:ea typeface="ＭＳ Ｐゴシック" pitchFamily="-111" charset="-128"/>
                </a:endParaRPr>
              </a:p>
            </p:txBody>
          </p:sp>
          <p:sp>
            <p:nvSpPr>
              <p:cNvPr id="265" name="Rectangle 264"/>
              <p:cNvSpPr/>
              <p:nvPr/>
            </p:nvSpPr>
            <p:spPr bwMode="auto">
              <a:xfrm>
                <a:off x="5181600" y="5786729"/>
                <a:ext cx="1619250" cy="3317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66" name="Rectangle 265"/>
              <p:cNvSpPr/>
              <p:nvPr/>
            </p:nvSpPr>
            <p:spPr bwMode="auto">
              <a:xfrm rot="16200000">
                <a:off x="4181475" y="4762792"/>
                <a:ext cx="1489075" cy="365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2783" name="TextBox 266"/>
              <p:cNvSpPr txBox="1">
                <a:spLocks noChangeArrowheads="1"/>
              </p:cNvSpPr>
              <p:nvPr/>
            </p:nvSpPr>
            <p:spPr bwMode="auto">
              <a:xfrm rot="-5400000">
                <a:off x="4505355" y="4508703"/>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Docs</a:t>
                </a:r>
              </a:p>
            </p:txBody>
          </p:sp>
          <p:sp>
            <p:nvSpPr>
              <p:cNvPr id="32784" name="TextBox 267"/>
              <p:cNvSpPr txBox="1">
                <a:spLocks noChangeArrowheads="1"/>
              </p:cNvSpPr>
              <p:nvPr/>
            </p:nvSpPr>
            <p:spPr bwMode="auto">
              <a:xfrm>
                <a:off x="5372065" y="5737457"/>
                <a:ext cx="952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Words</a:t>
                </a:r>
              </a:p>
            </p:txBody>
          </p:sp>
          <p:sp>
            <p:nvSpPr>
              <p:cNvPr id="269" name="Rectangle 268"/>
              <p:cNvSpPr/>
              <p:nvPr/>
            </p:nvSpPr>
            <p:spPr bwMode="auto">
              <a:xfrm>
                <a:off x="5181600" y="5216817"/>
                <a:ext cx="1619250" cy="635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0" name="Rectangle 269"/>
              <p:cNvSpPr/>
              <p:nvPr/>
            </p:nvSpPr>
            <p:spPr bwMode="auto">
              <a:xfrm>
                <a:off x="6516688" y="4191292"/>
                <a:ext cx="55562" cy="15049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1" name="Rectangle 270"/>
              <p:cNvSpPr/>
              <p:nvPr/>
            </p:nvSpPr>
            <p:spPr bwMode="auto">
              <a:xfrm>
                <a:off x="6516688" y="5786729"/>
                <a:ext cx="44450" cy="331788"/>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2" name="Rectangle 271"/>
              <p:cNvSpPr/>
              <p:nvPr/>
            </p:nvSpPr>
            <p:spPr bwMode="auto">
              <a:xfrm>
                <a:off x="4745038" y="5216817"/>
                <a:ext cx="366712" cy="57150"/>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32789" name="Rectangle 457"/>
              <p:cNvSpPr>
                <a:spLocks noChangeArrowheads="1"/>
              </p:cNvSpPr>
              <p:nvPr/>
            </p:nvSpPr>
            <p:spPr bwMode="auto">
              <a:xfrm>
                <a:off x="5365640" y="4442057"/>
                <a:ext cx="95510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b="1">
                    <a:ea typeface="ＭＳ Ｐゴシック" charset="-128"/>
                    <a:cs typeface="ＭＳ Ｐゴシック" charset="-128"/>
                  </a:rPr>
                  <a:t>Wiki</a:t>
                </a:r>
                <a:endParaRPr lang="en-US" altLang="x-none" b="1">
                  <a:solidFill>
                    <a:schemeClr val="bg1"/>
                  </a:solidFill>
                  <a:ea typeface="ＭＳ Ｐゴシック" charset="-128"/>
                  <a:cs typeface="ＭＳ Ｐゴシック" charset="-128"/>
                </a:endParaRPr>
              </a:p>
            </p:txBody>
          </p:sp>
          <p:cxnSp>
            <p:nvCxnSpPr>
              <p:cNvPr id="459" name="Straight Connector 458"/>
              <p:cNvCxnSpPr>
                <a:stCxn id="473" idx="3"/>
                <a:endCxn id="481" idx="1"/>
              </p:cNvCxnSpPr>
              <p:nvPr/>
            </p:nvCxnSpPr>
            <p:spPr bwMode="auto">
              <a:xfrm>
                <a:off x="7239000" y="4246854"/>
                <a:ext cx="4572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0" name="Straight Connector 459"/>
              <p:cNvCxnSpPr>
                <a:stCxn id="474" idx="3"/>
                <a:endCxn id="481" idx="1"/>
              </p:cNvCxnSpPr>
              <p:nvPr/>
            </p:nvCxnSpPr>
            <p:spPr bwMode="auto">
              <a:xfrm flipV="1">
                <a:off x="7239000" y="4246854"/>
                <a:ext cx="457200" cy="2063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1" name="Straight Connector 460"/>
              <p:cNvCxnSpPr>
                <a:endCxn id="483" idx="1"/>
              </p:cNvCxnSpPr>
              <p:nvPr/>
            </p:nvCxnSpPr>
            <p:spPr bwMode="auto">
              <a:xfrm>
                <a:off x="7239000" y="4496092"/>
                <a:ext cx="457200" cy="2190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2" name="Straight Connector 461"/>
              <p:cNvCxnSpPr>
                <a:stCxn id="474" idx="3"/>
                <a:endCxn id="486" idx="1"/>
              </p:cNvCxnSpPr>
              <p:nvPr/>
            </p:nvCxnSpPr>
            <p:spPr bwMode="auto">
              <a:xfrm>
                <a:off x="7239000" y="4453229"/>
                <a:ext cx="457200" cy="914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3" name="Straight Connector 462"/>
              <p:cNvCxnSpPr>
                <a:stCxn id="475" idx="3"/>
                <a:endCxn id="487" idx="1"/>
              </p:cNvCxnSpPr>
              <p:nvPr/>
            </p:nvCxnSpPr>
            <p:spPr bwMode="auto">
              <a:xfrm>
                <a:off x="7239000" y="4659604"/>
                <a:ext cx="457200" cy="10350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4" name="Straight Connector 463"/>
              <p:cNvCxnSpPr>
                <a:stCxn id="476" idx="3"/>
                <a:endCxn id="484" idx="1"/>
              </p:cNvCxnSpPr>
              <p:nvPr/>
            </p:nvCxnSpPr>
            <p:spPr bwMode="auto">
              <a:xfrm>
                <a:off x="7239000" y="4867567"/>
                <a:ext cx="457200" cy="762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5" name="Straight Connector 464"/>
              <p:cNvCxnSpPr>
                <a:stCxn id="478" idx="3"/>
                <a:endCxn id="486" idx="1"/>
              </p:cNvCxnSpPr>
              <p:nvPr/>
            </p:nvCxnSpPr>
            <p:spPr bwMode="auto">
              <a:xfrm>
                <a:off x="7239000" y="5280317"/>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6" name="Straight Connector 465"/>
              <p:cNvCxnSpPr>
                <a:stCxn id="479" idx="3"/>
                <a:endCxn id="486" idx="1"/>
              </p:cNvCxnSpPr>
              <p:nvPr/>
            </p:nvCxnSpPr>
            <p:spPr bwMode="auto">
              <a:xfrm flipV="1">
                <a:off x="7239000" y="5367629"/>
                <a:ext cx="457200" cy="119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7" name="Straight Connector 466"/>
              <p:cNvCxnSpPr>
                <a:stCxn id="480" idx="3"/>
                <a:endCxn id="486" idx="1"/>
              </p:cNvCxnSpPr>
              <p:nvPr/>
            </p:nvCxnSpPr>
            <p:spPr bwMode="auto">
              <a:xfrm flipV="1">
                <a:off x="7239000" y="5367629"/>
                <a:ext cx="457200" cy="3270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8" name="Straight Connector 467"/>
              <p:cNvCxnSpPr>
                <a:stCxn id="479" idx="3"/>
                <a:endCxn id="487" idx="1"/>
              </p:cNvCxnSpPr>
              <p:nvPr/>
            </p:nvCxnSpPr>
            <p:spPr bwMode="auto">
              <a:xfrm>
                <a:off x="7239000" y="5486692"/>
                <a:ext cx="457200" cy="2079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9" name="Straight Connector 468"/>
              <p:cNvCxnSpPr>
                <a:stCxn id="476" idx="3"/>
                <a:endCxn id="483" idx="1"/>
              </p:cNvCxnSpPr>
              <p:nvPr/>
            </p:nvCxnSpPr>
            <p:spPr bwMode="auto">
              <a:xfrm flipV="1">
                <a:off x="7239000" y="4715167"/>
                <a:ext cx="457200" cy="1524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0" name="Straight Connector 469"/>
              <p:cNvCxnSpPr>
                <a:stCxn id="475" idx="3"/>
                <a:endCxn id="484" idx="1"/>
              </p:cNvCxnSpPr>
              <p:nvPr/>
            </p:nvCxnSpPr>
            <p:spPr bwMode="auto">
              <a:xfrm>
                <a:off x="7239000" y="4659604"/>
                <a:ext cx="457200" cy="2841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1" name="Straight Connector 470"/>
              <p:cNvCxnSpPr>
                <a:stCxn id="477" idx="3"/>
                <a:endCxn id="485" idx="1"/>
              </p:cNvCxnSpPr>
              <p:nvPr/>
            </p:nvCxnSpPr>
            <p:spPr bwMode="auto">
              <a:xfrm>
                <a:off x="7239000" y="5073942"/>
                <a:ext cx="457200" cy="8731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2" name="Straight Connector 471"/>
              <p:cNvCxnSpPr>
                <a:stCxn id="478" idx="3"/>
                <a:endCxn id="482" idx="1"/>
              </p:cNvCxnSpPr>
              <p:nvPr/>
            </p:nvCxnSpPr>
            <p:spPr bwMode="auto">
              <a:xfrm flipV="1">
                <a:off x="7239000" y="4486567"/>
                <a:ext cx="457200" cy="79375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3" name="Rectangle 472"/>
              <p:cNvSpPr/>
              <p:nvPr/>
            </p:nvSpPr>
            <p:spPr bwMode="auto">
              <a:xfrm>
                <a:off x="7010400" y="42135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4" name="Rectangle 473"/>
              <p:cNvSpPr/>
              <p:nvPr/>
            </p:nvSpPr>
            <p:spPr bwMode="auto">
              <a:xfrm>
                <a:off x="7010400" y="4419892"/>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5" name="Rectangle 474"/>
              <p:cNvSpPr/>
              <p:nvPr/>
            </p:nvSpPr>
            <p:spPr bwMode="auto">
              <a:xfrm>
                <a:off x="7010400" y="462785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6" name="Rectangle 475"/>
              <p:cNvSpPr/>
              <p:nvPr/>
            </p:nvSpPr>
            <p:spPr bwMode="auto">
              <a:xfrm>
                <a:off x="7010400" y="4834229"/>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7" name="Rectangle 476"/>
              <p:cNvSpPr/>
              <p:nvPr/>
            </p:nvSpPr>
            <p:spPr bwMode="auto">
              <a:xfrm>
                <a:off x="7010400" y="5040604"/>
                <a:ext cx="228600" cy="6508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8" name="Rectangle 477"/>
              <p:cNvSpPr/>
              <p:nvPr/>
            </p:nvSpPr>
            <p:spPr bwMode="auto">
              <a:xfrm>
                <a:off x="7010400" y="5246979"/>
                <a:ext cx="228600" cy="666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9" name="Rectangle 478"/>
              <p:cNvSpPr/>
              <p:nvPr/>
            </p:nvSpPr>
            <p:spPr bwMode="auto">
              <a:xfrm>
                <a:off x="7010400" y="5454942"/>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0" name="Rectangle 479"/>
              <p:cNvSpPr/>
              <p:nvPr/>
            </p:nvSpPr>
            <p:spPr bwMode="auto">
              <a:xfrm>
                <a:off x="7010400" y="5661317"/>
                <a:ext cx="228600" cy="65087"/>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1" name="Rectangle 480"/>
              <p:cNvSpPr/>
              <p:nvPr/>
            </p:nvSpPr>
            <p:spPr bwMode="auto">
              <a:xfrm>
                <a:off x="7696200" y="42135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2" name="Rectangle 481"/>
              <p:cNvSpPr/>
              <p:nvPr/>
            </p:nvSpPr>
            <p:spPr bwMode="auto">
              <a:xfrm>
                <a:off x="7696200" y="44532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3" name="Rectangle 482"/>
              <p:cNvSpPr/>
              <p:nvPr/>
            </p:nvSpPr>
            <p:spPr bwMode="auto">
              <a:xfrm>
                <a:off x="7696200" y="46818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4" name="Rectangle 483"/>
              <p:cNvSpPr/>
              <p:nvPr/>
            </p:nvSpPr>
            <p:spPr bwMode="auto">
              <a:xfrm>
                <a:off x="7696200" y="4910429"/>
                <a:ext cx="228600" cy="6508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5" name="Rectangle 484"/>
              <p:cNvSpPr/>
              <p:nvPr/>
            </p:nvSpPr>
            <p:spPr bwMode="auto">
              <a:xfrm>
                <a:off x="7696200" y="51279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6" name="Rectangle 485"/>
              <p:cNvSpPr/>
              <p:nvPr/>
            </p:nvSpPr>
            <p:spPr bwMode="auto">
              <a:xfrm>
                <a:off x="7696200" y="5334292"/>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dirty="0">
                  <a:solidFill>
                    <a:schemeClr val="tx1"/>
                  </a:solidFill>
                  <a:latin typeface="Tahoma" pitchFamily="-64" charset="0"/>
                </a:endParaRPr>
              </a:p>
            </p:txBody>
          </p:sp>
          <p:sp>
            <p:nvSpPr>
              <p:cNvPr id="487" name="Rectangle 486"/>
              <p:cNvSpPr/>
              <p:nvPr/>
            </p:nvSpPr>
            <p:spPr bwMode="auto">
              <a:xfrm>
                <a:off x="7696200" y="5661317"/>
                <a:ext cx="228600" cy="650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grpSp>
        <p:sp>
          <p:nvSpPr>
            <p:cNvPr id="32779" name="TextBox 488"/>
            <p:cNvSpPr txBox="1">
              <a:spLocks noChangeArrowheads="1"/>
            </p:cNvSpPr>
            <p:nvPr/>
          </p:nvSpPr>
          <p:spPr bwMode="auto">
            <a:xfrm>
              <a:off x="5436704" y="3699167"/>
              <a:ext cx="1802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Text Analysis</a:t>
              </a:r>
            </a:p>
          </p:txBody>
        </p:sp>
      </p:grpSp>
      <p:grpSp>
        <p:nvGrpSpPr>
          <p:cNvPr id="3" name="Group 2"/>
          <p:cNvGrpSpPr>
            <a:grpSpLocks/>
          </p:cNvGrpSpPr>
          <p:nvPr/>
        </p:nvGrpSpPr>
        <p:grpSpPr bwMode="auto">
          <a:xfrm>
            <a:off x="981075" y="1304925"/>
            <a:ext cx="2667000" cy="2462213"/>
            <a:chOff x="838200" y="1043285"/>
            <a:chExt cx="2667000" cy="2461915"/>
          </a:xfrm>
        </p:grpSpPr>
        <p:pic>
          <p:nvPicPr>
            <p:cNvPr id="32776" name="Picture 4" descr="http://www.mpiweb.org/Libraries/Magazine/Social-Network-Stock-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049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Box 215"/>
            <p:cNvSpPr txBox="1">
              <a:spLocks noChangeArrowheads="1"/>
            </p:cNvSpPr>
            <p:nvPr/>
          </p:nvSpPr>
          <p:spPr bwMode="auto">
            <a:xfrm>
              <a:off x="1221416" y="1043285"/>
              <a:ext cx="2061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Social Network</a:t>
              </a:r>
            </a:p>
          </p:txBody>
        </p:sp>
      </p:grpSp>
      <p:grpSp>
        <p:nvGrpSpPr>
          <p:cNvPr id="6" name="Group 5"/>
          <p:cNvGrpSpPr>
            <a:grpSpLocks/>
          </p:cNvGrpSpPr>
          <p:nvPr/>
        </p:nvGrpSpPr>
        <p:grpSpPr bwMode="auto">
          <a:xfrm>
            <a:off x="981075" y="3919538"/>
            <a:ext cx="3028950" cy="2520950"/>
            <a:chOff x="838200" y="3657600"/>
            <a:chExt cx="3029042" cy="2521052"/>
          </a:xfrm>
        </p:grpSpPr>
        <p:sp>
          <p:nvSpPr>
            <p:cNvPr id="32774" name="TextBox 527"/>
            <p:cNvSpPr txBox="1">
              <a:spLocks noChangeArrowheads="1"/>
            </p:cNvSpPr>
            <p:nvPr/>
          </p:nvSpPr>
          <p:spPr bwMode="auto">
            <a:xfrm>
              <a:off x="838200" y="3657600"/>
              <a:ext cx="279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Probabilistic Analysis</a:t>
              </a:r>
            </a:p>
          </p:txBody>
        </p:sp>
        <p:pic>
          <p:nvPicPr>
            <p:cNvPr id="3277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85377"/>
              <a:ext cx="3029042" cy="19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ctrTitle"/>
          </p:nvPr>
        </p:nvSpPr>
        <p:spPr>
          <a:xfrm>
            <a:off x="1371600" y="1371600"/>
            <a:ext cx="6400800" cy="1676400"/>
          </a:xfrm>
        </p:spPr>
        <p:txBody>
          <a:bodyPr/>
          <a:lstStyle/>
          <a:p>
            <a:pPr eaLnBrk="1" hangingPunct="1"/>
            <a:r>
              <a:rPr lang="en-US" altLang="x-none"/>
              <a:t>Concrete Example</a:t>
            </a:r>
          </a:p>
        </p:txBody>
      </p:sp>
      <p:sp>
        <p:nvSpPr>
          <p:cNvPr id="34818" name="Subtitle 6"/>
          <p:cNvSpPr>
            <a:spLocks noGrp="1"/>
          </p:cNvSpPr>
          <p:nvPr>
            <p:ph type="subTitle" idx="1"/>
          </p:nvPr>
        </p:nvSpPr>
        <p:spPr>
          <a:xfrm>
            <a:off x="1371600" y="3505200"/>
            <a:ext cx="6400800" cy="1752600"/>
          </a:xfrm>
        </p:spPr>
        <p:txBody>
          <a:bodyPr/>
          <a:lstStyle/>
          <a:p>
            <a:pPr eaLnBrk="1" hangingPunct="1"/>
            <a:r>
              <a:rPr lang="en-US" altLang="x-none" sz="3600" b="1">
                <a:solidFill>
                  <a:srgbClr val="0070C0"/>
                </a:solidFill>
              </a:rPr>
              <a:t>Label Propagation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36"/>
          <p:cNvSpPr txBox="1">
            <a:spLocks noChangeArrowheads="1"/>
          </p:cNvSpPr>
          <p:nvPr/>
        </p:nvSpPr>
        <p:spPr bwMode="auto">
          <a:xfrm>
            <a:off x="6596063" y="2971800"/>
            <a:ext cx="79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Profile</a:t>
            </a:r>
          </a:p>
        </p:txBody>
      </p:sp>
      <p:pic>
        <p:nvPicPr>
          <p:cNvPr id="140" name="Picture 1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276600"/>
            <a:ext cx="558800" cy="7620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1" name="Straight Connector 140"/>
          <p:cNvCxnSpPr>
            <a:cxnSpLocks noChangeShapeType="1"/>
            <a:stCxn id="119" idx="3"/>
            <a:endCxn id="140" idx="1"/>
          </p:cNvCxnSpPr>
          <p:nvPr/>
        </p:nvCxnSpPr>
        <p:spPr bwMode="auto">
          <a:xfrm flipV="1">
            <a:off x="5930900" y="3657600"/>
            <a:ext cx="7747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844" name="Title 1"/>
          <p:cNvSpPr>
            <a:spLocks noGrp="1"/>
          </p:cNvSpPr>
          <p:nvPr>
            <p:ph type="title"/>
          </p:nvPr>
        </p:nvSpPr>
        <p:spPr>
          <a:xfrm>
            <a:off x="465138" y="74613"/>
            <a:ext cx="8229600" cy="1143000"/>
          </a:xfrm>
        </p:spPr>
        <p:txBody>
          <a:bodyPr/>
          <a:lstStyle/>
          <a:p>
            <a:pPr eaLnBrk="1" hangingPunct="1"/>
            <a:r>
              <a:rPr lang="en-US" altLang="x-none"/>
              <a:t>Label Propagation Algorithm</a:t>
            </a:r>
          </a:p>
        </p:txBody>
      </p:sp>
      <p:sp>
        <p:nvSpPr>
          <p:cNvPr id="3" name="Content Placeholder 2"/>
          <p:cNvSpPr>
            <a:spLocks noGrp="1"/>
          </p:cNvSpPr>
          <p:nvPr>
            <p:ph idx="1"/>
          </p:nvPr>
        </p:nvSpPr>
        <p:spPr>
          <a:xfrm>
            <a:off x="304800" y="1217613"/>
            <a:ext cx="5238750" cy="5365750"/>
          </a:xfrm>
        </p:spPr>
        <p:txBody>
          <a:bodyPr rtlCol="0">
            <a:normAutofit lnSpcReduction="10000"/>
          </a:bodyPr>
          <a:lstStyle/>
          <a:p>
            <a:pPr eaLnBrk="1" fontAlgn="auto" hangingPunct="1">
              <a:spcAft>
                <a:spcPts val="0"/>
              </a:spcAft>
              <a:buFont typeface="Arial"/>
              <a:buChar char="•"/>
              <a:defRPr/>
            </a:pPr>
            <a:r>
              <a:rPr lang="en-US" dirty="0" smtClean="0"/>
              <a:t>Social Arithmetic:</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smtClean="0"/>
          </a:p>
          <a:p>
            <a:pPr marL="0" indent="0" eaLnBrk="1" fontAlgn="auto" hangingPunct="1">
              <a:spcAft>
                <a:spcPts val="0"/>
              </a:spcAft>
              <a:buFont typeface="Arial"/>
              <a:buNone/>
              <a:defRPr/>
            </a:pPr>
            <a:endParaRPr lang="en-US" dirty="0" smtClean="0"/>
          </a:p>
          <a:p>
            <a:pPr eaLnBrk="1" fontAlgn="auto" hangingPunct="1">
              <a:spcAft>
                <a:spcPts val="0"/>
              </a:spcAft>
              <a:buFont typeface="Arial"/>
              <a:buChar char="•"/>
              <a:defRPr/>
            </a:pPr>
            <a:r>
              <a:rPr lang="en-US" dirty="0" smtClean="0"/>
              <a:t>Recurrence Algorithm:</a:t>
            </a:r>
          </a:p>
          <a:p>
            <a:pPr eaLnBrk="1" fontAlgn="auto" hangingPunct="1">
              <a:spcAft>
                <a:spcPts val="0"/>
              </a:spcAft>
              <a:buFont typeface="Arial"/>
              <a:buChar char="•"/>
              <a:defRPr/>
            </a:pPr>
            <a:endParaRPr lang="en-US" dirty="0"/>
          </a:p>
          <a:p>
            <a:pPr marL="0" indent="0" eaLnBrk="1" fontAlgn="auto" hangingPunct="1">
              <a:spcAft>
                <a:spcPts val="0"/>
              </a:spcAft>
              <a:buFont typeface="Arial"/>
              <a:buNone/>
              <a:defRPr/>
            </a:pPr>
            <a:endParaRPr lang="en-US" dirty="0"/>
          </a:p>
          <a:p>
            <a:pPr lvl="1" eaLnBrk="1" fontAlgn="auto" hangingPunct="1">
              <a:spcAft>
                <a:spcPts val="0"/>
              </a:spcAft>
              <a:buFont typeface="Arial"/>
              <a:buChar char="–"/>
              <a:defRPr/>
            </a:pPr>
            <a:r>
              <a:rPr lang="en-US" dirty="0" smtClean="0"/>
              <a:t>iterate until convergence</a:t>
            </a:r>
          </a:p>
          <a:p>
            <a:pPr eaLnBrk="1" fontAlgn="auto" hangingPunct="1">
              <a:spcAft>
                <a:spcPts val="0"/>
              </a:spcAft>
              <a:buFont typeface="Arial"/>
              <a:buChar char="•"/>
              <a:defRPr/>
            </a:pPr>
            <a:r>
              <a:rPr lang="en-US" dirty="0" smtClean="0"/>
              <a:t>Parallelism:</a:t>
            </a:r>
          </a:p>
          <a:p>
            <a:pPr lvl="1" eaLnBrk="1" fontAlgn="auto" hangingPunct="1">
              <a:spcAft>
                <a:spcPts val="0"/>
              </a:spcAft>
              <a:buFont typeface="Arial"/>
              <a:buChar char="–"/>
              <a:defRPr/>
            </a:pPr>
            <a:r>
              <a:rPr lang="en-US" dirty="0" smtClean="0"/>
              <a:t>Compute all </a:t>
            </a:r>
            <a:r>
              <a:rPr lang="en-US" i="1" dirty="0" smtClean="0"/>
              <a:t>Likes[</a:t>
            </a:r>
            <a:r>
              <a:rPr lang="en-US" i="1" dirty="0" err="1" smtClean="0"/>
              <a:t>i</a:t>
            </a:r>
            <a:r>
              <a:rPr lang="en-US" i="1" dirty="0" smtClean="0"/>
              <a:t>]</a:t>
            </a:r>
            <a:r>
              <a:rPr lang="en-US" dirty="0" smtClean="0"/>
              <a:t> in parallel</a:t>
            </a:r>
          </a:p>
        </p:txBody>
      </p:sp>
      <p:cxnSp>
        <p:nvCxnSpPr>
          <p:cNvPr id="81" name="Straight Connector 80"/>
          <p:cNvCxnSpPr>
            <a:cxnSpLocks noChangeShapeType="1"/>
            <a:stCxn id="119" idx="2"/>
            <a:endCxn id="120" idx="1"/>
          </p:cNvCxnSpPr>
          <p:nvPr/>
        </p:nvCxnSpPr>
        <p:spPr bwMode="auto">
          <a:xfrm>
            <a:off x="5670550" y="4022725"/>
            <a:ext cx="1035050" cy="1338263"/>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a:stCxn id="121" idx="1"/>
            <a:endCxn id="119" idx="0"/>
          </p:cNvCxnSpPr>
          <p:nvPr/>
        </p:nvCxnSpPr>
        <p:spPr bwMode="auto">
          <a:xfrm flipH="1">
            <a:off x="5670550" y="2116138"/>
            <a:ext cx="1035050" cy="1176337"/>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19" name="Picture 118" descr="gonzale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292475"/>
            <a:ext cx="520700" cy="7302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descr="guestri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06975"/>
            <a:ext cx="527050" cy="7080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hon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752600"/>
            <a:ext cx="539750" cy="7286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32"/>
          <p:cNvSpPr txBox="1">
            <a:spLocks noChangeArrowheads="1"/>
          </p:cNvSpPr>
          <p:nvPr/>
        </p:nvSpPr>
        <p:spPr bwMode="auto">
          <a:xfrm>
            <a:off x="6511925" y="13827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Sue Ann</a:t>
            </a:r>
          </a:p>
        </p:txBody>
      </p:sp>
      <p:sp>
        <p:nvSpPr>
          <p:cNvPr id="35852" name="TextBox 133"/>
          <p:cNvSpPr txBox="1">
            <a:spLocks noChangeArrowheads="1"/>
          </p:cNvSpPr>
          <p:nvPr/>
        </p:nvSpPr>
        <p:spPr bwMode="auto">
          <a:xfrm>
            <a:off x="6627813" y="4625975"/>
            <a:ext cx="763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Carlos</a:t>
            </a:r>
          </a:p>
        </p:txBody>
      </p:sp>
      <p:sp>
        <p:nvSpPr>
          <p:cNvPr id="35853" name="TextBox 134"/>
          <p:cNvSpPr txBox="1">
            <a:spLocks noChangeArrowheads="1"/>
          </p:cNvSpPr>
          <p:nvPr/>
        </p:nvSpPr>
        <p:spPr bwMode="auto">
          <a:xfrm rot="-5400000">
            <a:off x="5041900" y="3449638"/>
            <a:ext cx="496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Me</a:t>
            </a:r>
          </a:p>
        </p:txBody>
      </p:sp>
      <p:grpSp>
        <p:nvGrpSpPr>
          <p:cNvPr id="35854" name="Group 155"/>
          <p:cNvGrpSpPr>
            <a:grpSpLocks/>
          </p:cNvGrpSpPr>
          <p:nvPr/>
        </p:nvGrpSpPr>
        <p:grpSpPr bwMode="auto">
          <a:xfrm>
            <a:off x="5816600" y="1905000"/>
            <a:ext cx="787400" cy="3581400"/>
            <a:chOff x="5817137" y="1905000"/>
            <a:chExt cx="786326" cy="3581400"/>
          </a:xfrm>
        </p:grpSpPr>
        <p:sp>
          <p:nvSpPr>
            <p:cNvPr id="35866" name="TextBox 130"/>
            <p:cNvSpPr txBox="1">
              <a:spLocks noChangeArrowheads="1"/>
            </p:cNvSpPr>
            <p:nvPr/>
          </p:nvSpPr>
          <p:spPr bwMode="auto">
            <a:xfrm>
              <a:off x="5893337" y="19050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40%</a:t>
              </a:r>
            </a:p>
          </p:txBody>
        </p:sp>
        <p:sp>
          <p:nvSpPr>
            <p:cNvPr id="35867" name="TextBox 131"/>
            <p:cNvSpPr txBox="1">
              <a:spLocks noChangeArrowheads="1"/>
            </p:cNvSpPr>
            <p:nvPr/>
          </p:nvSpPr>
          <p:spPr bwMode="auto">
            <a:xfrm>
              <a:off x="5817137" y="5117068"/>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10%</a:t>
              </a:r>
            </a:p>
          </p:txBody>
        </p:sp>
        <p:sp>
          <p:nvSpPr>
            <p:cNvPr id="35868" name="TextBox 137"/>
            <p:cNvSpPr txBox="1">
              <a:spLocks noChangeArrowheads="1"/>
            </p:cNvSpPr>
            <p:nvPr/>
          </p:nvSpPr>
          <p:spPr bwMode="auto">
            <a:xfrm>
              <a:off x="6019800" y="3276600"/>
              <a:ext cx="58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a:t>
              </a:r>
            </a:p>
          </p:txBody>
        </p:sp>
      </p:grpSp>
      <p:grpSp>
        <p:nvGrpSpPr>
          <p:cNvPr id="35855" name="Group 157"/>
          <p:cNvGrpSpPr>
            <a:grpSpLocks/>
          </p:cNvGrpSpPr>
          <p:nvPr/>
        </p:nvGrpSpPr>
        <p:grpSpPr bwMode="auto">
          <a:xfrm>
            <a:off x="7315200" y="1752600"/>
            <a:ext cx="1676400" cy="3900488"/>
            <a:chOff x="7315200" y="1752600"/>
            <a:chExt cx="1676400" cy="3900354"/>
          </a:xfrm>
        </p:grpSpPr>
        <p:sp>
          <p:nvSpPr>
            <p:cNvPr id="35863" name="TextBox 124"/>
            <p:cNvSpPr txBox="1">
              <a:spLocks noChangeArrowheads="1"/>
            </p:cNvSpPr>
            <p:nvPr/>
          </p:nvSpPr>
          <p:spPr bwMode="auto">
            <a:xfrm>
              <a:off x="7391400" y="17526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80% Cameras</a:t>
              </a:r>
            </a:p>
            <a:p>
              <a:pPr eaLnBrk="1" hangingPunct="1">
                <a:spcBef>
                  <a:spcPct val="0"/>
                </a:spcBef>
                <a:buFontTx/>
                <a:buNone/>
              </a:pPr>
              <a:r>
                <a:rPr lang="en-US" altLang="x-none" sz="1800"/>
                <a:t>20% Biking</a:t>
              </a:r>
            </a:p>
          </p:txBody>
        </p:sp>
        <p:sp>
          <p:nvSpPr>
            <p:cNvPr id="35864" name="TextBox 125"/>
            <p:cNvSpPr txBox="1">
              <a:spLocks noChangeArrowheads="1"/>
            </p:cNvSpPr>
            <p:nvPr/>
          </p:nvSpPr>
          <p:spPr bwMode="auto">
            <a:xfrm>
              <a:off x="7391400" y="500662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30% Cameras</a:t>
              </a:r>
            </a:p>
            <a:p>
              <a:pPr eaLnBrk="1" hangingPunct="1">
                <a:spcBef>
                  <a:spcPct val="0"/>
                </a:spcBef>
                <a:buFontTx/>
                <a:buNone/>
              </a:pPr>
              <a:r>
                <a:rPr lang="en-US" altLang="x-none" sz="1800"/>
                <a:t>70% Biking</a:t>
              </a:r>
            </a:p>
          </p:txBody>
        </p:sp>
        <p:sp>
          <p:nvSpPr>
            <p:cNvPr id="35865" name="TextBox 138"/>
            <p:cNvSpPr txBox="1">
              <a:spLocks noChangeArrowheads="1"/>
            </p:cNvSpPr>
            <p:nvPr/>
          </p:nvSpPr>
          <p:spPr bwMode="auto">
            <a:xfrm>
              <a:off x="7315200" y="3316069"/>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Cameras</a:t>
              </a:r>
            </a:p>
            <a:p>
              <a:pPr eaLnBrk="1" hangingPunct="1">
                <a:spcBef>
                  <a:spcPct val="0"/>
                </a:spcBef>
                <a:buFontTx/>
                <a:buNone/>
              </a:pPr>
              <a:r>
                <a:rPr lang="en-US" altLang="x-none" sz="1800"/>
                <a:t>50% Biking</a:t>
              </a:r>
            </a:p>
          </p:txBody>
        </p:sp>
      </p:grpSp>
      <p:grpSp>
        <p:nvGrpSpPr>
          <p:cNvPr id="35856" name="Group 1"/>
          <p:cNvGrpSpPr>
            <a:grpSpLocks/>
          </p:cNvGrpSpPr>
          <p:nvPr/>
        </p:nvGrpSpPr>
        <p:grpSpPr bwMode="auto">
          <a:xfrm>
            <a:off x="769938" y="1752600"/>
            <a:ext cx="3581400" cy="1368425"/>
            <a:chOff x="769937" y="1752600"/>
            <a:chExt cx="3581400" cy="1368425"/>
          </a:xfrm>
        </p:grpSpPr>
        <p:sp>
          <p:nvSpPr>
            <p:cNvPr id="35858" name="TextBox 135"/>
            <p:cNvSpPr txBox="1">
              <a:spLocks noChangeArrowheads="1"/>
            </p:cNvSpPr>
            <p:nvPr/>
          </p:nvSpPr>
          <p:spPr bwMode="auto">
            <a:xfrm>
              <a:off x="1379537" y="1752600"/>
              <a:ext cx="2887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50% What I list on my profile</a:t>
              </a:r>
            </a:p>
            <a:p>
              <a:pPr eaLnBrk="1" hangingPunct="1">
                <a:spcBef>
                  <a:spcPct val="0"/>
                </a:spcBef>
                <a:buFontTx/>
                <a:buNone/>
              </a:pPr>
              <a:r>
                <a:rPr lang="en-US" altLang="x-none" sz="1800"/>
                <a:t>40% Sue Ann Likes</a:t>
              </a:r>
            </a:p>
            <a:p>
              <a:pPr eaLnBrk="1" hangingPunct="1">
                <a:spcBef>
                  <a:spcPct val="0"/>
                </a:spcBef>
                <a:buFontTx/>
                <a:buNone/>
              </a:pPr>
              <a:r>
                <a:rPr lang="en-US" altLang="x-none" sz="1800"/>
                <a:t>10% Carlos Like</a:t>
              </a:r>
            </a:p>
          </p:txBody>
        </p:sp>
        <p:sp>
          <p:nvSpPr>
            <p:cNvPr id="35859" name="TextBox 143"/>
            <p:cNvSpPr txBox="1">
              <a:spLocks noChangeArrowheads="1"/>
            </p:cNvSpPr>
            <p:nvPr/>
          </p:nvSpPr>
          <p:spPr bwMode="auto">
            <a:xfrm>
              <a:off x="769937" y="2752725"/>
              <a:ext cx="72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 Like:</a:t>
              </a:r>
            </a:p>
          </p:txBody>
        </p:sp>
        <p:cxnSp>
          <p:nvCxnSpPr>
            <p:cNvPr id="35860" name="Straight Connector 145"/>
            <p:cNvCxnSpPr>
              <a:cxnSpLocks noChangeShapeType="1"/>
            </p:cNvCxnSpPr>
            <p:nvPr/>
          </p:nvCxnSpPr>
          <p:spPr bwMode="auto">
            <a:xfrm>
              <a:off x="1074737" y="2667000"/>
              <a:ext cx="32004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cxnSp>
        <p:sp>
          <p:nvSpPr>
            <p:cNvPr id="35861" name="TextBox 146"/>
            <p:cNvSpPr txBox="1">
              <a:spLocks noChangeArrowheads="1"/>
            </p:cNvSpPr>
            <p:nvPr/>
          </p:nvSpPr>
          <p:spPr bwMode="auto">
            <a:xfrm>
              <a:off x="1092200" y="2143125"/>
              <a:ext cx="363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a:t>
              </a:r>
            </a:p>
          </p:txBody>
        </p:sp>
        <p:sp>
          <p:nvSpPr>
            <p:cNvPr id="35862" name="TextBox 147"/>
            <p:cNvSpPr txBox="1">
              <a:spLocks noChangeArrowheads="1"/>
            </p:cNvSpPr>
            <p:nvPr/>
          </p:nvSpPr>
          <p:spPr bwMode="auto">
            <a:xfrm>
              <a:off x="1379537" y="2752725"/>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60% Cameras, 40% Biking</a:t>
              </a:r>
            </a:p>
          </p:txBody>
        </p:sp>
      </p:grpSp>
      <p:graphicFrame>
        <p:nvGraphicFramePr>
          <p:cNvPr id="1046" name="Object 149"/>
          <p:cNvGraphicFramePr>
            <a:graphicFrameLocks noChangeAspect="1"/>
          </p:cNvGraphicFramePr>
          <p:nvPr/>
        </p:nvGraphicFramePr>
        <p:xfrm>
          <a:off x="688975" y="3883025"/>
          <a:ext cx="4116388" cy="833438"/>
        </p:xfrm>
        <a:graphic>
          <a:graphicData uri="http://schemas.openxmlformats.org/presentationml/2006/ole">
            <mc:AlternateContent xmlns:mc="http://schemas.openxmlformats.org/markup-compatibility/2006">
              <mc:Choice xmlns:v="urn:schemas-microsoft-com:vml" Requires="v">
                <p:oleObj spid="_x0000_s35887" name="Equation" r:id="rId8" imgW="1943100" imgH="393700" progId="Equation.3">
                  <p:embed/>
                </p:oleObj>
              </mc:Choice>
              <mc:Fallback>
                <p:oleObj name="Equation" r:id="rId8" imgW="1943100" imgH="393700" progId="Equation.3">
                  <p:embed/>
                  <p:pic>
                    <p:nvPicPr>
                      <p:cNvPr id="0" name="Object 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 y="3883025"/>
                        <a:ext cx="4116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128"/>
          <p:cNvSpPr>
            <a:spLocks/>
          </p:cNvSpPr>
          <p:nvPr/>
        </p:nvSpPr>
        <p:spPr bwMode="auto">
          <a:xfrm>
            <a:off x="3140075" y="2695575"/>
            <a:ext cx="1700213" cy="2762250"/>
          </a:xfrm>
          <a:custGeom>
            <a:avLst/>
            <a:gdLst>
              <a:gd name="T0" fmla="*/ 15217 w 1699793"/>
              <a:gd name="T1" fmla="*/ 1586081 h 2762476"/>
              <a:gd name="T2" fmla="*/ 486955 w 1699793"/>
              <a:gd name="T3" fmla="*/ 141327 h 2762476"/>
              <a:gd name="T4" fmla="*/ 1034784 w 1699793"/>
              <a:gd name="T5" fmla="*/ 88101 h 2762476"/>
              <a:gd name="T6" fmla="*/ 1156523 w 1699793"/>
              <a:gd name="T7" fmla="*/ 437882 h 2762476"/>
              <a:gd name="T8" fmla="*/ 768478 w 1699793"/>
              <a:gd name="T9" fmla="*/ 962556 h 2762476"/>
              <a:gd name="T10" fmla="*/ 913044 w 1699793"/>
              <a:gd name="T11" fmla="*/ 1015784 h 2762476"/>
              <a:gd name="T12" fmla="*/ 1209784 w 1699793"/>
              <a:gd name="T13" fmla="*/ 627982 h 2762476"/>
              <a:gd name="T14" fmla="*/ 1597828 w 1699793"/>
              <a:gd name="T15" fmla="*/ 612774 h 2762476"/>
              <a:gd name="T16" fmla="*/ 1689131 w 1699793"/>
              <a:gd name="T17" fmla="*/ 962556 h 2762476"/>
              <a:gd name="T18" fmla="*/ 1392392 w 1699793"/>
              <a:gd name="T19" fmla="*/ 1350360 h 2762476"/>
              <a:gd name="T20" fmla="*/ 760869 w 1699793"/>
              <a:gd name="T21" fmla="*/ 1532855 h 2762476"/>
              <a:gd name="T22" fmla="*/ 1316305 w 1699793"/>
              <a:gd name="T23" fmla="*/ 2080340 h 2762476"/>
              <a:gd name="T24" fmla="*/ 1156523 w 1699793"/>
              <a:gd name="T25" fmla="*/ 2643034 h 2762476"/>
              <a:gd name="T26" fmla="*/ 692391 w 1699793"/>
              <a:gd name="T27" fmla="*/ 2665846 h 2762476"/>
              <a:gd name="T28" fmla="*/ 0 w 1699793"/>
              <a:gd name="T29" fmla="*/ 1586081 h 27624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rgbClr val="FAC090"/>
          </a:solidFill>
          <a:ln w="38100" cap="flat" cmpd="sng">
            <a:solidFill>
              <a:srgbClr val="E46C0A"/>
            </a:solidFill>
            <a:prstDash val="solid"/>
            <a:round/>
            <a:headEnd/>
            <a:tailEnd/>
          </a:ln>
          <a:effectLst>
            <a:outerShdw blurRad="40000" dist="23000" dir="5400000" rotWithShape="0">
              <a:srgbClr val="000000">
                <a:alpha val="34998"/>
              </a:srgbClr>
            </a:outerShdw>
          </a:effectLst>
        </p:spPr>
        <p:txBody>
          <a:bodyPr wrap="none" anchor="ctr"/>
          <a:lstStyle/>
          <a:p>
            <a:endParaRPr lang="en-US"/>
          </a:p>
        </p:txBody>
      </p:sp>
      <p:sp>
        <p:nvSpPr>
          <p:cNvPr id="36866" name="Oval 129"/>
          <p:cNvSpPr>
            <a:spLocks noChangeArrowheads="1"/>
          </p:cNvSpPr>
          <p:nvPr/>
        </p:nvSpPr>
        <p:spPr bwMode="auto">
          <a:xfrm>
            <a:off x="3124200" y="3886200"/>
            <a:ext cx="685800" cy="685800"/>
          </a:xfrm>
          <a:prstGeom prst="ellipse">
            <a:avLst/>
          </a:prstGeom>
          <a:solidFill>
            <a:srgbClr val="FAC090"/>
          </a:solidFill>
          <a:ln w="38100">
            <a:solidFill>
              <a:srgbClr val="E46C0A"/>
            </a:solidFill>
            <a:prstDash val="sysDash"/>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36867" name="Title 1"/>
          <p:cNvSpPr>
            <a:spLocks noGrp="1"/>
          </p:cNvSpPr>
          <p:nvPr>
            <p:ph type="title"/>
          </p:nvPr>
        </p:nvSpPr>
        <p:spPr/>
        <p:txBody>
          <a:bodyPr/>
          <a:lstStyle/>
          <a:p>
            <a:pPr eaLnBrk="1" hangingPunct="1"/>
            <a:r>
              <a:rPr lang="en-US" altLang="x-none" sz="3600"/>
              <a:t>Properties of Graph Parallel Algorithms</a:t>
            </a:r>
          </a:p>
        </p:txBody>
      </p:sp>
      <p:grpSp>
        <p:nvGrpSpPr>
          <p:cNvPr id="36868" name="Group 107"/>
          <p:cNvGrpSpPr>
            <a:grpSpLocks/>
          </p:cNvGrpSpPr>
          <p:nvPr/>
        </p:nvGrpSpPr>
        <p:grpSpPr bwMode="auto">
          <a:xfrm>
            <a:off x="457200" y="2819400"/>
            <a:ext cx="2181225" cy="2438400"/>
            <a:chOff x="381000" y="2819402"/>
            <a:chExt cx="2181114" cy="2438398"/>
          </a:xfrm>
        </p:grpSpPr>
        <p:cxnSp>
          <p:nvCxnSpPr>
            <p:cNvPr id="69" name="Straight Connector 68"/>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36905" name="Picture 8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Picture 8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Picture 88"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8" name="Picture 89"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9" name="Picture 90"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0" name="Picture 91"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1" name="Picture 92"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9" name="TextBox 94"/>
          <p:cNvSpPr txBox="1">
            <a:spLocks noChangeArrowheads="1"/>
          </p:cNvSpPr>
          <p:nvPr/>
        </p:nvSpPr>
        <p:spPr bwMode="auto">
          <a:xfrm>
            <a:off x="561975" y="1560513"/>
            <a:ext cx="20177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Dependency</a:t>
            </a:r>
          </a:p>
          <a:p>
            <a:pPr algn="ctr" eaLnBrk="1" hangingPunct="1">
              <a:spcBef>
                <a:spcPct val="0"/>
              </a:spcBef>
              <a:buFontTx/>
              <a:buNone/>
            </a:pPr>
            <a:r>
              <a:rPr lang="en-US" altLang="x-none" sz="2800"/>
              <a:t>Graph</a:t>
            </a:r>
          </a:p>
        </p:txBody>
      </p:sp>
      <p:sp>
        <p:nvSpPr>
          <p:cNvPr id="36870" name="TextBox 95"/>
          <p:cNvSpPr txBox="1">
            <a:spLocks noChangeArrowheads="1"/>
          </p:cNvSpPr>
          <p:nvPr/>
        </p:nvSpPr>
        <p:spPr bwMode="auto">
          <a:xfrm>
            <a:off x="6451600" y="1600200"/>
            <a:ext cx="2100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Iterative</a:t>
            </a:r>
          </a:p>
          <a:p>
            <a:pPr algn="ctr" eaLnBrk="1" hangingPunct="1">
              <a:spcBef>
                <a:spcPct val="0"/>
              </a:spcBef>
              <a:buFontTx/>
              <a:buNone/>
            </a:pPr>
            <a:r>
              <a:rPr lang="en-US" altLang="x-none" sz="2800"/>
              <a:t>Computation</a:t>
            </a:r>
          </a:p>
        </p:txBody>
      </p:sp>
      <p:grpSp>
        <p:nvGrpSpPr>
          <p:cNvPr id="36871" name="Group 57"/>
          <p:cNvGrpSpPr>
            <a:grpSpLocks/>
          </p:cNvGrpSpPr>
          <p:nvPr/>
        </p:nvGrpSpPr>
        <p:grpSpPr bwMode="auto">
          <a:xfrm>
            <a:off x="6265863" y="2971800"/>
            <a:ext cx="2573337" cy="1981200"/>
            <a:chOff x="5510564" y="5120037"/>
            <a:chExt cx="2877737" cy="1602445"/>
          </a:xfrm>
        </p:grpSpPr>
        <p:sp>
          <p:nvSpPr>
            <p:cNvPr id="104" name="Rectangle 103"/>
            <p:cNvSpPr>
              <a:spLocks noChangeArrowheads="1"/>
            </p:cNvSpPr>
            <p:nvPr/>
          </p:nvSpPr>
          <p:spPr bwMode="auto">
            <a:xfrm>
              <a:off x="6056151" y="5120037"/>
              <a:ext cx="1793672" cy="42597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I Like</a:t>
              </a:r>
            </a:p>
          </p:txBody>
        </p:sp>
        <p:sp>
          <p:nvSpPr>
            <p:cNvPr id="105" name="Rectangle 104"/>
            <p:cNvSpPr>
              <a:spLocks noChangeArrowheads="1"/>
            </p:cNvSpPr>
            <p:nvPr/>
          </p:nvSpPr>
          <p:spPr bwMode="auto">
            <a:xfrm>
              <a:off x="6049546" y="6106157"/>
              <a:ext cx="1793672" cy="61632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dirty="0">
                  <a:latin typeface="Tahoma" pitchFamily="34" charset="0"/>
                  <a:ea typeface="ＭＳ Ｐゴシック" pitchFamily="-111" charset="-128"/>
                </a:rPr>
                <a:t>What My </a:t>
              </a:r>
              <a:br>
                <a:rPr lang="en-US" dirty="0">
                  <a:latin typeface="Tahoma" pitchFamily="34" charset="0"/>
                  <a:ea typeface="ＭＳ Ｐゴシック" pitchFamily="-111" charset="-128"/>
                </a:rPr>
              </a:br>
              <a:r>
                <a:rPr lang="en-US" dirty="0">
                  <a:latin typeface="Tahoma" pitchFamily="34" charset="0"/>
                  <a:ea typeface="ＭＳ Ｐゴシック" pitchFamily="-111" charset="-128"/>
                </a:rPr>
                <a:t>Friends Like</a:t>
              </a:r>
            </a:p>
          </p:txBody>
        </p:sp>
        <p:sp>
          <p:nvSpPr>
            <p:cNvPr id="106" name="Curved Right Arrow 105"/>
            <p:cNvSpPr>
              <a:spLocks noChangeArrowheads="1"/>
            </p:cNvSpPr>
            <p:nvPr/>
          </p:nvSpPr>
          <p:spPr bwMode="auto">
            <a:xfrm>
              <a:off x="5510564" y="5237079"/>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sp>
          <p:nvSpPr>
            <p:cNvPr id="107" name="Curved Right Arrow 106"/>
            <p:cNvSpPr>
              <a:spLocks noChangeArrowheads="1"/>
            </p:cNvSpPr>
            <p:nvPr/>
          </p:nvSpPr>
          <p:spPr bwMode="auto">
            <a:xfrm rot="10800000">
              <a:off x="7849569" y="5204644"/>
              <a:ext cx="538732" cy="1275106"/>
            </a:xfrm>
            <a:prstGeom prst="curvedRightArrow">
              <a:avLst>
                <a:gd name="adj1" fmla="val 32983"/>
                <a:gd name="adj2" fmla="val 70655"/>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a:latin typeface="Tahoma" pitchFamily="34" charset="0"/>
                <a:ea typeface="ＭＳ Ｐゴシック" pitchFamily="-111" charset="-128"/>
              </a:endParaRPr>
            </a:p>
          </p:txBody>
        </p:sp>
      </p:grpSp>
      <p:sp>
        <p:nvSpPr>
          <p:cNvPr id="36872" name="TextBox 108"/>
          <p:cNvSpPr txBox="1">
            <a:spLocks noChangeArrowheads="1"/>
          </p:cNvSpPr>
          <p:nvPr/>
        </p:nvSpPr>
        <p:spPr bwMode="auto">
          <a:xfrm>
            <a:off x="3352800" y="1560513"/>
            <a:ext cx="2100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Factored </a:t>
            </a:r>
          </a:p>
          <a:p>
            <a:pPr algn="ctr" eaLnBrk="1" hangingPunct="1">
              <a:spcBef>
                <a:spcPct val="0"/>
              </a:spcBef>
              <a:buFontTx/>
              <a:buNone/>
            </a:pPr>
            <a:r>
              <a:rPr lang="en-US" altLang="x-none" sz="2800"/>
              <a:t>Computation </a:t>
            </a:r>
          </a:p>
        </p:txBody>
      </p:sp>
      <p:grpSp>
        <p:nvGrpSpPr>
          <p:cNvPr id="36873" name="Group 109"/>
          <p:cNvGrpSpPr>
            <a:grpSpLocks/>
          </p:cNvGrpSpPr>
          <p:nvPr/>
        </p:nvGrpSpPr>
        <p:grpSpPr bwMode="auto">
          <a:xfrm>
            <a:off x="3305175" y="2819400"/>
            <a:ext cx="2181225" cy="2438400"/>
            <a:chOff x="381000" y="2819402"/>
            <a:chExt cx="2181114" cy="2438398"/>
          </a:xfrm>
        </p:grpSpPr>
        <p:cxnSp>
          <p:nvCxnSpPr>
            <p:cNvPr id="111" name="Straight Connector 110"/>
            <p:cNvCxnSpPr/>
            <p:nvPr/>
          </p:nvCxnSpPr>
          <p:spPr bwMode="auto">
            <a:xfrm flipV="1">
              <a:off x="1552515" y="3021015"/>
              <a:ext cx="703227" cy="65722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flipV="1">
              <a:off x="568315" y="3678239"/>
              <a:ext cx="98420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flipV="1">
              <a:off x="1036605" y="3021015"/>
              <a:ext cx="1219138"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flipH="1">
              <a:off x="568315" y="3173415"/>
              <a:ext cx="422254" cy="106044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684162" y="4171961"/>
              <a:ext cx="1362074"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rot="16200000" flipH="1">
              <a:off x="446858" y="4309286"/>
              <a:ext cx="806449" cy="65560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16200000" flipH="1">
              <a:off x="1870770" y="3405987"/>
              <a:ext cx="909636" cy="13969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rot="5400000">
              <a:off x="1854901" y="4096554"/>
              <a:ext cx="706437" cy="37463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bwMode="auto">
            <a:xfrm rot="16200000" flipH="1">
              <a:off x="1307236" y="3923519"/>
              <a:ext cx="958849" cy="46828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bwMode="auto">
            <a:xfrm flipV="1">
              <a:off x="1177884" y="4637089"/>
              <a:ext cx="842920"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36884" name="Picture 12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529" y="4384539"/>
              <a:ext cx="298466"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21"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8550" y="3677704"/>
              <a:ext cx="353564" cy="48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1110" y="2819402"/>
              <a:ext cx="392878"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980633"/>
              <a:ext cx="320212" cy="4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12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5066" y="3425261"/>
              <a:ext cx="324200"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12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183" y="4788446"/>
              <a:ext cx="344515" cy="4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Picture 1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9602" y="2920378"/>
              <a:ext cx="332043" cy="48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5"/>
          <p:cNvGrpSpPr>
            <a:grpSpLocks/>
          </p:cNvGrpSpPr>
          <p:nvPr/>
        </p:nvGrpSpPr>
        <p:grpSpPr bwMode="auto">
          <a:xfrm>
            <a:off x="4648200" y="3863975"/>
            <a:ext cx="3822700" cy="2689225"/>
            <a:chOff x="4724400" y="3711714"/>
            <a:chExt cx="3821947" cy="2689086"/>
          </a:xfrm>
        </p:grpSpPr>
        <p:sp>
          <p:nvSpPr>
            <p:cNvPr id="37901" name="TextBox 14"/>
            <p:cNvSpPr txBox="1">
              <a:spLocks noChangeArrowheads="1"/>
            </p:cNvSpPr>
            <p:nvPr/>
          </p:nvSpPr>
          <p:spPr bwMode="auto">
            <a:xfrm>
              <a:off x="7010400" y="4092714"/>
              <a:ext cx="1535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Belief</a:t>
              </a:r>
            </a:p>
            <a:p>
              <a:pPr algn="ctr" eaLnBrk="1" hangingPunct="1">
                <a:spcBef>
                  <a:spcPct val="0"/>
                </a:spcBef>
                <a:buFontTx/>
                <a:buNone/>
              </a:pPr>
              <a:r>
                <a:rPr lang="en-US" altLang="x-none" sz="2000"/>
                <a:t>Propagation</a:t>
              </a:r>
            </a:p>
          </p:txBody>
        </p:sp>
        <p:sp>
          <p:nvSpPr>
            <p:cNvPr id="37902" name="TextBox 15"/>
            <p:cNvSpPr txBox="1">
              <a:spLocks noChangeArrowheads="1"/>
            </p:cNvSpPr>
            <p:nvPr/>
          </p:nvSpPr>
          <p:spPr bwMode="auto">
            <a:xfrm>
              <a:off x="6096000" y="3711714"/>
              <a:ext cx="2065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Label Propagation</a:t>
              </a:r>
            </a:p>
          </p:txBody>
        </p:sp>
        <p:sp>
          <p:nvSpPr>
            <p:cNvPr id="37903" name="TextBox 16"/>
            <p:cNvSpPr txBox="1">
              <a:spLocks noChangeArrowheads="1"/>
            </p:cNvSpPr>
            <p:nvPr/>
          </p:nvSpPr>
          <p:spPr bwMode="auto">
            <a:xfrm>
              <a:off x="5791200" y="4245114"/>
              <a:ext cx="11415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Kernel</a:t>
              </a:r>
            </a:p>
            <a:p>
              <a:pPr algn="ctr" eaLnBrk="1" hangingPunct="1">
                <a:spcBef>
                  <a:spcPct val="0"/>
                </a:spcBef>
                <a:buFontTx/>
                <a:buNone/>
              </a:pPr>
              <a:r>
                <a:rPr lang="en-US" altLang="x-none" sz="2000"/>
                <a:t>Methods</a:t>
              </a:r>
            </a:p>
          </p:txBody>
        </p:sp>
        <p:sp>
          <p:nvSpPr>
            <p:cNvPr id="37904" name="TextBox 17"/>
            <p:cNvSpPr txBox="1">
              <a:spLocks noChangeArrowheads="1"/>
            </p:cNvSpPr>
            <p:nvPr/>
          </p:nvSpPr>
          <p:spPr bwMode="auto">
            <a:xfrm>
              <a:off x="5105400" y="5692914"/>
              <a:ext cx="1492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Deep Belief</a:t>
              </a:r>
            </a:p>
            <a:p>
              <a:pPr algn="ctr" eaLnBrk="1" hangingPunct="1">
                <a:spcBef>
                  <a:spcPct val="0"/>
                </a:spcBef>
                <a:buFontTx/>
                <a:buNone/>
              </a:pPr>
              <a:r>
                <a:rPr lang="en-US" altLang="x-none" sz="2000"/>
                <a:t>Networks</a:t>
              </a:r>
            </a:p>
          </p:txBody>
        </p:sp>
        <p:sp>
          <p:nvSpPr>
            <p:cNvPr id="37905" name="TextBox 20"/>
            <p:cNvSpPr txBox="1">
              <a:spLocks noChangeArrowheads="1"/>
            </p:cNvSpPr>
            <p:nvPr/>
          </p:nvSpPr>
          <p:spPr bwMode="auto">
            <a:xfrm>
              <a:off x="6705600" y="5616714"/>
              <a:ext cx="12408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Neural</a:t>
              </a:r>
            </a:p>
            <a:p>
              <a:pPr algn="ctr" eaLnBrk="1" hangingPunct="1">
                <a:spcBef>
                  <a:spcPct val="0"/>
                </a:spcBef>
                <a:buFontTx/>
                <a:buNone/>
              </a:pPr>
              <a:r>
                <a:rPr lang="en-US" altLang="x-none" sz="2000"/>
                <a:t>Networks</a:t>
              </a:r>
            </a:p>
          </p:txBody>
        </p:sp>
        <p:sp>
          <p:nvSpPr>
            <p:cNvPr id="37906" name="TextBox 21"/>
            <p:cNvSpPr txBox="1">
              <a:spLocks noChangeArrowheads="1"/>
            </p:cNvSpPr>
            <p:nvPr/>
          </p:nvSpPr>
          <p:spPr bwMode="auto">
            <a:xfrm>
              <a:off x="4724400" y="4930914"/>
              <a:ext cx="161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Tensor </a:t>
              </a:r>
            </a:p>
            <a:p>
              <a:pPr eaLnBrk="1" hangingPunct="1">
                <a:spcBef>
                  <a:spcPct val="0"/>
                </a:spcBef>
                <a:buFontTx/>
                <a:buNone/>
              </a:pPr>
              <a:r>
                <a:rPr lang="en-US" altLang="x-none" sz="2000"/>
                <a:t>Factorization</a:t>
              </a:r>
            </a:p>
          </p:txBody>
        </p:sp>
        <p:sp>
          <p:nvSpPr>
            <p:cNvPr id="37907" name="TextBox 22"/>
            <p:cNvSpPr txBox="1">
              <a:spLocks noChangeArrowheads="1"/>
            </p:cNvSpPr>
            <p:nvPr/>
          </p:nvSpPr>
          <p:spPr bwMode="auto">
            <a:xfrm>
              <a:off x="6858000" y="5007114"/>
              <a:ext cx="1201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PageRank</a:t>
              </a:r>
            </a:p>
          </p:txBody>
        </p:sp>
        <p:sp>
          <p:nvSpPr>
            <p:cNvPr id="37908" name="TextBox 23"/>
            <p:cNvSpPr txBox="1">
              <a:spLocks noChangeArrowheads="1"/>
            </p:cNvSpPr>
            <p:nvPr/>
          </p:nvSpPr>
          <p:spPr bwMode="auto">
            <a:xfrm>
              <a:off x="5029200" y="3864114"/>
              <a:ext cx="815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Lasso</a:t>
              </a:r>
            </a:p>
          </p:txBody>
        </p:sp>
      </p:grpSp>
      <p:sp>
        <p:nvSpPr>
          <p:cNvPr id="37890" name="Title 1"/>
          <p:cNvSpPr>
            <a:spLocks noGrp="1"/>
          </p:cNvSpPr>
          <p:nvPr>
            <p:ph type="title"/>
          </p:nvPr>
        </p:nvSpPr>
        <p:spPr/>
        <p:txBody>
          <a:bodyPr/>
          <a:lstStyle/>
          <a:p>
            <a:pPr eaLnBrk="1" hangingPunct="1"/>
            <a:r>
              <a:rPr lang="en-US" altLang="x-none" sz="4000"/>
              <a:t>Map-Reduce for Data-Parallel ML</a:t>
            </a:r>
          </a:p>
        </p:txBody>
      </p:sp>
      <p:sp>
        <p:nvSpPr>
          <p:cNvPr id="37891" name="Content Placeholder 2"/>
          <p:cNvSpPr>
            <a:spLocks noGrp="1"/>
          </p:cNvSpPr>
          <p:nvPr>
            <p:ph idx="1"/>
          </p:nvPr>
        </p:nvSpPr>
        <p:spPr>
          <a:xfrm>
            <a:off x="419100" y="1235075"/>
            <a:ext cx="8305800" cy="762000"/>
          </a:xfrm>
        </p:spPr>
        <p:txBody>
          <a:bodyPr/>
          <a:lstStyle/>
          <a:p>
            <a:pPr eaLnBrk="1" hangingPunct="1"/>
            <a:r>
              <a:rPr lang="en-US" altLang="x-none"/>
              <a:t>Excellent for </a:t>
            </a:r>
            <a:r>
              <a:rPr lang="en-US" altLang="x-none" b="1">
                <a:solidFill>
                  <a:srgbClr val="0070C0"/>
                </a:solidFill>
              </a:rPr>
              <a:t>large data-parallel </a:t>
            </a:r>
            <a:r>
              <a:rPr lang="en-US" altLang="x-none"/>
              <a:t>tasks!</a:t>
            </a:r>
          </a:p>
        </p:txBody>
      </p:sp>
      <p:sp>
        <p:nvSpPr>
          <p:cNvPr id="4" name="Slide Number Placeholder 3"/>
          <p:cNvSpPr>
            <a:spLocks noGrp="1"/>
          </p:cNvSpPr>
          <p:nvPr>
            <p:ph type="sldNum" sz="quarter" idx="12"/>
          </p:nvPr>
        </p:nvSpPr>
        <p:spPr/>
        <p:txBody>
          <a:bodyPr/>
          <a:lstStyle/>
          <a:p>
            <a:pPr>
              <a:defRPr/>
            </a:pPr>
            <a:fld id="{849E044B-7546-A641-AD61-FB47713E3150}" type="slidenum">
              <a:rPr lang="en-US"/>
              <a:pPr>
                <a:defRPr/>
              </a:pPr>
              <a:t>17</a:t>
            </a:fld>
            <a:endParaRPr lang="en-US" dirty="0"/>
          </a:p>
        </p:txBody>
      </p:sp>
      <p:sp>
        <p:nvSpPr>
          <p:cNvPr id="5" name="Left-Right Arrow 4"/>
          <p:cNvSpPr>
            <a:spLocks noChangeArrowheads="1"/>
          </p:cNvSpPr>
          <p:nvPr/>
        </p:nvSpPr>
        <p:spPr bwMode="auto">
          <a:xfrm>
            <a:off x="542925" y="1860550"/>
            <a:ext cx="7999413" cy="957263"/>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Data-Parallel                       </a:t>
            </a:r>
            <a:r>
              <a:rPr lang="en-US" sz="2400" dirty="0">
                <a:solidFill>
                  <a:schemeClr val="bg1"/>
                </a:solidFill>
                <a:latin typeface="Tahoma" pitchFamily="34" charset="0"/>
                <a:ea typeface="ＭＳ Ｐゴシック" pitchFamily="-111" charset="-128"/>
              </a:rPr>
              <a:t>Graph-Parallel</a:t>
            </a:r>
          </a:p>
        </p:txBody>
      </p:sp>
      <p:sp>
        <p:nvSpPr>
          <p:cNvPr id="37894" name="TextBox 11"/>
          <p:cNvSpPr txBox="1">
            <a:spLocks noChangeArrowheads="1"/>
          </p:cNvSpPr>
          <p:nvPr/>
        </p:nvSpPr>
        <p:spPr bwMode="auto">
          <a:xfrm>
            <a:off x="1004888" y="3048000"/>
            <a:ext cx="2673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4000"/>
              <a:t>MapReduce</a:t>
            </a:r>
          </a:p>
        </p:txBody>
      </p:sp>
      <p:sp>
        <p:nvSpPr>
          <p:cNvPr id="25" name="TextBox 24"/>
          <p:cNvSpPr txBox="1"/>
          <p:nvPr/>
        </p:nvSpPr>
        <p:spPr>
          <a:xfrm>
            <a:off x="4991490" y="3046564"/>
            <a:ext cx="3276600" cy="707886"/>
          </a:xfrm>
          <a:prstGeom prst="rect">
            <a:avLst/>
          </a:prstGeom>
          <a:solidFill>
            <a:schemeClr val="accent5">
              <a:lumMod val="20000"/>
              <a:lumOff val="80000"/>
            </a:schemeClr>
          </a:solidFill>
        </p:spPr>
        <p:style>
          <a:lnRef idx="0">
            <a:schemeClr val="accent4"/>
          </a:lnRef>
          <a:fillRef idx="3">
            <a:schemeClr val="accent4"/>
          </a:fillRef>
          <a:effectRef idx="3">
            <a:schemeClr val="accent4"/>
          </a:effectRef>
          <a:fontRef idx="minor">
            <a:schemeClr val="lt1"/>
          </a:fontRef>
        </p:style>
        <p:txBody>
          <a:bodyPr>
            <a:spAutoFit/>
          </a:bodyPr>
          <a:lstStyle/>
          <a:p>
            <a:pPr algn="ctr" eaLnBrk="1" fontAlgn="auto" hangingPunct="1">
              <a:spcBef>
                <a:spcPts val="0"/>
              </a:spcBef>
              <a:spcAft>
                <a:spcPts val="0"/>
              </a:spcAft>
              <a:defRPr/>
            </a:pPr>
            <a:r>
              <a:rPr lang="en-US" sz="4000" dirty="0">
                <a:solidFill>
                  <a:schemeClr val="tx1"/>
                </a:solidFill>
              </a:rPr>
              <a:t>MapReduce?</a:t>
            </a:r>
          </a:p>
        </p:txBody>
      </p:sp>
      <p:sp>
        <p:nvSpPr>
          <p:cNvPr id="37898" name="TextBox 25"/>
          <p:cNvSpPr txBox="1">
            <a:spLocks noChangeArrowheads="1"/>
          </p:cNvSpPr>
          <p:nvPr/>
        </p:nvSpPr>
        <p:spPr bwMode="auto">
          <a:xfrm>
            <a:off x="2606675" y="3886200"/>
            <a:ext cx="1430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Algorithm </a:t>
            </a:r>
          </a:p>
          <a:p>
            <a:pPr algn="ctr" eaLnBrk="1" hangingPunct="1">
              <a:spcBef>
                <a:spcPct val="0"/>
              </a:spcBef>
              <a:buFontTx/>
              <a:buNone/>
            </a:pPr>
            <a:r>
              <a:rPr lang="en-US" altLang="x-none" sz="2400"/>
              <a:t>Tuning</a:t>
            </a:r>
          </a:p>
        </p:txBody>
      </p:sp>
      <p:sp>
        <p:nvSpPr>
          <p:cNvPr id="37899" name="TextBox 26"/>
          <p:cNvSpPr txBox="1">
            <a:spLocks noChangeArrowheads="1"/>
          </p:cNvSpPr>
          <p:nvPr/>
        </p:nvSpPr>
        <p:spPr bwMode="auto">
          <a:xfrm>
            <a:off x="781050" y="3886200"/>
            <a:ext cx="145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Feature </a:t>
            </a:r>
          </a:p>
          <a:p>
            <a:pPr algn="ctr" eaLnBrk="1" hangingPunct="1">
              <a:spcBef>
                <a:spcPct val="0"/>
              </a:spcBef>
              <a:buFontTx/>
              <a:buNone/>
            </a:pPr>
            <a:r>
              <a:rPr lang="en-US" altLang="x-none" sz="2400"/>
              <a:t>Extraction</a:t>
            </a:r>
          </a:p>
        </p:txBody>
      </p:sp>
      <p:sp>
        <p:nvSpPr>
          <p:cNvPr id="37900" name="TextBox 27"/>
          <p:cNvSpPr txBox="1">
            <a:spLocks noChangeArrowheads="1"/>
          </p:cNvSpPr>
          <p:nvPr/>
        </p:nvSpPr>
        <p:spPr bwMode="auto">
          <a:xfrm>
            <a:off x="1157288" y="4916488"/>
            <a:ext cx="242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a:t>Basic Data Processing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tLang="x-none"/>
              <a:t>Problem: Data Dependencies</a:t>
            </a:r>
          </a:p>
        </p:txBody>
      </p:sp>
      <p:sp>
        <p:nvSpPr>
          <p:cNvPr id="39938" name="Content Placeholder 2"/>
          <p:cNvSpPr>
            <a:spLocks noGrp="1"/>
          </p:cNvSpPr>
          <p:nvPr>
            <p:ph idx="1"/>
          </p:nvPr>
        </p:nvSpPr>
        <p:spPr>
          <a:xfrm>
            <a:off x="257175" y="1312863"/>
            <a:ext cx="8562975" cy="2801937"/>
          </a:xfrm>
        </p:spPr>
        <p:txBody>
          <a:bodyPr/>
          <a:lstStyle/>
          <a:p>
            <a:pPr eaLnBrk="1" hangingPunct="1"/>
            <a:r>
              <a:rPr lang="en-US" altLang="x-none"/>
              <a:t>MapReduce </a:t>
            </a:r>
            <a:r>
              <a:rPr lang="en-US" altLang="x-none" b="1">
                <a:solidFill>
                  <a:srgbClr val="FF0000"/>
                </a:solidFill>
              </a:rPr>
              <a:t>doesn’t</a:t>
            </a:r>
            <a:r>
              <a:rPr lang="en-US" altLang="x-none" b="1"/>
              <a:t> efficiently </a:t>
            </a:r>
            <a:r>
              <a:rPr lang="en-US" altLang="x-none" b="1" u="sng"/>
              <a:t>express</a:t>
            </a:r>
            <a:r>
              <a:rPr lang="en-US" altLang="x-none" b="1"/>
              <a:t> </a:t>
            </a:r>
            <a:br>
              <a:rPr lang="en-US" altLang="x-none" b="1"/>
            </a:br>
            <a:r>
              <a:rPr lang="en-US" altLang="x-none"/>
              <a:t>data dependencies</a:t>
            </a:r>
          </a:p>
          <a:p>
            <a:pPr lvl="1" eaLnBrk="1" hangingPunct="1"/>
            <a:r>
              <a:rPr lang="en-US" altLang="x-none"/>
              <a:t>User </a:t>
            </a:r>
            <a:r>
              <a:rPr lang="en-US" altLang="x-none" b="1">
                <a:solidFill>
                  <a:srgbClr val="FF0000"/>
                </a:solidFill>
              </a:rPr>
              <a:t>must code </a:t>
            </a:r>
            <a:r>
              <a:rPr lang="en-US" altLang="x-none" b="1"/>
              <a:t>substantial data transformations </a:t>
            </a:r>
          </a:p>
          <a:p>
            <a:pPr lvl="1" eaLnBrk="1" hangingPunct="1"/>
            <a:r>
              <a:rPr lang="en-US" altLang="x-none"/>
              <a:t>Costly </a:t>
            </a:r>
            <a:r>
              <a:rPr lang="en-US" altLang="x-none" b="1">
                <a:solidFill>
                  <a:srgbClr val="FF0000"/>
                </a:solidFill>
              </a:rPr>
              <a:t>data replication</a:t>
            </a:r>
          </a:p>
        </p:txBody>
      </p:sp>
      <p:cxnSp>
        <p:nvCxnSpPr>
          <p:cNvPr id="5" name="Straight Connector 4"/>
          <p:cNvCxnSpPr/>
          <p:nvPr/>
        </p:nvCxnSpPr>
        <p:spPr bwMode="auto">
          <a:xfrm flipV="1">
            <a:off x="1962150" y="3630613"/>
            <a:ext cx="703263" cy="6572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flipV="1">
            <a:off x="977900" y="4287838"/>
            <a:ext cx="984250" cy="555625"/>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flipV="1">
            <a:off x="1446213" y="3630613"/>
            <a:ext cx="1219200" cy="2016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bwMode="auto">
          <a:xfrm flipH="1">
            <a:off x="977900" y="3783013"/>
            <a:ext cx="422275" cy="10604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bwMode="auto">
          <a:xfrm rot="5400000">
            <a:off x="1093787" y="4781551"/>
            <a:ext cx="1362075"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bwMode="auto">
          <a:xfrm rot="16200000" flipH="1">
            <a:off x="856457" y="4918869"/>
            <a:ext cx="806450" cy="655637"/>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rot="16200000" flipH="1">
            <a:off x="2280444" y="4015582"/>
            <a:ext cx="909637" cy="13970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bwMode="auto">
          <a:xfrm rot="5400000">
            <a:off x="2264569" y="4706144"/>
            <a:ext cx="706438" cy="374650"/>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rot="16200000" flipH="1">
            <a:off x="1716882" y="4533106"/>
            <a:ext cx="958850" cy="46831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flipV="1">
            <a:off x="1587500" y="5246688"/>
            <a:ext cx="842963" cy="35401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pic>
        <p:nvPicPr>
          <p:cNvPr id="39949" name="Picture 1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4994275"/>
            <a:ext cx="2984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7788" y="4287838"/>
            <a:ext cx="354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16"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3429000"/>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7"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0575" y="4589463"/>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3" name="Picture 18"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4035425"/>
            <a:ext cx="3238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9"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00175" y="5397500"/>
            <a:ext cx="344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5" name="Picture 20"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3530600"/>
            <a:ext cx="3317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6" name="Group 56"/>
          <p:cNvGrpSpPr>
            <a:grpSpLocks/>
          </p:cNvGrpSpPr>
          <p:nvPr/>
        </p:nvGrpSpPr>
        <p:grpSpPr bwMode="auto">
          <a:xfrm>
            <a:off x="5507038" y="2895600"/>
            <a:ext cx="1263650" cy="484188"/>
            <a:chOff x="4745531" y="2895600"/>
            <a:chExt cx="1263418" cy="484631"/>
          </a:xfrm>
        </p:grpSpPr>
        <p:pic>
          <p:nvPicPr>
            <p:cNvPr id="39994" name="Picture 21"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45531" y="2895600"/>
              <a:ext cx="33360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5" name="Picture 22"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283" y="2895600"/>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6" name="Picture 2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2895600"/>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57" name="Picture 24"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433763"/>
            <a:ext cx="4048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8" name="Picture 25"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400" y="3433763"/>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26"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3433763"/>
            <a:ext cx="3333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60" name="Group 57"/>
          <p:cNvGrpSpPr>
            <a:grpSpLocks/>
          </p:cNvGrpSpPr>
          <p:nvPr/>
        </p:nvGrpSpPr>
        <p:grpSpPr bwMode="auto">
          <a:xfrm>
            <a:off x="5507038" y="3978275"/>
            <a:ext cx="2493962" cy="485775"/>
            <a:chOff x="4744385" y="4011169"/>
            <a:chExt cx="2494615" cy="484631"/>
          </a:xfrm>
        </p:grpSpPr>
        <p:pic>
          <p:nvPicPr>
            <p:cNvPr id="39988" name="Picture 27"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4385" y="4011169"/>
              <a:ext cx="334752"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9" name="Picture 29"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201" y="40111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0" name="Picture 30"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5071" y="40111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1" name="Picture 3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7871" y="40111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2" name="Picture 32"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271" y="4011169"/>
              <a:ext cx="355729"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3" name="Picture 33"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6870" y="4011169"/>
              <a:ext cx="321291"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61" name="Picture 34"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9738" y="4519613"/>
            <a:ext cx="320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2" name="Picture 37"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7200" y="4519613"/>
            <a:ext cx="355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3" name="Picture 38" descr="ho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69000" y="4519613"/>
            <a:ext cx="333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64" name="Group 59"/>
          <p:cNvGrpSpPr>
            <a:grpSpLocks/>
          </p:cNvGrpSpPr>
          <p:nvPr/>
        </p:nvGrpSpPr>
        <p:grpSpPr bwMode="auto">
          <a:xfrm>
            <a:off x="5486400" y="5060950"/>
            <a:ext cx="1239838" cy="485775"/>
            <a:chOff x="4723910" y="5077969"/>
            <a:chExt cx="1240031" cy="484631"/>
          </a:xfrm>
        </p:grpSpPr>
        <p:pic>
          <p:nvPicPr>
            <p:cNvPr id="39985" name="Picture 39"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3910" y="5077969"/>
              <a:ext cx="355227"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6" name="Picture 40"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071" y="5077969"/>
              <a:ext cx="299870"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7" name="Picture 41" descr="funia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6870" y="5077969"/>
              <a:ext cx="405666" cy="48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65" name="Picture 42"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5603875"/>
            <a:ext cx="298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43"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6200" y="5603875"/>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45"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3400" y="5603875"/>
            <a:ext cx="355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46" descr="ylo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4813" y="6145213"/>
            <a:ext cx="3556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47"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6145213"/>
            <a:ext cx="3000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48" descr="gonzalez.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7200" y="6145213"/>
            <a:ext cx="320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71" name="Group 82"/>
          <p:cNvGrpSpPr>
            <a:grpSpLocks/>
          </p:cNvGrpSpPr>
          <p:nvPr/>
        </p:nvGrpSpPr>
        <p:grpSpPr bwMode="auto">
          <a:xfrm>
            <a:off x="5105400" y="3408363"/>
            <a:ext cx="3200400" cy="2708275"/>
            <a:chOff x="5257800" y="3408680"/>
            <a:chExt cx="3048000" cy="2707645"/>
          </a:xfrm>
        </p:grpSpPr>
        <p:cxnSp>
          <p:nvCxnSpPr>
            <p:cNvPr id="52" name="Straight Connector 51"/>
            <p:cNvCxnSpPr>
              <a:cxnSpLocks noChangeShapeType="1"/>
            </p:cNvCxnSpPr>
            <p:nvPr/>
          </p:nvCxnSpPr>
          <p:spPr bwMode="auto">
            <a:xfrm>
              <a:off x="5257800" y="3408680"/>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5257800" y="3950209"/>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5257800" y="4491738"/>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5257800" y="5033267"/>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257800" y="5574796"/>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5257800" y="6116325"/>
              <a:ext cx="3048000"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67" name="Straight Connector 66"/>
          <p:cNvCxnSpPr>
            <a:cxnSpLocks noChangeShapeType="1"/>
          </p:cNvCxnSpPr>
          <p:nvPr/>
        </p:nvCxnSpPr>
        <p:spPr bwMode="auto">
          <a:xfrm>
            <a:off x="5913438" y="2819400"/>
            <a:ext cx="0" cy="3886200"/>
          </a:xfrm>
          <a:prstGeom prst="line">
            <a:avLst/>
          </a:prstGeom>
          <a:noFill/>
          <a:ln w="127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9973" name="Right Arrow 83"/>
          <p:cNvSpPr>
            <a:spLocks noChangeArrowheads="1"/>
          </p:cNvSpPr>
          <p:nvPr/>
        </p:nvSpPr>
        <p:spPr bwMode="auto">
          <a:xfrm>
            <a:off x="3429000" y="4419600"/>
            <a:ext cx="914400" cy="381000"/>
          </a:xfrm>
          <a:prstGeom prst="rightArrow">
            <a:avLst>
              <a:gd name="adj1" fmla="val 50000"/>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39974" name="TextBox 84"/>
          <p:cNvSpPr txBox="1">
            <a:spLocks noChangeArrowheads="1"/>
          </p:cNvSpPr>
          <p:nvPr/>
        </p:nvSpPr>
        <p:spPr bwMode="auto">
          <a:xfrm rot="-5400000">
            <a:off x="3623469" y="4541044"/>
            <a:ext cx="244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Independent Data Rows</a:t>
            </a:r>
          </a:p>
        </p:txBody>
      </p:sp>
      <p:pic>
        <p:nvPicPr>
          <p:cNvPr id="39975" name="Picture 36"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6038" y="4519613"/>
            <a:ext cx="3349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6" name="Picture 4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5603875"/>
            <a:ext cx="33496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7" name="Picture 49"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9000" y="6145213"/>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8" name="Picture 85"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433763"/>
            <a:ext cx="334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a:grpSpLocks/>
          </p:cNvGrpSpPr>
          <p:nvPr/>
        </p:nvGrpSpPr>
        <p:grpSpPr bwMode="auto">
          <a:xfrm>
            <a:off x="242888" y="3429000"/>
            <a:ext cx="8367712" cy="1143000"/>
            <a:chOff x="242499" y="4495800"/>
            <a:chExt cx="8368101" cy="1828800"/>
          </a:xfrm>
        </p:grpSpPr>
        <p:sp>
          <p:nvSpPr>
            <p:cNvPr id="183" name="Rounded Rectangle 182"/>
            <p:cNvSpPr>
              <a:spLocks noChangeArrowheads="1"/>
            </p:cNvSpPr>
            <p:nvPr/>
          </p:nvSpPr>
          <p:spPr bwMode="auto">
            <a:xfrm>
              <a:off x="304800" y="4495800"/>
              <a:ext cx="8305800" cy="18288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1059" name="TextBox 183"/>
            <p:cNvSpPr txBox="1">
              <a:spLocks noChangeArrowheads="1"/>
            </p:cNvSpPr>
            <p:nvPr/>
          </p:nvSpPr>
          <p:spPr bwMode="auto">
            <a:xfrm rot="-5400000">
              <a:off x="-208167" y="5121985"/>
              <a:ext cx="1547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a:t>Slow</a:t>
              </a:r>
            </a:p>
            <a:p>
              <a:pPr algn="ctr" eaLnBrk="1" hangingPunct="1">
                <a:spcBef>
                  <a:spcPct val="0"/>
                </a:spcBef>
                <a:buFontTx/>
                <a:buNone/>
              </a:pPr>
              <a:r>
                <a:rPr lang="en-US" altLang="x-none" sz="1800"/>
                <a:t>Processor</a:t>
              </a:r>
            </a:p>
          </p:txBody>
        </p:sp>
      </p:grpSp>
      <p:sp>
        <p:nvSpPr>
          <p:cNvPr id="40962" name="Title 1"/>
          <p:cNvSpPr>
            <a:spLocks noGrp="1"/>
          </p:cNvSpPr>
          <p:nvPr>
            <p:ph type="title"/>
          </p:nvPr>
        </p:nvSpPr>
        <p:spPr/>
        <p:txBody>
          <a:bodyPr/>
          <a:lstStyle/>
          <a:p>
            <a:pPr eaLnBrk="1" hangingPunct="1"/>
            <a:r>
              <a:rPr lang="en-US" altLang="x-none" sz="4000"/>
              <a:t>Iterative Algorithms</a:t>
            </a:r>
          </a:p>
        </p:txBody>
      </p:sp>
      <p:sp>
        <p:nvSpPr>
          <p:cNvPr id="3" name="Content Placeholder 2"/>
          <p:cNvSpPr>
            <a:spLocks noGrp="1"/>
          </p:cNvSpPr>
          <p:nvPr>
            <p:ph idx="1"/>
          </p:nvPr>
        </p:nvSpPr>
        <p:spPr>
          <a:xfrm>
            <a:off x="228600" y="1279525"/>
            <a:ext cx="8686800" cy="701675"/>
          </a:xfrm>
        </p:spPr>
        <p:txBody>
          <a:bodyPr rtlCol="0">
            <a:normAutofit/>
          </a:bodyPr>
          <a:lstStyle/>
          <a:p>
            <a:pPr eaLnBrk="1" fontAlgn="auto" hangingPunct="1">
              <a:spcAft>
                <a:spcPts val="0"/>
              </a:spcAft>
              <a:buFont typeface="Arial"/>
              <a:buChar char="•"/>
              <a:defRPr/>
            </a:pPr>
            <a:r>
              <a:rPr lang="en-US" spc="-150" dirty="0" smtClean="0"/>
              <a:t>MR </a:t>
            </a:r>
            <a:r>
              <a:rPr lang="en-US" b="1" spc="-150" dirty="0" smtClean="0">
                <a:solidFill>
                  <a:srgbClr val="FF0000"/>
                </a:solidFill>
              </a:rPr>
              <a:t>doesn’t efficiently express </a:t>
            </a:r>
            <a:r>
              <a:rPr lang="en-US" b="1" spc="-150" dirty="0" smtClean="0"/>
              <a:t>iterative</a:t>
            </a:r>
            <a:r>
              <a:rPr lang="en-US" spc="-150" dirty="0" smtClean="0"/>
              <a:t> algorithms:</a:t>
            </a:r>
            <a:endParaRPr lang="en-US" spc="-150" dirty="0"/>
          </a:p>
        </p:txBody>
      </p:sp>
      <p:sp>
        <p:nvSpPr>
          <p:cNvPr id="40964"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65"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66"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67"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68"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69"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70"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153" name="Group 152"/>
          <p:cNvGrpSpPr>
            <a:grpSpLocks/>
          </p:cNvGrpSpPr>
          <p:nvPr/>
        </p:nvGrpSpPr>
        <p:grpSpPr bwMode="auto">
          <a:xfrm>
            <a:off x="1524000" y="2346325"/>
            <a:ext cx="2133600" cy="3825875"/>
            <a:chOff x="990600" y="2118360"/>
            <a:chExt cx="2133600" cy="3825240"/>
          </a:xfrm>
        </p:grpSpPr>
        <p:sp>
          <p:nvSpPr>
            <p:cNvPr id="41034"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35"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36"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37"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38"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39"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40"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0964"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0965"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0966"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0967"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0968"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0969"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0970"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1034"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1036"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1035"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1038"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1039"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1037"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1040"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4" name="Group 153"/>
          <p:cNvGrpSpPr>
            <a:grpSpLocks/>
          </p:cNvGrpSpPr>
          <p:nvPr/>
        </p:nvGrpSpPr>
        <p:grpSpPr bwMode="auto">
          <a:xfrm>
            <a:off x="3657600" y="2346325"/>
            <a:ext cx="2209800" cy="3825875"/>
            <a:chOff x="3124200" y="2118360"/>
            <a:chExt cx="2209800" cy="3825240"/>
          </a:xfrm>
        </p:grpSpPr>
        <p:sp>
          <p:nvSpPr>
            <p:cNvPr id="41010"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1"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2"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3"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4"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5"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1016"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1010"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1012"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1011"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1014"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1015"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1013"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1016"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55" name="Group 154"/>
          <p:cNvGrpSpPr>
            <a:grpSpLocks/>
          </p:cNvGrpSpPr>
          <p:nvPr/>
        </p:nvGrpSpPr>
        <p:grpSpPr bwMode="auto">
          <a:xfrm>
            <a:off x="5867400" y="2346325"/>
            <a:ext cx="2209800" cy="3825875"/>
            <a:chOff x="5334000" y="2118360"/>
            <a:chExt cx="2209800" cy="3825240"/>
          </a:xfrm>
        </p:grpSpPr>
        <p:sp>
          <p:nvSpPr>
            <p:cNvPr id="40986"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87"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88"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89"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90"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91"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0992"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0986"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0988"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0987"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0990"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0991"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0989"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0992"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0974"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0975"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182" name="Group 181"/>
          <p:cNvGrpSpPr>
            <a:grpSpLocks/>
          </p:cNvGrpSpPr>
          <p:nvPr/>
        </p:nvGrpSpPr>
        <p:grpSpPr bwMode="auto">
          <a:xfrm>
            <a:off x="2830513" y="2133600"/>
            <a:ext cx="4778375" cy="4724400"/>
            <a:chOff x="2831068" y="2133599"/>
            <a:chExt cx="4777264" cy="4724401"/>
          </a:xfrm>
        </p:grpSpPr>
        <p:grpSp>
          <p:nvGrpSpPr>
            <p:cNvPr id="40977"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85"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0978"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83"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0979"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81"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left)">
                                      <p:cBhvr>
                                        <p:cTn id="12" dur="500"/>
                                        <p:tgtEl>
                                          <p:spTgt spid="154"/>
                                        </p:tgtEl>
                                      </p:cBhvr>
                                    </p:animEffect>
                                  </p:childTnLst>
                                </p:cTn>
                              </p:par>
                            </p:childTnLst>
                          </p:cTn>
                        </p:par>
                        <p:par>
                          <p:cTn id="13" fill="hold" nodeType="afterGroup">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55"/>
                                        </p:tgtEl>
                                        <p:attrNameLst>
                                          <p:attrName>style.visibility</p:attrName>
                                        </p:attrNameLst>
                                      </p:cBhvr>
                                      <p:to>
                                        <p:strVal val="visible"/>
                                      </p:to>
                                    </p:set>
                                    <p:animEffect transition="in" filter="wipe(left)">
                                      <p:cBhvr>
                                        <p:cTn id="16" dur="500"/>
                                        <p:tgtEl>
                                          <p:spTgt spid="1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58"/>
          <p:cNvGrpSpPr>
            <a:grpSpLocks/>
          </p:cNvGrpSpPr>
          <p:nvPr/>
        </p:nvGrpSpPr>
        <p:grpSpPr bwMode="auto">
          <a:xfrm>
            <a:off x="7010400" y="609600"/>
            <a:ext cx="1981200" cy="5638800"/>
            <a:chOff x="7010400" y="990600"/>
            <a:chExt cx="1981200" cy="5638800"/>
          </a:xfrm>
        </p:grpSpPr>
        <p:sp>
          <p:nvSpPr>
            <p:cNvPr id="12312" name="TextBox 28"/>
            <p:cNvSpPr txBox="1">
              <a:spLocks noChangeArrowheads="1"/>
            </p:cNvSpPr>
            <p:nvPr/>
          </p:nvSpPr>
          <p:spPr bwMode="auto">
            <a:xfrm>
              <a:off x="7162800" y="3505200"/>
              <a:ext cx="1752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Patient presents abdominal pain.</a:t>
              </a:r>
            </a:p>
          </p:txBody>
        </p:sp>
        <p:sp>
          <p:nvSpPr>
            <p:cNvPr id="12313" name="Rounded Rectangle 40"/>
            <p:cNvSpPr>
              <a:spLocks noChangeArrowheads="1"/>
            </p:cNvSpPr>
            <p:nvPr/>
          </p:nvSpPr>
          <p:spPr bwMode="auto">
            <a:xfrm>
              <a:off x="7010400" y="990600"/>
              <a:ext cx="1981200" cy="56388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pic>
          <p:nvPicPr>
            <p:cNvPr id="12314" name="Picture 3" descr="C:\Users\jegonzal\AppData\Local\Microsoft\Windows\Temporary Internet Files\Content.IE5\5PSFKVT5\MC90007131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447800"/>
              <a:ext cx="1632642" cy="189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Box 35"/>
            <p:cNvSpPr txBox="1">
              <a:spLocks noChangeArrowheads="1"/>
            </p:cNvSpPr>
            <p:nvPr/>
          </p:nvSpPr>
          <p:spPr bwMode="auto">
            <a:xfrm>
              <a:off x="7162800" y="5257800"/>
              <a:ext cx="17363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Diagnosis?</a:t>
              </a:r>
            </a:p>
          </p:txBody>
        </p:sp>
      </p:grpSp>
      <p:grpSp>
        <p:nvGrpSpPr>
          <p:cNvPr id="60" name="Group 59"/>
          <p:cNvGrpSpPr>
            <a:grpSpLocks/>
          </p:cNvGrpSpPr>
          <p:nvPr/>
        </p:nvGrpSpPr>
        <p:grpSpPr bwMode="auto">
          <a:xfrm>
            <a:off x="4724400" y="609600"/>
            <a:ext cx="1981200" cy="5638800"/>
            <a:chOff x="4724400" y="990600"/>
            <a:chExt cx="1981200" cy="5638800"/>
          </a:xfrm>
        </p:grpSpPr>
        <p:sp>
          <p:nvSpPr>
            <p:cNvPr id="12307" name="Rounded Rectangle 39"/>
            <p:cNvSpPr>
              <a:spLocks noChangeArrowheads="1"/>
            </p:cNvSpPr>
            <p:nvPr/>
          </p:nvSpPr>
          <p:spPr bwMode="auto">
            <a:xfrm>
              <a:off x="4724400" y="990600"/>
              <a:ext cx="1981200" cy="56388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pic>
          <p:nvPicPr>
            <p:cNvPr id="12308" name="Picture 4" descr="C:\Users\jegonzal\AppData\Local\Microsoft\Windows\Temporary Internet Files\Content.IE5\75SKRT41\MC9002643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0"/>
              <a:ext cx="95920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Box 37"/>
            <p:cNvSpPr txBox="1">
              <a:spLocks noChangeArrowheads="1"/>
            </p:cNvSpPr>
            <p:nvPr/>
          </p:nvSpPr>
          <p:spPr bwMode="auto">
            <a:xfrm>
              <a:off x="4800600" y="1066800"/>
              <a:ext cx="1828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Patient ate</a:t>
              </a:r>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r>
                <a:rPr lang="en-US" altLang="x-none" sz="2400"/>
                <a:t>which contains</a:t>
              </a:r>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r>
                <a:rPr lang="en-US" altLang="x-none" sz="2400"/>
                <a:t>purchased</a:t>
              </a:r>
            </a:p>
            <a:p>
              <a:pPr algn="ctr" eaLnBrk="1" hangingPunct="1">
                <a:spcBef>
                  <a:spcPct val="0"/>
                </a:spcBef>
                <a:buFontTx/>
                <a:buNone/>
              </a:pPr>
              <a:r>
                <a:rPr lang="en-US" altLang="x-none" sz="2400"/>
                <a:t>from</a:t>
              </a:r>
            </a:p>
            <a:p>
              <a:pPr algn="ctr" eaLnBrk="1" hangingPunct="1">
                <a:spcBef>
                  <a:spcPct val="0"/>
                </a:spcBef>
                <a:buFontTx/>
                <a:buNone/>
              </a:pPr>
              <a:endParaRPr lang="en-US" altLang="x-none" sz="2400"/>
            </a:p>
          </p:txBody>
        </p:sp>
        <p:pic>
          <p:nvPicPr>
            <p:cNvPr id="12310" name="Picture 7" descr="C:\Users\jegonzal\AppData\Local\Microsoft\Windows\Temporary Internet Files\Content.IE5\NB3FCZ21\MC90011242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155154"/>
              <a:ext cx="914400" cy="95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8" descr="C:\Users\jegonzal\AppData\Local\Microsoft\Windows\Temporary Internet Files\Content.IE5\5PSFKVT5\MC90025042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5181600"/>
              <a:ext cx="914400" cy="140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Group 61"/>
          <p:cNvGrpSpPr>
            <a:grpSpLocks/>
          </p:cNvGrpSpPr>
          <p:nvPr/>
        </p:nvGrpSpPr>
        <p:grpSpPr bwMode="auto">
          <a:xfrm>
            <a:off x="152400" y="609600"/>
            <a:ext cx="1981200" cy="5638800"/>
            <a:chOff x="152400" y="990600"/>
            <a:chExt cx="1981200" cy="5638800"/>
          </a:xfrm>
        </p:grpSpPr>
        <p:sp>
          <p:nvSpPr>
            <p:cNvPr id="12302" name="Rounded Rectangle 29"/>
            <p:cNvSpPr>
              <a:spLocks noChangeArrowheads="1"/>
            </p:cNvSpPr>
            <p:nvPr/>
          </p:nvSpPr>
          <p:spPr bwMode="auto">
            <a:xfrm>
              <a:off x="152400" y="990600"/>
              <a:ext cx="1981200" cy="56388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pic>
          <p:nvPicPr>
            <p:cNvPr id="12303" name="Picture 8" descr="C:\Users\jegonzal\AppData\Local\Microsoft\Windows\Temporary Internet Files\Content.IE5\5PSFKVT5\MC90025042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090513"/>
              <a:ext cx="914400" cy="140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45"/>
            <p:cNvSpPr txBox="1">
              <a:spLocks noChangeArrowheads="1"/>
            </p:cNvSpPr>
            <p:nvPr/>
          </p:nvSpPr>
          <p:spPr bwMode="auto">
            <a:xfrm>
              <a:off x="228600" y="2538313"/>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Also sold</a:t>
              </a:r>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endParaRPr lang="en-US" altLang="x-none" sz="2400"/>
            </a:p>
            <a:p>
              <a:pPr algn="ctr" eaLnBrk="1" hangingPunct="1">
                <a:spcBef>
                  <a:spcPct val="0"/>
                </a:spcBef>
                <a:buFontTx/>
                <a:buNone/>
              </a:pPr>
              <a:r>
                <a:rPr lang="en-US" altLang="x-none" sz="2400"/>
                <a:t>to</a:t>
              </a:r>
            </a:p>
          </p:txBody>
        </p:sp>
        <p:pic>
          <p:nvPicPr>
            <p:cNvPr id="12305" name="Picture 7" descr="C:\Users\jegonzal\AppData\Local\Microsoft\Windows\Temporary Internet Files\Content.IE5\NB3FCZ21\MC90011242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95513"/>
              <a:ext cx="914400" cy="95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9" descr="C:\Users\jegonzal\AppData\Local\Microsoft\Windows\Temporary Internet Files\Content.IE5\75SKRT41\MC900215416[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595713"/>
              <a:ext cx="990600" cy="17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 name="Group 60"/>
          <p:cNvGrpSpPr>
            <a:grpSpLocks/>
          </p:cNvGrpSpPr>
          <p:nvPr/>
        </p:nvGrpSpPr>
        <p:grpSpPr bwMode="auto">
          <a:xfrm>
            <a:off x="2438400" y="609600"/>
            <a:ext cx="1981200" cy="5638800"/>
            <a:chOff x="2438400" y="990600"/>
            <a:chExt cx="1981200" cy="5638800"/>
          </a:xfrm>
        </p:grpSpPr>
        <p:sp>
          <p:nvSpPr>
            <p:cNvPr id="12297" name="Rounded Rectangle 38"/>
            <p:cNvSpPr>
              <a:spLocks noChangeArrowheads="1"/>
            </p:cNvSpPr>
            <p:nvPr/>
          </p:nvSpPr>
          <p:spPr bwMode="auto">
            <a:xfrm>
              <a:off x="2438400" y="990600"/>
              <a:ext cx="1981200" cy="56388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pic>
          <p:nvPicPr>
            <p:cNvPr id="12298" name="Picture 9" descr="C:\Users\jegonzal\AppData\Local\Microsoft\Windows\Temporary Internet Files\Content.IE5\75SKRT41\MC900215416[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05200"/>
              <a:ext cx="990600" cy="17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5" descr="C:\Users\jegonzal\AppData\Local\Microsoft\Windows\Temporary Internet Files\Content.IE5\75SKRT41\MC900230019[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143000"/>
              <a:ext cx="897941" cy="176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6"/>
            <p:cNvSpPr txBox="1">
              <a:spLocks noChangeArrowheads="1"/>
            </p:cNvSpPr>
            <p:nvPr/>
          </p:nvSpPr>
          <p:spPr bwMode="auto">
            <a:xfrm>
              <a:off x="2667000" y="3048000"/>
              <a:ext cx="1523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Diagnoses </a:t>
              </a:r>
            </a:p>
          </p:txBody>
        </p:sp>
        <p:sp>
          <p:nvSpPr>
            <p:cNvPr id="12301" name="TextBox 57"/>
            <p:cNvSpPr txBox="1">
              <a:spLocks noChangeArrowheads="1"/>
            </p:cNvSpPr>
            <p:nvPr/>
          </p:nvSpPr>
          <p:spPr bwMode="auto">
            <a:xfrm>
              <a:off x="2778835" y="5410200"/>
              <a:ext cx="13517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400"/>
                <a:t>with</a:t>
              </a:r>
            </a:p>
            <a:p>
              <a:pPr algn="ctr" eaLnBrk="1" hangingPunct="1">
                <a:spcBef>
                  <a:spcPct val="0"/>
                </a:spcBef>
                <a:buFontTx/>
                <a:buNone/>
              </a:pPr>
              <a:r>
                <a:rPr lang="en-US" altLang="x-none" sz="2400"/>
                <a:t>E. Coli </a:t>
              </a:r>
            </a:p>
            <a:p>
              <a:pPr algn="ctr" eaLnBrk="1" hangingPunct="1">
                <a:spcBef>
                  <a:spcPct val="0"/>
                </a:spcBef>
                <a:buFontTx/>
                <a:buNone/>
              </a:pPr>
              <a:r>
                <a:rPr lang="en-US" altLang="x-none" sz="2400"/>
                <a:t>infection </a:t>
              </a:r>
            </a:p>
          </p:txBody>
        </p:sp>
      </p:grpSp>
      <p:grpSp>
        <p:nvGrpSpPr>
          <p:cNvPr id="10" name="Group 49"/>
          <p:cNvGrpSpPr>
            <a:grpSpLocks/>
          </p:cNvGrpSpPr>
          <p:nvPr/>
        </p:nvGrpSpPr>
        <p:grpSpPr bwMode="auto">
          <a:xfrm>
            <a:off x="1981200" y="3162300"/>
            <a:ext cx="5181600" cy="533400"/>
            <a:chOff x="1981200" y="3543300"/>
            <a:chExt cx="5181600" cy="533400"/>
          </a:xfrm>
        </p:grpSpPr>
        <p:sp>
          <p:nvSpPr>
            <p:cNvPr id="47" name="Right Arrow 46"/>
            <p:cNvSpPr>
              <a:spLocks noChangeArrowheads="1"/>
            </p:cNvSpPr>
            <p:nvPr/>
          </p:nvSpPr>
          <p:spPr bwMode="auto">
            <a:xfrm>
              <a:off x="1981200" y="3543300"/>
              <a:ext cx="609600" cy="533400"/>
            </a:xfrm>
            <a:prstGeom prst="rightArrow">
              <a:avLst>
                <a:gd name="adj1" fmla="val 50000"/>
                <a:gd name="adj2" fmla="val 5000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800">
                <a:latin typeface="Tahoma" pitchFamily="-64" charset="0"/>
              </a:endParaRPr>
            </a:p>
          </p:txBody>
        </p:sp>
        <p:sp>
          <p:nvSpPr>
            <p:cNvPr id="48" name="Right Arrow 47"/>
            <p:cNvSpPr>
              <a:spLocks noChangeArrowheads="1"/>
            </p:cNvSpPr>
            <p:nvPr/>
          </p:nvSpPr>
          <p:spPr bwMode="auto">
            <a:xfrm>
              <a:off x="4267200" y="3543300"/>
              <a:ext cx="609600" cy="533400"/>
            </a:xfrm>
            <a:prstGeom prst="rightArrow">
              <a:avLst>
                <a:gd name="adj1" fmla="val 50000"/>
                <a:gd name="adj2" fmla="val 5000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800">
                <a:latin typeface="Tahoma" pitchFamily="-64" charset="0"/>
              </a:endParaRPr>
            </a:p>
          </p:txBody>
        </p:sp>
        <p:sp>
          <p:nvSpPr>
            <p:cNvPr id="49" name="Right Arrow 48"/>
            <p:cNvSpPr>
              <a:spLocks noChangeArrowheads="1"/>
            </p:cNvSpPr>
            <p:nvPr/>
          </p:nvSpPr>
          <p:spPr bwMode="auto">
            <a:xfrm>
              <a:off x="6553200" y="3543300"/>
              <a:ext cx="609600" cy="533400"/>
            </a:xfrm>
            <a:prstGeom prst="rightArrow">
              <a:avLst>
                <a:gd name="adj1" fmla="val 50000"/>
                <a:gd name="adj2" fmla="val 50000"/>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800">
                <a:latin typeface="Tahoma" pitchFamily="-6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a:spLocks noChangeArrowheads="1"/>
          </p:cNvSpPr>
          <p:nvPr/>
        </p:nvSpPr>
        <p:spPr bwMode="auto">
          <a:xfrm>
            <a:off x="5181600" y="22098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01" name="Rounded Rectangle 100"/>
          <p:cNvSpPr>
            <a:spLocks noChangeArrowheads="1"/>
          </p:cNvSpPr>
          <p:nvPr/>
        </p:nvSpPr>
        <p:spPr bwMode="auto">
          <a:xfrm>
            <a:off x="3048000" y="3429000"/>
            <a:ext cx="2133600" cy="11430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183" name="Rounded Rectangle 182"/>
          <p:cNvSpPr>
            <a:spLocks noChangeArrowheads="1"/>
          </p:cNvSpPr>
          <p:nvPr/>
        </p:nvSpPr>
        <p:spPr bwMode="auto">
          <a:xfrm>
            <a:off x="914400" y="4572000"/>
            <a:ext cx="2133600" cy="1752600"/>
          </a:xfrm>
          <a:prstGeom prst="roundRect">
            <a:avLst>
              <a:gd name="adj" fmla="val 6546"/>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dirty="0">
              <a:latin typeface="Tahoma" pitchFamily="-64" charset="0"/>
            </a:endParaRPr>
          </a:p>
        </p:txBody>
      </p:sp>
      <p:sp>
        <p:nvSpPr>
          <p:cNvPr id="43012" name="Title 1"/>
          <p:cNvSpPr>
            <a:spLocks noGrp="1"/>
          </p:cNvSpPr>
          <p:nvPr>
            <p:ph type="title"/>
          </p:nvPr>
        </p:nvSpPr>
        <p:spPr/>
        <p:txBody>
          <a:bodyPr/>
          <a:lstStyle/>
          <a:p>
            <a:pPr eaLnBrk="1" hangingPunct="1"/>
            <a:r>
              <a:rPr lang="en-US" altLang="x-none" sz="4000"/>
              <a:t>MapAbuse: Iterative MapReduce</a:t>
            </a:r>
          </a:p>
        </p:txBody>
      </p:sp>
      <p:sp>
        <p:nvSpPr>
          <p:cNvPr id="43013" name="Content Placeholder 2"/>
          <p:cNvSpPr>
            <a:spLocks noGrp="1"/>
          </p:cNvSpPr>
          <p:nvPr>
            <p:ph idx="1"/>
          </p:nvPr>
        </p:nvSpPr>
        <p:spPr>
          <a:xfrm>
            <a:off x="457200" y="1279525"/>
            <a:ext cx="8305800" cy="701675"/>
          </a:xfrm>
        </p:spPr>
        <p:txBody>
          <a:bodyPr/>
          <a:lstStyle/>
          <a:p>
            <a:pPr eaLnBrk="1" hangingPunct="1"/>
            <a:r>
              <a:rPr lang="en-US" altLang="x-none" b="1"/>
              <a:t>Only a </a:t>
            </a:r>
            <a:r>
              <a:rPr lang="en-US" altLang="x-none" b="1">
                <a:solidFill>
                  <a:srgbClr val="0070C0"/>
                </a:solidFill>
              </a:rPr>
              <a:t>subset </a:t>
            </a:r>
            <a:r>
              <a:rPr lang="en-US" altLang="x-none"/>
              <a:t>of data needs computation:</a:t>
            </a:r>
          </a:p>
        </p:txBody>
      </p:sp>
      <p:sp>
        <p:nvSpPr>
          <p:cNvPr id="43014"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15"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16"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17"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18"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19"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20"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43021" name="Group 152"/>
          <p:cNvGrpSpPr>
            <a:grpSpLocks/>
          </p:cNvGrpSpPr>
          <p:nvPr/>
        </p:nvGrpSpPr>
        <p:grpSpPr bwMode="auto">
          <a:xfrm>
            <a:off x="1524000" y="2346325"/>
            <a:ext cx="2133600" cy="3825875"/>
            <a:chOff x="990600" y="2118360"/>
            <a:chExt cx="2133600" cy="3825240"/>
          </a:xfrm>
        </p:grpSpPr>
        <p:sp>
          <p:nvSpPr>
            <p:cNvPr id="43084"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85"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86"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87"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88"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89"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90"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3014"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3015"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3016"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3017"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3018"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3019"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3020"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3084"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3086"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3085"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3088"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3089"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3087"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3090"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3022" name="Group 153"/>
          <p:cNvGrpSpPr>
            <a:grpSpLocks/>
          </p:cNvGrpSpPr>
          <p:nvPr/>
        </p:nvGrpSpPr>
        <p:grpSpPr bwMode="auto">
          <a:xfrm>
            <a:off x="3657600" y="2346325"/>
            <a:ext cx="2209800" cy="3825875"/>
            <a:chOff x="3124200" y="2118360"/>
            <a:chExt cx="2209800" cy="3825240"/>
          </a:xfrm>
        </p:grpSpPr>
        <p:sp>
          <p:nvSpPr>
            <p:cNvPr id="43060"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1"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2"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3"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4"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5"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66"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3060"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3062"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3061"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3064"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3065"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3063"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3066"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3023" name="Group 154"/>
          <p:cNvGrpSpPr>
            <a:grpSpLocks/>
          </p:cNvGrpSpPr>
          <p:nvPr/>
        </p:nvGrpSpPr>
        <p:grpSpPr bwMode="auto">
          <a:xfrm>
            <a:off x="5867400" y="2346325"/>
            <a:ext cx="2209800" cy="3825875"/>
            <a:chOff x="5334000" y="2118360"/>
            <a:chExt cx="2209800" cy="3825240"/>
          </a:xfrm>
        </p:grpSpPr>
        <p:sp>
          <p:nvSpPr>
            <p:cNvPr id="43036"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37"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38"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39"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40"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41"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3042"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3036"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3038"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3037"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3040"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3041"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3039"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3042"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3024"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3025"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43026" name="Group 181"/>
          <p:cNvGrpSpPr>
            <a:grpSpLocks/>
          </p:cNvGrpSpPr>
          <p:nvPr/>
        </p:nvGrpSpPr>
        <p:grpSpPr bwMode="auto">
          <a:xfrm>
            <a:off x="2830513" y="2133600"/>
            <a:ext cx="4778375" cy="4724400"/>
            <a:chOff x="2831068" y="2133599"/>
            <a:chExt cx="4777264" cy="4724401"/>
          </a:xfrm>
        </p:grpSpPr>
        <p:grpSp>
          <p:nvGrpSpPr>
            <p:cNvPr id="43027" name="Group 174"/>
            <p:cNvGrpSpPr>
              <a:grpSpLocks/>
            </p:cNvGrpSpPr>
            <p:nvPr/>
          </p:nvGrpSpPr>
          <p:grpSpPr bwMode="auto">
            <a:xfrm>
              <a:off x="2831068" y="2133599"/>
              <a:ext cx="369332" cy="4724400"/>
              <a:chOff x="2831068" y="2133599"/>
              <a:chExt cx="369332" cy="4724400"/>
            </a:xfrm>
          </p:grpSpPr>
          <p:cxnSp>
            <p:nvCxnSpPr>
              <p:cNvPr id="172" name="Straight Connector 171"/>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3035" name="TextBox 172"/>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3028" name="Group 175"/>
            <p:cNvGrpSpPr>
              <a:grpSpLocks/>
            </p:cNvGrpSpPr>
            <p:nvPr/>
          </p:nvGrpSpPr>
          <p:grpSpPr bwMode="auto">
            <a:xfrm>
              <a:off x="5029200" y="2133600"/>
              <a:ext cx="369332" cy="4724400"/>
              <a:chOff x="2831068" y="2133599"/>
              <a:chExt cx="369332" cy="4724400"/>
            </a:xfrm>
          </p:grpSpPr>
          <p:cxnSp>
            <p:nvCxnSpPr>
              <p:cNvPr id="177" name="Straight Connector 176"/>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3033" name="TextBox 177"/>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nvGrpSpPr>
            <p:cNvPr id="43029" name="Group 178"/>
            <p:cNvGrpSpPr>
              <a:grpSpLocks/>
            </p:cNvGrpSpPr>
            <p:nvPr/>
          </p:nvGrpSpPr>
          <p:grpSpPr bwMode="auto">
            <a:xfrm>
              <a:off x="7239000" y="2133600"/>
              <a:ext cx="369332" cy="4724400"/>
              <a:chOff x="2831068" y="2133599"/>
              <a:chExt cx="369332" cy="4724400"/>
            </a:xfrm>
          </p:grpSpPr>
          <p:cxnSp>
            <p:nvCxnSpPr>
              <p:cNvPr id="180" name="Straight Connector 179"/>
              <p:cNvCxnSpPr>
                <a:cxnSpLocks noChangeShapeType="1"/>
              </p:cNvCxnSpPr>
              <p:nvPr/>
            </p:nvCxnSpPr>
            <p:spPr bwMode="auto">
              <a:xfrm rot="5400000">
                <a:off x="795537" y="4462263"/>
                <a:ext cx="4657327" cy="0"/>
              </a:xfrm>
              <a:prstGeom prst="line">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3031" name="TextBox 180"/>
              <p:cNvSpPr txBox="1">
                <a:spLocks noChangeArrowheads="1"/>
              </p:cNvSpPr>
              <p:nvPr/>
            </p:nvSpPr>
            <p:spPr bwMode="auto">
              <a:xfrm rot="-5400000">
                <a:off x="2601197" y="6258797"/>
                <a:ext cx="829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Barrier</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x-none" sz="4000"/>
              <a:t>MapAbuse: Iterative MapReduce</a:t>
            </a:r>
          </a:p>
        </p:txBody>
      </p:sp>
      <p:sp>
        <p:nvSpPr>
          <p:cNvPr id="44034" name="Content Placeholder 2"/>
          <p:cNvSpPr>
            <a:spLocks noGrp="1"/>
          </p:cNvSpPr>
          <p:nvPr>
            <p:ph idx="1"/>
          </p:nvPr>
        </p:nvSpPr>
        <p:spPr>
          <a:xfrm>
            <a:off x="457200" y="1300163"/>
            <a:ext cx="8305800" cy="681037"/>
          </a:xfrm>
        </p:spPr>
        <p:txBody>
          <a:bodyPr/>
          <a:lstStyle/>
          <a:p>
            <a:pPr eaLnBrk="1" hangingPunct="1">
              <a:defRPr/>
            </a:pPr>
            <a:r>
              <a:rPr lang="en-US" altLang="x-none" dirty="0"/>
              <a:t>System is </a:t>
            </a:r>
            <a:r>
              <a:rPr lang="en-US" altLang="x-none" b="1" dirty="0">
                <a:solidFill>
                  <a:schemeClr val="accent6">
                    <a:lumMod val="75000"/>
                  </a:schemeClr>
                </a:solidFill>
              </a:rPr>
              <a:t>not optimized </a:t>
            </a:r>
            <a:r>
              <a:rPr lang="en-US" altLang="x-none" b="1" dirty="0"/>
              <a:t>for iteration:</a:t>
            </a:r>
          </a:p>
        </p:txBody>
      </p:sp>
      <p:sp>
        <p:nvSpPr>
          <p:cNvPr id="45059" name="Oval 4"/>
          <p:cNvSpPr>
            <a:spLocks noChangeArrowheads="1"/>
          </p:cNvSpPr>
          <p:nvPr/>
        </p:nvSpPr>
        <p:spPr bwMode="auto">
          <a:xfrm>
            <a:off x="990600" y="2346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0" name="Oval 5"/>
          <p:cNvSpPr>
            <a:spLocks noChangeArrowheads="1"/>
          </p:cNvSpPr>
          <p:nvPr/>
        </p:nvSpPr>
        <p:spPr bwMode="auto">
          <a:xfrm>
            <a:off x="990600" y="2930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1" name="Oval 6"/>
          <p:cNvSpPr>
            <a:spLocks noChangeArrowheads="1"/>
          </p:cNvSpPr>
          <p:nvPr/>
        </p:nvSpPr>
        <p:spPr bwMode="auto">
          <a:xfrm>
            <a:off x="990600" y="35147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2" name="Oval 7"/>
          <p:cNvSpPr>
            <a:spLocks noChangeArrowheads="1"/>
          </p:cNvSpPr>
          <p:nvPr/>
        </p:nvSpPr>
        <p:spPr bwMode="auto">
          <a:xfrm>
            <a:off x="990600" y="40989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3" name="Oval 8"/>
          <p:cNvSpPr>
            <a:spLocks noChangeArrowheads="1"/>
          </p:cNvSpPr>
          <p:nvPr/>
        </p:nvSpPr>
        <p:spPr bwMode="auto">
          <a:xfrm>
            <a:off x="990600" y="46831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4" name="Oval 9"/>
          <p:cNvSpPr>
            <a:spLocks noChangeArrowheads="1"/>
          </p:cNvSpPr>
          <p:nvPr/>
        </p:nvSpPr>
        <p:spPr bwMode="auto">
          <a:xfrm>
            <a:off x="990600" y="52673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65" name="Oval 10"/>
          <p:cNvSpPr>
            <a:spLocks noChangeArrowheads="1"/>
          </p:cNvSpPr>
          <p:nvPr/>
        </p:nvSpPr>
        <p:spPr bwMode="auto">
          <a:xfrm>
            <a:off x="990600" y="5851525"/>
            <a:ext cx="533400" cy="32067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grpSp>
        <p:nvGrpSpPr>
          <p:cNvPr id="45066" name="Group 152"/>
          <p:cNvGrpSpPr>
            <a:grpSpLocks/>
          </p:cNvGrpSpPr>
          <p:nvPr/>
        </p:nvGrpSpPr>
        <p:grpSpPr bwMode="auto">
          <a:xfrm>
            <a:off x="1524000" y="2346325"/>
            <a:ext cx="2133600" cy="3825875"/>
            <a:chOff x="990600" y="2118360"/>
            <a:chExt cx="2133600" cy="3825240"/>
          </a:xfrm>
        </p:grpSpPr>
        <p:sp>
          <p:nvSpPr>
            <p:cNvPr id="45127" name="Oval 11"/>
            <p:cNvSpPr>
              <a:spLocks noChangeArrowheads="1"/>
            </p:cNvSpPr>
            <p:nvPr/>
          </p:nvSpPr>
          <p:spPr bwMode="auto">
            <a:xfrm>
              <a:off x="25908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28" name="Oval 12"/>
            <p:cNvSpPr>
              <a:spLocks noChangeArrowheads="1"/>
            </p:cNvSpPr>
            <p:nvPr/>
          </p:nvSpPr>
          <p:spPr bwMode="auto">
            <a:xfrm>
              <a:off x="25908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29" name="Oval 13"/>
            <p:cNvSpPr>
              <a:spLocks noChangeArrowheads="1"/>
            </p:cNvSpPr>
            <p:nvPr/>
          </p:nvSpPr>
          <p:spPr bwMode="auto">
            <a:xfrm>
              <a:off x="25908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30" name="Oval 14"/>
            <p:cNvSpPr>
              <a:spLocks noChangeArrowheads="1"/>
            </p:cNvSpPr>
            <p:nvPr/>
          </p:nvSpPr>
          <p:spPr bwMode="auto">
            <a:xfrm>
              <a:off x="25908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31" name="Oval 15"/>
            <p:cNvSpPr>
              <a:spLocks noChangeArrowheads="1"/>
            </p:cNvSpPr>
            <p:nvPr/>
          </p:nvSpPr>
          <p:spPr bwMode="auto">
            <a:xfrm>
              <a:off x="25908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32" name="Oval 16"/>
            <p:cNvSpPr>
              <a:spLocks noChangeArrowheads="1"/>
            </p:cNvSpPr>
            <p:nvPr/>
          </p:nvSpPr>
          <p:spPr bwMode="auto">
            <a:xfrm>
              <a:off x="25908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33" name="Oval 17"/>
            <p:cNvSpPr>
              <a:spLocks noChangeArrowheads="1"/>
            </p:cNvSpPr>
            <p:nvPr/>
          </p:nvSpPr>
          <p:spPr bwMode="auto">
            <a:xfrm>
              <a:off x="25908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9" name="Rounded Rectangle 18"/>
            <p:cNvSpPr>
              <a:spLocks noChangeArrowheads="1"/>
            </p:cNvSpPr>
            <p:nvPr/>
          </p:nvSpPr>
          <p:spPr bwMode="auto">
            <a:xfrm>
              <a:off x="14478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20" name="Rounded Rectangle 19"/>
            <p:cNvSpPr>
              <a:spLocks noChangeArrowheads="1"/>
            </p:cNvSpPr>
            <p:nvPr/>
          </p:nvSpPr>
          <p:spPr bwMode="auto">
            <a:xfrm>
              <a:off x="14478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21" name="Rounded Rectangle 20"/>
            <p:cNvSpPr>
              <a:spLocks noChangeArrowheads="1"/>
            </p:cNvSpPr>
            <p:nvPr/>
          </p:nvSpPr>
          <p:spPr bwMode="auto">
            <a:xfrm>
              <a:off x="14478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23" name="Straight Arrow Connector 22"/>
            <p:cNvCxnSpPr>
              <a:cxnSpLocks noChangeShapeType="1"/>
              <a:stCxn id="45059" idx="6"/>
              <a:endCxn id="19" idx="1"/>
            </p:cNvCxnSpPr>
            <p:nvPr/>
          </p:nvCxnSpPr>
          <p:spPr bwMode="auto">
            <a:xfrm>
              <a:off x="990600" y="2278380"/>
              <a:ext cx="4572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45060" idx="6"/>
              <a:endCxn id="19" idx="1"/>
            </p:cNvCxnSpPr>
            <p:nvPr/>
          </p:nvCxnSpPr>
          <p:spPr bwMode="auto">
            <a:xfrm flipV="1">
              <a:off x="990600" y="2537460"/>
              <a:ext cx="4572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45061" idx="6"/>
              <a:endCxn id="20" idx="1"/>
            </p:cNvCxnSpPr>
            <p:nvPr/>
          </p:nvCxnSpPr>
          <p:spPr bwMode="auto">
            <a:xfrm>
              <a:off x="990600" y="3446780"/>
              <a:ext cx="4572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a:stCxn id="45062" idx="6"/>
              <a:endCxn id="20" idx="1"/>
            </p:cNvCxnSpPr>
            <p:nvPr/>
          </p:nvCxnSpPr>
          <p:spPr bwMode="auto">
            <a:xfrm flipV="1">
              <a:off x="990600" y="3756660"/>
              <a:ext cx="4572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stCxn id="45063" idx="6"/>
              <a:endCxn id="21" idx="1"/>
            </p:cNvCxnSpPr>
            <p:nvPr/>
          </p:nvCxnSpPr>
          <p:spPr bwMode="auto">
            <a:xfrm>
              <a:off x="990600" y="4615180"/>
              <a:ext cx="4572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Arrow Connector 34"/>
            <p:cNvCxnSpPr>
              <a:cxnSpLocks noChangeShapeType="1"/>
              <a:stCxn id="45064" idx="6"/>
              <a:endCxn id="21" idx="1"/>
            </p:cNvCxnSpPr>
            <p:nvPr/>
          </p:nvCxnSpPr>
          <p:spPr bwMode="auto">
            <a:xfrm flipV="1">
              <a:off x="990600" y="4975860"/>
              <a:ext cx="4572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Arrow Connector 36"/>
            <p:cNvCxnSpPr>
              <a:cxnSpLocks noChangeShapeType="1"/>
              <a:stCxn id="45065" idx="6"/>
              <a:endCxn id="21" idx="1"/>
            </p:cNvCxnSpPr>
            <p:nvPr/>
          </p:nvCxnSpPr>
          <p:spPr bwMode="auto">
            <a:xfrm flipV="1">
              <a:off x="990600" y="4975860"/>
              <a:ext cx="4572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19" idx="3"/>
              <a:endCxn id="45127" idx="2"/>
            </p:cNvCxnSpPr>
            <p:nvPr/>
          </p:nvCxnSpPr>
          <p:spPr bwMode="auto">
            <a:xfrm flipV="1">
              <a:off x="20574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19" idx="3"/>
              <a:endCxn id="45129" idx="2"/>
            </p:cNvCxnSpPr>
            <p:nvPr/>
          </p:nvCxnSpPr>
          <p:spPr bwMode="auto">
            <a:xfrm>
              <a:off x="20574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0" idx="3"/>
              <a:endCxn id="45128" idx="2"/>
            </p:cNvCxnSpPr>
            <p:nvPr/>
          </p:nvCxnSpPr>
          <p:spPr bwMode="auto">
            <a:xfrm flipV="1">
              <a:off x="20574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20" idx="3"/>
              <a:endCxn id="45131" idx="2"/>
            </p:cNvCxnSpPr>
            <p:nvPr/>
          </p:nvCxnSpPr>
          <p:spPr bwMode="auto">
            <a:xfrm>
              <a:off x="20574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1" idx="3"/>
              <a:endCxn id="45132" idx="2"/>
            </p:cNvCxnSpPr>
            <p:nvPr/>
          </p:nvCxnSpPr>
          <p:spPr bwMode="auto">
            <a:xfrm>
              <a:off x="20574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1" idx="3"/>
              <a:endCxn id="45130" idx="2"/>
            </p:cNvCxnSpPr>
            <p:nvPr/>
          </p:nvCxnSpPr>
          <p:spPr bwMode="auto">
            <a:xfrm flipV="1">
              <a:off x="20574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stCxn id="21" idx="3"/>
              <a:endCxn id="45133" idx="2"/>
            </p:cNvCxnSpPr>
            <p:nvPr/>
          </p:nvCxnSpPr>
          <p:spPr bwMode="auto">
            <a:xfrm>
              <a:off x="20574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5067" name="Group 153"/>
          <p:cNvGrpSpPr>
            <a:grpSpLocks/>
          </p:cNvGrpSpPr>
          <p:nvPr/>
        </p:nvGrpSpPr>
        <p:grpSpPr bwMode="auto">
          <a:xfrm>
            <a:off x="3657600" y="2346325"/>
            <a:ext cx="2209800" cy="3825875"/>
            <a:chOff x="3124200" y="2118360"/>
            <a:chExt cx="2209800" cy="3825240"/>
          </a:xfrm>
        </p:grpSpPr>
        <p:sp>
          <p:nvSpPr>
            <p:cNvPr id="45103" name="Oval 104"/>
            <p:cNvSpPr>
              <a:spLocks noChangeArrowheads="1"/>
            </p:cNvSpPr>
            <p:nvPr/>
          </p:nvSpPr>
          <p:spPr bwMode="auto">
            <a:xfrm>
              <a:off x="48006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4" name="Oval 105"/>
            <p:cNvSpPr>
              <a:spLocks noChangeArrowheads="1"/>
            </p:cNvSpPr>
            <p:nvPr/>
          </p:nvSpPr>
          <p:spPr bwMode="auto">
            <a:xfrm>
              <a:off x="48006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5" name="Oval 106"/>
            <p:cNvSpPr>
              <a:spLocks noChangeArrowheads="1"/>
            </p:cNvSpPr>
            <p:nvPr/>
          </p:nvSpPr>
          <p:spPr bwMode="auto">
            <a:xfrm>
              <a:off x="48006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6" name="Oval 107"/>
            <p:cNvSpPr>
              <a:spLocks noChangeArrowheads="1"/>
            </p:cNvSpPr>
            <p:nvPr/>
          </p:nvSpPr>
          <p:spPr bwMode="auto">
            <a:xfrm>
              <a:off x="48006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7" name="Oval 108"/>
            <p:cNvSpPr>
              <a:spLocks noChangeArrowheads="1"/>
            </p:cNvSpPr>
            <p:nvPr/>
          </p:nvSpPr>
          <p:spPr bwMode="auto">
            <a:xfrm>
              <a:off x="48006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8" name="Oval 109"/>
            <p:cNvSpPr>
              <a:spLocks noChangeArrowheads="1"/>
            </p:cNvSpPr>
            <p:nvPr/>
          </p:nvSpPr>
          <p:spPr bwMode="auto">
            <a:xfrm>
              <a:off x="48006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109" name="Oval 110"/>
            <p:cNvSpPr>
              <a:spLocks noChangeArrowheads="1"/>
            </p:cNvSpPr>
            <p:nvPr/>
          </p:nvSpPr>
          <p:spPr bwMode="auto">
            <a:xfrm>
              <a:off x="48006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12" name="Rounded Rectangle 111"/>
            <p:cNvSpPr>
              <a:spLocks noChangeArrowheads="1"/>
            </p:cNvSpPr>
            <p:nvPr/>
          </p:nvSpPr>
          <p:spPr bwMode="auto">
            <a:xfrm>
              <a:off x="36576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13" name="Rounded Rectangle 112"/>
            <p:cNvSpPr>
              <a:spLocks noChangeArrowheads="1"/>
            </p:cNvSpPr>
            <p:nvPr/>
          </p:nvSpPr>
          <p:spPr bwMode="auto">
            <a:xfrm>
              <a:off x="36576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14" name="Rounded Rectangle 113"/>
            <p:cNvSpPr>
              <a:spLocks noChangeArrowheads="1"/>
            </p:cNvSpPr>
            <p:nvPr/>
          </p:nvSpPr>
          <p:spPr bwMode="auto">
            <a:xfrm>
              <a:off x="36576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15" name="Straight Arrow Connector 114"/>
            <p:cNvCxnSpPr>
              <a:cxnSpLocks noChangeShapeType="1"/>
              <a:endCxn id="112" idx="1"/>
            </p:cNvCxnSpPr>
            <p:nvPr/>
          </p:nvCxnSpPr>
          <p:spPr bwMode="auto">
            <a:xfrm>
              <a:off x="3124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endCxn id="112" idx="1"/>
            </p:cNvCxnSpPr>
            <p:nvPr/>
          </p:nvCxnSpPr>
          <p:spPr bwMode="auto">
            <a:xfrm flipV="1">
              <a:off x="31242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endCxn id="113" idx="1"/>
            </p:cNvCxnSpPr>
            <p:nvPr/>
          </p:nvCxnSpPr>
          <p:spPr bwMode="auto">
            <a:xfrm>
              <a:off x="31242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a:endCxn id="113" idx="1"/>
            </p:cNvCxnSpPr>
            <p:nvPr/>
          </p:nvCxnSpPr>
          <p:spPr bwMode="auto">
            <a:xfrm flipV="1">
              <a:off x="31242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a:endCxn id="114" idx="1"/>
            </p:cNvCxnSpPr>
            <p:nvPr/>
          </p:nvCxnSpPr>
          <p:spPr bwMode="auto">
            <a:xfrm>
              <a:off x="31242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a:endCxn id="114" idx="1"/>
            </p:cNvCxnSpPr>
            <p:nvPr/>
          </p:nvCxnSpPr>
          <p:spPr bwMode="auto">
            <a:xfrm flipV="1">
              <a:off x="3124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a:endCxn id="114" idx="1"/>
            </p:cNvCxnSpPr>
            <p:nvPr/>
          </p:nvCxnSpPr>
          <p:spPr bwMode="auto">
            <a:xfrm flipV="1">
              <a:off x="3124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stCxn id="112" idx="3"/>
              <a:endCxn id="45103" idx="2"/>
            </p:cNvCxnSpPr>
            <p:nvPr/>
          </p:nvCxnSpPr>
          <p:spPr bwMode="auto">
            <a:xfrm flipV="1">
              <a:off x="42672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stCxn id="112" idx="3"/>
              <a:endCxn id="45105" idx="2"/>
            </p:cNvCxnSpPr>
            <p:nvPr/>
          </p:nvCxnSpPr>
          <p:spPr bwMode="auto">
            <a:xfrm>
              <a:off x="42672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stCxn id="113" idx="3"/>
              <a:endCxn id="45104" idx="2"/>
            </p:cNvCxnSpPr>
            <p:nvPr/>
          </p:nvCxnSpPr>
          <p:spPr bwMode="auto">
            <a:xfrm flipV="1">
              <a:off x="42672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Arrow Connector 124"/>
            <p:cNvCxnSpPr>
              <a:cxnSpLocks noChangeShapeType="1"/>
              <a:stCxn id="113" idx="3"/>
              <a:endCxn id="45107" idx="2"/>
            </p:cNvCxnSpPr>
            <p:nvPr/>
          </p:nvCxnSpPr>
          <p:spPr bwMode="auto">
            <a:xfrm>
              <a:off x="42672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Arrow Connector 125"/>
            <p:cNvCxnSpPr>
              <a:cxnSpLocks noChangeShapeType="1"/>
              <a:stCxn id="114" idx="3"/>
              <a:endCxn id="45108" idx="2"/>
            </p:cNvCxnSpPr>
            <p:nvPr/>
          </p:nvCxnSpPr>
          <p:spPr bwMode="auto">
            <a:xfrm>
              <a:off x="42672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Arrow Connector 126"/>
            <p:cNvCxnSpPr>
              <a:cxnSpLocks noChangeShapeType="1"/>
              <a:stCxn id="114" idx="3"/>
              <a:endCxn id="45106" idx="2"/>
            </p:cNvCxnSpPr>
            <p:nvPr/>
          </p:nvCxnSpPr>
          <p:spPr bwMode="auto">
            <a:xfrm flipV="1">
              <a:off x="42672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14" idx="3"/>
              <a:endCxn id="45109" idx="2"/>
            </p:cNvCxnSpPr>
            <p:nvPr/>
          </p:nvCxnSpPr>
          <p:spPr bwMode="auto">
            <a:xfrm>
              <a:off x="42672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5068" name="Group 154"/>
          <p:cNvGrpSpPr>
            <a:grpSpLocks/>
          </p:cNvGrpSpPr>
          <p:nvPr/>
        </p:nvGrpSpPr>
        <p:grpSpPr bwMode="auto">
          <a:xfrm>
            <a:off x="5867400" y="2346325"/>
            <a:ext cx="2209800" cy="3825875"/>
            <a:chOff x="5334000" y="2118360"/>
            <a:chExt cx="2209800" cy="3825240"/>
          </a:xfrm>
        </p:grpSpPr>
        <p:sp>
          <p:nvSpPr>
            <p:cNvPr id="45079" name="Oval 128"/>
            <p:cNvSpPr>
              <a:spLocks noChangeArrowheads="1"/>
            </p:cNvSpPr>
            <p:nvPr/>
          </p:nvSpPr>
          <p:spPr bwMode="auto">
            <a:xfrm>
              <a:off x="7010400" y="2118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0" name="Oval 129"/>
            <p:cNvSpPr>
              <a:spLocks noChangeArrowheads="1"/>
            </p:cNvSpPr>
            <p:nvPr/>
          </p:nvSpPr>
          <p:spPr bwMode="auto">
            <a:xfrm>
              <a:off x="7010400" y="2702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1" name="Oval 130"/>
            <p:cNvSpPr>
              <a:spLocks noChangeArrowheads="1"/>
            </p:cNvSpPr>
            <p:nvPr/>
          </p:nvSpPr>
          <p:spPr bwMode="auto">
            <a:xfrm>
              <a:off x="7010400" y="32867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2" name="Oval 131"/>
            <p:cNvSpPr>
              <a:spLocks noChangeArrowheads="1"/>
            </p:cNvSpPr>
            <p:nvPr/>
          </p:nvSpPr>
          <p:spPr bwMode="auto">
            <a:xfrm>
              <a:off x="7010400" y="38709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3" name="Oval 132"/>
            <p:cNvSpPr>
              <a:spLocks noChangeArrowheads="1"/>
            </p:cNvSpPr>
            <p:nvPr/>
          </p:nvSpPr>
          <p:spPr bwMode="auto">
            <a:xfrm>
              <a:off x="7010400" y="44551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4" name="Oval 133"/>
            <p:cNvSpPr>
              <a:spLocks noChangeArrowheads="1"/>
            </p:cNvSpPr>
            <p:nvPr/>
          </p:nvSpPr>
          <p:spPr bwMode="auto">
            <a:xfrm>
              <a:off x="7010400" y="50393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45085" name="Oval 134"/>
            <p:cNvSpPr>
              <a:spLocks noChangeArrowheads="1"/>
            </p:cNvSpPr>
            <p:nvPr/>
          </p:nvSpPr>
          <p:spPr bwMode="auto">
            <a:xfrm>
              <a:off x="7010400" y="5623560"/>
              <a:ext cx="533400" cy="32004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400">
                  <a:latin typeface="Tahoma" charset="0"/>
                </a:rPr>
                <a:t>Data</a:t>
              </a:r>
            </a:p>
          </p:txBody>
        </p:sp>
        <p:sp>
          <p:nvSpPr>
            <p:cNvPr id="136" name="Rounded Rectangle 135"/>
            <p:cNvSpPr>
              <a:spLocks noChangeArrowheads="1"/>
            </p:cNvSpPr>
            <p:nvPr/>
          </p:nvSpPr>
          <p:spPr bwMode="auto">
            <a:xfrm>
              <a:off x="5867400" y="23469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1</a:t>
              </a:r>
              <a:endParaRPr lang="en-US" sz="1400" dirty="0">
                <a:latin typeface="Tahoma" pitchFamily="-64" charset="0"/>
              </a:endParaRPr>
            </a:p>
          </p:txBody>
        </p:sp>
        <p:sp>
          <p:nvSpPr>
            <p:cNvPr id="137" name="Rounded Rectangle 136"/>
            <p:cNvSpPr>
              <a:spLocks noChangeArrowheads="1"/>
            </p:cNvSpPr>
            <p:nvPr/>
          </p:nvSpPr>
          <p:spPr bwMode="auto">
            <a:xfrm>
              <a:off x="5867400" y="35661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2</a:t>
              </a:r>
              <a:endParaRPr lang="en-US" sz="1400" dirty="0">
                <a:latin typeface="Tahoma" pitchFamily="-64" charset="0"/>
              </a:endParaRPr>
            </a:p>
          </p:txBody>
        </p:sp>
        <p:sp>
          <p:nvSpPr>
            <p:cNvPr id="138" name="Rounded Rectangle 137"/>
            <p:cNvSpPr>
              <a:spLocks noChangeArrowheads="1"/>
            </p:cNvSpPr>
            <p:nvPr/>
          </p:nvSpPr>
          <p:spPr bwMode="auto">
            <a:xfrm>
              <a:off x="5867400" y="4785360"/>
              <a:ext cx="609600" cy="381000"/>
            </a:xfrm>
            <a:prstGeom prst="roundRect">
              <a:avLst>
                <a:gd name="adj" fmla="val 16667"/>
              </a:avLst>
            </a:prstGeom>
            <a:gradFill rotWithShape="1">
              <a:gsLst>
                <a:gs pos="0">
                  <a:srgbClr val="FFB977"/>
                </a:gs>
                <a:gs pos="100000">
                  <a:srgbClr val="FF932B"/>
                </a:gs>
              </a:gsLst>
              <a:lin ang="5400000"/>
            </a:gradFill>
            <a:ln w="9525">
              <a:solidFill>
                <a:srgbClr val="F6924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1400" dirty="0">
                  <a:solidFill>
                    <a:schemeClr val="lt1"/>
                  </a:solidFill>
                  <a:latin typeface="Tahoma" pitchFamily="-64" charset="0"/>
                </a:rPr>
                <a:t>CPU 3</a:t>
              </a:r>
              <a:endParaRPr lang="en-US" sz="1400" dirty="0">
                <a:latin typeface="Tahoma" pitchFamily="-64" charset="0"/>
              </a:endParaRPr>
            </a:p>
          </p:txBody>
        </p:sp>
        <p:cxnSp>
          <p:nvCxnSpPr>
            <p:cNvPr id="139" name="Straight Arrow Connector 138"/>
            <p:cNvCxnSpPr>
              <a:cxnSpLocks noChangeShapeType="1"/>
              <a:endCxn id="136" idx="1"/>
            </p:cNvCxnSpPr>
            <p:nvPr/>
          </p:nvCxnSpPr>
          <p:spPr bwMode="auto">
            <a:xfrm>
              <a:off x="5334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Arrow Connector 139"/>
            <p:cNvCxnSpPr>
              <a:cxnSpLocks noChangeShapeType="1"/>
              <a:endCxn id="136" idx="1"/>
            </p:cNvCxnSpPr>
            <p:nvPr/>
          </p:nvCxnSpPr>
          <p:spPr bwMode="auto">
            <a:xfrm flipV="1">
              <a:off x="5334000" y="2537460"/>
              <a:ext cx="533400" cy="3251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a:endCxn id="137" idx="1"/>
            </p:cNvCxnSpPr>
            <p:nvPr/>
          </p:nvCxnSpPr>
          <p:spPr bwMode="auto">
            <a:xfrm>
              <a:off x="5334000" y="3446780"/>
              <a:ext cx="533400" cy="309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a:endCxn id="137" idx="1"/>
            </p:cNvCxnSpPr>
            <p:nvPr/>
          </p:nvCxnSpPr>
          <p:spPr bwMode="auto">
            <a:xfrm flipV="1">
              <a:off x="5334000" y="3756660"/>
              <a:ext cx="533400" cy="274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endCxn id="138" idx="1"/>
            </p:cNvCxnSpPr>
            <p:nvPr/>
          </p:nvCxnSpPr>
          <p:spPr bwMode="auto">
            <a:xfrm>
              <a:off x="5334000" y="4615180"/>
              <a:ext cx="533400" cy="3606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endCxn id="138" idx="1"/>
            </p:cNvCxnSpPr>
            <p:nvPr/>
          </p:nvCxnSpPr>
          <p:spPr bwMode="auto">
            <a:xfrm flipV="1">
              <a:off x="5334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endCxn id="138" idx="1"/>
            </p:cNvCxnSpPr>
            <p:nvPr/>
          </p:nvCxnSpPr>
          <p:spPr bwMode="auto">
            <a:xfrm flipV="1">
              <a:off x="5334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6" idx="3"/>
              <a:endCxn id="45079" idx="2"/>
            </p:cNvCxnSpPr>
            <p:nvPr/>
          </p:nvCxnSpPr>
          <p:spPr bwMode="auto">
            <a:xfrm flipV="1">
              <a:off x="6477000" y="2278380"/>
              <a:ext cx="533400" cy="259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6" idx="3"/>
              <a:endCxn id="45081" idx="2"/>
            </p:cNvCxnSpPr>
            <p:nvPr/>
          </p:nvCxnSpPr>
          <p:spPr bwMode="auto">
            <a:xfrm>
              <a:off x="6477000" y="2537460"/>
              <a:ext cx="533400" cy="9093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8" name="Straight Arrow Connector 147"/>
            <p:cNvCxnSpPr>
              <a:cxnSpLocks noChangeShapeType="1"/>
              <a:stCxn id="137" idx="3"/>
              <a:endCxn id="45080" idx="2"/>
            </p:cNvCxnSpPr>
            <p:nvPr/>
          </p:nvCxnSpPr>
          <p:spPr bwMode="auto">
            <a:xfrm flipV="1">
              <a:off x="6477000" y="2862580"/>
              <a:ext cx="533400" cy="8940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9" name="Straight Arrow Connector 148"/>
            <p:cNvCxnSpPr>
              <a:cxnSpLocks noChangeShapeType="1"/>
              <a:stCxn id="137" idx="3"/>
              <a:endCxn id="45083" idx="2"/>
            </p:cNvCxnSpPr>
            <p:nvPr/>
          </p:nvCxnSpPr>
          <p:spPr bwMode="auto">
            <a:xfrm>
              <a:off x="6477000" y="3756660"/>
              <a:ext cx="533400" cy="858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Arrow Connector 149"/>
            <p:cNvCxnSpPr>
              <a:cxnSpLocks noChangeShapeType="1"/>
              <a:stCxn id="138" idx="3"/>
              <a:endCxn id="45084" idx="2"/>
            </p:cNvCxnSpPr>
            <p:nvPr/>
          </p:nvCxnSpPr>
          <p:spPr bwMode="auto">
            <a:xfrm>
              <a:off x="6477000" y="4975860"/>
              <a:ext cx="533400" cy="2235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1" name="Straight Arrow Connector 150"/>
            <p:cNvCxnSpPr>
              <a:cxnSpLocks noChangeShapeType="1"/>
              <a:stCxn id="138" idx="3"/>
              <a:endCxn id="45082" idx="2"/>
            </p:cNvCxnSpPr>
            <p:nvPr/>
          </p:nvCxnSpPr>
          <p:spPr bwMode="auto">
            <a:xfrm flipV="1">
              <a:off x="6477000" y="4030980"/>
              <a:ext cx="533400" cy="94488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2" name="Straight Arrow Connector 151"/>
            <p:cNvCxnSpPr>
              <a:cxnSpLocks noChangeShapeType="1"/>
              <a:stCxn id="138" idx="3"/>
              <a:endCxn id="45085" idx="2"/>
            </p:cNvCxnSpPr>
            <p:nvPr/>
          </p:nvCxnSpPr>
          <p:spPr bwMode="auto">
            <a:xfrm>
              <a:off x="6477000" y="4975860"/>
              <a:ext cx="533400" cy="80772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5069" name="Straight Arrow Connector 156"/>
          <p:cNvCxnSpPr>
            <a:cxnSpLocks noChangeShapeType="1"/>
          </p:cNvCxnSpPr>
          <p:nvPr/>
        </p:nvCxnSpPr>
        <p:spPr bwMode="auto">
          <a:xfrm>
            <a:off x="990600" y="2057400"/>
            <a:ext cx="6934200" cy="1588"/>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45070" name="TextBox 157"/>
          <p:cNvSpPr txBox="1">
            <a:spLocks noChangeArrowheads="1"/>
          </p:cNvSpPr>
          <p:nvPr/>
        </p:nvSpPr>
        <p:spPr bwMode="auto">
          <a:xfrm>
            <a:off x="3733800" y="175260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Iterations</a:t>
            </a:r>
          </a:p>
        </p:txBody>
      </p:sp>
      <p:grpSp>
        <p:nvGrpSpPr>
          <p:cNvPr id="45071" name="Group 169"/>
          <p:cNvGrpSpPr>
            <a:grpSpLocks/>
          </p:cNvGrpSpPr>
          <p:nvPr/>
        </p:nvGrpSpPr>
        <p:grpSpPr bwMode="auto">
          <a:xfrm>
            <a:off x="2590800" y="2514600"/>
            <a:ext cx="4953000" cy="3505200"/>
            <a:chOff x="2590800" y="2514600"/>
            <a:chExt cx="4953000" cy="3505200"/>
          </a:xfrm>
        </p:grpSpPr>
        <p:sp>
          <p:nvSpPr>
            <p:cNvPr id="167" name="Rectangle 166"/>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8" name="Rectangle 167"/>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sp>
          <p:nvSpPr>
            <p:cNvPr id="169" name="Rectangle 168"/>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Disk Penalty</a:t>
              </a:r>
            </a:p>
          </p:txBody>
        </p:sp>
      </p:grpSp>
      <p:grpSp>
        <p:nvGrpSpPr>
          <p:cNvPr id="45072" name="Group 169"/>
          <p:cNvGrpSpPr>
            <a:grpSpLocks/>
          </p:cNvGrpSpPr>
          <p:nvPr/>
        </p:nvGrpSpPr>
        <p:grpSpPr bwMode="auto">
          <a:xfrm>
            <a:off x="1371600" y="2514600"/>
            <a:ext cx="4953000" cy="3505200"/>
            <a:chOff x="2590800" y="2514600"/>
            <a:chExt cx="4953000" cy="3505200"/>
          </a:xfrm>
        </p:grpSpPr>
        <p:sp>
          <p:nvSpPr>
            <p:cNvPr id="93" name="Rectangle 92"/>
            <p:cNvSpPr>
              <a:spLocks noChangeArrowheads="1"/>
            </p:cNvSpPr>
            <p:nvPr/>
          </p:nvSpPr>
          <p:spPr bwMode="auto">
            <a:xfrm rot="5400000">
              <a:off x="1066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4" name="Rectangle 93"/>
            <p:cNvSpPr>
              <a:spLocks noChangeArrowheads="1"/>
            </p:cNvSpPr>
            <p:nvPr/>
          </p:nvSpPr>
          <p:spPr bwMode="auto">
            <a:xfrm rot="5400000">
              <a:off x="33528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sp>
          <p:nvSpPr>
            <p:cNvPr id="95" name="Rectangle 94"/>
            <p:cNvSpPr>
              <a:spLocks noChangeArrowheads="1"/>
            </p:cNvSpPr>
            <p:nvPr/>
          </p:nvSpPr>
          <p:spPr bwMode="auto">
            <a:xfrm rot="5400000">
              <a:off x="5562600" y="4038600"/>
              <a:ext cx="3505200" cy="4572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800" dirty="0">
                  <a:latin typeface="Tahoma" pitchFamily="-64" charset="0"/>
                </a:rPr>
                <a:t>Startup Penalty</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x-none" sz="4000"/>
              <a:t>ML Tasks Beyond Data-Parallelism </a:t>
            </a:r>
          </a:p>
        </p:txBody>
      </p:sp>
      <p:sp>
        <p:nvSpPr>
          <p:cNvPr id="5" name="Left-Right Arrow 4"/>
          <p:cNvSpPr>
            <a:spLocks noChangeArrowheads="1"/>
          </p:cNvSpPr>
          <p:nvPr/>
        </p:nvSpPr>
        <p:spPr bwMode="auto">
          <a:xfrm>
            <a:off x="542925" y="1481138"/>
            <a:ext cx="7999413" cy="957262"/>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800" dirty="0">
                <a:solidFill>
                  <a:prstClr val="black"/>
                </a:solidFill>
                <a:latin typeface="Tahoma" pitchFamily="34" charset="0"/>
                <a:ea typeface="ＭＳ Ｐゴシック" pitchFamily="-111" charset="-128"/>
              </a:rPr>
              <a:t>Data-Parallel                     </a:t>
            </a:r>
            <a:r>
              <a:rPr lang="en-US" sz="2800" dirty="0">
                <a:solidFill>
                  <a:prstClr val="white"/>
                </a:solidFill>
                <a:latin typeface="Tahoma" pitchFamily="34" charset="0"/>
                <a:ea typeface="ＭＳ Ｐゴシック" pitchFamily="-111" charset="-128"/>
              </a:rPr>
              <a:t>Graph-Parallel</a:t>
            </a:r>
          </a:p>
        </p:txBody>
      </p:sp>
      <p:sp>
        <p:nvSpPr>
          <p:cNvPr id="47108" name="TextBox 9"/>
          <p:cNvSpPr txBox="1">
            <a:spLocks noChangeArrowheads="1"/>
          </p:cNvSpPr>
          <p:nvPr/>
        </p:nvSpPr>
        <p:spPr bwMode="auto">
          <a:xfrm>
            <a:off x="2605088" y="3276600"/>
            <a:ext cx="1433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Cross</a:t>
            </a:r>
          </a:p>
          <a:p>
            <a:pPr algn="ctr" defTabSz="914400" eaLnBrk="1" hangingPunct="1">
              <a:spcBef>
                <a:spcPct val="0"/>
              </a:spcBef>
              <a:buFontTx/>
              <a:buNone/>
            </a:pPr>
            <a:r>
              <a:rPr lang="en-US" altLang="x-none" sz="2400">
                <a:solidFill>
                  <a:srgbClr val="000000"/>
                </a:solidFill>
              </a:rPr>
              <a:t>Validation</a:t>
            </a:r>
          </a:p>
        </p:txBody>
      </p:sp>
      <p:sp>
        <p:nvSpPr>
          <p:cNvPr id="47109" name="TextBox 10"/>
          <p:cNvSpPr txBox="1">
            <a:spLocks noChangeArrowheads="1"/>
          </p:cNvSpPr>
          <p:nvPr/>
        </p:nvSpPr>
        <p:spPr bwMode="auto">
          <a:xfrm>
            <a:off x="782638" y="32766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Feature </a:t>
            </a:r>
          </a:p>
          <a:p>
            <a:pPr algn="ctr" defTabSz="914400" eaLnBrk="1" hangingPunct="1">
              <a:spcBef>
                <a:spcPct val="0"/>
              </a:spcBef>
              <a:buFontTx/>
              <a:buNone/>
            </a:pPr>
            <a:r>
              <a:rPr lang="en-US" altLang="x-none" sz="2400">
                <a:solidFill>
                  <a:srgbClr val="000000"/>
                </a:solidFill>
              </a:rPr>
              <a:t>Extraction</a:t>
            </a:r>
          </a:p>
        </p:txBody>
      </p:sp>
      <p:sp>
        <p:nvSpPr>
          <p:cNvPr id="47110" name="TextBox 11"/>
          <p:cNvSpPr txBox="1">
            <a:spLocks noChangeArrowheads="1"/>
          </p:cNvSpPr>
          <p:nvPr/>
        </p:nvSpPr>
        <p:spPr bwMode="auto">
          <a:xfrm>
            <a:off x="1004888" y="2438400"/>
            <a:ext cx="278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4000">
                <a:solidFill>
                  <a:srgbClr val="000000"/>
                </a:solidFill>
              </a:rPr>
              <a:t>Map Reduce</a:t>
            </a:r>
          </a:p>
        </p:txBody>
      </p:sp>
      <p:sp>
        <p:nvSpPr>
          <p:cNvPr id="47111" name="TextBox 12"/>
          <p:cNvSpPr txBox="1">
            <a:spLocks noChangeArrowheads="1"/>
          </p:cNvSpPr>
          <p:nvPr/>
        </p:nvSpPr>
        <p:spPr bwMode="auto">
          <a:xfrm>
            <a:off x="1185863" y="4154488"/>
            <a:ext cx="237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000">
                <a:solidFill>
                  <a:srgbClr val="000000"/>
                </a:solidFill>
              </a:rPr>
              <a:t>Computing Sufficient</a:t>
            </a:r>
          </a:p>
          <a:p>
            <a:pPr algn="ctr" defTabSz="914400" eaLnBrk="1" hangingPunct="1">
              <a:spcBef>
                <a:spcPct val="0"/>
              </a:spcBef>
              <a:buFontTx/>
              <a:buNone/>
            </a:pPr>
            <a:r>
              <a:rPr lang="en-US" altLang="x-none" sz="2000">
                <a:solidFill>
                  <a:srgbClr val="000000"/>
                </a:solidFill>
              </a:rPr>
              <a:t>Statistics </a:t>
            </a:r>
          </a:p>
        </p:txBody>
      </p:sp>
      <p:sp>
        <p:nvSpPr>
          <p:cNvPr id="47112" name="TextBox 24"/>
          <p:cNvSpPr txBox="1">
            <a:spLocks noChangeArrowheads="1"/>
          </p:cNvSpPr>
          <p:nvPr/>
        </p:nvSpPr>
        <p:spPr bwMode="auto">
          <a:xfrm>
            <a:off x="4465638" y="3605213"/>
            <a:ext cx="2046287"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Graphical Models</a:t>
            </a:r>
          </a:p>
          <a:p>
            <a:pPr algn="ctr" eaLnBrk="1" hangingPunct="1">
              <a:spcBef>
                <a:spcPct val="0"/>
              </a:spcBef>
              <a:buFontTx/>
              <a:buNone/>
            </a:pPr>
            <a:r>
              <a:rPr lang="en-US" altLang="x-none" sz="1800">
                <a:solidFill>
                  <a:schemeClr val="accent1"/>
                </a:solidFill>
              </a:rPr>
              <a:t>Gibbs Sampling</a:t>
            </a:r>
          </a:p>
          <a:p>
            <a:pPr algn="ctr" eaLnBrk="1" hangingPunct="1">
              <a:spcBef>
                <a:spcPct val="0"/>
              </a:spcBef>
              <a:buFontTx/>
              <a:buNone/>
            </a:pPr>
            <a:r>
              <a:rPr lang="en-US" altLang="x-none" sz="1800">
                <a:solidFill>
                  <a:schemeClr val="accent1"/>
                </a:solidFill>
              </a:rPr>
              <a:t>Belief Propagation</a:t>
            </a:r>
          </a:p>
          <a:p>
            <a:pPr algn="ctr" eaLnBrk="1" hangingPunct="1">
              <a:spcBef>
                <a:spcPct val="0"/>
              </a:spcBef>
              <a:buFontTx/>
              <a:buNone/>
            </a:pPr>
            <a:r>
              <a:rPr lang="en-US" altLang="x-none" sz="1800">
                <a:solidFill>
                  <a:schemeClr val="accent1"/>
                </a:solidFill>
              </a:rPr>
              <a:t>Variational Opt.</a:t>
            </a:r>
          </a:p>
        </p:txBody>
      </p:sp>
      <p:sp>
        <p:nvSpPr>
          <p:cNvPr id="47113" name="TextBox 25"/>
          <p:cNvSpPr txBox="1">
            <a:spLocks noChangeArrowheads="1"/>
          </p:cNvSpPr>
          <p:nvPr/>
        </p:nvSpPr>
        <p:spPr bwMode="auto">
          <a:xfrm>
            <a:off x="6665913" y="3605213"/>
            <a:ext cx="2019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Semi-Supervised </a:t>
            </a:r>
            <a:br>
              <a:rPr lang="en-US" altLang="x-none" sz="2000" b="1"/>
            </a:br>
            <a:r>
              <a:rPr lang="en-US" altLang="x-none" sz="2000" b="1"/>
              <a:t>Learning</a:t>
            </a:r>
          </a:p>
          <a:p>
            <a:pPr algn="ctr" eaLnBrk="1" hangingPunct="1">
              <a:spcBef>
                <a:spcPct val="0"/>
              </a:spcBef>
              <a:buFontTx/>
              <a:buNone/>
            </a:pPr>
            <a:r>
              <a:rPr lang="en-US" altLang="x-none" sz="1800">
                <a:solidFill>
                  <a:schemeClr val="accent1"/>
                </a:solidFill>
              </a:rPr>
              <a:t>Label Propagation</a:t>
            </a:r>
          </a:p>
          <a:p>
            <a:pPr algn="ctr" eaLnBrk="1" hangingPunct="1">
              <a:spcBef>
                <a:spcPct val="0"/>
              </a:spcBef>
              <a:buFontTx/>
              <a:buNone/>
            </a:pPr>
            <a:r>
              <a:rPr lang="en-US" altLang="x-none" sz="1800">
                <a:solidFill>
                  <a:schemeClr val="accent1"/>
                </a:solidFill>
              </a:rPr>
              <a:t>CoEM</a:t>
            </a:r>
          </a:p>
        </p:txBody>
      </p:sp>
      <p:sp>
        <p:nvSpPr>
          <p:cNvPr id="47114" name="TextBox 27"/>
          <p:cNvSpPr txBox="1">
            <a:spLocks noChangeArrowheads="1"/>
          </p:cNvSpPr>
          <p:nvPr/>
        </p:nvSpPr>
        <p:spPr bwMode="auto">
          <a:xfrm>
            <a:off x="6762750" y="4900613"/>
            <a:ext cx="1825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Graph Analysis</a:t>
            </a:r>
          </a:p>
          <a:p>
            <a:pPr algn="ctr" eaLnBrk="1" hangingPunct="1">
              <a:spcBef>
                <a:spcPct val="0"/>
              </a:spcBef>
              <a:buFontTx/>
              <a:buNone/>
            </a:pPr>
            <a:r>
              <a:rPr lang="en-US" altLang="x-none" sz="1800">
                <a:solidFill>
                  <a:schemeClr val="accent1"/>
                </a:solidFill>
              </a:rPr>
              <a:t>PageRank</a:t>
            </a:r>
          </a:p>
          <a:p>
            <a:pPr algn="ctr" eaLnBrk="1" hangingPunct="1">
              <a:spcBef>
                <a:spcPct val="0"/>
              </a:spcBef>
              <a:buFontTx/>
              <a:buNone/>
            </a:pPr>
            <a:r>
              <a:rPr lang="en-US" altLang="x-none" sz="1800">
                <a:solidFill>
                  <a:schemeClr val="accent1"/>
                </a:solidFill>
              </a:rPr>
              <a:t>Triangle Counting</a:t>
            </a:r>
          </a:p>
        </p:txBody>
      </p:sp>
      <p:sp>
        <p:nvSpPr>
          <p:cNvPr id="47115" name="TextBox 28"/>
          <p:cNvSpPr txBox="1">
            <a:spLocks noChangeArrowheads="1"/>
          </p:cNvSpPr>
          <p:nvPr/>
        </p:nvSpPr>
        <p:spPr bwMode="auto">
          <a:xfrm>
            <a:off x="4456113" y="4900613"/>
            <a:ext cx="20653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000" b="1"/>
              <a:t>Collaborative </a:t>
            </a:r>
          </a:p>
          <a:p>
            <a:pPr algn="ctr" eaLnBrk="1" hangingPunct="1">
              <a:spcBef>
                <a:spcPct val="0"/>
              </a:spcBef>
              <a:buFontTx/>
              <a:buNone/>
            </a:pPr>
            <a:r>
              <a:rPr lang="en-US" altLang="x-none" sz="2000" b="1"/>
              <a:t>Filtering</a:t>
            </a:r>
          </a:p>
          <a:p>
            <a:pPr algn="ctr" eaLnBrk="1" hangingPunct="1">
              <a:spcBef>
                <a:spcPct val="0"/>
              </a:spcBef>
              <a:buFontTx/>
              <a:buNone/>
            </a:pPr>
            <a:r>
              <a:rPr lang="en-US" altLang="x-none" sz="1800">
                <a:solidFill>
                  <a:schemeClr val="accent1"/>
                </a:solidFill>
              </a:rPr>
              <a:t>Tensor Factorization</a:t>
            </a:r>
          </a:p>
        </p:txBody>
      </p:sp>
      <p:sp>
        <p:nvSpPr>
          <p:cNvPr id="471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5C2AB075-8C58-3941-9FFB-156CB91A08EF}" type="slidenum">
              <a:rPr lang="en-US" altLang="x-none" sz="1200">
                <a:solidFill>
                  <a:srgbClr val="000000"/>
                </a:solidFill>
              </a:rPr>
              <a:pPr fontAlgn="base">
                <a:spcBef>
                  <a:spcPct val="0"/>
                </a:spcBef>
                <a:spcAft>
                  <a:spcPct val="0"/>
                </a:spcAft>
                <a:buFontTx/>
                <a:buNone/>
              </a:pPr>
              <a:t>22</a:t>
            </a:fld>
            <a:endParaRPr lang="en-US" altLang="x-none" sz="1200">
              <a:solidFill>
                <a:srgbClr val="000000"/>
              </a:solidFill>
            </a:endParaRPr>
          </a:p>
        </p:txBody>
      </p:sp>
      <p:sp>
        <p:nvSpPr>
          <p:cNvPr id="14" name="TextBox 11"/>
          <p:cNvSpPr txBox="1">
            <a:spLocks noChangeArrowheads="1"/>
          </p:cNvSpPr>
          <p:nvPr/>
        </p:nvSpPr>
        <p:spPr bwMode="auto">
          <a:xfrm>
            <a:off x="6310495" y="2438400"/>
            <a:ext cx="4219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4000" smtClean="0">
                <a:solidFill>
                  <a:srgbClr val="000000"/>
                </a:solidFill>
              </a:rPr>
              <a:t>?</a:t>
            </a:r>
            <a:endParaRPr lang="en-US" altLang="x-none" sz="4000" dirty="0">
              <a:solidFill>
                <a:srgbClr val="000000"/>
              </a:solidFill>
            </a:endParaRPr>
          </a:p>
        </p:txBody>
      </p:sp>
    </p:spTree>
    <p:extLst>
      <p:ext uri="{BB962C8B-B14F-4D97-AF65-F5344CB8AC3E}">
        <p14:creationId xmlns:p14="http://schemas.microsoft.com/office/powerpoint/2010/main" val="190167676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2466975"/>
            <a:ext cx="31099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itle 1"/>
          <p:cNvSpPr>
            <a:spLocks noGrp="1"/>
          </p:cNvSpPr>
          <p:nvPr>
            <p:ph type="title"/>
          </p:nvPr>
        </p:nvSpPr>
        <p:spPr/>
        <p:txBody>
          <a:bodyPr/>
          <a:lstStyle/>
          <a:p>
            <a:pPr eaLnBrk="1" hangingPunct="1"/>
            <a:r>
              <a:rPr lang="en-US" altLang="x-none" sz="4000"/>
              <a:t>ML Tasks Beyond Data-Parallelism </a:t>
            </a:r>
          </a:p>
        </p:txBody>
      </p:sp>
      <p:sp>
        <p:nvSpPr>
          <p:cNvPr id="5" name="Left-Right Arrow 4"/>
          <p:cNvSpPr>
            <a:spLocks noChangeArrowheads="1"/>
          </p:cNvSpPr>
          <p:nvPr/>
        </p:nvSpPr>
        <p:spPr bwMode="auto">
          <a:xfrm>
            <a:off x="542925" y="1481138"/>
            <a:ext cx="7999413" cy="957262"/>
          </a:xfrm>
          <a:prstGeom prst="leftRightArrow">
            <a:avLst>
              <a:gd name="adj1" fmla="val 64704"/>
              <a:gd name="adj2" fmla="val 49985"/>
            </a:avLst>
          </a:prstGeom>
          <a:gradFill rotWithShape="1">
            <a:gsLst>
              <a:gs pos="0">
                <a:srgbClr val="FFFFFF"/>
              </a:gs>
              <a:gs pos="82001">
                <a:srgbClr val="CE3B37"/>
              </a:gs>
              <a:gs pos="100000">
                <a:srgbClr val="CE3B37"/>
              </a:gs>
            </a:gsLst>
            <a:lin ang="0" scaled="1"/>
          </a:gradFill>
          <a:ln w="9525">
            <a:solidFill>
              <a:srgbClr val="BE4B48"/>
            </a:solidFill>
            <a:miter lim="800000"/>
            <a:headEnd/>
            <a:tailEnd/>
          </a:ln>
          <a:effectLst>
            <a:outerShdw blurRad="40000" dist="23000" dir="5400000" rotWithShape="0">
              <a:srgbClr val="000000">
                <a:alpha val="34998"/>
              </a:srgbClr>
            </a:outerShdw>
          </a:effectLst>
        </p:spPr>
        <p:txBody>
          <a:bodyPr wrap="none" anchor="ctr"/>
          <a:lstStyle/>
          <a:p>
            <a:pPr algn="ctr" defTabSz="914400" eaLnBrk="1" hangingPunct="1">
              <a:defRPr/>
            </a:pPr>
            <a:r>
              <a:rPr lang="en-US" sz="2800" dirty="0">
                <a:solidFill>
                  <a:prstClr val="black"/>
                </a:solidFill>
                <a:latin typeface="Tahoma" pitchFamily="34" charset="0"/>
                <a:ea typeface="ＭＳ Ｐゴシック" pitchFamily="-111" charset="-128"/>
              </a:rPr>
              <a:t>Data-Parallel                     </a:t>
            </a:r>
            <a:r>
              <a:rPr lang="en-US" sz="2800" dirty="0">
                <a:solidFill>
                  <a:prstClr val="white"/>
                </a:solidFill>
                <a:latin typeface="Tahoma" pitchFamily="34" charset="0"/>
                <a:ea typeface="ＭＳ Ｐゴシック" pitchFamily="-111" charset="-128"/>
              </a:rPr>
              <a:t>Graph-Parallel</a:t>
            </a:r>
          </a:p>
        </p:txBody>
      </p:sp>
      <p:sp>
        <p:nvSpPr>
          <p:cNvPr id="47108" name="TextBox 9"/>
          <p:cNvSpPr txBox="1">
            <a:spLocks noChangeArrowheads="1"/>
          </p:cNvSpPr>
          <p:nvPr/>
        </p:nvSpPr>
        <p:spPr bwMode="auto">
          <a:xfrm>
            <a:off x="2605088" y="3276600"/>
            <a:ext cx="1433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Cross</a:t>
            </a:r>
          </a:p>
          <a:p>
            <a:pPr algn="ctr" defTabSz="914400" eaLnBrk="1" hangingPunct="1">
              <a:spcBef>
                <a:spcPct val="0"/>
              </a:spcBef>
              <a:buFontTx/>
              <a:buNone/>
            </a:pPr>
            <a:r>
              <a:rPr lang="en-US" altLang="x-none" sz="2400">
                <a:solidFill>
                  <a:srgbClr val="000000"/>
                </a:solidFill>
              </a:rPr>
              <a:t>Validation</a:t>
            </a:r>
          </a:p>
        </p:txBody>
      </p:sp>
      <p:sp>
        <p:nvSpPr>
          <p:cNvPr id="47109" name="TextBox 10"/>
          <p:cNvSpPr txBox="1">
            <a:spLocks noChangeArrowheads="1"/>
          </p:cNvSpPr>
          <p:nvPr/>
        </p:nvSpPr>
        <p:spPr bwMode="auto">
          <a:xfrm>
            <a:off x="782638" y="3276600"/>
            <a:ext cx="144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solidFill>
                  <a:srgbClr val="000000"/>
                </a:solidFill>
              </a:rPr>
              <a:t>Feature </a:t>
            </a:r>
          </a:p>
          <a:p>
            <a:pPr algn="ctr" defTabSz="914400" eaLnBrk="1" hangingPunct="1">
              <a:spcBef>
                <a:spcPct val="0"/>
              </a:spcBef>
              <a:buFontTx/>
              <a:buNone/>
            </a:pPr>
            <a:r>
              <a:rPr lang="en-US" altLang="x-none" sz="2400">
                <a:solidFill>
                  <a:srgbClr val="000000"/>
                </a:solidFill>
              </a:rPr>
              <a:t>Extraction</a:t>
            </a:r>
          </a:p>
        </p:txBody>
      </p:sp>
      <p:sp>
        <p:nvSpPr>
          <p:cNvPr id="47110" name="TextBox 11"/>
          <p:cNvSpPr txBox="1">
            <a:spLocks noChangeArrowheads="1"/>
          </p:cNvSpPr>
          <p:nvPr/>
        </p:nvSpPr>
        <p:spPr bwMode="auto">
          <a:xfrm>
            <a:off x="1004888" y="2438400"/>
            <a:ext cx="278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4000">
                <a:solidFill>
                  <a:srgbClr val="000000"/>
                </a:solidFill>
              </a:rPr>
              <a:t>Map Reduce</a:t>
            </a:r>
          </a:p>
        </p:txBody>
      </p:sp>
      <p:sp>
        <p:nvSpPr>
          <p:cNvPr id="47111" name="TextBox 12"/>
          <p:cNvSpPr txBox="1">
            <a:spLocks noChangeArrowheads="1"/>
          </p:cNvSpPr>
          <p:nvPr/>
        </p:nvSpPr>
        <p:spPr bwMode="auto">
          <a:xfrm>
            <a:off x="1185863" y="4154488"/>
            <a:ext cx="2371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000">
                <a:solidFill>
                  <a:srgbClr val="000000"/>
                </a:solidFill>
              </a:rPr>
              <a:t>Computing Sufficient</a:t>
            </a:r>
          </a:p>
          <a:p>
            <a:pPr algn="ctr" defTabSz="914400" eaLnBrk="1" hangingPunct="1">
              <a:spcBef>
                <a:spcPct val="0"/>
              </a:spcBef>
              <a:buFontTx/>
              <a:buNone/>
            </a:pPr>
            <a:r>
              <a:rPr lang="en-US" altLang="x-none" sz="2000">
                <a:solidFill>
                  <a:srgbClr val="000000"/>
                </a:solidFill>
              </a:rPr>
              <a:t>Statistics </a:t>
            </a:r>
          </a:p>
        </p:txBody>
      </p:sp>
      <p:sp>
        <p:nvSpPr>
          <p:cNvPr id="471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5C2AB075-8C58-3941-9FFB-156CB91A08EF}" type="slidenum">
              <a:rPr lang="en-US" altLang="x-none" sz="1200">
                <a:solidFill>
                  <a:srgbClr val="000000"/>
                </a:solidFill>
              </a:rPr>
              <a:pPr fontAlgn="base">
                <a:spcBef>
                  <a:spcPct val="0"/>
                </a:spcBef>
                <a:spcAft>
                  <a:spcPct val="0"/>
                </a:spcAft>
                <a:buFontTx/>
                <a:buNone/>
              </a:pPr>
              <a:t>23</a:t>
            </a:fld>
            <a:endParaRPr lang="en-US" altLang="x-none" sz="1200">
              <a:solidFill>
                <a:srgbClr val="000000"/>
              </a:solidFill>
            </a:endParaRPr>
          </a:p>
        </p:txBody>
      </p:sp>
      <p:pic>
        <p:nvPicPr>
          <p:cNvPr id="2" name="Picture 1"/>
          <p:cNvPicPr>
            <a:picLocks noChangeAspect="1"/>
          </p:cNvPicPr>
          <p:nvPr/>
        </p:nvPicPr>
        <p:blipFill>
          <a:blip r:embed="rId4"/>
          <a:stretch>
            <a:fillRect/>
          </a:stretch>
        </p:blipFill>
        <p:spPr>
          <a:xfrm>
            <a:off x="4715329" y="4377868"/>
            <a:ext cx="2101088" cy="1117600"/>
          </a:xfrm>
          <a:prstGeom prst="rect">
            <a:avLst/>
          </a:prstGeom>
        </p:spPr>
      </p:pic>
      <p:pic>
        <p:nvPicPr>
          <p:cNvPr id="4" name="Picture 3"/>
          <p:cNvPicPr>
            <a:picLocks noChangeAspect="1"/>
          </p:cNvPicPr>
          <p:nvPr/>
        </p:nvPicPr>
        <p:blipFill>
          <a:blip r:embed="rId5"/>
          <a:stretch>
            <a:fillRect/>
          </a:stretch>
        </p:blipFill>
        <p:spPr>
          <a:xfrm>
            <a:off x="7310321" y="3803475"/>
            <a:ext cx="1539421" cy="1853411"/>
          </a:xfrm>
          <a:prstGeom prst="rect">
            <a:avLst/>
          </a:prstGeom>
        </p:spPr>
      </p:pic>
      <p:pic>
        <p:nvPicPr>
          <p:cNvPr id="8" name="Picture 7"/>
          <p:cNvPicPr>
            <a:picLocks noChangeAspect="1"/>
          </p:cNvPicPr>
          <p:nvPr/>
        </p:nvPicPr>
        <p:blipFill>
          <a:blip r:embed="rId6"/>
          <a:stretch>
            <a:fillRect/>
          </a:stretch>
        </p:blipFill>
        <p:spPr>
          <a:xfrm>
            <a:off x="5229022" y="5819206"/>
            <a:ext cx="2875367" cy="945326"/>
          </a:xfrm>
          <a:prstGeom prst="rect">
            <a:avLst/>
          </a:prstGeom>
        </p:spPr>
      </p:pic>
      <p:sp>
        <p:nvSpPr>
          <p:cNvPr id="21" name="Rectangle 20"/>
          <p:cNvSpPr/>
          <p:nvPr/>
        </p:nvSpPr>
        <p:spPr>
          <a:xfrm>
            <a:off x="4984258" y="3669052"/>
            <a:ext cx="1094017" cy="523220"/>
          </a:xfrm>
          <a:prstGeom prst="rect">
            <a:avLst/>
          </a:prstGeom>
        </p:spPr>
        <p:txBody>
          <a:bodyPr wrap="none">
            <a:spAutoFit/>
          </a:bodyPr>
          <a:lstStyle/>
          <a:p>
            <a:r>
              <a:rPr lang="en-US" sz="2800" dirty="0" err="1" smtClean="0"/>
              <a:t>Pregel</a:t>
            </a:r>
            <a:endParaRPr lang="en-US" sz="2800"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9032ACE7-93D0-E546-854A-DE1E09C5951B}" type="slidenum">
              <a:rPr lang="en-US" altLang="x-none" sz="1200">
                <a:solidFill>
                  <a:srgbClr val="000000"/>
                </a:solidFill>
              </a:rPr>
              <a:pPr fontAlgn="base">
                <a:spcBef>
                  <a:spcPct val="0"/>
                </a:spcBef>
                <a:spcAft>
                  <a:spcPct val="0"/>
                </a:spcAft>
                <a:buFontTx/>
                <a:buNone/>
              </a:pPr>
              <a:t>24</a:t>
            </a:fld>
            <a:endParaRPr lang="en-US" altLang="x-none" sz="1200">
              <a:solidFill>
                <a:srgbClr val="000000"/>
              </a:solidFill>
            </a:endParaRPr>
          </a:p>
        </p:txBody>
      </p:sp>
      <p:sp>
        <p:nvSpPr>
          <p:cNvPr id="49154" name="Content Placeholder 2"/>
          <p:cNvSpPr>
            <a:spLocks noGrp="1"/>
          </p:cNvSpPr>
          <p:nvPr>
            <p:ph idx="4294967295"/>
          </p:nvPr>
        </p:nvSpPr>
        <p:spPr>
          <a:xfrm>
            <a:off x="2833688" y="3594100"/>
            <a:ext cx="3776662" cy="2128838"/>
          </a:xfrm>
        </p:spPr>
        <p:txBody>
          <a:bodyPr/>
          <a:lstStyle/>
          <a:p>
            <a:pPr eaLnBrk="1" hangingPunct="1"/>
            <a:r>
              <a:rPr lang="en-US" altLang="x-none" b="1">
                <a:solidFill>
                  <a:srgbClr val="FF0000"/>
                </a:solidFill>
              </a:rPr>
              <a:t>Limited</a:t>
            </a:r>
            <a:r>
              <a:rPr lang="en-US" altLang="x-none">
                <a:solidFill>
                  <a:srgbClr val="FF0000"/>
                </a:solidFill>
              </a:rPr>
              <a:t> </a:t>
            </a:r>
            <a:r>
              <a:rPr lang="en-US" altLang="x-none"/>
              <a:t>CPU Power</a:t>
            </a:r>
          </a:p>
          <a:p>
            <a:pPr eaLnBrk="1" hangingPunct="1"/>
            <a:r>
              <a:rPr lang="en-US" altLang="x-none" b="1">
                <a:solidFill>
                  <a:srgbClr val="FF0000"/>
                </a:solidFill>
              </a:rPr>
              <a:t>Limited</a:t>
            </a:r>
            <a:r>
              <a:rPr lang="en-US" altLang="x-none"/>
              <a:t> Memory</a:t>
            </a:r>
          </a:p>
          <a:p>
            <a:pPr eaLnBrk="1" hangingPunct="1"/>
            <a:r>
              <a:rPr lang="en-US" altLang="x-none" b="1">
                <a:solidFill>
                  <a:srgbClr val="FF0000"/>
                </a:solidFill>
              </a:rPr>
              <a:t>Limited</a:t>
            </a:r>
            <a:r>
              <a:rPr lang="en-US" altLang="x-none">
                <a:solidFill>
                  <a:srgbClr val="FF0000"/>
                </a:solidFill>
              </a:rPr>
              <a:t> </a:t>
            </a:r>
            <a:r>
              <a:rPr lang="en-US" altLang="x-none"/>
              <a:t>Scalability</a:t>
            </a:r>
          </a:p>
          <a:p>
            <a:pPr eaLnBrk="1" hangingPunct="1"/>
            <a:endParaRPr lang="en-US" altLang="x-none"/>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1781175"/>
            <a:ext cx="31623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x-none"/>
              <a:t>Distributed Cloud</a:t>
            </a:r>
          </a:p>
        </p:txBody>
      </p:sp>
      <p:sp>
        <p:nvSpPr>
          <p:cNvPr id="4" name="Cloud 3"/>
          <p:cNvSpPr/>
          <p:nvPr/>
        </p:nvSpPr>
        <p:spPr bwMode="auto">
          <a:xfrm>
            <a:off x="233363" y="998538"/>
            <a:ext cx="8605837" cy="5294312"/>
          </a:xfrm>
          <a:prstGeom prst="cloud">
            <a:avLst/>
          </a:prstGeom>
          <a:noFill/>
          <a:ln w="38100" cap="flat" cmpd="sng" algn="ctr">
            <a:solidFill>
              <a:schemeClr val="hlink"/>
            </a:solidFill>
            <a:prstDash val="solid"/>
            <a:round/>
            <a:headEnd type="none" w="med" len="med"/>
            <a:tailEnd type="none" w="med" len="med"/>
          </a:ln>
          <a:effectLst/>
        </p:spPr>
        <p:txBody>
          <a:bodyPr wrap="none" anchor="ctr"/>
          <a:lstStyle/>
          <a:p>
            <a:pPr algn="ctr" defTabSz="914400" eaLnBrk="1" hangingPunct="1">
              <a:defRPr/>
            </a:pPr>
            <a:endParaRPr lang="en-US" sz="2800">
              <a:latin typeface="Tahoma" pitchFamily="-6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174875"/>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028950"/>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835400"/>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4689475"/>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3063" y="2174875"/>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028950"/>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987800"/>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3695700"/>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4549775"/>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2035175"/>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2949575"/>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382713"/>
            <a:ext cx="13430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546350"/>
            <a:ext cx="13430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3987800"/>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2860675"/>
            <a:ext cx="13430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143125" y="3076575"/>
            <a:ext cx="4786313" cy="2505075"/>
          </a:xfrm>
          <a:prstGeom prst="rect">
            <a:avLst/>
          </a:prstGeom>
          <a:gradFill rotWithShape="1">
            <a:gsLst>
              <a:gs pos="0">
                <a:srgbClr val="E5EEFF"/>
              </a:gs>
              <a:gs pos="64999">
                <a:srgbClr val="BFD5FF"/>
              </a:gs>
              <a:gs pos="100000">
                <a:srgbClr val="A3C4FF"/>
              </a:gs>
            </a:gsLst>
            <a:lin ang="5400000" scaled="1"/>
          </a:gradFill>
          <a:ln w="28575">
            <a:solidFill>
              <a:srgbClr val="4A7EBB"/>
            </a:solidFill>
            <a:prstDash val="sysDash"/>
            <a:miter lim="800000"/>
            <a:headEnd/>
            <a:tailEnd/>
          </a:ln>
          <a:effectLst>
            <a:outerShdw blurRad="40000" dist="20000" dir="5400000" rotWithShape="0">
              <a:srgbClr val="000000">
                <a:alpha val="37999"/>
              </a:srgbClr>
            </a:outerShdw>
          </a:effectLst>
        </p:spPr>
        <p:txBody>
          <a:bodyPr wrap="none" anchor="ctr"/>
          <a:lstStyle/>
          <a:p>
            <a:pPr defTabSz="914400" eaLnBrk="1" hangingPunct="1">
              <a:defRPr/>
            </a:pPr>
            <a:r>
              <a:rPr lang="en-US" sz="3200" b="1" dirty="0">
                <a:latin typeface="Tahoma" pitchFamily="-64" charset="0"/>
              </a:rPr>
              <a:t>Challenges:</a:t>
            </a:r>
          </a:p>
          <a:p>
            <a:pPr marL="457200" indent="-457200" defTabSz="914400" eaLnBrk="1" hangingPunct="1">
              <a:buFontTx/>
              <a:buChar char="-"/>
              <a:defRPr/>
            </a:pPr>
            <a:r>
              <a:rPr lang="en-US" sz="3200" dirty="0">
                <a:latin typeface="Tahoma" pitchFamily="-64" charset="0"/>
              </a:rPr>
              <a:t>Distribute state</a:t>
            </a:r>
          </a:p>
          <a:p>
            <a:pPr marL="457200" indent="-457200" defTabSz="914400" eaLnBrk="1" hangingPunct="1">
              <a:buFontTx/>
              <a:buChar char="-"/>
              <a:defRPr/>
            </a:pPr>
            <a:r>
              <a:rPr lang="en-US" sz="3200" dirty="0">
                <a:latin typeface="Tahoma" pitchFamily="-64" charset="0"/>
              </a:rPr>
              <a:t>Keep data consistent</a:t>
            </a:r>
          </a:p>
          <a:p>
            <a:pPr marL="457200" indent="-457200" defTabSz="914400" eaLnBrk="1" hangingPunct="1">
              <a:buFontTx/>
              <a:buChar char="-"/>
              <a:defRPr/>
            </a:pPr>
            <a:r>
              <a:rPr lang="en-US" sz="3200" dirty="0">
                <a:latin typeface="Tahoma" pitchFamily="-64" charset="0"/>
              </a:rPr>
              <a:t>Provide fault tolerance</a:t>
            </a:r>
          </a:p>
        </p:txBody>
      </p:sp>
      <p:sp>
        <p:nvSpPr>
          <p:cNvPr id="51219"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395AA9C7-DE34-4949-A827-78BCCF0CC7B9}" type="slidenum">
              <a:rPr lang="en-US" altLang="x-none" sz="1200">
                <a:solidFill>
                  <a:srgbClr val="000000"/>
                </a:solidFill>
              </a:rPr>
              <a:pPr fontAlgn="base">
                <a:spcBef>
                  <a:spcPct val="0"/>
                </a:spcBef>
                <a:spcAft>
                  <a:spcPct val="0"/>
                </a:spcAft>
                <a:buFontTx/>
                <a:buNone/>
              </a:pPr>
              <a:t>25</a:t>
            </a:fld>
            <a:endParaRPr lang="en-US" altLang="x-none" sz="1200">
              <a:solidFill>
                <a:srgbClr val="000000"/>
              </a:solidFill>
            </a:endParaRPr>
          </a:p>
        </p:txBody>
      </p:sp>
      <p:sp>
        <p:nvSpPr>
          <p:cNvPr id="21" name="Content Placeholder 2"/>
          <p:cNvSpPr>
            <a:spLocks noGrp="1"/>
          </p:cNvSpPr>
          <p:nvPr>
            <p:ph idx="1"/>
          </p:nvPr>
        </p:nvSpPr>
        <p:spPr>
          <a:xfrm>
            <a:off x="1446213" y="1657350"/>
            <a:ext cx="6448425" cy="792163"/>
          </a:xfrm>
          <a:gradFill rotWithShape="1">
            <a:gsLst>
              <a:gs pos="0">
                <a:srgbClr val="E5EEFF"/>
              </a:gs>
              <a:gs pos="64999">
                <a:srgbClr val="BFD5FF"/>
              </a:gs>
              <a:gs pos="100000">
                <a:srgbClr val="A3C4FF"/>
              </a:gs>
            </a:gsLst>
            <a:lin ang="5400000" scaled="1"/>
          </a:gradFill>
          <a:ln w="28575" cap="flat">
            <a:solidFill>
              <a:srgbClr val="4A7EBB"/>
            </a:solidFill>
            <a:prstDash val="sysDash"/>
            <a:miter lim="800000"/>
            <a:headEnd/>
            <a:tailEnd/>
          </a:ln>
          <a:effectLst>
            <a:outerShdw blurRad="40000" dist="20000" dir="5400000" rotWithShape="0">
              <a:srgbClr val="000000">
                <a:alpha val="37999"/>
              </a:srgbClr>
            </a:outerShdw>
          </a:effectLst>
        </p:spPr>
        <p:txBody>
          <a:bodyPr anchor="ctr"/>
          <a:lstStyle/>
          <a:p>
            <a:pPr marL="0" indent="0" algn="ctr" eaLnBrk="1" fontAlgn="auto" hangingPunct="1">
              <a:spcAft>
                <a:spcPts val="0"/>
              </a:spcAft>
              <a:buFont typeface="Arial"/>
              <a:buNone/>
              <a:defRPr/>
            </a:pPr>
            <a:r>
              <a:rPr lang="en-US" smtClean="0"/>
              <a:t>Scale up computational </a:t>
            </a:r>
            <a:r>
              <a:rPr lang="en-US" dirty="0" smtClean="0"/>
              <a:t>resources</a:t>
            </a:r>
            <a:r>
              <a:rPr lang="en-US" dirty="0"/>
              <a:t>!</a:t>
            </a:r>
            <a:endParaRPr 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nodeType="afterGroup">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par>
                          <p:cTn id="41" fill="hold" nodeType="afterGroup">
                            <p:stCondLst>
                              <p:cond delay="1000"/>
                            </p:stCondLst>
                            <p:childTnLst>
                              <p:par>
                                <p:cTn id="42" presetID="53" presetClass="entr" presetSubtype="16"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nodeType="afterGroup">
                            <p:stCondLst>
                              <p:cond delay="1500"/>
                            </p:stCondLst>
                            <p:childTnLst>
                              <p:par>
                                <p:cTn id="63" presetID="53" presetClass="entr" presetSubtype="16"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par>
                                <p:cTn id="68" presetID="53" presetClass="entr" presetSubtype="16"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par>
                                <p:cTn id="78" presetID="53" presetClass="entr" presetSubtype="16"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childTnLst>
                          </p:cTn>
                        </p:par>
                        <p:par>
                          <p:cTn id="83" fill="hold" nodeType="afterGroup">
                            <p:stCondLst>
                              <p:cond delay="2000"/>
                            </p:stCondLst>
                            <p:childTnLst>
                              <p:par>
                                <p:cTn id="84" presetID="1"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21">
                                            <p:bg/>
                                          </p:spTgt>
                                        </p:tgtEl>
                                        <p:attrNameLst>
                                          <p:attrName>style.visibility</p:attrName>
                                        </p:attrNameLst>
                                      </p:cBhvr>
                                      <p:to>
                                        <p:strVal val="visible"/>
                                      </p:to>
                                    </p:set>
                                  </p:childTnLst>
                                </p:cTn>
                              </p:par>
                            </p:childTnLst>
                          </p:cTn>
                        </p:par>
                        <p:par>
                          <p:cTn id="89" fill="hold" nodeType="afterGroup">
                            <p:stCondLst>
                              <p:cond delay="2000"/>
                            </p:stCondLst>
                            <p:childTnLst>
                              <p:par>
                                <p:cTn id="90" presetID="1" presetClass="entr" presetSubtype="0" fill="hold" grpId="0" nodeType="after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x-none"/>
              <a:t>The GraphLab Framework</a:t>
            </a:r>
          </a:p>
        </p:txBody>
      </p:sp>
      <p:grpSp>
        <p:nvGrpSpPr>
          <p:cNvPr id="8" name="Group 269"/>
          <p:cNvGrpSpPr>
            <a:grpSpLocks/>
          </p:cNvGrpSpPr>
          <p:nvPr/>
        </p:nvGrpSpPr>
        <p:grpSpPr bwMode="auto">
          <a:xfrm>
            <a:off x="2722563" y="4495800"/>
            <a:ext cx="3851275" cy="1870075"/>
            <a:chOff x="4495800" y="4267200"/>
            <a:chExt cx="3851499" cy="1869662"/>
          </a:xfrm>
        </p:grpSpPr>
        <p:sp>
          <p:nvSpPr>
            <p:cNvPr id="53335" name="TextBox 16"/>
            <p:cNvSpPr txBox="1">
              <a:spLocks noChangeArrowheads="1"/>
            </p:cNvSpPr>
            <p:nvPr/>
          </p:nvSpPr>
          <p:spPr bwMode="auto">
            <a:xfrm>
              <a:off x="4953000" y="4267200"/>
              <a:ext cx="2942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Consistency Model</a:t>
              </a:r>
            </a:p>
          </p:txBody>
        </p:sp>
        <p:grpSp>
          <p:nvGrpSpPr>
            <p:cNvPr id="53336" name="Group 123"/>
            <p:cNvGrpSpPr>
              <a:grpSpLocks/>
            </p:cNvGrpSpPr>
            <p:nvPr/>
          </p:nvGrpSpPr>
          <p:grpSpPr bwMode="auto">
            <a:xfrm>
              <a:off x="4495800" y="4876800"/>
              <a:ext cx="3851499" cy="1260062"/>
              <a:chOff x="2905452" y="3733800"/>
              <a:chExt cx="8384848" cy="2743200"/>
            </a:xfrm>
          </p:grpSpPr>
          <p:sp>
            <p:nvSpPr>
              <p:cNvPr id="90" name="Oval 89"/>
              <p:cNvSpPr/>
              <p:nvPr/>
            </p:nvSpPr>
            <p:spPr>
              <a:xfrm>
                <a:off x="4585187" y="3733506"/>
                <a:ext cx="5028834" cy="2743494"/>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5729202" y="4113587"/>
                <a:ext cx="2892877" cy="2135364"/>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6593263" y="4459115"/>
                <a:ext cx="1144018" cy="1599797"/>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p:cNvSpPr>
                <a:spLocks noChangeArrowheads="1"/>
              </p:cNvSpPr>
              <p:nvPr/>
            </p:nvSpPr>
            <p:spPr bwMode="auto">
              <a:xfrm>
                <a:off x="6823075" y="4924425"/>
                <a:ext cx="762000" cy="76200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99" name="Oval 98"/>
              <p:cNvSpPr>
                <a:spLocks noChangeArrowheads="1"/>
              </p:cNvSpPr>
              <p:nvPr/>
            </p:nvSpPr>
            <p:spPr bwMode="auto">
              <a:xfrm>
                <a:off x="868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00" name="Oval 6"/>
              <p:cNvSpPr>
                <a:spLocks noChangeArrowheads="1"/>
              </p:cNvSpPr>
              <p:nvPr/>
            </p:nvSpPr>
            <p:spPr bwMode="auto">
              <a:xfrm>
                <a:off x="487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03" name="Curved Connector 102"/>
              <p:cNvCxnSpPr>
                <a:cxnSpLocks noChangeShapeType="1"/>
                <a:stCxn id="98" idx="2"/>
                <a:endCxn id="100" idx="6"/>
              </p:cNvCxnSpPr>
              <p:nvPr/>
            </p:nvCxnSpPr>
            <p:spPr bwMode="auto">
              <a:xfrm rot="10800000">
                <a:off x="5639129" y="5295904"/>
                <a:ext cx="1183948"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 name="Cube 103"/>
              <p:cNvSpPr>
                <a:spLocks noChangeArrowheads="1"/>
              </p:cNvSpPr>
              <p:nvPr/>
            </p:nvSpPr>
            <p:spPr bwMode="auto">
              <a:xfrm>
                <a:off x="6116818" y="5096450"/>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7" name="Cube 106"/>
              <p:cNvSpPr>
                <a:spLocks noChangeArrowheads="1"/>
              </p:cNvSpPr>
              <p:nvPr/>
            </p:nvSpPr>
            <p:spPr bwMode="auto">
              <a:xfrm>
                <a:off x="889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8" name="Cube 107"/>
              <p:cNvSpPr>
                <a:spLocks noChangeArrowheads="1"/>
              </p:cNvSpPr>
              <p:nvPr/>
            </p:nvSpPr>
            <p:spPr bwMode="auto">
              <a:xfrm>
                <a:off x="70361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9" name="Cube 108"/>
              <p:cNvSpPr>
                <a:spLocks noChangeArrowheads="1"/>
              </p:cNvSpPr>
              <p:nvPr/>
            </p:nvSpPr>
            <p:spPr bwMode="auto">
              <a:xfrm>
                <a:off x="508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0" name="Curved Connector 109"/>
              <p:cNvCxnSpPr>
                <a:cxnSpLocks noChangeShapeType="1"/>
                <a:stCxn id="99" idx="2"/>
                <a:endCxn id="98" idx="6"/>
              </p:cNvCxnSpPr>
              <p:nvPr/>
            </p:nvCxnSpPr>
            <p:spPr bwMode="auto">
              <a:xfrm rot="10800000" flipV="1">
                <a:off x="7585074" y="5295899"/>
                <a:ext cx="1102054"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1" name="Cube 110"/>
              <p:cNvSpPr>
                <a:spLocks noChangeArrowheads="1"/>
              </p:cNvSpPr>
              <p:nvPr/>
            </p:nvSpPr>
            <p:spPr bwMode="auto">
              <a:xfrm>
                <a:off x="7937827"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2" name="Oval 111"/>
              <p:cNvSpPr>
                <a:spLocks noChangeArrowheads="1"/>
              </p:cNvSpPr>
              <p:nvPr/>
            </p:nvSpPr>
            <p:spPr bwMode="auto">
              <a:xfrm>
                <a:off x="10528300"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15" name="Cube 114"/>
              <p:cNvSpPr>
                <a:spLocks noChangeArrowheads="1"/>
              </p:cNvSpPr>
              <p:nvPr/>
            </p:nvSpPr>
            <p:spPr bwMode="auto">
              <a:xfrm>
                <a:off x="10731500"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6" name="Curved Connector 115"/>
              <p:cNvCxnSpPr>
                <a:cxnSpLocks noChangeShapeType="1"/>
                <a:stCxn id="112" idx="2"/>
                <a:endCxn id="99" idx="6"/>
              </p:cNvCxnSpPr>
              <p:nvPr/>
            </p:nvCxnSpPr>
            <p:spPr bwMode="auto">
              <a:xfrm rot="10800000">
                <a:off x="9449127" y="5295902"/>
                <a:ext cx="1079174" cy="3457"/>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7" name="Cube 116"/>
              <p:cNvSpPr>
                <a:spLocks noChangeArrowheads="1"/>
              </p:cNvSpPr>
              <p:nvPr/>
            </p:nvSpPr>
            <p:spPr bwMode="auto">
              <a:xfrm>
                <a:off x="9779000"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8" name="Oval 117"/>
              <p:cNvSpPr>
                <a:spLocks noChangeArrowheads="1"/>
              </p:cNvSpPr>
              <p:nvPr/>
            </p:nvSpPr>
            <p:spPr bwMode="auto">
              <a:xfrm>
                <a:off x="2905452" y="4924425"/>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20" name="Curved Connector 119"/>
              <p:cNvCxnSpPr>
                <a:cxnSpLocks noChangeShapeType="1"/>
                <a:stCxn id="100" idx="2"/>
                <a:endCxn id="118" idx="6"/>
              </p:cNvCxnSpPr>
              <p:nvPr/>
            </p:nvCxnSpPr>
            <p:spPr bwMode="auto">
              <a:xfrm rot="10800000" flipV="1">
                <a:off x="3667453" y="5295899"/>
                <a:ext cx="1209676"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1" name="Cube 120"/>
              <p:cNvSpPr>
                <a:spLocks noChangeArrowheads="1"/>
              </p:cNvSpPr>
              <p:nvPr/>
            </p:nvSpPr>
            <p:spPr bwMode="auto">
              <a:xfrm>
                <a:off x="4061153" y="5105398"/>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23" name="Cube 122"/>
              <p:cNvSpPr>
                <a:spLocks noChangeArrowheads="1"/>
              </p:cNvSpPr>
              <p:nvPr/>
            </p:nvSpPr>
            <p:spPr bwMode="auto">
              <a:xfrm>
                <a:off x="3108652" y="5114925"/>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grpSp>
      </p:grpSp>
      <p:grpSp>
        <p:nvGrpSpPr>
          <p:cNvPr id="10" name="Group 4"/>
          <p:cNvGrpSpPr>
            <a:grpSpLocks/>
          </p:cNvGrpSpPr>
          <p:nvPr/>
        </p:nvGrpSpPr>
        <p:grpSpPr bwMode="auto">
          <a:xfrm>
            <a:off x="609600" y="1219200"/>
            <a:ext cx="3581400" cy="2835275"/>
            <a:chOff x="381000" y="1219200"/>
            <a:chExt cx="3581400" cy="2835405"/>
          </a:xfrm>
        </p:grpSpPr>
        <p:sp>
          <p:nvSpPr>
            <p:cNvPr id="53289" name="TextBox 6"/>
            <p:cNvSpPr txBox="1">
              <a:spLocks noChangeArrowheads="1"/>
            </p:cNvSpPr>
            <p:nvPr/>
          </p:nvSpPr>
          <p:spPr bwMode="auto">
            <a:xfrm>
              <a:off x="381000" y="1219200"/>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Graph Based</a:t>
              </a:r>
            </a:p>
            <a:p>
              <a:pPr algn="ctr" eaLnBrk="1" hangingPunct="1">
                <a:spcBef>
                  <a:spcPct val="0"/>
                </a:spcBef>
                <a:buFontTx/>
                <a:buNone/>
              </a:pPr>
              <a:r>
                <a:rPr lang="en-US" altLang="x-none" sz="2800" i="1"/>
                <a:t>Data Representation</a:t>
              </a:r>
            </a:p>
          </p:txBody>
        </p:sp>
        <p:grpSp>
          <p:nvGrpSpPr>
            <p:cNvPr id="53290" name="Group 206"/>
            <p:cNvGrpSpPr>
              <a:grpSpLocks/>
            </p:cNvGrpSpPr>
            <p:nvPr/>
          </p:nvGrpSpPr>
          <p:grpSpPr bwMode="auto">
            <a:xfrm>
              <a:off x="1143000" y="2362200"/>
              <a:ext cx="2172054" cy="1692405"/>
              <a:chOff x="457200" y="2895600"/>
              <a:chExt cx="4122177" cy="3211886"/>
            </a:xfrm>
          </p:grpSpPr>
          <p:cxnSp>
            <p:nvCxnSpPr>
              <p:cNvPr id="210" name="Straight Arrow Connector 209"/>
              <p:cNvCxnSpPr>
                <a:cxnSpLocks noChangeShapeType="1"/>
                <a:stCxn id="216" idx="6"/>
                <a:endCxn id="217" idx="2"/>
              </p:cNvCxnSpPr>
              <p:nvPr/>
            </p:nvCxnSpPr>
            <p:spPr bwMode="auto">
              <a:xfrm>
                <a:off x="857063" y="30918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1" name="Straight Arrow Connector 210"/>
              <p:cNvCxnSpPr>
                <a:cxnSpLocks noChangeShapeType="1"/>
                <a:stCxn id="217" idx="6"/>
                <a:endCxn id="218" idx="2"/>
              </p:cNvCxnSpPr>
              <p:nvPr/>
            </p:nvCxnSpPr>
            <p:spPr bwMode="auto">
              <a:xfrm>
                <a:off x="2343164" y="30918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Arrow Connector 211"/>
              <p:cNvCxnSpPr>
                <a:cxnSpLocks noChangeShapeType="1"/>
                <a:stCxn id="222" idx="7"/>
                <a:endCxn id="217" idx="3"/>
              </p:cNvCxnSpPr>
              <p:nvPr/>
            </p:nvCxnSpPr>
            <p:spPr bwMode="auto">
              <a:xfrm rot="5400000" flipH="1" flipV="1">
                <a:off x="1216463" y="3563843"/>
                <a:ext cx="1124928"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3" name="Straight Arrow Connector 212"/>
              <p:cNvCxnSpPr>
                <a:cxnSpLocks noChangeShapeType="1"/>
                <a:stCxn id="224" idx="1"/>
                <a:endCxn id="218" idx="5"/>
              </p:cNvCxnSpPr>
              <p:nvPr/>
            </p:nvCxnSpPr>
            <p:spPr bwMode="auto">
              <a:xfrm rot="16200000" flipV="1">
                <a:off x="34456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4" name="Straight Arrow Connector 213"/>
              <p:cNvCxnSpPr>
                <a:cxnSpLocks noChangeShapeType="1"/>
                <a:stCxn id="223" idx="7"/>
                <a:endCxn id="218" idx="3"/>
              </p:cNvCxnSpPr>
              <p:nvPr/>
            </p:nvCxnSpPr>
            <p:spPr bwMode="auto">
              <a:xfrm rot="5400000" flipH="1" flipV="1">
                <a:off x="2702563" y="3563844"/>
                <a:ext cx="1124928"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5" name="Straight Arrow Connector 214"/>
              <p:cNvCxnSpPr>
                <a:cxnSpLocks noChangeShapeType="1"/>
                <a:stCxn id="223" idx="1"/>
                <a:endCxn id="217" idx="5"/>
              </p:cNvCxnSpPr>
              <p:nvPr/>
            </p:nvCxnSpPr>
            <p:spPr bwMode="auto">
              <a:xfrm rot="16200000" flipV="1">
                <a:off x="19595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6" name="Oval 4"/>
              <p:cNvSpPr>
                <a:spLocks noChangeArrowheads="1"/>
              </p:cNvSpPr>
              <p:nvPr/>
            </p:nvSpPr>
            <p:spPr bwMode="auto">
              <a:xfrm>
                <a:off x="464577"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7" name="Oval 216"/>
              <p:cNvSpPr>
                <a:spLocks noChangeArrowheads="1"/>
              </p:cNvSpPr>
              <p:nvPr/>
            </p:nvSpPr>
            <p:spPr bwMode="auto">
              <a:xfrm>
                <a:off x="19506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8" name="Oval 217"/>
              <p:cNvSpPr>
                <a:spLocks noChangeArrowheads="1"/>
              </p:cNvSpPr>
              <p:nvPr/>
            </p:nvSpPr>
            <p:spPr bwMode="auto">
              <a:xfrm>
                <a:off x="34367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9" name="Oval 4"/>
              <p:cNvSpPr>
                <a:spLocks noChangeArrowheads="1"/>
              </p:cNvSpPr>
              <p:nvPr/>
            </p:nvSpPr>
            <p:spPr bwMode="auto">
              <a:xfrm>
                <a:off x="464577"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0" name="Oval 219"/>
              <p:cNvSpPr>
                <a:spLocks noChangeArrowheads="1"/>
              </p:cNvSpPr>
              <p:nvPr/>
            </p:nvSpPr>
            <p:spPr bwMode="auto">
              <a:xfrm>
                <a:off x="19506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1" name="Oval 220"/>
              <p:cNvSpPr>
                <a:spLocks noChangeArrowheads="1"/>
              </p:cNvSpPr>
              <p:nvPr/>
            </p:nvSpPr>
            <p:spPr bwMode="auto">
              <a:xfrm>
                <a:off x="34367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2" name="Oval 4"/>
              <p:cNvSpPr>
                <a:spLocks noChangeArrowheads="1"/>
              </p:cNvSpPr>
              <p:nvPr/>
            </p:nvSpPr>
            <p:spPr bwMode="auto">
              <a:xfrm>
                <a:off x="1214690"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3" name="Oval 222"/>
              <p:cNvSpPr>
                <a:spLocks noChangeArrowheads="1"/>
              </p:cNvSpPr>
              <p:nvPr/>
            </p:nvSpPr>
            <p:spPr bwMode="auto">
              <a:xfrm>
                <a:off x="27007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4" name="Oval 223"/>
              <p:cNvSpPr>
                <a:spLocks noChangeArrowheads="1"/>
              </p:cNvSpPr>
              <p:nvPr/>
            </p:nvSpPr>
            <p:spPr bwMode="auto">
              <a:xfrm>
                <a:off x="41868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225" name="Straight Arrow Connector 224"/>
              <p:cNvCxnSpPr>
                <a:cxnSpLocks noChangeShapeType="1"/>
                <a:stCxn id="219" idx="6"/>
                <a:endCxn id="220" idx="2"/>
              </p:cNvCxnSpPr>
              <p:nvPr/>
            </p:nvCxnSpPr>
            <p:spPr bwMode="auto">
              <a:xfrm>
                <a:off x="857063" y="59112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6" name="Straight Arrow Connector 225"/>
              <p:cNvCxnSpPr>
                <a:cxnSpLocks noChangeShapeType="1"/>
                <a:stCxn id="220" idx="6"/>
                <a:endCxn id="221" idx="2"/>
              </p:cNvCxnSpPr>
              <p:nvPr/>
            </p:nvCxnSpPr>
            <p:spPr bwMode="auto">
              <a:xfrm>
                <a:off x="2343164" y="59112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7" name="Straight Arrow Connector 226"/>
              <p:cNvCxnSpPr>
                <a:cxnSpLocks noChangeShapeType="1"/>
                <a:stCxn id="220" idx="1"/>
                <a:endCxn id="222" idx="5"/>
              </p:cNvCxnSpPr>
              <p:nvPr/>
            </p:nvCxnSpPr>
            <p:spPr bwMode="auto">
              <a:xfrm rot="16200000" flipV="1">
                <a:off x="1209221" y="4973543"/>
                <a:ext cx="1139412"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8" name="Straight Arrow Connector 227"/>
              <p:cNvCxnSpPr>
                <a:cxnSpLocks noChangeShapeType="1"/>
                <a:stCxn id="221" idx="7"/>
                <a:endCxn id="224" idx="3"/>
              </p:cNvCxnSpPr>
              <p:nvPr/>
            </p:nvCxnSpPr>
            <p:spPr bwMode="auto">
              <a:xfrm rot="5400000" flipH="1" flipV="1">
                <a:off x="34383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9" name="Straight Arrow Connector 228"/>
              <p:cNvCxnSpPr>
                <a:cxnSpLocks noChangeShapeType="1"/>
                <a:stCxn id="221" idx="1"/>
                <a:endCxn id="223" idx="5"/>
              </p:cNvCxnSpPr>
              <p:nvPr/>
            </p:nvCxnSpPr>
            <p:spPr bwMode="auto">
              <a:xfrm rot="16200000" flipV="1">
                <a:off x="2695322" y="4973543"/>
                <a:ext cx="1139412"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Arrow Connector 229"/>
              <p:cNvCxnSpPr>
                <a:cxnSpLocks noChangeShapeType="1"/>
                <a:stCxn id="220" idx="7"/>
                <a:endCxn id="223" idx="3"/>
              </p:cNvCxnSpPr>
              <p:nvPr/>
            </p:nvCxnSpPr>
            <p:spPr bwMode="auto">
              <a:xfrm rot="5400000" flipH="1" flipV="1">
                <a:off x="19522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53312" name="Group 182"/>
              <p:cNvGrpSpPr>
                <a:grpSpLocks/>
              </p:cNvGrpSpPr>
              <p:nvPr/>
            </p:nvGrpSpPr>
            <p:grpSpPr bwMode="auto">
              <a:xfrm>
                <a:off x="457200" y="2971800"/>
                <a:ext cx="4073636" cy="3124200"/>
                <a:chOff x="602223" y="2884114"/>
                <a:chExt cx="4073636" cy="3124200"/>
              </a:xfrm>
            </p:grpSpPr>
            <p:sp>
              <p:nvSpPr>
                <p:cNvPr id="245" name="Cube 244"/>
                <p:cNvSpPr/>
                <p:nvPr/>
              </p:nvSpPr>
              <p:spPr bwMode="auto">
                <a:xfrm>
                  <a:off x="659467"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6" name="Cube 245"/>
                <p:cNvSpPr/>
                <p:nvPr/>
              </p:nvSpPr>
              <p:spPr bwMode="auto">
                <a:xfrm>
                  <a:off x="3657198"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7" name="Cube 246"/>
                <p:cNvSpPr/>
                <p:nvPr/>
              </p:nvSpPr>
              <p:spPr bwMode="auto">
                <a:xfrm>
                  <a:off x="2843743" y="4254221"/>
                  <a:ext cx="334421"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8" name="Cube 247"/>
                <p:cNvSpPr/>
                <p:nvPr/>
              </p:nvSpPr>
              <p:spPr bwMode="auto">
                <a:xfrm>
                  <a:off x="1370487" y="4254221"/>
                  <a:ext cx="334419"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9" name="Cube 248"/>
                <p:cNvSpPr/>
                <p:nvPr/>
              </p:nvSpPr>
              <p:spPr bwMode="auto">
                <a:xfrm>
                  <a:off x="2132723" y="2883338"/>
                  <a:ext cx="334421"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0" name="Cube 249"/>
                <p:cNvSpPr/>
                <p:nvPr/>
              </p:nvSpPr>
              <p:spPr bwMode="auto">
                <a:xfrm>
                  <a:off x="3630084" y="5694403"/>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1" name="Cube 250"/>
                <p:cNvSpPr/>
                <p:nvPr/>
              </p:nvSpPr>
              <p:spPr bwMode="auto">
                <a:xfrm>
                  <a:off x="2141763" y="5655236"/>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2" name="Cube 251"/>
                <p:cNvSpPr/>
                <p:nvPr/>
              </p:nvSpPr>
              <p:spPr bwMode="auto">
                <a:xfrm>
                  <a:off x="602223" y="5703443"/>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3" name="Cube 252"/>
                <p:cNvSpPr/>
                <p:nvPr/>
              </p:nvSpPr>
              <p:spPr bwMode="auto">
                <a:xfrm>
                  <a:off x="4344116" y="4254221"/>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53313" name="Group 192"/>
              <p:cNvGrpSpPr>
                <a:grpSpLocks/>
              </p:cNvGrpSpPr>
              <p:nvPr/>
            </p:nvGrpSpPr>
            <p:grpSpPr bwMode="auto">
              <a:xfrm>
                <a:off x="1214690" y="2935878"/>
                <a:ext cx="3029680" cy="3147054"/>
                <a:chOff x="1359713" y="2848192"/>
                <a:chExt cx="3029680" cy="3147054"/>
              </a:xfrm>
            </p:grpSpPr>
            <p:sp>
              <p:nvSpPr>
                <p:cNvPr id="233" name="Cube 232"/>
                <p:cNvSpPr/>
                <p:nvPr/>
              </p:nvSpPr>
              <p:spPr bwMode="auto">
                <a:xfrm>
                  <a:off x="1358436" y="2862246"/>
                  <a:ext cx="331408"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4" name="Cube 233"/>
                <p:cNvSpPr/>
                <p:nvPr/>
              </p:nvSpPr>
              <p:spPr bwMode="auto">
                <a:xfrm>
                  <a:off x="2873872" y="2847182"/>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5" name="Cube 234"/>
                <p:cNvSpPr/>
                <p:nvPr/>
              </p:nvSpPr>
              <p:spPr bwMode="auto">
                <a:xfrm>
                  <a:off x="1750099"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6" name="Cube 235"/>
                <p:cNvSpPr/>
                <p:nvPr/>
              </p:nvSpPr>
              <p:spPr bwMode="auto">
                <a:xfrm>
                  <a:off x="2548490"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7" name="Cube 236"/>
                <p:cNvSpPr/>
                <p:nvPr/>
              </p:nvSpPr>
              <p:spPr bwMode="auto">
                <a:xfrm>
                  <a:off x="328361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8" name="Cube 237"/>
                <p:cNvSpPr/>
                <p:nvPr/>
              </p:nvSpPr>
              <p:spPr bwMode="auto">
                <a:xfrm>
                  <a:off x="405790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9" name="Cube 238"/>
                <p:cNvSpPr/>
                <p:nvPr/>
              </p:nvSpPr>
              <p:spPr bwMode="auto">
                <a:xfrm>
                  <a:off x="1738048" y="4944185"/>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0" name="Cube 239"/>
                <p:cNvSpPr/>
                <p:nvPr/>
              </p:nvSpPr>
              <p:spPr bwMode="auto">
                <a:xfrm>
                  <a:off x="2533427"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1" name="Cube 240"/>
                <p:cNvSpPr/>
                <p:nvPr/>
              </p:nvSpPr>
              <p:spPr bwMode="auto">
                <a:xfrm>
                  <a:off x="3268549"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2" name="Cube 241"/>
                <p:cNvSpPr/>
                <p:nvPr/>
              </p:nvSpPr>
              <p:spPr bwMode="auto">
                <a:xfrm>
                  <a:off x="4042837" y="4944185"/>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3" name="Cube 242"/>
                <p:cNvSpPr/>
                <p:nvPr/>
              </p:nvSpPr>
              <p:spPr bwMode="auto">
                <a:xfrm>
                  <a:off x="1358436" y="5691392"/>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4" name="Cube 243"/>
                <p:cNvSpPr/>
                <p:nvPr/>
              </p:nvSpPr>
              <p:spPr bwMode="auto">
                <a:xfrm>
                  <a:off x="2873872" y="5673315"/>
                  <a:ext cx="334421"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grpSp>
      <p:sp>
        <p:nvSpPr>
          <p:cNvPr id="4" name="Rounded Rectangle 3"/>
          <p:cNvSpPr>
            <a:spLocks noChangeArrowheads="1"/>
          </p:cNvSpPr>
          <p:nvPr/>
        </p:nvSpPr>
        <p:spPr bwMode="auto">
          <a:xfrm>
            <a:off x="708025" y="1219200"/>
            <a:ext cx="3311525" cy="3011488"/>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grpSp>
        <p:nvGrpSpPr>
          <p:cNvPr id="119" name="Group 118"/>
          <p:cNvGrpSpPr>
            <a:grpSpLocks/>
          </p:cNvGrpSpPr>
          <p:nvPr/>
        </p:nvGrpSpPr>
        <p:grpSpPr bwMode="auto">
          <a:xfrm>
            <a:off x="5029200" y="1219200"/>
            <a:ext cx="3048000" cy="2827338"/>
            <a:chOff x="5029200" y="1219200"/>
            <a:chExt cx="3048000" cy="2826717"/>
          </a:xfrm>
        </p:grpSpPr>
        <p:grpSp>
          <p:nvGrpSpPr>
            <p:cNvPr id="53255" name="Group 121"/>
            <p:cNvGrpSpPr>
              <a:grpSpLocks/>
            </p:cNvGrpSpPr>
            <p:nvPr/>
          </p:nvGrpSpPr>
          <p:grpSpPr bwMode="auto">
            <a:xfrm>
              <a:off x="5413269" y="2209800"/>
              <a:ext cx="2435331" cy="1836117"/>
              <a:chOff x="5413269" y="2209800"/>
              <a:chExt cx="2435331" cy="1836117"/>
            </a:xfrm>
          </p:grpSpPr>
          <p:sp>
            <p:nvSpPr>
              <p:cNvPr id="125" name="Freeform 124"/>
              <p:cNvSpPr>
                <a:spLocks/>
              </p:cNvSpPr>
              <p:nvPr/>
            </p:nvSpPr>
            <p:spPr bwMode="auto">
              <a:xfrm>
                <a:off x="6102295" y="2209800"/>
                <a:ext cx="1746305" cy="1273742"/>
              </a:xfrm>
              <a:custGeom>
                <a:avLst/>
                <a:gdLst>
                  <a:gd name="T0" fmla="*/ 307383 w 3147012"/>
                  <a:gd name="T1" fmla="*/ 4340 h 2295407"/>
                  <a:gd name="T2" fmla="*/ 190200 w 3147012"/>
                  <a:gd name="T3" fmla="*/ 30380 h 2295407"/>
                  <a:gd name="T4" fmla="*/ 20937 w 3147012"/>
                  <a:gd name="T5" fmla="*/ 43401 h 2295407"/>
                  <a:gd name="T6" fmla="*/ 33957 w 3147012"/>
                  <a:gd name="T7" fmla="*/ 121522 h 2295407"/>
                  <a:gd name="T8" fmla="*/ 203220 w 3147012"/>
                  <a:gd name="T9" fmla="*/ 173603 h 2295407"/>
                  <a:gd name="T10" fmla="*/ 138119 w 3147012"/>
                  <a:gd name="T11" fmla="*/ 329847 h 2295407"/>
                  <a:gd name="T12" fmla="*/ 255302 w 3147012"/>
                  <a:gd name="T13" fmla="*/ 368908 h 2295407"/>
                  <a:gd name="T14" fmla="*/ 325708 w 3147012"/>
                  <a:gd name="T15" fmla="*/ 190964 h 2295407"/>
                  <a:gd name="T16" fmla="*/ 389362 w 3147012"/>
                  <a:gd name="T17" fmla="*/ 354923 h 2295407"/>
                  <a:gd name="T18" fmla="*/ 491595 w 3147012"/>
                  <a:gd name="T19" fmla="*/ 383857 h 2295407"/>
                  <a:gd name="T20" fmla="*/ 524387 w 3147012"/>
                  <a:gd name="T21" fmla="*/ 304771 h 2295407"/>
                  <a:gd name="T22" fmla="*/ 411545 w 3147012"/>
                  <a:gd name="T23" fmla="*/ 56421 h 2295407"/>
                  <a:gd name="T24" fmla="*/ 307383 w 3147012"/>
                  <a:gd name="T25" fmla="*/ 4340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126" name="Oval 125"/>
              <p:cNvSpPr>
                <a:spLocks noChangeArrowheads="1"/>
              </p:cNvSpPr>
              <p:nvPr/>
            </p:nvSpPr>
            <p:spPr bwMode="auto">
              <a:xfrm>
                <a:off x="6973686" y="2266179"/>
                <a:ext cx="380557" cy="38055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cxnSp>
            <p:nvCxnSpPr>
              <p:cNvPr id="127" name="Straight Arrow Connector 126"/>
              <p:cNvCxnSpPr>
                <a:cxnSpLocks noChangeShapeType="1"/>
                <a:stCxn id="133" idx="6"/>
                <a:endCxn id="134" idx="2"/>
              </p:cNvCxnSpPr>
              <p:nvPr/>
            </p:nvCxnSpPr>
            <p:spPr bwMode="auto">
              <a:xfrm>
                <a:off x="5631063" y="2459644"/>
                <a:ext cx="606857"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Arrow Connector 127"/>
              <p:cNvCxnSpPr>
                <a:cxnSpLocks noChangeShapeType="1"/>
                <a:stCxn id="134" idx="6"/>
                <a:endCxn id="135" idx="2"/>
              </p:cNvCxnSpPr>
              <p:nvPr/>
            </p:nvCxnSpPr>
            <p:spPr bwMode="auto">
              <a:xfrm>
                <a:off x="6455714" y="2459644"/>
                <a:ext cx="606856"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9" name="Straight Arrow Connector 128"/>
              <p:cNvCxnSpPr>
                <a:cxnSpLocks noChangeShapeType="1"/>
                <a:stCxn id="139" idx="7"/>
                <a:endCxn id="134" idx="3"/>
              </p:cNvCxnSpPr>
              <p:nvPr/>
            </p:nvCxnSpPr>
            <p:spPr bwMode="auto">
              <a:xfrm rot="5400000" flipH="1" flipV="1">
                <a:off x="583049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0" name="Straight Arrow Connector 129"/>
              <p:cNvCxnSpPr>
                <a:cxnSpLocks noChangeShapeType="1"/>
                <a:stCxn id="141" idx="1"/>
                <a:endCxn id="135" idx="5"/>
              </p:cNvCxnSpPr>
              <p:nvPr/>
            </p:nvCxnSpPr>
            <p:spPr bwMode="auto">
              <a:xfrm rot="16200000" flipV="1">
                <a:off x="706747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1" name="Straight Arrow Connector 130"/>
              <p:cNvCxnSpPr>
                <a:cxnSpLocks noChangeShapeType="1"/>
                <a:stCxn id="140" idx="7"/>
                <a:endCxn id="135" idx="3"/>
              </p:cNvCxnSpPr>
              <p:nvPr/>
            </p:nvCxnSpPr>
            <p:spPr bwMode="auto">
              <a:xfrm rot="5400000" flipH="1" flipV="1">
                <a:off x="665514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2" name="Straight Arrow Connector 131"/>
              <p:cNvCxnSpPr>
                <a:cxnSpLocks noChangeShapeType="1"/>
                <a:stCxn id="140" idx="1"/>
                <a:endCxn id="134" idx="5"/>
              </p:cNvCxnSpPr>
              <p:nvPr/>
            </p:nvCxnSpPr>
            <p:spPr bwMode="auto">
              <a:xfrm rot="16200000" flipV="1">
                <a:off x="624282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3" name="Oval 4"/>
              <p:cNvSpPr>
                <a:spLocks noChangeArrowheads="1"/>
              </p:cNvSpPr>
              <p:nvPr/>
            </p:nvSpPr>
            <p:spPr bwMode="auto">
              <a:xfrm>
                <a:off x="5413269"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4" name="Oval 133"/>
              <p:cNvSpPr>
                <a:spLocks noChangeArrowheads="1"/>
              </p:cNvSpPr>
              <p:nvPr/>
            </p:nvSpPr>
            <p:spPr bwMode="auto">
              <a:xfrm>
                <a:off x="623792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5" name="Oval 134"/>
              <p:cNvSpPr>
                <a:spLocks noChangeArrowheads="1"/>
              </p:cNvSpPr>
              <p:nvPr/>
            </p:nvSpPr>
            <p:spPr bwMode="auto">
              <a:xfrm>
                <a:off x="706257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6" name="Oval 4"/>
              <p:cNvSpPr>
                <a:spLocks noChangeArrowheads="1"/>
              </p:cNvSpPr>
              <p:nvPr/>
            </p:nvSpPr>
            <p:spPr bwMode="auto">
              <a:xfrm>
                <a:off x="541326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7" name="Oval 136"/>
              <p:cNvSpPr>
                <a:spLocks noChangeArrowheads="1"/>
              </p:cNvSpPr>
              <p:nvPr/>
            </p:nvSpPr>
            <p:spPr bwMode="auto">
              <a:xfrm>
                <a:off x="623791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8" name="Oval 137"/>
              <p:cNvSpPr>
                <a:spLocks noChangeArrowheads="1"/>
              </p:cNvSpPr>
              <p:nvPr/>
            </p:nvSpPr>
            <p:spPr bwMode="auto">
              <a:xfrm>
                <a:off x="7062570"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39" name="Oval 4"/>
              <p:cNvSpPr>
                <a:spLocks noChangeArrowheads="1"/>
              </p:cNvSpPr>
              <p:nvPr/>
            </p:nvSpPr>
            <p:spPr bwMode="auto">
              <a:xfrm>
                <a:off x="5829513"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40" name="Oval 139"/>
              <p:cNvSpPr>
                <a:spLocks noChangeArrowheads="1"/>
              </p:cNvSpPr>
              <p:nvPr/>
            </p:nvSpPr>
            <p:spPr bwMode="auto">
              <a:xfrm>
                <a:off x="6654164" y="3128983"/>
                <a:ext cx="217794" cy="217794"/>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41" name="Oval 140"/>
              <p:cNvSpPr>
                <a:spLocks noChangeArrowheads="1"/>
              </p:cNvSpPr>
              <p:nvPr/>
            </p:nvSpPr>
            <p:spPr bwMode="auto">
              <a:xfrm>
                <a:off x="7478814"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42" name="Straight Arrow Connector 141"/>
              <p:cNvCxnSpPr>
                <a:cxnSpLocks noChangeShapeType="1"/>
                <a:stCxn id="136" idx="6"/>
                <a:endCxn id="137" idx="2"/>
              </p:cNvCxnSpPr>
              <p:nvPr/>
            </p:nvCxnSpPr>
            <p:spPr bwMode="auto">
              <a:xfrm>
                <a:off x="5631063"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a:stCxn id="137" idx="6"/>
                <a:endCxn id="138" idx="2"/>
              </p:cNvCxnSpPr>
              <p:nvPr/>
            </p:nvCxnSpPr>
            <p:spPr bwMode="auto">
              <a:xfrm>
                <a:off x="6455714"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Arrow Connector 143"/>
              <p:cNvCxnSpPr>
                <a:cxnSpLocks noChangeShapeType="1"/>
                <a:stCxn id="137" idx="1"/>
                <a:endCxn id="139" idx="5"/>
              </p:cNvCxnSpPr>
              <p:nvPr/>
            </p:nvCxnSpPr>
            <p:spPr bwMode="auto">
              <a:xfrm rot="16200000" flipV="1">
                <a:off x="5870047"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a:stCxn id="138" idx="7"/>
                <a:endCxn id="141" idx="3"/>
              </p:cNvCxnSpPr>
              <p:nvPr/>
            </p:nvCxnSpPr>
            <p:spPr bwMode="auto">
              <a:xfrm rot="5400000" flipH="1" flipV="1">
                <a:off x="7107022"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Arrow Connector 145"/>
              <p:cNvCxnSpPr>
                <a:cxnSpLocks noChangeShapeType="1"/>
                <a:stCxn id="138" idx="1"/>
                <a:endCxn id="140" idx="5"/>
              </p:cNvCxnSpPr>
              <p:nvPr/>
            </p:nvCxnSpPr>
            <p:spPr bwMode="auto">
              <a:xfrm rot="16200000" flipV="1">
                <a:off x="6694698"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7" name="Straight Arrow Connector 146"/>
              <p:cNvCxnSpPr>
                <a:cxnSpLocks noChangeShapeType="1"/>
                <a:stCxn id="137" idx="7"/>
                <a:endCxn id="140" idx="3"/>
              </p:cNvCxnSpPr>
              <p:nvPr/>
            </p:nvCxnSpPr>
            <p:spPr bwMode="auto">
              <a:xfrm rot="5400000" flipH="1" flipV="1">
                <a:off x="6282371"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53280" name="Group 182"/>
              <p:cNvGrpSpPr>
                <a:grpSpLocks/>
              </p:cNvGrpSpPr>
              <p:nvPr/>
            </p:nvGrpSpPr>
            <p:grpSpPr bwMode="auto">
              <a:xfrm>
                <a:off x="6258950" y="2393031"/>
                <a:ext cx="1410722" cy="930249"/>
                <a:chOff x="2133600" y="2884114"/>
                <a:chExt cx="2542259" cy="1676400"/>
              </a:xfrm>
            </p:grpSpPr>
            <p:sp>
              <p:nvSpPr>
                <p:cNvPr id="153" name="Cube 152"/>
                <p:cNvSpPr/>
                <p:nvPr/>
              </p:nvSpPr>
              <p:spPr bwMode="auto">
                <a:xfrm>
                  <a:off x="3656576"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4" name="Cube 153"/>
                <p:cNvSpPr/>
                <p:nvPr/>
              </p:nvSpPr>
              <p:spPr bwMode="auto">
                <a:xfrm>
                  <a:off x="2844100" y="4255343"/>
                  <a:ext cx="33471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5" name="Cube 154"/>
                <p:cNvSpPr/>
                <p:nvPr/>
              </p:nvSpPr>
              <p:spPr bwMode="auto">
                <a:xfrm>
                  <a:off x="2134615"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6" name="Cube 155"/>
                <p:cNvSpPr/>
                <p:nvPr/>
              </p:nvSpPr>
              <p:spPr bwMode="auto">
                <a:xfrm>
                  <a:off x="4343176" y="4255343"/>
                  <a:ext cx="33185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53281" name="Group 192"/>
              <p:cNvGrpSpPr>
                <a:grpSpLocks/>
              </p:cNvGrpSpPr>
              <p:nvPr/>
            </p:nvGrpSpPr>
            <p:grpSpPr bwMode="auto">
              <a:xfrm>
                <a:off x="6670818" y="2373097"/>
                <a:ext cx="839892" cy="594558"/>
                <a:chOff x="2875826" y="2848192"/>
                <a:chExt cx="1513567" cy="1071452"/>
              </a:xfrm>
            </p:grpSpPr>
            <p:sp>
              <p:nvSpPr>
                <p:cNvPr id="150" name="Cube 149"/>
                <p:cNvSpPr/>
                <p:nvPr/>
              </p:nvSpPr>
              <p:spPr bwMode="auto">
                <a:xfrm>
                  <a:off x="2875568" y="2848124"/>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1" name="Cube 150"/>
                <p:cNvSpPr/>
                <p:nvPr/>
              </p:nvSpPr>
              <p:spPr bwMode="auto">
                <a:xfrm>
                  <a:off x="3281806"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2" name="Cube 151"/>
                <p:cNvSpPr/>
                <p:nvPr/>
              </p:nvSpPr>
              <p:spPr bwMode="auto">
                <a:xfrm>
                  <a:off x="4057092"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sp>
          <p:nvSpPr>
            <p:cNvPr id="53256" name="TextBox 123"/>
            <p:cNvSpPr txBox="1">
              <a:spLocks noChangeArrowheads="1"/>
            </p:cNvSpPr>
            <p:nvPr/>
          </p:nvSpPr>
          <p:spPr bwMode="auto">
            <a:xfrm>
              <a:off x="5029200" y="12192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Update Functions</a:t>
              </a:r>
            </a:p>
            <a:p>
              <a:pPr algn="ctr" eaLnBrk="1" hangingPunct="1">
                <a:spcBef>
                  <a:spcPct val="0"/>
                </a:spcBef>
                <a:buFontTx/>
                <a:buNone/>
              </a:pPr>
              <a:r>
                <a:rPr lang="en-US" altLang="x-none" sz="2800" i="1"/>
                <a:t>User Computation</a:t>
              </a:r>
            </a:p>
          </p:txBody>
        </p:sp>
      </p:grpSp>
      <p:sp>
        <p:nvSpPr>
          <p:cNvPr id="532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44EDC6A5-70ED-0548-9F81-3C8A0239AED6}" type="slidenum">
              <a:rPr lang="en-US" altLang="x-none" sz="1200">
                <a:solidFill>
                  <a:srgbClr val="000000"/>
                </a:solidFill>
              </a:rPr>
              <a:pPr fontAlgn="base">
                <a:spcBef>
                  <a:spcPct val="0"/>
                </a:spcBef>
                <a:spcAft>
                  <a:spcPct val="0"/>
                </a:spcAft>
                <a:buFontTx/>
                <a:buNone/>
              </a:pPr>
              <a:t>26</a:t>
            </a:fld>
            <a:endParaRPr lang="en-US" altLang="x-none" sz="120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cxnSpLocks noChangeShapeType="1"/>
            <a:stCxn id="102" idx="6"/>
            <a:endCxn id="103" idx="2"/>
          </p:cNvCxnSpPr>
          <p:nvPr/>
        </p:nvCxnSpPr>
        <p:spPr bwMode="auto">
          <a:xfrm>
            <a:off x="925513" y="2470150"/>
            <a:ext cx="1093787"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a:stCxn id="103" idx="6"/>
            <a:endCxn id="104" idx="2"/>
          </p:cNvCxnSpPr>
          <p:nvPr/>
        </p:nvCxnSpPr>
        <p:spPr bwMode="auto">
          <a:xfrm>
            <a:off x="2411413" y="2470150"/>
            <a:ext cx="1093787"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a:stCxn id="31" idx="7"/>
            <a:endCxn id="103" idx="3"/>
          </p:cNvCxnSpPr>
          <p:nvPr/>
        </p:nvCxnSpPr>
        <p:spPr bwMode="auto">
          <a:xfrm rot="5400000" flipH="1" flipV="1">
            <a:off x="1285875" y="2943225"/>
            <a:ext cx="1123950" cy="45720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a:stCxn id="33" idx="1"/>
            <a:endCxn id="104" idx="5"/>
          </p:cNvCxnSpPr>
          <p:nvPr/>
        </p:nvCxnSpPr>
        <p:spPr bwMode="auto">
          <a:xfrm rot="16200000" flipV="1">
            <a:off x="3514726" y="2935287"/>
            <a:ext cx="1123950" cy="47307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a:stCxn id="32" idx="7"/>
            <a:endCxn id="104" idx="3"/>
          </p:cNvCxnSpPr>
          <p:nvPr/>
        </p:nvCxnSpPr>
        <p:spPr bwMode="auto">
          <a:xfrm rot="5400000" flipH="1" flipV="1">
            <a:off x="2771775" y="2943225"/>
            <a:ext cx="1123950" cy="45720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32" idx="1"/>
            <a:endCxn id="103" idx="5"/>
          </p:cNvCxnSpPr>
          <p:nvPr/>
        </p:nvCxnSpPr>
        <p:spPr bwMode="auto">
          <a:xfrm rot="16200000" flipV="1">
            <a:off x="2028826" y="2935287"/>
            <a:ext cx="1123950" cy="47307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2" name="Oval 4"/>
          <p:cNvSpPr>
            <a:spLocks noChangeArrowheads="1"/>
          </p:cNvSpPr>
          <p:nvPr/>
        </p:nvSpPr>
        <p:spPr bwMode="auto">
          <a:xfrm>
            <a:off x="533400" y="22748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3" name="Oval 102"/>
          <p:cNvSpPr>
            <a:spLocks noChangeArrowheads="1"/>
          </p:cNvSpPr>
          <p:nvPr/>
        </p:nvSpPr>
        <p:spPr bwMode="auto">
          <a:xfrm>
            <a:off x="2019300" y="22748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4" name="Oval 103"/>
          <p:cNvSpPr>
            <a:spLocks noChangeArrowheads="1"/>
          </p:cNvSpPr>
          <p:nvPr/>
        </p:nvSpPr>
        <p:spPr bwMode="auto">
          <a:xfrm>
            <a:off x="3505200" y="22748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8" name="Oval 4"/>
          <p:cNvSpPr>
            <a:spLocks noChangeArrowheads="1"/>
          </p:cNvSpPr>
          <p:nvPr/>
        </p:nvSpPr>
        <p:spPr bwMode="auto">
          <a:xfrm>
            <a:off x="533400" y="50942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9" name="Oval 108"/>
          <p:cNvSpPr>
            <a:spLocks noChangeArrowheads="1"/>
          </p:cNvSpPr>
          <p:nvPr/>
        </p:nvSpPr>
        <p:spPr bwMode="auto">
          <a:xfrm>
            <a:off x="2019300" y="50942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19" name="Oval 118"/>
          <p:cNvSpPr>
            <a:spLocks noChangeArrowheads="1"/>
          </p:cNvSpPr>
          <p:nvPr/>
        </p:nvSpPr>
        <p:spPr bwMode="auto">
          <a:xfrm>
            <a:off x="3505200" y="5094288"/>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latin typeface="+mn-lt"/>
              </a:rPr>
              <a:t>Data Graph</a:t>
            </a:r>
            <a:endParaRPr lang="en-US" dirty="0">
              <a:latin typeface="+mn-lt"/>
            </a:endParaRPr>
          </a:p>
        </p:txBody>
      </p:sp>
      <p:sp>
        <p:nvSpPr>
          <p:cNvPr id="31" name="Oval 4"/>
          <p:cNvSpPr>
            <a:spLocks noChangeArrowheads="1"/>
          </p:cNvSpPr>
          <p:nvPr/>
        </p:nvSpPr>
        <p:spPr bwMode="auto">
          <a:xfrm>
            <a:off x="1284288" y="3676650"/>
            <a:ext cx="392112" cy="392113"/>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32" name="Oval 31"/>
          <p:cNvSpPr>
            <a:spLocks noChangeArrowheads="1"/>
          </p:cNvSpPr>
          <p:nvPr/>
        </p:nvSpPr>
        <p:spPr bwMode="auto">
          <a:xfrm>
            <a:off x="2770188" y="3676650"/>
            <a:ext cx="392112" cy="392113"/>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33" name="Oval 32"/>
          <p:cNvSpPr>
            <a:spLocks noChangeArrowheads="1"/>
          </p:cNvSpPr>
          <p:nvPr/>
        </p:nvSpPr>
        <p:spPr bwMode="auto">
          <a:xfrm>
            <a:off x="4256088" y="3676650"/>
            <a:ext cx="392112" cy="392113"/>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cxnSp>
        <p:nvCxnSpPr>
          <p:cNvPr id="16" name="Straight Arrow Connector 15"/>
          <p:cNvCxnSpPr>
            <a:cxnSpLocks noChangeShapeType="1"/>
            <a:stCxn id="108" idx="6"/>
            <a:endCxn id="109" idx="2"/>
          </p:cNvCxnSpPr>
          <p:nvPr/>
        </p:nvCxnSpPr>
        <p:spPr bwMode="auto">
          <a:xfrm>
            <a:off x="925513" y="5289550"/>
            <a:ext cx="1093787"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09" idx="6"/>
            <a:endCxn id="119" idx="2"/>
          </p:cNvCxnSpPr>
          <p:nvPr/>
        </p:nvCxnSpPr>
        <p:spPr bwMode="auto">
          <a:xfrm>
            <a:off x="2411413" y="5289550"/>
            <a:ext cx="1093787"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09" idx="1"/>
            <a:endCxn id="31" idx="5"/>
          </p:cNvCxnSpPr>
          <p:nvPr/>
        </p:nvCxnSpPr>
        <p:spPr bwMode="auto">
          <a:xfrm rot="16200000" flipV="1">
            <a:off x="1277937" y="4352926"/>
            <a:ext cx="1139825" cy="45720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a:stCxn id="119" idx="7"/>
            <a:endCxn id="33" idx="3"/>
          </p:cNvCxnSpPr>
          <p:nvPr/>
        </p:nvCxnSpPr>
        <p:spPr bwMode="auto">
          <a:xfrm rot="5400000" flipH="1" flipV="1">
            <a:off x="3506788" y="4344988"/>
            <a:ext cx="1139825" cy="47307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19" idx="1"/>
            <a:endCxn id="32" idx="5"/>
          </p:cNvCxnSpPr>
          <p:nvPr/>
        </p:nvCxnSpPr>
        <p:spPr bwMode="auto">
          <a:xfrm rot="16200000" flipV="1">
            <a:off x="2763837" y="4352926"/>
            <a:ext cx="1139825" cy="45720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a:stCxn id="109" idx="7"/>
            <a:endCxn id="32" idx="3"/>
          </p:cNvCxnSpPr>
          <p:nvPr/>
        </p:nvCxnSpPr>
        <p:spPr bwMode="auto">
          <a:xfrm rot="5400000" flipH="1" flipV="1">
            <a:off x="2020888" y="4344988"/>
            <a:ext cx="1139825" cy="47307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5319" name="TextBox 33"/>
          <p:cNvSpPr txBox="1">
            <a:spLocks noChangeArrowheads="1"/>
          </p:cNvSpPr>
          <p:nvPr/>
        </p:nvSpPr>
        <p:spPr bwMode="auto">
          <a:xfrm>
            <a:off x="246063" y="1409700"/>
            <a:ext cx="8669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Data is associated with both vertices and edges</a:t>
            </a:r>
          </a:p>
        </p:txBody>
      </p:sp>
      <p:sp>
        <p:nvSpPr>
          <p:cNvPr id="62" name="Cube 61"/>
          <p:cNvSpPr/>
          <p:nvPr/>
        </p:nvSpPr>
        <p:spPr bwMode="auto">
          <a:xfrm>
            <a:off x="582613" y="2351088"/>
            <a:ext cx="331787"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3" name="Cube 62"/>
          <p:cNvSpPr/>
          <p:nvPr/>
        </p:nvSpPr>
        <p:spPr bwMode="auto">
          <a:xfrm>
            <a:off x="3581400" y="2351088"/>
            <a:ext cx="331788"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4" name="Cube 63"/>
          <p:cNvSpPr/>
          <p:nvPr/>
        </p:nvSpPr>
        <p:spPr bwMode="auto">
          <a:xfrm>
            <a:off x="2768600" y="3722688"/>
            <a:ext cx="333375"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5" name="Cube 64"/>
          <p:cNvSpPr/>
          <p:nvPr/>
        </p:nvSpPr>
        <p:spPr bwMode="auto">
          <a:xfrm>
            <a:off x="1295400" y="3722688"/>
            <a:ext cx="331788"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94" name="Cube 93"/>
          <p:cNvSpPr/>
          <p:nvPr/>
        </p:nvSpPr>
        <p:spPr bwMode="auto">
          <a:xfrm>
            <a:off x="2057400" y="2351088"/>
            <a:ext cx="331788"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97" name="Cube 96"/>
          <p:cNvSpPr/>
          <p:nvPr/>
        </p:nvSpPr>
        <p:spPr bwMode="auto">
          <a:xfrm>
            <a:off x="3554413" y="5160963"/>
            <a:ext cx="331787"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98" name="Cube 97"/>
          <p:cNvSpPr/>
          <p:nvPr/>
        </p:nvSpPr>
        <p:spPr bwMode="auto">
          <a:xfrm>
            <a:off x="2065338" y="5122863"/>
            <a:ext cx="331787"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99" name="Cube 98"/>
          <p:cNvSpPr/>
          <p:nvPr/>
        </p:nvSpPr>
        <p:spPr bwMode="auto">
          <a:xfrm>
            <a:off x="525463" y="5170488"/>
            <a:ext cx="333375"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00" name="Cube 99"/>
          <p:cNvSpPr/>
          <p:nvPr/>
        </p:nvSpPr>
        <p:spPr bwMode="auto">
          <a:xfrm>
            <a:off x="4267200" y="3722688"/>
            <a:ext cx="331788"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1" name="Cube 60"/>
          <p:cNvSpPr/>
          <p:nvPr/>
        </p:nvSpPr>
        <p:spPr bwMode="auto">
          <a:xfrm>
            <a:off x="1284288" y="2330450"/>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2" name="Cube 71"/>
          <p:cNvSpPr/>
          <p:nvPr/>
        </p:nvSpPr>
        <p:spPr bwMode="auto">
          <a:xfrm>
            <a:off x="2800350" y="2314575"/>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4" name="Cube 73"/>
          <p:cNvSpPr/>
          <p:nvPr/>
        </p:nvSpPr>
        <p:spPr bwMode="auto">
          <a:xfrm>
            <a:off x="1674813" y="3081338"/>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5" name="Cube 74"/>
          <p:cNvSpPr/>
          <p:nvPr/>
        </p:nvSpPr>
        <p:spPr bwMode="auto">
          <a:xfrm>
            <a:off x="2471738" y="3081338"/>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6" name="Cube 75"/>
          <p:cNvSpPr/>
          <p:nvPr/>
        </p:nvSpPr>
        <p:spPr bwMode="auto">
          <a:xfrm>
            <a:off x="3206750" y="3081338"/>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7" name="Cube 76"/>
          <p:cNvSpPr/>
          <p:nvPr/>
        </p:nvSpPr>
        <p:spPr bwMode="auto">
          <a:xfrm>
            <a:off x="3981450" y="3081338"/>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8" name="Cube 77"/>
          <p:cNvSpPr/>
          <p:nvPr/>
        </p:nvSpPr>
        <p:spPr bwMode="auto">
          <a:xfrm>
            <a:off x="1662113" y="4410075"/>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79" name="Cube 78"/>
          <p:cNvSpPr/>
          <p:nvPr/>
        </p:nvSpPr>
        <p:spPr bwMode="auto">
          <a:xfrm>
            <a:off x="2459038" y="4410075"/>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0" name="Cube 79"/>
          <p:cNvSpPr/>
          <p:nvPr/>
        </p:nvSpPr>
        <p:spPr bwMode="auto">
          <a:xfrm>
            <a:off x="3194050" y="4410075"/>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1" name="Cube 80"/>
          <p:cNvSpPr/>
          <p:nvPr/>
        </p:nvSpPr>
        <p:spPr bwMode="auto">
          <a:xfrm>
            <a:off x="3968750" y="4410075"/>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6" name="Cube 85"/>
          <p:cNvSpPr/>
          <p:nvPr/>
        </p:nvSpPr>
        <p:spPr bwMode="auto">
          <a:xfrm>
            <a:off x="1284288" y="5157788"/>
            <a:ext cx="331787"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7" name="Cube 86"/>
          <p:cNvSpPr/>
          <p:nvPr/>
        </p:nvSpPr>
        <p:spPr bwMode="auto">
          <a:xfrm>
            <a:off x="2800350" y="5140325"/>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3" name="Cube 82"/>
          <p:cNvSpPr/>
          <p:nvPr/>
        </p:nvSpPr>
        <p:spPr bwMode="auto">
          <a:xfrm>
            <a:off x="6781800" y="3373438"/>
            <a:ext cx="331788" cy="304800"/>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84" name="TextBox 83"/>
          <p:cNvSpPr txBox="1">
            <a:spLocks noChangeArrowheads="1"/>
          </p:cNvSpPr>
          <p:nvPr/>
        </p:nvSpPr>
        <p:spPr bwMode="auto">
          <a:xfrm>
            <a:off x="5257800" y="3373438"/>
            <a:ext cx="36576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Vertex Data:</a:t>
            </a:r>
          </a:p>
          <a:p>
            <a:pPr eaLnBrk="1" hangingPunct="1">
              <a:spcBef>
                <a:spcPct val="0"/>
              </a:spcBef>
            </a:pPr>
            <a:r>
              <a:rPr lang="en-US" altLang="x-none" sz="2000"/>
              <a:t> User profile</a:t>
            </a:r>
          </a:p>
          <a:p>
            <a:pPr eaLnBrk="1" hangingPunct="1">
              <a:spcBef>
                <a:spcPct val="0"/>
              </a:spcBef>
            </a:pPr>
            <a:r>
              <a:rPr lang="en-US" altLang="x-none" sz="2000"/>
              <a:t> Current interests estimates</a:t>
            </a:r>
          </a:p>
        </p:txBody>
      </p:sp>
      <p:sp>
        <p:nvSpPr>
          <p:cNvPr id="85" name="TextBox 84"/>
          <p:cNvSpPr txBox="1">
            <a:spLocks noChangeArrowheads="1"/>
          </p:cNvSpPr>
          <p:nvPr/>
        </p:nvSpPr>
        <p:spPr bwMode="auto">
          <a:xfrm>
            <a:off x="5257800" y="4702175"/>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Edge Data:</a:t>
            </a:r>
          </a:p>
          <a:p>
            <a:pPr eaLnBrk="1" hangingPunct="1">
              <a:spcBef>
                <a:spcPct val="0"/>
              </a:spcBef>
            </a:pPr>
            <a:r>
              <a:rPr lang="en-US" altLang="x-none" sz="2000"/>
              <a:t> Relationship </a:t>
            </a:r>
          </a:p>
          <a:p>
            <a:pPr eaLnBrk="1" hangingPunct="1">
              <a:spcBef>
                <a:spcPct val="0"/>
              </a:spcBef>
              <a:buFontTx/>
              <a:buNone/>
            </a:pPr>
            <a:r>
              <a:rPr lang="en-US" altLang="x-none" sz="2000"/>
              <a:t>   (friend, classmate, relative)</a:t>
            </a:r>
          </a:p>
        </p:txBody>
      </p:sp>
      <p:sp>
        <p:nvSpPr>
          <p:cNvPr id="89" name="Cube 88"/>
          <p:cNvSpPr/>
          <p:nvPr/>
        </p:nvSpPr>
        <p:spPr bwMode="auto">
          <a:xfrm>
            <a:off x="6705600" y="4695825"/>
            <a:ext cx="331788" cy="30480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55345" name="TextBox 146"/>
          <p:cNvSpPr txBox="1">
            <a:spLocks noChangeArrowheads="1"/>
          </p:cNvSpPr>
          <p:nvPr/>
        </p:nvSpPr>
        <p:spPr bwMode="auto">
          <a:xfrm>
            <a:off x="5257800" y="2382838"/>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t>Graph:</a:t>
            </a:r>
          </a:p>
          <a:p>
            <a:pPr eaLnBrk="1" hangingPunct="1">
              <a:spcBef>
                <a:spcPct val="0"/>
              </a:spcBef>
            </a:pPr>
            <a:r>
              <a:rPr lang="en-US" altLang="x-none" sz="2000"/>
              <a:t> Social Network</a:t>
            </a:r>
          </a:p>
        </p:txBody>
      </p:sp>
      <p:cxnSp>
        <p:nvCxnSpPr>
          <p:cNvPr id="149" name="Straight Arrow Connector 148"/>
          <p:cNvCxnSpPr>
            <a:cxnSpLocks noChangeShapeType="1"/>
            <a:stCxn id="53" idx="6"/>
            <a:endCxn id="55" idx="2"/>
          </p:cNvCxnSpPr>
          <p:nvPr/>
        </p:nvCxnSpPr>
        <p:spPr bwMode="auto">
          <a:xfrm>
            <a:off x="6477000" y="2535238"/>
            <a:ext cx="457200" cy="158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3" name="Oval 52"/>
          <p:cNvSpPr>
            <a:spLocks noChangeArrowheads="1"/>
          </p:cNvSpPr>
          <p:nvPr/>
        </p:nvSpPr>
        <p:spPr bwMode="auto">
          <a:xfrm>
            <a:off x="6172200" y="2382838"/>
            <a:ext cx="304800" cy="3048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55" name="Oval 54"/>
          <p:cNvSpPr>
            <a:spLocks noChangeArrowheads="1"/>
          </p:cNvSpPr>
          <p:nvPr/>
        </p:nvSpPr>
        <p:spPr bwMode="auto">
          <a:xfrm>
            <a:off x="6934200" y="2382838"/>
            <a:ext cx="304800" cy="3048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553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20050EA2-24B5-D042-A7FC-D69493DF3916}" type="slidenum">
              <a:rPr lang="en-US" altLang="x-none" sz="1200">
                <a:solidFill>
                  <a:srgbClr val="000000"/>
                </a:solidFill>
              </a:rPr>
              <a:pPr fontAlgn="base">
                <a:spcBef>
                  <a:spcPct val="0"/>
                </a:spcBef>
                <a:spcAft>
                  <a:spcPct val="0"/>
                </a:spcAft>
                <a:buFontTx/>
                <a:buNone/>
              </a:pPr>
              <a:t>27</a:t>
            </a:fld>
            <a:endParaRPr lang="en-US" altLang="x-none" sz="1200">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94" grpId="0" animBg="1"/>
      <p:bldP spid="97" grpId="0" animBg="1"/>
      <p:bldP spid="98" grpId="0" animBg="1"/>
      <p:bldP spid="99" grpId="0" animBg="1"/>
      <p:bldP spid="100" grpId="0" animBg="1"/>
      <p:bldP spid="61" grpId="0" animBg="1"/>
      <p:bldP spid="72" grpId="0" animBg="1"/>
      <p:bldP spid="74" grpId="0" animBg="1"/>
      <p:bldP spid="75" grpId="0" animBg="1"/>
      <p:bldP spid="76" grpId="0" animBg="1"/>
      <p:bldP spid="77" grpId="0" animBg="1"/>
      <p:bldP spid="78" grpId="0" animBg="1"/>
      <p:bldP spid="79" grpId="0" animBg="1"/>
      <p:bldP spid="80" grpId="0" animBg="1"/>
      <p:bldP spid="81" grpId="0" animBg="1"/>
      <p:bldP spid="86" grpId="0" animBg="1"/>
      <p:bldP spid="87" grpId="0" animBg="1"/>
      <p:bldP spid="83" grpId="0" animBg="1"/>
      <p:bldP spid="84" grpId="0"/>
      <p:bldP spid="85" grpId="0"/>
      <p:bldP spid="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tLang="x-none"/>
              <a:t>Distributed Data Graph</a:t>
            </a:r>
          </a:p>
        </p:txBody>
      </p:sp>
      <p:sp>
        <p:nvSpPr>
          <p:cNvPr id="573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7A94BAC7-1D5F-6E41-B5D9-C2C9070DBEE7}" type="slidenum">
              <a:rPr lang="en-US" altLang="x-none" sz="1200"/>
              <a:pPr fontAlgn="base">
                <a:spcBef>
                  <a:spcPct val="0"/>
                </a:spcBef>
                <a:spcAft>
                  <a:spcPct val="0"/>
                </a:spcAft>
                <a:buFontTx/>
                <a:buNone/>
              </a:pPr>
              <a:t>28</a:t>
            </a:fld>
            <a:endParaRPr lang="en-US" altLang="x-none" sz="1200"/>
          </a:p>
        </p:txBody>
      </p:sp>
      <p:sp>
        <p:nvSpPr>
          <p:cNvPr id="57347" name="TextBox 4"/>
          <p:cNvSpPr txBox="1">
            <a:spLocks noChangeArrowheads="1"/>
          </p:cNvSpPr>
          <p:nvPr/>
        </p:nvSpPr>
        <p:spPr bwMode="auto">
          <a:xfrm>
            <a:off x="411163" y="1657350"/>
            <a:ext cx="7993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b="1">
                <a:solidFill>
                  <a:srgbClr val="0070C0"/>
                </a:solidFill>
              </a:rPr>
              <a:t>Partition the graph </a:t>
            </a:r>
            <a:r>
              <a:rPr lang="en-US" altLang="x-none"/>
              <a:t>across multiple machines:</a:t>
            </a:r>
          </a:p>
        </p:txBody>
      </p:sp>
      <p:grpSp>
        <p:nvGrpSpPr>
          <p:cNvPr id="10" name="Group 9"/>
          <p:cNvGrpSpPr>
            <a:grpSpLocks/>
          </p:cNvGrpSpPr>
          <p:nvPr/>
        </p:nvGrpSpPr>
        <p:grpSpPr bwMode="auto">
          <a:xfrm>
            <a:off x="4000500" y="3114675"/>
            <a:ext cx="2943225" cy="3000375"/>
            <a:chOff x="4001158" y="3114514"/>
            <a:chExt cx="2942461" cy="3001159"/>
          </a:xfrm>
        </p:grpSpPr>
        <p:grpSp>
          <p:nvGrpSpPr>
            <p:cNvPr id="57365" name="Group 3"/>
            <p:cNvGrpSpPr>
              <a:grpSpLocks/>
            </p:cNvGrpSpPr>
            <p:nvPr/>
          </p:nvGrpSpPr>
          <p:grpSpPr bwMode="auto">
            <a:xfrm>
              <a:off x="4055108" y="3114514"/>
              <a:ext cx="2888511" cy="3001159"/>
              <a:chOff x="4055108" y="3114514"/>
              <a:chExt cx="2888511" cy="3001159"/>
            </a:xfrm>
          </p:grpSpPr>
          <p:sp>
            <p:nvSpPr>
              <p:cNvPr id="7" name="Oval 6"/>
              <p:cNvSpPr>
                <a:spLocks noChangeArrowheads="1"/>
              </p:cNvSpPr>
              <p:nvPr/>
            </p:nvSpPr>
            <p:spPr bwMode="auto">
              <a:xfrm>
                <a:off x="4408841"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8" name="Oval 7"/>
              <p:cNvSpPr>
                <a:spLocks noChangeArrowheads="1"/>
              </p:cNvSpPr>
              <p:nvPr/>
            </p:nvSpPr>
            <p:spPr bwMode="auto">
              <a:xfrm>
                <a:off x="5803730"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9" name="Oval 28"/>
              <p:cNvSpPr>
                <a:spLocks noChangeArrowheads="1"/>
              </p:cNvSpPr>
              <p:nvPr/>
            </p:nvSpPr>
            <p:spPr bwMode="auto">
              <a:xfrm>
                <a:off x="6575222" y="5737823"/>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0" name="Oval 29"/>
              <p:cNvSpPr>
                <a:spLocks noChangeArrowheads="1"/>
              </p:cNvSpPr>
              <p:nvPr/>
            </p:nvSpPr>
            <p:spPr bwMode="auto">
              <a:xfrm>
                <a:off x="5130967" y="5747276"/>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5" name="Oval 24"/>
              <p:cNvSpPr>
                <a:spLocks noChangeArrowheads="1"/>
              </p:cNvSpPr>
              <p:nvPr/>
            </p:nvSpPr>
            <p:spPr bwMode="auto">
              <a:xfrm>
                <a:off x="6575222" y="3114514"/>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6" name="Oval 25"/>
              <p:cNvSpPr>
                <a:spLocks noChangeArrowheads="1"/>
              </p:cNvSpPr>
              <p:nvPr/>
            </p:nvSpPr>
            <p:spPr bwMode="auto">
              <a:xfrm>
                <a:off x="5130967" y="3123967"/>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2" name="Straight Arrow Connector 11"/>
              <p:cNvCxnSpPr>
                <a:cxnSpLocks noChangeShapeType="1"/>
              </p:cNvCxnSpPr>
              <p:nvPr/>
            </p:nvCxnSpPr>
            <p:spPr bwMode="auto">
              <a:xfrm>
                <a:off x="4055108" y="329871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5499364" y="329871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8" idx="1"/>
              </p:cNvCxnSpPr>
              <p:nvPr/>
            </p:nvCxnSpPr>
            <p:spPr bwMode="auto">
              <a:xfrm rot="16200000" flipV="1">
                <a:off x="5128331" y="3755496"/>
                <a:ext cx="1046432" cy="41226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7" idx="7"/>
              </p:cNvCxnSpPr>
              <p:nvPr/>
            </p:nvCxnSpPr>
            <p:spPr bwMode="auto">
              <a:xfrm rot="5400000" flipH="1" flipV="1">
                <a:off x="4430885" y="3730814"/>
                <a:ext cx="1046432" cy="46163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4055108"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flipV="1">
                <a:off x="5499364"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a:endCxn id="8" idx="3"/>
              </p:cNvCxnSpPr>
              <p:nvPr/>
            </p:nvCxnSpPr>
            <p:spPr bwMode="auto">
              <a:xfrm rot="5400000" flipH="1" flipV="1">
                <a:off x="5123604" y="5067150"/>
                <a:ext cx="1055886" cy="41226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endCxn id="7" idx="5"/>
              </p:cNvCxnSpPr>
              <p:nvPr/>
            </p:nvCxnSpPr>
            <p:spPr bwMode="auto">
              <a:xfrm rot="16200000" flipV="1">
                <a:off x="4426159" y="5042467"/>
                <a:ext cx="1055886" cy="46163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35" name="Straight Arrow Connector 34"/>
            <p:cNvCxnSpPr>
              <a:cxnSpLocks noChangeShapeType="1"/>
            </p:cNvCxnSpPr>
            <p:nvPr/>
          </p:nvCxnSpPr>
          <p:spPr bwMode="auto">
            <a:xfrm rot="16200000" flipV="1">
              <a:off x="3704032" y="3726086"/>
              <a:ext cx="1055885"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rot="5400000" flipH="1" flipV="1">
              <a:off x="3708758" y="5047194"/>
              <a:ext cx="1046433"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 name="Group 8"/>
          <p:cNvGrpSpPr>
            <a:grpSpLocks/>
          </p:cNvGrpSpPr>
          <p:nvPr/>
        </p:nvGrpSpPr>
        <p:grpSpPr bwMode="auto">
          <a:xfrm>
            <a:off x="2243138" y="3114675"/>
            <a:ext cx="2887662" cy="3000375"/>
            <a:chOff x="2242456" y="3114514"/>
            <a:chExt cx="2888511" cy="3001159"/>
          </a:xfrm>
        </p:grpSpPr>
        <p:grpSp>
          <p:nvGrpSpPr>
            <p:cNvPr id="57351" name="Group 32"/>
            <p:cNvGrpSpPr>
              <a:grpSpLocks/>
            </p:cNvGrpSpPr>
            <p:nvPr/>
          </p:nvGrpSpPr>
          <p:grpSpPr bwMode="auto">
            <a:xfrm>
              <a:off x="2242456" y="3114514"/>
              <a:ext cx="2220335" cy="3001159"/>
              <a:chOff x="2242456" y="3114514"/>
              <a:chExt cx="2220335" cy="3001159"/>
            </a:xfrm>
          </p:grpSpPr>
          <p:sp>
            <p:nvSpPr>
              <p:cNvPr id="6" name="Oval 4"/>
              <p:cNvSpPr>
                <a:spLocks noChangeArrowheads="1"/>
              </p:cNvSpPr>
              <p:nvPr/>
            </p:nvSpPr>
            <p:spPr bwMode="auto">
              <a:xfrm>
                <a:off x="3013950"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1" name="Oval 30"/>
              <p:cNvSpPr>
                <a:spLocks noChangeArrowheads="1"/>
              </p:cNvSpPr>
              <p:nvPr/>
            </p:nvSpPr>
            <p:spPr bwMode="auto">
              <a:xfrm>
                <a:off x="3686711" y="5737823"/>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2" name="Oval 31"/>
              <p:cNvSpPr>
                <a:spLocks noChangeArrowheads="1"/>
              </p:cNvSpPr>
              <p:nvPr/>
            </p:nvSpPr>
            <p:spPr bwMode="auto">
              <a:xfrm>
                <a:off x="2242456" y="5747276"/>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7" name="Oval 26"/>
              <p:cNvSpPr>
                <a:spLocks noChangeArrowheads="1"/>
              </p:cNvSpPr>
              <p:nvPr/>
            </p:nvSpPr>
            <p:spPr bwMode="auto">
              <a:xfrm>
                <a:off x="3686711" y="3114514"/>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8" name="Oval 27"/>
              <p:cNvSpPr>
                <a:spLocks noChangeArrowheads="1"/>
              </p:cNvSpPr>
              <p:nvPr/>
            </p:nvSpPr>
            <p:spPr bwMode="auto">
              <a:xfrm>
                <a:off x="2242456" y="3123967"/>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1" name="Straight Arrow Connector 10"/>
              <p:cNvCxnSpPr>
                <a:cxnSpLocks noChangeShapeType="1"/>
              </p:cNvCxnSpPr>
              <p:nvPr/>
            </p:nvCxnSpPr>
            <p:spPr bwMode="auto">
              <a:xfrm flipV="1">
                <a:off x="2610853" y="3308165"/>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3006587" y="3750771"/>
                <a:ext cx="1055885" cy="41226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7" idx="1"/>
              </p:cNvCxnSpPr>
              <p:nvPr/>
            </p:nvCxnSpPr>
            <p:spPr bwMode="auto">
              <a:xfrm rot="16200000" flipV="1">
                <a:off x="3704032" y="3726087"/>
                <a:ext cx="1055885"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2610853"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rot="16200000" flipV="1">
                <a:off x="3011314" y="5062424"/>
                <a:ext cx="1046433" cy="41226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endCxn id="7" idx="3"/>
              </p:cNvCxnSpPr>
              <p:nvPr/>
            </p:nvCxnSpPr>
            <p:spPr bwMode="auto">
              <a:xfrm rot="5400000" flipH="1" flipV="1">
                <a:off x="3708758" y="5037741"/>
                <a:ext cx="1046433"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37" name="Straight Arrow Connector 36"/>
            <p:cNvCxnSpPr>
              <a:cxnSpLocks noChangeShapeType="1"/>
            </p:cNvCxnSpPr>
            <p:nvPr/>
          </p:nvCxnSpPr>
          <p:spPr bwMode="auto">
            <a:xfrm>
              <a:off x="4055108" y="3293986"/>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a:off x="4055108" y="5917296"/>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44" name="Freeform 43"/>
          <p:cNvSpPr>
            <a:spLocks/>
          </p:cNvSpPr>
          <p:nvPr/>
        </p:nvSpPr>
        <p:spPr bwMode="auto">
          <a:xfrm>
            <a:off x="4025900" y="2874963"/>
            <a:ext cx="742950" cy="3571875"/>
          </a:xfrm>
          <a:custGeom>
            <a:avLst/>
            <a:gdLst>
              <a:gd name="T0" fmla="*/ 707094 w 742855"/>
              <a:gd name="T1" fmla="*/ 0 h 3570534"/>
              <a:gd name="T2" fmla="*/ 74 w 742855"/>
              <a:gd name="T3" fmla="*/ 1642720 h 3570534"/>
              <a:gd name="T4" fmla="*/ 743045 w 742855"/>
              <a:gd name="T5" fmla="*/ 3573217 h 3570534"/>
              <a:gd name="T6" fmla="*/ 0 60000 65536"/>
              <a:gd name="T7" fmla="*/ 0 60000 65536"/>
              <a:gd name="T8" fmla="*/ 0 60000 65536"/>
            </a:gdLst>
            <a:ahLst/>
            <a:cxnLst>
              <a:cxn ang="T6">
                <a:pos x="T0" y="T1"/>
              </a:cxn>
              <a:cxn ang="T7">
                <a:pos x="T2" y="T3"/>
              </a:cxn>
              <a:cxn ang="T8">
                <a:pos x="T4" y="T5"/>
              </a:cxn>
            </a:cxnLst>
            <a:rect l="0" t="0" r="r" b="b"/>
            <a:pathLst>
              <a:path w="742855" h="3570534">
                <a:moveTo>
                  <a:pt x="706914" y="0"/>
                </a:moveTo>
                <a:cubicBezTo>
                  <a:pt x="350499" y="523199"/>
                  <a:pt x="-5916" y="1046398"/>
                  <a:pt x="74" y="1641487"/>
                </a:cubicBezTo>
                <a:cubicBezTo>
                  <a:pt x="6064" y="2236576"/>
                  <a:pt x="742855" y="3570534"/>
                  <a:pt x="742855" y="3570534"/>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4.97742E-6 -4.29465E-6 L -0.1966 -4.29465E-6 " pathEditMode="relative" rAng="0" ptsTypes="AA">
                                      <p:cBhvr>
                                        <p:cTn id="10" dur="2000" fill="hold"/>
                                        <p:tgtEl>
                                          <p:spTgt spid="9"/>
                                        </p:tgtEl>
                                        <p:attrNameLst>
                                          <p:attrName>ppt_x</p:attrName>
                                          <p:attrName>ppt_y</p:attrName>
                                        </p:attrNameLst>
                                      </p:cBhvr>
                                      <p:rCtr x="-9830" y="0"/>
                                    </p:animMotion>
                                  </p:childTnLst>
                                </p:cTn>
                              </p:par>
                              <p:par>
                                <p:cTn id="11" presetID="0" presetClass="path" presetSubtype="0" accel="50000" decel="50000" fill="hold" nodeType="withEffect">
                                  <p:stCondLst>
                                    <p:cond delay="0"/>
                                  </p:stCondLst>
                                  <p:childTnLst>
                                    <p:animMotion origin="layout" path="M 4.63703E-6 -4.29465E-6 L 0.13754 -4.29465E-6 " pathEditMode="relative" rAng="0" ptsTypes="AA">
                                      <p:cBhvr>
                                        <p:cTn id="12" dur="2000" fill="hold"/>
                                        <p:tgtEl>
                                          <p:spTgt spid="10"/>
                                        </p:tgtEl>
                                        <p:attrNameLst>
                                          <p:attrName>ppt_x</p:attrName>
                                          <p:attrName>ppt_y</p:attrName>
                                        </p:attrNameLst>
                                      </p:cBhvr>
                                      <p:rCtr x="6877" y="0"/>
                                    </p:animMotion>
                                  </p:childTnLst>
                                </p:cTn>
                              </p:par>
                            </p:childTnLst>
                          </p:cTn>
                        </p:par>
                        <p:par>
                          <p:cTn id="13" fill="hold" nodeType="afterGroup">
                            <p:stCondLst>
                              <p:cond delay="2000"/>
                            </p:stCondLst>
                            <p:childTnLst>
                              <p:par>
                                <p:cTn id="14" presetID="1" presetClass="exit" presetSubtype="0" fill="hold" grpId="1" nodeType="afterEffect">
                                  <p:stCondLst>
                                    <p:cond delay="0"/>
                                  </p:stCondLst>
                                  <p:childTnLst>
                                    <p:set>
                                      <p:cBhvr>
                                        <p:cTn id="15"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38150" y="1417638"/>
            <a:ext cx="8324850" cy="1277937"/>
          </a:xfrm>
        </p:spPr>
        <p:txBody>
          <a:bodyPr/>
          <a:lstStyle/>
          <a:p>
            <a:pPr eaLnBrk="1" hangingPunct="1">
              <a:defRPr/>
            </a:pPr>
            <a:r>
              <a:rPr lang="en-US" altLang="x-none" b="1" i="1" dirty="0">
                <a:solidFill>
                  <a:schemeClr val="accent6">
                    <a:lumMod val="75000"/>
                  </a:schemeClr>
                </a:solidFill>
              </a:rPr>
              <a:t>Ghost vertices </a:t>
            </a:r>
            <a:r>
              <a:rPr lang="en-US" altLang="x-none" dirty="0"/>
              <a:t>maintain adjacency structure and replicate </a:t>
            </a:r>
            <a:r>
              <a:rPr lang="en-US" altLang="x-none" b="1" dirty="0"/>
              <a:t>remote</a:t>
            </a:r>
            <a:r>
              <a:rPr lang="en-US" altLang="x-none" dirty="0"/>
              <a:t> data.</a:t>
            </a:r>
          </a:p>
        </p:txBody>
      </p:sp>
      <p:sp>
        <p:nvSpPr>
          <p:cNvPr id="6" name="Oval 4"/>
          <p:cNvSpPr>
            <a:spLocks noChangeArrowheads="1"/>
          </p:cNvSpPr>
          <p:nvPr/>
        </p:nvSpPr>
        <p:spPr bwMode="auto">
          <a:xfrm>
            <a:off x="1209675"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1" name="Oval 30"/>
          <p:cNvSpPr>
            <a:spLocks noChangeArrowheads="1"/>
          </p:cNvSpPr>
          <p:nvPr/>
        </p:nvSpPr>
        <p:spPr bwMode="auto">
          <a:xfrm>
            <a:off x="1882775" y="573722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2" name="Oval 31"/>
          <p:cNvSpPr>
            <a:spLocks noChangeArrowheads="1"/>
          </p:cNvSpPr>
          <p:nvPr/>
        </p:nvSpPr>
        <p:spPr bwMode="auto">
          <a:xfrm>
            <a:off x="438150" y="574675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7" name="Oval 26"/>
          <p:cNvSpPr>
            <a:spLocks noChangeArrowheads="1"/>
          </p:cNvSpPr>
          <p:nvPr/>
        </p:nvSpPr>
        <p:spPr bwMode="auto">
          <a:xfrm>
            <a:off x="1882775" y="311467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8" name="Oval 27"/>
          <p:cNvSpPr>
            <a:spLocks noChangeArrowheads="1"/>
          </p:cNvSpPr>
          <p:nvPr/>
        </p:nvSpPr>
        <p:spPr bwMode="auto">
          <a:xfrm>
            <a:off x="438150" y="312420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1" name="Straight Arrow Connector 10"/>
          <p:cNvCxnSpPr>
            <a:cxnSpLocks noChangeShapeType="1"/>
          </p:cNvCxnSpPr>
          <p:nvPr/>
        </p:nvCxnSpPr>
        <p:spPr bwMode="auto">
          <a:xfrm flipV="1">
            <a:off x="806450" y="3308350"/>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1202531" y="3750469"/>
            <a:ext cx="1055688"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16200000" flipV="1">
            <a:off x="1900238" y="3725862"/>
            <a:ext cx="1055688"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806450" y="592137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rot="16200000" flipV="1">
            <a:off x="1207294" y="5061744"/>
            <a:ext cx="1046162"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5400000" flipH="1" flipV="1">
            <a:off x="1905001" y="5037137"/>
            <a:ext cx="1046162"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6" name="Oval 35"/>
          <p:cNvSpPr>
            <a:spLocks noChangeArrowheads="1"/>
          </p:cNvSpPr>
          <p:nvPr/>
        </p:nvSpPr>
        <p:spPr bwMode="auto">
          <a:xfrm>
            <a:off x="5661025"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7" name="Oval 36"/>
          <p:cNvSpPr>
            <a:spLocks noChangeArrowheads="1"/>
          </p:cNvSpPr>
          <p:nvPr/>
        </p:nvSpPr>
        <p:spPr bwMode="auto">
          <a:xfrm>
            <a:off x="7056438"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8" name="Oval 37"/>
          <p:cNvSpPr>
            <a:spLocks noChangeArrowheads="1"/>
          </p:cNvSpPr>
          <p:nvPr/>
        </p:nvSpPr>
        <p:spPr bwMode="auto">
          <a:xfrm>
            <a:off x="7827963" y="573722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9" name="Oval 38"/>
          <p:cNvSpPr>
            <a:spLocks noChangeArrowheads="1"/>
          </p:cNvSpPr>
          <p:nvPr/>
        </p:nvSpPr>
        <p:spPr bwMode="auto">
          <a:xfrm>
            <a:off x="6383338" y="574675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40" name="Oval 39"/>
          <p:cNvSpPr>
            <a:spLocks noChangeArrowheads="1"/>
          </p:cNvSpPr>
          <p:nvPr/>
        </p:nvSpPr>
        <p:spPr bwMode="auto">
          <a:xfrm>
            <a:off x="7827963" y="311467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41" name="Oval 40"/>
          <p:cNvSpPr>
            <a:spLocks noChangeArrowheads="1"/>
          </p:cNvSpPr>
          <p:nvPr/>
        </p:nvSpPr>
        <p:spPr bwMode="auto">
          <a:xfrm>
            <a:off x="6383338" y="312420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42" name="Straight Arrow Connector 41"/>
          <p:cNvCxnSpPr>
            <a:cxnSpLocks noChangeShapeType="1"/>
          </p:cNvCxnSpPr>
          <p:nvPr/>
        </p:nvCxnSpPr>
        <p:spPr bwMode="auto">
          <a:xfrm>
            <a:off x="5308600" y="3298825"/>
            <a:ext cx="1074738"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6751638" y="329882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37" idx="1"/>
          </p:cNvCxnSpPr>
          <p:nvPr/>
        </p:nvCxnSpPr>
        <p:spPr bwMode="auto">
          <a:xfrm rot="16200000" flipV="1">
            <a:off x="6380956" y="3755232"/>
            <a:ext cx="1046163"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a:stCxn id="36" idx="7"/>
          </p:cNvCxnSpPr>
          <p:nvPr/>
        </p:nvCxnSpPr>
        <p:spPr bwMode="auto">
          <a:xfrm rot="5400000" flipH="1" flipV="1">
            <a:off x="5683250" y="3730625"/>
            <a:ext cx="1046163"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5308600" y="5921375"/>
            <a:ext cx="1074738"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6751638" y="592137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endCxn id="37" idx="3"/>
          </p:cNvCxnSpPr>
          <p:nvPr/>
        </p:nvCxnSpPr>
        <p:spPr bwMode="auto">
          <a:xfrm rot="5400000" flipH="1" flipV="1">
            <a:off x="6376194" y="5066507"/>
            <a:ext cx="1055687"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a:endCxn id="36" idx="5"/>
          </p:cNvCxnSpPr>
          <p:nvPr/>
        </p:nvCxnSpPr>
        <p:spPr bwMode="auto">
          <a:xfrm rot="16200000" flipV="1">
            <a:off x="5678488" y="5041900"/>
            <a:ext cx="1055687"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4" name="Group 3"/>
          <p:cNvGrpSpPr/>
          <p:nvPr/>
        </p:nvGrpSpPr>
        <p:grpSpPr>
          <a:xfrm>
            <a:off x="2251452" y="3119240"/>
            <a:ext cx="1444256" cy="3005887"/>
            <a:chOff x="2347292" y="3119240"/>
            <a:chExt cx="1444256" cy="3005887"/>
          </a:xfrm>
          <a:solidFill>
            <a:schemeClr val="accent1">
              <a:lumMod val="60000"/>
              <a:lumOff val="40000"/>
            </a:schemeClr>
          </a:solidFill>
        </p:grpSpPr>
        <p:sp>
          <p:nvSpPr>
            <p:cNvPr id="30" name="Oval 29"/>
            <p:cNvSpPr/>
            <p:nvPr/>
          </p:nvSpPr>
          <p:spPr bwMode="auto">
            <a:xfrm>
              <a:off x="2570776" y="4430895"/>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3" name="Oval 32"/>
            <p:cNvSpPr/>
            <p:nvPr/>
          </p:nvSpPr>
          <p:spPr bwMode="auto">
            <a:xfrm>
              <a:off x="3423151" y="311924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cxnSp>
          <p:nvCxnSpPr>
            <p:cNvPr id="34" name="Straight Arrow Connector 33"/>
            <p:cNvCxnSpPr/>
            <p:nvPr/>
          </p:nvCxnSpPr>
          <p:spPr bwMode="auto">
            <a:xfrm>
              <a:off x="2347292" y="329398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50" name="Oval 49"/>
            <p:cNvSpPr/>
            <p:nvPr/>
          </p:nvSpPr>
          <p:spPr bwMode="auto">
            <a:xfrm>
              <a:off x="3423151" y="575673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cxnSp>
          <p:nvCxnSpPr>
            <p:cNvPr id="51" name="Straight Arrow Connector 50"/>
            <p:cNvCxnSpPr/>
            <p:nvPr/>
          </p:nvCxnSpPr>
          <p:spPr bwMode="auto">
            <a:xfrm>
              <a:off x="2347292" y="593147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grpSp>
        <p:nvGrpSpPr>
          <p:cNvPr id="59420" name="Group 4"/>
          <p:cNvGrpSpPr>
            <a:grpSpLocks/>
          </p:cNvGrpSpPr>
          <p:nvPr/>
        </p:nvGrpSpPr>
        <p:grpSpPr bwMode="auto">
          <a:xfrm>
            <a:off x="4940300" y="3124200"/>
            <a:ext cx="774700" cy="2990850"/>
            <a:chOff x="4903606" y="3123968"/>
            <a:chExt cx="776080" cy="2991706"/>
          </a:xfrm>
        </p:grpSpPr>
        <p:sp>
          <p:nvSpPr>
            <p:cNvPr id="52" name="Oval 51"/>
            <p:cNvSpPr>
              <a:spLocks noChangeArrowheads="1"/>
            </p:cNvSpPr>
            <p:nvPr/>
          </p:nvSpPr>
          <p:spPr bwMode="auto">
            <a:xfrm>
              <a:off x="4903606" y="5747277"/>
              <a:ext cx="368397" cy="368397"/>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53" name="Oval 52"/>
            <p:cNvSpPr>
              <a:spLocks noChangeArrowheads="1"/>
            </p:cNvSpPr>
            <p:nvPr/>
          </p:nvSpPr>
          <p:spPr bwMode="auto">
            <a:xfrm>
              <a:off x="4903606" y="3123968"/>
              <a:ext cx="368397" cy="368397"/>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54" name="Straight Arrow Connector 53"/>
            <p:cNvCxnSpPr>
              <a:cxnSpLocks noChangeShapeType="1"/>
            </p:cNvCxnSpPr>
            <p:nvPr/>
          </p:nvCxnSpPr>
          <p:spPr bwMode="auto">
            <a:xfrm rot="16200000" flipV="1">
              <a:off x="4920927" y="3735541"/>
              <a:ext cx="1055885"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flipH="1" flipV="1">
              <a:off x="4925653" y="5047195"/>
              <a:ext cx="1046433"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59421" name="TextBox 7"/>
          <p:cNvSpPr txBox="1">
            <a:spLocks noChangeArrowheads="1"/>
          </p:cNvSpPr>
          <p:nvPr/>
        </p:nvSpPr>
        <p:spPr bwMode="auto">
          <a:xfrm>
            <a:off x="3057525" y="4354513"/>
            <a:ext cx="2351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“ghost” vertices</a:t>
            </a:r>
          </a:p>
        </p:txBody>
      </p:sp>
      <p:sp>
        <p:nvSpPr>
          <p:cNvPr id="594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571E8106-346F-EF4E-B19D-F119333C09E0}" type="slidenum">
              <a:rPr lang="en-US" altLang="x-none" sz="1200">
                <a:solidFill>
                  <a:srgbClr val="000000"/>
                </a:solidFill>
              </a:rPr>
              <a:pPr fontAlgn="base">
                <a:spcBef>
                  <a:spcPct val="0"/>
                </a:spcBef>
                <a:spcAft>
                  <a:spcPct val="0"/>
                </a:spcAft>
                <a:buFontTx/>
                <a:buNone/>
              </a:pPr>
              <a:t>29</a:t>
            </a:fld>
            <a:endParaRPr lang="en-US" altLang="x-none" sz="1200">
              <a:solidFill>
                <a:srgbClr val="000000"/>
              </a:solidFill>
            </a:endParaRPr>
          </a:p>
        </p:txBody>
      </p:sp>
      <p:grpSp>
        <p:nvGrpSpPr>
          <p:cNvPr id="9" name="Group 8"/>
          <p:cNvGrpSpPr>
            <a:grpSpLocks/>
          </p:cNvGrpSpPr>
          <p:nvPr/>
        </p:nvGrpSpPr>
        <p:grpSpPr bwMode="auto">
          <a:xfrm>
            <a:off x="2708275" y="3125788"/>
            <a:ext cx="4008438" cy="2982912"/>
            <a:chOff x="2708545" y="3126496"/>
            <a:chExt cx="4008949" cy="2982060"/>
          </a:xfrm>
        </p:grpSpPr>
        <p:grpSp>
          <p:nvGrpSpPr>
            <p:cNvPr id="59432" name="Group 12"/>
            <p:cNvGrpSpPr>
              <a:grpSpLocks/>
            </p:cNvGrpSpPr>
            <p:nvPr/>
          </p:nvGrpSpPr>
          <p:grpSpPr bwMode="auto">
            <a:xfrm>
              <a:off x="2891572" y="3173189"/>
              <a:ext cx="3534007" cy="2935367"/>
              <a:chOff x="2891572" y="3173189"/>
              <a:chExt cx="3534007" cy="2935367"/>
            </a:xfrm>
          </p:grpSpPr>
          <p:cxnSp>
            <p:nvCxnSpPr>
              <p:cNvPr id="59441" name="Curved Connector 57"/>
              <p:cNvCxnSpPr>
                <a:cxnSpLocks noChangeShapeType="1"/>
              </p:cNvCxnSpPr>
              <p:nvPr/>
            </p:nvCxnSpPr>
            <p:spPr bwMode="auto">
              <a:xfrm rot="16200000" flipH="1">
                <a:off x="5067341" y="1843446"/>
                <a:ext cx="4727" cy="2664214"/>
              </a:xfrm>
              <a:prstGeom prst="curvedConnector3">
                <a:avLst>
                  <a:gd name="adj1" fmla="val -13186375"/>
                </a:avLst>
              </a:prstGeom>
              <a:noFill/>
              <a:ln w="38100">
                <a:solidFill>
                  <a:schemeClr val="hlink"/>
                </a:solidFill>
                <a:round/>
                <a:headEnd/>
                <a:tailEnd/>
              </a:ln>
              <a:extLst>
                <a:ext uri="{909E8E84-426E-40DD-AFC4-6F175D3DCCD1}">
                  <a14:hiddenFill xmlns:a14="http://schemas.microsoft.com/office/drawing/2010/main">
                    <a:noFill/>
                  </a14:hiddenFill>
                </a:ext>
              </a:extLst>
            </p:spPr>
          </p:cxnSp>
          <p:cxnSp>
            <p:nvCxnSpPr>
              <p:cNvPr id="59442" name="Curved Connector 58"/>
              <p:cNvCxnSpPr>
                <a:cxnSpLocks noChangeShapeType="1"/>
              </p:cNvCxnSpPr>
              <p:nvPr/>
            </p:nvCxnSpPr>
            <p:spPr bwMode="auto">
              <a:xfrm rot="5400000" flipH="1" flipV="1">
                <a:off x="4282454" y="3087614"/>
                <a:ext cx="12700" cy="2794463"/>
              </a:xfrm>
              <a:prstGeom prst="curvedConnector3">
                <a:avLst>
                  <a:gd name="adj1" fmla="val 3078560"/>
                </a:avLst>
              </a:prstGeom>
              <a:noFill/>
              <a:ln w="38100">
                <a:solidFill>
                  <a:schemeClr val="hlink"/>
                </a:solidFill>
                <a:round/>
                <a:headEnd/>
                <a:tailEnd/>
              </a:ln>
              <a:extLst>
                <a:ext uri="{909E8E84-426E-40DD-AFC4-6F175D3DCCD1}">
                  <a14:hiddenFill xmlns:a14="http://schemas.microsoft.com/office/drawing/2010/main">
                    <a:noFill/>
                  </a14:hiddenFill>
                </a:ext>
              </a:extLst>
            </p:spPr>
          </p:cxnSp>
          <p:cxnSp>
            <p:nvCxnSpPr>
              <p:cNvPr id="59443" name="Curved Connector 59"/>
              <p:cNvCxnSpPr>
                <a:cxnSpLocks noChangeShapeType="1"/>
              </p:cNvCxnSpPr>
              <p:nvPr/>
            </p:nvCxnSpPr>
            <p:spPr bwMode="auto">
              <a:xfrm rot="16200000" flipH="1">
                <a:off x="5088745" y="4771722"/>
                <a:ext cx="9454" cy="2664214"/>
              </a:xfrm>
              <a:prstGeom prst="curvedConnector3">
                <a:avLst>
                  <a:gd name="adj1" fmla="val 4890935"/>
                </a:avLst>
              </a:prstGeom>
              <a:noFill/>
              <a:ln w="38100">
                <a:solidFill>
                  <a:schemeClr val="hlink"/>
                </a:solidFill>
                <a:round/>
                <a:headEnd/>
                <a:tailEnd/>
              </a:ln>
              <a:extLst>
                <a:ext uri="{909E8E84-426E-40DD-AFC4-6F175D3DCCD1}">
                  <a14:hiddenFill xmlns:a14="http://schemas.microsoft.com/office/drawing/2010/main">
                    <a:noFill/>
                  </a14:hiddenFill>
                </a:ext>
              </a:extLst>
            </p:spPr>
          </p:cxnSp>
        </p:grpSp>
        <p:grpSp>
          <p:nvGrpSpPr>
            <p:cNvPr id="59433" name="Group 9"/>
            <p:cNvGrpSpPr>
              <a:grpSpLocks/>
            </p:cNvGrpSpPr>
            <p:nvPr/>
          </p:nvGrpSpPr>
          <p:grpSpPr bwMode="auto">
            <a:xfrm>
              <a:off x="5686036" y="3126496"/>
              <a:ext cx="1031458" cy="2916127"/>
              <a:chOff x="5686036" y="3126496"/>
              <a:chExt cx="1031458" cy="2916127"/>
            </a:xfrm>
          </p:grpSpPr>
          <p:sp>
            <p:nvSpPr>
              <p:cNvPr id="61" name="Cube 60"/>
              <p:cNvSpPr/>
              <p:nvPr/>
            </p:nvSpPr>
            <p:spPr bwMode="auto">
              <a:xfrm>
                <a:off x="5685488" y="4431048"/>
                <a:ext cx="333417" cy="304713"/>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2" name="Cube 61"/>
              <p:cNvSpPr/>
              <p:nvPr/>
            </p:nvSpPr>
            <p:spPr bwMode="auto">
              <a:xfrm>
                <a:off x="6376138" y="3126496"/>
                <a:ext cx="331830" cy="304713"/>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3" name="Cube 62"/>
              <p:cNvSpPr/>
              <p:nvPr/>
            </p:nvSpPr>
            <p:spPr bwMode="auto">
              <a:xfrm>
                <a:off x="6384077" y="5737187"/>
                <a:ext cx="333417" cy="304713"/>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grpSp>
        <p:grpSp>
          <p:nvGrpSpPr>
            <p:cNvPr id="59434" name="Group 11"/>
            <p:cNvGrpSpPr>
              <a:grpSpLocks/>
            </p:cNvGrpSpPr>
            <p:nvPr/>
          </p:nvGrpSpPr>
          <p:grpSpPr bwMode="auto">
            <a:xfrm>
              <a:off x="2708545" y="3180447"/>
              <a:ext cx="1031458" cy="2916127"/>
              <a:chOff x="2708545" y="3180447"/>
              <a:chExt cx="1031458" cy="2916127"/>
            </a:xfrm>
          </p:grpSpPr>
          <p:sp>
            <p:nvSpPr>
              <p:cNvPr id="64" name="Cube 63"/>
              <p:cNvSpPr>
                <a:spLocks noChangeArrowheads="1"/>
              </p:cNvSpPr>
              <p:nvPr/>
            </p:nvSpPr>
            <p:spPr bwMode="auto">
              <a:xfrm>
                <a:off x="2708545" y="4484846"/>
                <a:ext cx="332459" cy="3048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65" name="Cube 64"/>
              <p:cNvSpPr>
                <a:spLocks noChangeArrowheads="1"/>
              </p:cNvSpPr>
              <p:nvPr/>
            </p:nvSpPr>
            <p:spPr bwMode="auto">
              <a:xfrm>
                <a:off x="3398689" y="3180447"/>
                <a:ext cx="332459" cy="3048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66" name="Cube 65"/>
              <p:cNvSpPr>
                <a:spLocks noChangeArrowheads="1"/>
              </p:cNvSpPr>
              <p:nvPr/>
            </p:nvSpPr>
            <p:spPr bwMode="auto">
              <a:xfrm>
                <a:off x="3407544" y="5791774"/>
                <a:ext cx="332459" cy="3048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grpSp>
      </p:grpSp>
      <p:grpSp>
        <p:nvGrpSpPr>
          <p:cNvPr id="15" name="Group 14"/>
          <p:cNvGrpSpPr>
            <a:grpSpLocks/>
          </p:cNvGrpSpPr>
          <p:nvPr/>
        </p:nvGrpSpPr>
        <p:grpSpPr bwMode="auto">
          <a:xfrm>
            <a:off x="2006600" y="3138488"/>
            <a:ext cx="3265488" cy="2932112"/>
            <a:chOff x="2005978" y="3138478"/>
            <a:chExt cx="3266025" cy="2931978"/>
          </a:xfrm>
        </p:grpSpPr>
        <p:sp>
          <p:nvSpPr>
            <p:cNvPr id="67" name="Cube 66"/>
            <p:cNvSpPr/>
            <p:nvPr/>
          </p:nvSpPr>
          <p:spPr bwMode="auto">
            <a:xfrm>
              <a:off x="2005978" y="3138478"/>
              <a:ext cx="331843" cy="304786"/>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8" name="Cube 67"/>
            <p:cNvSpPr/>
            <p:nvPr/>
          </p:nvSpPr>
          <p:spPr bwMode="auto">
            <a:xfrm>
              <a:off x="2015505" y="5749796"/>
              <a:ext cx="331843" cy="304786"/>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69" name="Cube 68"/>
            <p:cNvSpPr>
              <a:spLocks noChangeArrowheads="1"/>
            </p:cNvSpPr>
            <p:nvPr/>
          </p:nvSpPr>
          <p:spPr bwMode="auto">
            <a:xfrm>
              <a:off x="4930689" y="3154329"/>
              <a:ext cx="332459" cy="3048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70" name="Cube 69"/>
            <p:cNvSpPr>
              <a:spLocks noChangeArrowheads="1"/>
            </p:cNvSpPr>
            <p:nvPr/>
          </p:nvSpPr>
          <p:spPr bwMode="auto">
            <a:xfrm>
              <a:off x="4939544" y="5765656"/>
              <a:ext cx="332459" cy="3048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cxnSp>
          <p:nvCxnSpPr>
            <p:cNvPr id="59430" name="Curved Connector 70"/>
            <p:cNvCxnSpPr>
              <a:cxnSpLocks noChangeShapeType="1"/>
            </p:cNvCxnSpPr>
            <p:nvPr/>
          </p:nvCxnSpPr>
          <p:spPr bwMode="auto">
            <a:xfrm rot="16200000" flipH="1">
              <a:off x="3677037" y="1959514"/>
              <a:ext cx="4727" cy="2664214"/>
            </a:xfrm>
            <a:prstGeom prst="curvedConnector3">
              <a:avLst>
                <a:gd name="adj1" fmla="val -13186375"/>
              </a:avLst>
            </a:prstGeom>
            <a:noFill/>
            <a:ln w="38100">
              <a:solidFill>
                <a:schemeClr val="hlink"/>
              </a:solidFill>
              <a:round/>
              <a:headEnd/>
              <a:tailEnd/>
            </a:ln>
            <a:extLst>
              <a:ext uri="{909E8E84-426E-40DD-AFC4-6F175D3DCCD1}">
                <a14:hiddenFill xmlns:a14="http://schemas.microsoft.com/office/drawing/2010/main">
                  <a:noFill/>
                </a14:hiddenFill>
              </a:ext>
            </a:extLst>
          </p:spPr>
        </p:cxnSp>
        <p:cxnSp>
          <p:nvCxnSpPr>
            <p:cNvPr id="59431" name="Curved Connector 71"/>
            <p:cNvCxnSpPr>
              <a:cxnSpLocks noChangeShapeType="1"/>
            </p:cNvCxnSpPr>
            <p:nvPr/>
          </p:nvCxnSpPr>
          <p:spPr bwMode="auto">
            <a:xfrm rot="16200000" flipH="1">
              <a:off x="3566772" y="4705789"/>
              <a:ext cx="9454" cy="2664214"/>
            </a:xfrm>
            <a:prstGeom prst="curvedConnector3">
              <a:avLst>
                <a:gd name="adj1" fmla="val 4890935"/>
              </a:avLst>
            </a:prstGeom>
            <a:noFill/>
            <a:ln w="38100">
              <a:solidFill>
                <a:schemeClr val="hlink"/>
              </a:solidFill>
              <a:round/>
              <a:headEnd/>
              <a:tailEnd/>
            </a:ln>
            <a:extLst>
              <a:ext uri="{909E8E84-426E-40DD-AFC4-6F175D3DCCD1}">
                <a14:hiddenFill xmlns:a14="http://schemas.microsoft.com/office/drawing/2010/main">
                  <a:noFill/>
                </a14:hiddenFill>
              </a:ext>
            </a:extLst>
          </p:spPr>
        </p:cxnSp>
      </p:grpSp>
      <p:sp>
        <p:nvSpPr>
          <p:cNvPr id="59425" name="Title 1"/>
          <p:cNvSpPr>
            <a:spLocks noGrp="1"/>
          </p:cNvSpPr>
          <p:nvPr>
            <p:ph type="title"/>
          </p:nvPr>
        </p:nvSpPr>
        <p:spPr/>
        <p:txBody>
          <a:bodyPr/>
          <a:lstStyle/>
          <a:p>
            <a:pPr eaLnBrk="1" hangingPunct="1"/>
            <a:r>
              <a:rPr lang="en-US" altLang="x-none"/>
              <a:t>Distributed Data Graph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tLang="x-none"/>
              <a:t>Big Data is Everywhere</a:t>
            </a:r>
          </a:p>
        </p:txBody>
      </p:sp>
      <p:sp>
        <p:nvSpPr>
          <p:cNvPr id="14338" name="Content Placeholder 11"/>
          <p:cNvSpPr>
            <a:spLocks noGrp="1"/>
          </p:cNvSpPr>
          <p:nvPr>
            <p:ph idx="1"/>
          </p:nvPr>
        </p:nvSpPr>
        <p:spPr>
          <a:xfrm>
            <a:off x="457200" y="3851275"/>
            <a:ext cx="8229600" cy="2274888"/>
          </a:xfrm>
        </p:spPr>
        <p:txBody>
          <a:bodyPr/>
          <a:lstStyle/>
          <a:p>
            <a:pPr eaLnBrk="1" hangingPunct="1"/>
            <a:r>
              <a:rPr lang="en-US" altLang="x-none" b="1"/>
              <a:t>Machine learning </a:t>
            </a:r>
            <a:r>
              <a:rPr lang="en-US" altLang="x-none"/>
              <a:t>is a reality</a:t>
            </a:r>
          </a:p>
          <a:p>
            <a:pPr eaLnBrk="1" hangingPunct="1"/>
            <a:endParaRPr lang="en-US" altLang="x-none"/>
          </a:p>
          <a:p>
            <a:pPr eaLnBrk="1" hangingPunct="1"/>
            <a:r>
              <a:rPr lang="en-US" altLang="x-none"/>
              <a:t>How will we design and implement </a:t>
            </a:r>
            <a:r>
              <a:rPr lang="en-US" altLang="x-none" b="1"/>
              <a:t>“Big Learning” </a:t>
            </a:r>
            <a:r>
              <a:rPr lang="en-US" altLang="x-none"/>
              <a:t>systems?</a:t>
            </a:r>
          </a:p>
        </p:txBody>
      </p:sp>
      <p:sp>
        <p:nvSpPr>
          <p:cNvPr id="14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DD274EE4-D0F9-4240-A82C-17E687883B18}" type="slidenum">
              <a:rPr lang="en-US" altLang="x-none" sz="1200">
                <a:solidFill>
                  <a:srgbClr val="000000"/>
                </a:solidFill>
              </a:rPr>
              <a:pPr fontAlgn="base">
                <a:spcBef>
                  <a:spcPct val="0"/>
                </a:spcBef>
                <a:spcAft>
                  <a:spcPct val="0"/>
                </a:spcAft>
                <a:buFontTx/>
                <a:buNone/>
              </a:pPr>
              <a:t>3</a:t>
            </a:fld>
            <a:endParaRPr lang="en-US" altLang="x-none" sz="1200">
              <a:solidFill>
                <a:srgbClr val="000000"/>
              </a:solidFill>
            </a:endParaRPr>
          </a:p>
        </p:txBody>
      </p:sp>
      <p:grpSp>
        <p:nvGrpSpPr>
          <p:cNvPr id="14340" name="Group 23"/>
          <p:cNvGrpSpPr>
            <a:grpSpLocks/>
          </p:cNvGrpSpPr>
          <p:nvPr/>
        </p:nvGrpSpPr>
        <p:grpSpPr bwMode="auto">
          <a:xfrm>
            <a:off x="6715125" y="1430338"/>
            <a:ext cx="1928813" cy="1533525"/>
            <a:chOff x="4942911" y="4410075"/>
            <a:chExt cx="2519002" cy="2003998"/>
          </a:xfrm>
        </p:grpSpPr>
        <p:pic>
          <p:nvPicPr>
            <p:cNvPr id="14350" name="Picture 18" descr="http://www.textually.org/tv/archives/2010/07/30/youtube-logo(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410075"/>
              <a:ext cx="1953414"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7"/>
            <p:cNvSpPr txBox="1">
              <a:spLocks noChangeArrowheads="1"/>
            </p:cNvSpPr>
            <p:nvPr/>
          </p:nvSpPr>
          <p:spPr bwMode="auto">
            <a:xfrm>
              <a:off x="4942911" y="5569803"/>
              <a:ext cx="2519002" cy="8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800">
                  <a:solidFill>
                    <a:srgbClr val="000000"/>
                  </a:solidFill>
                </a:rPr>
                <a:t>72 Hours a Minute</a:t>
              </a:r>
            </a:p>
            <a:p>
              <a:pPr algn="ctr" defTabSz="914400" eaLnBrk="1" hangingPunct="1">
                <a:spcBef>
                  <a:spcPct val="0"/>
                </a:spcBef>
                <a:buFontTx/>
                <a:buNone/>
              </a:pPr>
              <a:r>
                <a:rPr lang="en-US" altLang="x-none" sz="1800">
                  <a:solidFill>
                    <a:srgbClr val="000000"/>
                  </a:solidFill>
                </a:rPr>
                <a:t>YouTube</a:t>
              </a:r>
            </a:p>
          </p:txBody>
        </p:sp>
      </p:grpSp>
      <p:grpSp>
        <p:nvGrpSpPr>
          <p:cNvPr id="14341" name="Group 19"/>
          <p:cNvGrpSpPr>
            <a:grpSpLocks/>
          </p:cNvGrpSpPr>
          <p:nvPr/>
        </p:nvGrpSpPr>
        <p:grpSpPr bwMode="auto">
          <a:xfrm>
            <a:off x="2481263" y="1258888"/>
            <a:ext cx="1722437" cy="1876425"/>
            <a:chOff x="593567" y="1135797"/>
            <a:chExt cx="2251390" cy="2451674"/>
          </a:xfrm>
        </p:grpSpPr>
        <p:sp>
          <p:nvSpPr>
            <p:cNvPr id="14348" name="TextBox 3"/>
            <p:cNvSpPr txBox="1">
              <a:spLocks noChangeArrowheads="1"/>
            </p:cNvSpPr>
            <p:nvPr/>
          </p:nvSpPr>
          <p:spPr bwMode="auto">
            <a:xfrm>
              <a:off x="593567" y="2743200"/>
              <a:ext cx="2251390" cy="84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800">
                  <a:solidFill>
                    <a:srgbClr val="000000"/>
                  </a:solidFill>
                </a:rPr>
                <a:t>28 Million </a:t>
              </a:r>
            </a:p>
            <a:p>
              <a:pPr algn="ctr" defTabSz="914400" eaLnBrk="1" hangingPunct="1">
                <a:spcBef>
                  <a:spcPct val="0"/>
                </a:spcBef>
                <a:buFontTx/>
                <a:buNone/>
              </a:pPr>
              <a:r>
                <a:rPr lang="en-US" altLang="x-none" sz="1800">
                  <a:solidFill>
                    <a:srgbClr val="000000"/>
                  </a:solidFill>
                </a:rPr>
                <a:t>Wikipedia Pages</a:t>
              </a:r>
            </a:p>
          </p:txBody>
        </p:sp>
        <p:pic>
          <p:nvPicPr>
            <p:cNvPr id="14349" name="Picture 2" descr="http://www.bioteams.com/images/wikipedia_as_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135797"/>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2" name="Group 18"/>
          <p:cNvGrpSpPr>
            <a:grpSpLocks/>
          </p:cNvGrpSpPr>
          <p:nvPr/>
        </p:nvGrpSpPr>
        <p:grpSpPr bwMode="auto">
          <a:xfrm>
            <a:off x="4537075" y="1465263"/>
            <a:ext cx="1801813" cy="1463675"/>
            <a:chOff x="3436848" y="1676400"/>
            <a:chExt cx="2354352" cy="1911069"/>
          </a:xfrm>
        </p:grpSpPr>
        <p:sp>
          <p:nvSpPr>
            <p:cNvPr id="14346" name="TextBox 5"/>
            <p:cNvSpPr txBox="1">
              <a:spLocks noChangeArrowheads="1"/>
            </p:cNvSpPr>
            <p:nvPr/>
          </p:nvSpPr>
          <p:spPr bwMode="auto">
            <a:xfrm>
              <a:off x="3489480" y="2743199"/>
              <a:ext cx="2167861" cy="8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800">
                  <a:solidFill>
                    <a:srgbClr val="000000"/>
                  </a:solidFill>
                </a:rPr>
                <a:t>900 Million</a:t>
              </a:r>
            </a:p>
            <a:p>
              <a:pPr algn="ctr" defTabSz="914400" eaLnBrk="1" hangingPunct="1">
                <a:spcBef>
                  <a:spcPct val="0"/>
                </a:spcBef>
                <a:buFontTx/>
                <a:buNone/>
              </a:pPr>
              <a:r>
                <a:rPr lang="en-US" altLang="x-none" sz="1800">
                  <a:solidFill>
                    <a:srgbClr val="000000"/>
                  </a:solidFill>
                </a:rPr>
                <a:t>Facebook Users</a:t>
              </a:r>
            </a:p>
          </p:txBody>
        </p:sp>
        <p:pic>
          <p:nvPicPr>
            <p:cNvPr id="14347" name="Picture 8" descr="http://jchutchins.net/site/wp-content/uploads/2009/06/facebook-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848" y="1676400"/>
              <a:ext cx="235435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3" name="Group 17"/>
          <p:cNvGrpSpPr>
            <a:grpSpLocks/>
          </p:cNvGrpSpPr>
          <p:nvPr/>
        </p:nvGrpSpPr>
        <p:grpSpPr bwMode="auto">
          <a:xfrm>
            <a:off x="381000" y="1492250"/>
            <a:ext cx="1771650" cy="1409700"/>
            <a:chOff x="6172200" y="1752600"/>
            <a:chExt cx="2314575" cy="1842073"/>
          </a:xfrm>
        </p:grpSpPr>
        <p:sp>
          <p:nvSpPr>
            <p:cNvPr id="14344" name="TextBox 4"/>
            <p:cNvSpPr txBox="1">
              <a:spLocks noChangeArrowheads="1"/>
            </p:cNvSpPr>
            <p:nvPr/>
          </p:nvSpPr>
          <p:spPr bwMode="auto">
            <a:xfrm>
              <a:off x="6461746" y="2750403"/>
              <a:ext cx="1807149" cy="8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800">
                  <a:solidFill>
                    <a:srgbClr val="000000"/>
                  </a:solidFill>
                </a:rPr>
                <a:t>6 Billion </a:t>
              </a:r>
            </a:p>
            <a:p>
              <a:pPr algn="ctr" defTabSz="914400" eaLnBrk="1" hangingPunct="1">
                <a:spcBef>
                  <a:spcPct val="0"/>
                </a:spcBef>
                <a:buFontTx/>
                <a:buNone/>
              </a:pPr>
              <a:r>
                <a:rPr lang="en-US" altLang="x-none" sz="1800">
                  <a:solidFill>
                    <a:srgbClr val="000000"/>
                  </a:solidFill>
                </a:rPr>
                <a:t>Flickr Photos</a:t>
              </a:r>
            </a:p>
          </p:txBody>
        </p:sp>
        <p:pic>
          <p:nvPicPr>
            <p:cNvPr id="14345" name="Picture 12" descr="Flick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2600"/>
              <a:ext cx="2314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tLang="x-none"/>
              <a:t>Distributed Data Graph</a:t>
            </a:r>
          </a:p>
        </p:txBody>
      </p:sp>
      <p:sp>
        <p:nvSpPr>
          <p:cNvPr id="61442" name="Content Placeholder 2"/>
          <p:cNvSpPr>
            <a:spLocks noGrp="1"/>
          </p:cNvSpPr>
          <p:nvPr>
            <p:ph idx="1"/>
          </p:nvPr>
        </p:nvSpPr>
        <p:spPr/>
        <p:txBody>
          <a:bodyPr/>
          <a:lstStyle/>
          <a:p>
            <a:pPr eaLnBrk="1" hangingPunct="1"/>
            <a:r>
              <a:rPr lang="en-US" altLang="x-none"/>
              <a:t>Cut efficiently using </a:t>
            </a:r>
            <a:r>
              <a:rPr lang="en-US" altLang="x-none" b="1"/>
              <a:t>HPC Graph partitioning </a:t>
            </a:r>
            <a:r>
              <a:rPr lang="en-US" altLang="x-none"/>
              <a:t>tools (ParMetis / Scotch / …)</a:t>
            </a:r>
          </a:p>
        </p:txBody>
      </p:sp>
      <p:sp>
        <p:nvSpPr>
          <p:cNvPr id="6144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6F75187A-A7B4-EA46-8F7A-A3D0EDEE1404}" type="slidenum">
              <a:rPr lang="en-US" altLang="x-none" sz="1200"/>
              <a:pPr fontAlgn="base">
                <a:spcBef>
                  <a:spcPct val="0"/>
                </a:spcBef>
                <a:spcAft>
                  <a:spcPct val="0"/>
                </a:spcAft>
                <a:buFontTx/>
                <a:buNone/>
              </a:pPr>
              <a:t>30</a:t>
            </a:fld>
            <a:endParaRPr lang="en-US" altLang="x-none" sz="1200"/>
          </a:p>
        </p:txBody>
      </p:sp>
      <p:sp>
        <p:nvSpPr>
          <p:cNvPr id="6" name="Oval 4"/>
          <p:cNvSpPr>
            <a:spLocks noChangeArrowheads="1"/>
          </p:cNvSpPr>
          <p:nvPr/>
        </p:nvSpPr>
        <p:spPr bwMode="auto">
          <a:xfrm>
            <a:off x="1209675"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1" name="Oval 30"/>
          <p:cNvSpPr>
            <a:spLocks noChangeArrowheads="1"/>
          </p:cNvSpPr>
          <p:nvPr/>
        </p:nvSpPr>
        <p:spPr bwMode="auto">
          <a:xfrm>
            <a:off x="1882775" y="573722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2" name="Oval 31"/>
          <p:cNvSpPr>
            <a:spLocks noChangeArrowheads="1"/>
          </p:cNvSpPr>
          <p:nvPr/>
        </p:nvSpPr>
        <p:spPr bwMode="auto">
          <a:xfrm>
            <a:off x="438150" y="574675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7" name="Oval 26"/>
          <p:cNvSpPr>
            <a:spLocks noChangeArrowheads="1"/>
          </p:cNvSpPr>
          <p:nvPr/>
        </p:nvSpPr>
        <p:spPr bwMode="auto">
          <a:xfrm>
            <a:off x="1882775" y="311467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8" name="Oval 27"/>
          <p:cNvSpPr>
            <a:spLocks noChangeArrowheads="1"/>
          </p:cNvSpPr>
          <p:nvPr/>
        </p:nvSpPr>
        <p:spPr bwMode="auto">
          <a:xfrm>
            <a:off x="438150" y="312420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1" name="Straight Arrow Connector 10"/>
          <p:cNvCxnSpPr>
            <a:cxnSpLocks noChangeShapeType="1"/>
          </p:cNvCxnSpPr>
          <p:nvPr/>
        </p:nvCxnSpPr>
        <p:spPr bwMode="auto">
          <a:xfrm flipV="1">
            <a:off x="806450" y="3308350"/>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5400000" flipH="1" flipV="1">
            <a:off x="1202531" y="3750469"/>
            <a:ext cx="1055688"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16200000" flipV="1">
            <a:off x="1900238" y="3725862"/>
            <a:ext cx="1055688"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flipV="1">
            <a:off x="806450" y="592137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rot="16200000" flipV="1">
            <a:off x="1207294" y="5061744"/>
            <a:ext cx="1046162"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5400000" flipH="1" flipV="1">
            <a:off x="1905001" y="5037137"/>
            <a:ext cx="1046162"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6" name="Oval 35"/>
          <p:cNvSpPr>
            <a:spLocks noChangeArrowheads="1"/>
          </p:cNvSpPr>
          <p:nvPr/>
        </p:nvSpPr>
        <p:spPr bwMode="auto">
          <a:xfrm>
            <a:off x="5661025"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7" name="Oval 36"/>
          <p:cNvSpPr>
            <a:spLocks noChangeArrowheads="1"/>
          </p:cNvSpPr>
          <p:nvPr/>
        </p:nvSpPr>
        <p:spPr bwMode="auto">
          <a:xfrm>
            <a:off x="7056438" y="4430713"/>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8" name="Oval 37"/>
          <p:cNvSpPr>
            <a:spLocks noChangeArrowheads="1"/>
          </p:cNvSpPr>
          <p:nvPr/>
        </p:nvSpPr>
        <p:spPr bwMode="auto">
          <a:xfrm>
            <a:off x="7827963" y="573722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39" name="Oval 38"/>
          <p:cNvSpPr>
            <a:spLocks noChangeArrowheads="1"/>
          </p:cNvSpPr>
          <p:nvPr/>
        </p:nvSpPr>
        <p:spPr bwMode="auto">
          <a:xfrm>
            <a:off x="6383338" y="574675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40" name="Oval 39"/>
          <p:cNvSpPr>
            <a:spLocks noChangeArrowheads="1"/>
          </p:cNvSpPr>
          <p:nvPr/>
        </p:nvSpPr>
        <p:spPr bwMode="auto">
          <a:xfrm>
            <a:off x="7827963" y="3114675"/>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41" name="Oval 40"/>
          <p:cNvSpPr>
            <a:spLocks noChangeArrowheads="1"/>
          </p:cNvSpPr>
          <p:nvPr/>
        </p:nvSpPr>
        <p:spPr bwMode="auto">
          <a:xfrm>
            <a:off x="6383338" y="3124200"/>
            <a:ext cx="368300" cy="3683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42" name="Straight Arrow Connector 41"/>
          <p:cNvCxnSpPr>
            <a:cxnSpLocks noChangeShapeType="1"/>
          </p:cNvCxnSpPr>
          <p:nvPr/>
        </p:nvCxnSpPr>
        <p:spPr bwMode="auto">
          <a:xfrm>
            <a:off x="5308600" y="3298825"/>
            <a:ext cx="1074738"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Arrow Connector 42"/>
          <p:cNvCxnSpPr>
            <a:cxnSpLocks noChangeShapeType="1"/>
          </p:cNvCxnSpPr>
          <p:nvPr/>
        </p:nvCxnSpPr>
        <p:spPr bwMode="auto">
          <a:xfrm flipV="1">
            <a:off x="6751638" y="329882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37" idx="1"/>
          </p:cNvCxnSpPr>
          <p:nvPr/>
        </p:nvCxnSpPr>
        <p:spPr bwMode="auto">
          <a:xfrm rot="16200000" flipV="1">
            <a:off x="6380956" y="3755232"/>
            <a:ext cx="1046163"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a:stCxn id="36" idx="7"/>
          </p:cNvCxnSpPr>
          <p:nvPr/>
        </p:nvCxnSpPr>
        <p:spPr bwMode="auto">
          <a:xfrm rot="5400000" flipH="1" flipV="1">
            <a:off x="5683250" y="3730625"/>
            <a:ext cx="1046163"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p:cNvCxnSpPr>
          <p:nvPr/>
        </p:nvCxnSpPr>
        <p:spPr bwMode="auto">
          <a:xfrm>
            <a:off x="5308600" y="5921375"/>
            <a:ext cx="1074738"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flipV="1">
            <a:off x="6751638" y="5921375"/>
            <a:ext cx="107632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endCxn id="37" idx="3"/>
          </p:cNvCxnSpPr>
          <p:nvPr/>
        </p:nvCxnSpPr>
        <p:spPr bwMode="auto">
          <a:xfrm rot="5400000" flipH="1" flipV="1">
            <a:off x="6376194" y="5066507"/>
            <a:ext cx="1055687" cy="412750"/>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a:endCxn id="36" idx="5"/>
          </p:cNvCxnSpPr>
          <p:nvPr/>
        </p:nvCxnSpPr>
        <p:spPr bwMode="auto">
          <a:xfrm rot="16200000" flipV="1">
            <a:off x="5678488" y="5041900"/>
            <a:ext cx="1055687" cy="46196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4" name="Group 3"/>
          <p:cNvGrpSpPr/>
          <p:nvPr/>
        </p:nvGrpSpPr>
        <p:grpSpPr>
          <a:xfrm>
            <a:off x="2251452" y="3119240"/>
            <a:ext cx="1444256" cy="3005887"/>
            <a:chOff x="2347292" y="3119240"/>
            <a:chExt cx="1444256" cy="3005887"/>
          </a:xfrm>
          <a:solidFill>
            <a:schemeClr val="accent1">
              <a:lumMod val="60000"/>
              <a:lumOff val="40000"/>
            </a:schemeClr>
          </a:solidFill>
        </p:grpSpPr>
        <p:sp>
          <p:nvSpPr>
            <p:cNvPr id="30" name="Oval 29"/>
            <p:cNvSpPr/>
            <p:nvPr/>
          </p:nvSpPr>
          <p:spPr bwMode="auto">
            <a:xfrm>
              <a:off x="2570776" y="4430895"/>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3" name="Oval 32"/>
            <p:cNvSpPr/>
            <p:nvPr/>
          </p:nvSpPr>
          <p:spPr bwMode="auto">
            <a:xfrm>
              <a:off x="3423151" y="311924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cxnSp>
          <p:nvCxnSpPr>
            <p:cNvPr id="34" name="Straight Arrow Connector 33"/>
            <p:cNvCxnSpPr/>
            <p:nvPr/>
          </p:nvCxnSpPr>
          <p:spPr bwMode="auto">
            <a:xfrm>
              <a:off x="2347292" y="329398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50" name="Oval 49"/>
            <p:cNvSpPr/>
            <p:nvPr/>
          </p:nvSpPr>
          <p:spPr bwMode="auto">
            <a:xfrm>
              <a:off x="3423151" y="575673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cxnSp>
          <p:nvCxnSpPr>
            <p:cNvPr id="51" name="Straight Arrow Connector 50"/>
            <p:cNvCxnSpPr/>
            <p:nvPr/>
          </p:nvCxnSpPr>
          <p:spPr bwMode="auto">
            <a:xfrm>
              <a:off x="2347292" y="593147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grpSp>
        <p:nvGrpSpPr>
          <p:cNvPr id="61470" name="Group 4"/>
          <p:cNvGrpSpPr>
            <a:grpSpLocks/>
          </p:cNvGrpSpPr>
          <p:nvPr/>
        </p:nvGrpSpPr>
        <p:grpSpPr bwMode="auto">
          <a:xfrm>
            <a:off x="4940300" y="3124200"/>
            <a:ext cx="774700" cy="2990850"/>
            <a:chOff x="4903606" y="3123968"/>
            <a:chExt cx="776080" cy="2991706"/>
          </a:xfrm>
        </p:grpSpPr>
        <p:sp>
          <p:nvSpPr>
            <p:cNvPr id="52" name="Oval 51"/>
            <p:cNvSpPr>
              <a:spLocks noChangeArrowheads="1"/>
            </p:cNvSpPr>
            <p:nvPr/>
          </p:nvSpPr>
          <p:spPr bwMode="auto">
            <a:xfrm>
              <a:off x="4903606" y="5747277"/>
              <a:ext cx="368397" cy="368397"/>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53" name="Oval 52"/>
            <p:cNvSpPr>
              <a:spLocks noChangeArrowheads="1"/>
            </p:cNvSpPr>
            <p:nvPr/>
          </p:nvSpPr>
          <p:spPr bwMode="auto">
            <a:xfrm>
              <a:off x="4903606" y="3123968"/>
              <a:ext cx="368397" cy="368397"/>
            </a:xfrm>
            <a:prstGeom prst="ellipse">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54" name="Straight Arrow Connector 53"/>
            <p:cNvCxnSpPr>
              <a:cxnSpLocks noChangeShapeType="1"/>
            </p:cNvCxnSpPr>
            <p:nvPr/>
          </p:nvCxnSpPr>
          <p:spPr bwMode="auto">
            <a:xfrm rot="16200000" flipV="1">
              <a:off x="4920927" y="3735541"/>
              <a:ext cx="1055885"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rot="5400000" flipH="1" flipV="1">
              <a:off x="4925653" y="5047195"/>
              <a:ext cx="1046433"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61471" name="TextBox 7"/>
          <p:cNvSpPr txBox="1">
            <a:spLocks noChangeArrowheads="1"/>
          </p:cNvSpPr>
          <p:nvPr/>
        </p:nvSpPr>
        <p:spPr bwMode="auto">
          <a:xfrm>
            <a:off x="3057525" y="4354513"/>
            <a:ext cx="2351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“ghost” vertices</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altLang="x-none"/>
              <a:t>The GraphLab Framework</a:t>
            </a:r>
          </a:p>
        </p:txBody>
      </p:sp>
      <p:grpSp>
        <p:nvGrpSpPr>
          <p:cNvPr id="63490" name="Group 269"/>
          <p:cNvGrpSpPr>
            <a:grpSpLocks/>
          </p:cNvGrpSpPr>
          <p:nvPr/>
        </p:nvGrpSpPr>
        <p:grpSpPr bwMode="auto">
          <a:xfrm>
            <a:off x="2722563" y="4495800"/>
            <a:ext cx="3851275" cy="1870075"/>
            <a:chOff x="4495800" y="4267200"/>
            <a:chExt cx="3851499" cy="1869662"/>
          </a:xfrm>
        </p:grpSpPr>
        <p:sp>
          <p:nvSpPr>
            <p:cNvPr id="63575" name="TextBox 16"/>
            <p:cNvSpPr txBox="1">
              <a:spLocks noChangeArrowheads="1"/>
            </p:cNvSpPr>
            <p:nvPr/>
          </p:nvSpPr>
          <p:spPr bwMode="auto">
            <a:xfrm>
              <a:off x="4953000" y="4267200"/>
              <a:ext cx="2942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Consistency Model</a:t>
              </a:r>
            </a:p>
          </p:txBody>
        </p:sp>
        <p:grpSp>
          <p:nvGrpSpPr>
            <p:cNvPr id="63576" name="Group 123"/>
            <p:cNvGrpSpPr>
              <a:grpSpLocks/>
            </p:cNvGrpSpPr>
            <p:nvPr/>
          </p:nvGrpSpPr>
          <p:grpSpPr bwMode="auto">
            <a:xfrm>
              <a:off x="4495800" y="4876800"/>
              <a:ext cx="3851499" cy="1260062"/>
              <a:chOff x="2905452" y="3733800"/>
              <a:chExt cx="8384848" cy="2743200"/>
            </a:xfrm>
          </p:grpSpPr>
          <p:sp>
            <p:nvSpPr>
              <p:cNvPr id="90" name="Oval 89"/>
              <p:cNvSpPr/>
              <p:nvPr/>
            </p:nvSpPr>
            <p:spPr>
              <a:xfrm>
                <a:off x="4585187" y="3733506"/>
                <a:ext cx="5028834" cy="2743494"/>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5729202" y="4113587"/>
                <a:ext cx="2892877" cy="2135364"/>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6593263" y="4459115"/>
                <a:ext cx="1144018" cy="1599797"/>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p:cNvSpPr>
                <a:spLocks noChangeArrowheads="1"/>
              </p:cNvSpPr>
              <p:nvPr/>
            </p:nvSpPr>
            <p:spPr bwMode="auto">
              <a:xfrm>
                <a:off x="6823075" y="4924425"/>
                <a:ext cx="762000" cy="76200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99" name="Oval 98"/>
              <p:cNvSpPr>
                <a:spLocks noChangeArrowheads="1"/>
              </p:cNvSpPr>
              <p:nvPr/>
            </p:nvSpPr>
            <p:spPr bwMode="auto">
              <a:xfrm>
                <a:off x="868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00" name="Oval 6"/>
              <p:cNvSpPr>
                <a:spLocks noChangeArrowheads="1"/>
              </p:cNvSpPr>
              <p:nvPr/>
            </p:nvSpPr>
            <p:spPr bwMode="auto">
              <a:xfrm>
                <a:off x="487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03" name="Curved Connector 102"/>
              <p:cNvCxnSpPr>
                <a:cxnSpLocks noChangeShapeType="1"/>
                <a:stCxn id="98" idx="2"/>
                <a:endCxn id="100" idx="6"/>
              </p:cNvCxnSpPr>
              <p:nvPr/>
            </p:nvCxnSpPr>
            <p:spPr bwMode="auto">
              <a:xfrm rot="10800000">
                <a:off x="5639129" y="5295904"/>
                <a:ext cx="1183948"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 name="Cube 103"/>
              <p:cNvSpPr>
                <a:spLocks noChangeArrowheads="1"/>
              </p:cNvSpPr>
              <p:nvPr/>
            </p:nvSpPr>
            <p:spPr bwMode="auto">
              <a:xfrm>
                <a:off x="6116818" y="5096450"/>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7" name="Cube 106"/>
              <p:cNvSpPr>
                <a:spLocks noChangeArrowheads="1"/>
              </p:cNvSpPr>
              <p:nvPr/>
            </p:nvSpPr>
            <p:spPr bwMode="auto">
              <a:xfrm>
                <a:off x="889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8" name="Cube 107"/>
              <p:cNvSpPr>
                <a:spLocks noChangeArrowheads="1"/>
              </p:cNvSpPr>
              <p:nvPr/>
            </p:nvSpPr>
            <p:spPr bwMode="auto">
              <a:xfrm>
                <a:off x="70361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9" name="Cube 108"/>
              <p:cNvSpPr>
                <a:spLocks noChangeArrowheads="1"/>
              </p:cNvSpPr>
              <p:nvPr/>
            </p:nvSpPr>
            <p:spPr bwMode="auto">
              <a:xfrm>
                <a:off x="508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0" name="Curved Connector 109"/>
              <p:cNvCxnSpPr>
                <a:cxnSpLocks noChangeShapeType="1"/>
                <a:stCxn id="99" idx="2"/>
                <a:endCxn id="98" idx="6"/>
              </p:cNvCxnSpPr>
              <p:nvPr/>
            </p:nvCxnSpPr>
            <p:spPr bwMode="auto">
              <a:xfrm rot="10800000" flipV="1">
                <a:off x="7585074" y="5295899"/>
                <a:ext cx="1102054"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1" name="Cube 110"/>
              <p:cNvSpPr>
                <a:spLocks noChangeArrowheads="1"/>
              </p:cNvSpPr>
              <p:nvPr/>
            </p:nvSpPr>
            <p:spPr bwMode="auto">
              <a:xfrm>
                <a:off x="7937827"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2" name="Oval 111"/>
              <p:cNvSpPr>
                <a:spLocks noChangeArrowheads="1"/>
              </p:cNvSpPr>
              <p:nvPr/>
            </p:nvSpPr>
            <p:spPr bwMode="auto">
              <a:xfrm>
                <a:off x="10528300"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15" name="Cube 114"/>
              <p:cNvSpPr>
                <a:spLocks noChangeArrowheads="1"/>
              </p:cNvSpPr>
              <p:nvPr/>
            </p:nvSpPr>
            <p:spPr bwMode="auto">
              <a:xfrm>
                <a:off x="10731500"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6" name="Curved Connector 115"/>
              <p:cNvCxnSpPr>
                <a:cxnSpLocks noChangeShapeType="1"/>
                <a:stCxn id="112" idx="2"/>
                <a:endCxn id="99" idx="6"/>
              </p:cNvCxnSpPr>
              <p:nvPr/>
            </p:nvCxnSpPr>
            <p:spPr bwMode="auto">
              <a:xfrm rot="10800000">
                <a:off x="9449127" y="5295902"/>
                <a:ext cx="1079174" cy="3457"/>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7" name="Cube 116"/>
              <p:cNvSpPr>
                <a:spLocks noChangeArrowheads="1"/>
              </p:cNvSpPr>
              <p:nvPr/>
            </p:nvSpPr>
            <p:spPr bwMode="auto">
              <a:xfrm>
                <a:off x="9779000"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8" name="Oval 117"/>
              <p:cNvSpPr>
                <a:spLocks noChangeArrowheads="1"/>
              </p:cNvSpPr>
              <p:nvPr/>
            </p:nvSpPr>
            <p:spPr bwMode="auto">
              <a:xfrm>
                <a:off x="2905452" y="4924425"/>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20" name="Curved Connector 119"/>
              <p:cNvCxnSpPr>
                <a:cxnSpLocks noChangeShapeType="1"/>
                <a:stCxn id="100" idx="2"/>
                <a:endCxn id="118" idx="6"/>
              </p:cNvCxnSpPr>
              <p:nvPr/>
            </p:nvCxnSpPr>
            <p:spPr bwMode="auto">
              <a:xfrm rot="10800000" flipV="1">
                <a:off x="3667453" y="5295899"/>
                <a:ext cx="1209676"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1" name="Cube 120"/>
              <p:cNvSpPr>
                <a:spLocks noChangeArrowheads="1"/>
              </p:cNvSpPr>
              <p:nvPr/>
            </p:nvSpPr>
            <p:spPr bwMode="auto">
              <a:xfrm>
                <a:off x="4061153" y="5105398"/>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23" name="Cube 122"/>
              <p:cNvSpPr>
                <a:spLocks noChangeArrowheads="1"/>
              </p:cNvSpPr>
              <p:nvPr/>
            </p:nvSpPr>
            <p:spPr bwMode="auto">
              <a:xfrm>
                <a:off x="3108652" y="5114925"/>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grpSp>
      </p:grpSp>
      <p:grpSp>
        <p:nvGrpSpPr>
          <p:cNvPr id="63491" name="Group 4"/>
          <p:cNvGrpSpPr>
            <a:grpSpLocks/>
          </p:cNvGrpSpPr>
          <p:nvPr/>
        </p:nvGrpSpPr>
        <p:grpSpPr bwMode="auto">
          <a:xfrm>
            <a:off x="609600" y="1219200"/>
            <a:ext cx="3581400" cy="2835275"/>
            <a:chOff x="381000" y="1219200"/>
            <a:chExt cx="3581400" cy="2835405"/>
          </a:xfrm>
        </p:grpSpPr>
        <p:sp>
          <p:nvSpPr>
            <p:cNvPr id="70697" name="TextBox 6"/>
            <p:cNvSpPr txBox="1">
              <a:spLocks noChangeArrowheads="1"/>
            </p:cNvSpPr>
            <p:nvPr/>
          </p:nvSpPr>
          <p:spPr bwMode="auto">
            <a:xfrm>
              <a:off x="381000" y="1219200"/>
              <a:ext cx="3581400" cy="9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defRPr/>
              </a:pPr>
              <a:r>
                <a:rPr lang="en-US" altLang="x-none" sz="2800" dirty="0" smtClean="0">
                  <a:solidFill>
                    <a:schemeClr val="tx1">
                      <a:lumMod val="50000"/>
                      <a:lumOff val="50000"/>
                    </a:schemeClr>
                  </a:solidFill>
                </a:rPr>
                <a:t>Graph Based</a:t>
              </a:r>
            </a:p>
            <a:p>
              <a:pPr algn="ctr" eaLnBrk="1" hangingPunct="1">
                <a:spcBef>
                  <a:spcPct val="0"/>
                </a:spcBef>
                <a:buFontTx/>
                <a:buNone/>
                <a:defRPr/>
              </a:pPr>
              <a:r>
                <a:rPr lang="en-US" altLang="x-none" sz="2800" i="1" dirty="0" smtClean="0">
                  <a:solidFill>
                    <a:schemeClr val="tx1">
                      <a:lumMod val="50000"/>
                      <a:lumOff val="50000"/>
                    </a:schemeClr>
                  </a:solidFill>
                </a:rPr>
                <a:t>Data Representation</a:t>
              </a:r>
            </a:p>
          </p:txBody>
        </p:sp>
        <p:grpSp>
          <p:nvGrpSpPr>
            <p:cNvPr id="63530" name="Group 206"/>
            <p:cNvGrpSpPr>
              <a:grpSpLocks/>
            </p:cNvGrpSpPr>
            <p:nvPr/>
          </p:nvGrpSpPr>
          <p:grpSpPr bwMode="auto">
            <a:xfrm>
              <a:off x="1143000" y="2362200"/>
              <a:ext cx="2172054" cy="1692405"/>
              <a:chOff x="457200" y="2895600"/>
              <a:chExt cx="4122177" cy="3211886"/>
            </a:xfrm>
          </p:grpSpPr>
          <p:cxnSp>
            <p:nvCxnSpPr>
              <p:cNvPr id="210" name="Straight Arrow Connector 209"/>
              <p:cNvCxnSpPr>
                <a:cxnSpLocks noChangeShapeType="1"/>
                <a:stCxn id="216" idx="6"/>
                <a:endCxn id="217" idx="2"/>
              </p:cNvCxnSpPr>
              <p:nvPr/>
            </p:nvCxnSpPr>
            <p:spPr bwMode="auto">
              <a:xfrm>
                <a:off x="857063" y="30918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1" name="Straight Arrow Connector 210"/>
              <p:cNvCxnSpPr>
                <a:cxnSpLocks noChangeShapeType="1"/>
                <a:stCxn id="217" idx="6"/>
                <a:endCxn id="218" idx="2"/>
              </p:cNvCxnSpPr>
              <p:nvPr/>
            </p:nvCxnSpPr>
            <p:spPr bwMode="auto">
              <a:xfrm>
                <a:off x="2343164" y="30918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Arrow Connector 211"/>
              <p:cNvCxnSpPr>
                <a:cxnSpLocks noChangeShapeType="1"/>
                <a:stCxn id="222" idx="7"/>
                <a:endCxn id="217" idx="3"/>
              </p:cNvCxnSpPr>
              <p:nvPr/>
            </p:nvCxnSpPr>
            <p:spPr bwMode="auto">
              <a:xfrm rot="5400000" flipH="1" flipV="1">
                <a:off x="1216463" y="3563843"/>
                <a:ext cx="1124928"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3" name="Straight Arrow Connector 212"/>
              <p:cNvCxnSpPr>
                <a:cxnSpLocks noChangeShapeType="1"/>
                <a:stCxn id="224" idx="1"/>
                <a:endCxn id="218" idx="5"/>
              </p:cNvCxnSpPr>
              <p:nvPr/>
            </p:nvCxnSpPr>
            <p:spPr bwMode="auto">
              <a:xfrm rot="16200000" flipV="1">
                <a:off x="34456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4" name="Straight Arrow Connector 213"/>
              <p:cNvCxnSpPr>
                <a:cxnSpLocks noChangeShapeType="1"/>
                <a:stCxn id="223" idx="7"/>
                <a:endCxn id="218" idx="3"/>
              </p:cNvCxnSpPr>
              <p:nvPr/>
            </p:nvCxnSpPr>
            <p:spPr bwMode="auto">
              <a:xfrm rot="5400000" flipH="1" flipV="1">
                <a:off x="2702563" y="3563844"/>
                <a:ext cx="1124928"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5" name="Straight Arrow Connector 214"/>
              <p:cNvCxnSpPr>
                <a:cxnSpLocks noChangeShapeType="1"/>
                <a:stCxn id="223" idx="1"/>
                <a:endCxn id="217" idx="5"/>
              </p:cNvCxnSpPr>
              <p:nvPr/>
            </p:nvCxnSpPr>
            <p:spPr bwMode="auto">
              <a:xfrm rot="16200000" flipV="1">
                <a:off x="19595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6" name="Oval 4"/>
              <p:cNvSpPr>
                <a:spLocks noChangeArrowheads="1"/>
              </p:cNvSpPr>
              <p:nvPr/>
            </p:nvSpPr>
            <p:spPr bwMode="auto">
              <a:xfrm>
                <a:off x="464577"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7" name="Oval 216"/>
              <p:cNvSpPr>
                <a:spLocks noChangeArrowheads="1"/>
              </p:cNvSpPr>
              <p:nvPr/>
            </p:nvSpPr>
            <p:spPr bwMode="auto">
              <a:xfrm>
                <a:off x="19506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8" name="Oval 217"/>
              <p:cNvSpPr>
                <a:spLocks noChangeArrowheads="1"/>
              </p:cNvSpPr>
              <p:nvPr/>
            </p:nvSpPr>
            <p:spPr bwMode="auto">
              <a:xfrm>
                <a:off x="34367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9" name="Oval 4"/>
              <p:cNvSpPr>
                <a:spLocks noChangeArrowheads="1"/>
              </p:cNvSpPr>
              <p:nvPr/>
            </p:nvSpPr>
            <p:spPr bwMode="auto">
              <a:xfrm>
                <a:off x="464577"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0" name="Oval 219"/>
              <p:cNvSpPr>
                <a:spLocks noChangeArrowheads="1"/>
              </p:cNvSpPr>
              <p:nvPr/>
            </p:nvSpPr>
            <p:spPr bwMode="auto">
              <a:xfrm>
                <a:off x="19506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1" name="Oval 220"/>
              <p:cNvSpPr>
                <a:spLocks noChangeArrowheads="1"/>
              </p:cNvSpPr>
              <p:nvPr/>
            </p:nvSpPr>
            <p:spPr bwMode="auto">
              <a:xfrm>
                <a:off x="34367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2" name="Oval 4"/>
              <p:cNvSpPr>
                <a:spLocks noChangeArrowheads="1"/>
              </p:cNvSpPr>
              <p:nvPr/>
            </p:nvSpPr>
            <p:spPr bwMode="auto">
              <a:xfrm>
                <a:off x="1214690"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3" name="Oval 222"/>
              <p:cNvSpPr>
                <a:spLocks noChangeArrowheads="1"/>
              </p:cNvSpPr>
              <p:nvPr/>
            </p:nvSpPr>
            <p:spPr bwMode="auto">
              <a:xfrm>
                <a:off x="27007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4" name="Oval 223"/>
              <p:cNvSpPr>
                <a:spLocks noChangeArrowheads="1"/>
              </p:cNvSpPr>
              <p:nvPr/>
            </p:nvSpPr>
            <p:spPr bwMode="auto">
              <a:xfrm>
                <a:off x="41868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225" name="Straight Arrow Connector 224"/>
              <p:cNvCxnSpPr>
                <a:cxnSpLocks noChangeShapeType="1"/>
                <a:stCxn id="219" idx="6"/>
                <a:endCxn id="220" idx="2"/>
              </p:cNvCxnSpPr>
              <p:nvPr/>
            </p:nvCxnSpPr>
            <p:spPr bwMode="auto">
              <a:xfrm>
                <a:off x="857063" y="59112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6" name="Straight Arrow Connector 225"/>
              <p:cNvCxnSpPr>
                <a:cxnSpLocks noChangeShapeType="1"/>
                <a:stCxn id="220" idx="6"/>
                <a:endCxn id="221" idx="2"/>
              </p:cNvCxnSpPr>
              <p:nvPr/>
            </p:nvCxnSpPr>
            <p:spPr bwMode="auto">
              <a:xfrm>
                <a:off x="2343164" y="59112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7" name="Straight Arrow Connector 226"/>
              <p:cNvCxnSpPr>
                <a:cxnSpLocks noChangeShapeType="1"/>
                <a:stCxn id="220" idx="1"/>
                <a:endCxn id="222" idx="5"/>
              </p:cNvCxnSpPr>
              <p:nvPr/>
            </p:nvCxnSpPr>
            <p:spPr bwMode="auto">
              <a:xfrm rot="16200000" flipV="1">
                <a:off x="1209221" y="4973543"/>
                <a:ext cx="1139412"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8" name="Straight Arrow Connector 227"/>
              <p:cNvCxnSpPr>
                <a:cxnSpLocks noChangeShapeType="1"/>
                <a:stCxn id="221" idx="7"/>
                <a:endCxn id="224" idx="3"/>
              </p:cNvCxnSpPr>
              <p:nvPr/>
            </p:nvCxnSpPr>
            <p:spPr bwMode="auto">
              <a:xfrm rot="5400000" flipH="1" flipV="1">
                <a:off x="34383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9" name="Straight Arrow Connector 228"/>
              <p:cNvCxnSpPr>
                <a:cxnSpLocks noChangeShapeType="1"/>
                <a:stCxn id="221" idx="1"/>
                <a:endCxn id="223" idx="5"/>
              </p:cNvCxnSpPr>
              <p:nvPr/>
            </p:nvCxnSpPr>
            <p:spPr bwMode="auto">
              <a:xfrm rot="16200000" flipV="1">
                <a:off x="2695322" y="4973543"/>
                <a:ext cx="1139412"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Arrow Connector 229"/>
              <p:cNvCxnSpPr>
                <a:cxnSpLocks noChangeShapeType="1"/>
                <a:stCxn id="220" idx="7"/>
                <a:endCxn id="223" idx="3"/>
              </p:cNvCxnSpPr>
              <p:nvPr/>
            </p:nvCxnSpPr>
            <p:spPr bwMode="auto">
              <a:xfrm rot="5400000" flipH="1" flipV="1">
                <a:off x="19522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63552" name="Group 182"/>
              <p:cNvGrpSpPr>
                <a:grpSpLocks/>
              </p:cNvGrpSpPr>
              <p:nvPr/>
            </p:nvGrpSpPr>
            <p:grpSpPr bwMode="auto">
              <a:xfrm>
                <a:off x="457200" y="2971800"/>
                <a:ext cx="4073636" cy="3124200"/>
                <a:chOff x="602223" y="2884114"/>
                <a:chExt cx="4073636" cy="3124200"/>
              </a:xfrm>
            </p:grpSpPr>
            <p:sp>
              <p:nvSpPr>
                <p:cNvPr id="245" name="Cube 244"/>
                <p:cNvSpPr/>
                <p:nvPr/>
              </p:nvSpPr>
              <p:spPr bwMode="auto">
                <a:xfrm>
                  <a:off x="659467"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6" name="Cube 245"/>
                <p:cNvSpPr/>
                <p:nvPr/>
              </p:nvSpPr>
              <p:spPr bwMode="auto">
                <a:xfrm>
                  <a:off x="3657198"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7" name="Cube 246"/>
                <p:cNvSpPr/>
                <p:nvPr/>
              </p:nvSpPr>
              <p:spPr bwMode="auto">
                <a:xfrm>
                  <a:off x="2843743" y="4254221"/>
                  <a:ext cx="334421"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8" name="Cube 247"/>
                <p:cNvSpPr/>
                <p:nvPr/>
              </p:nvSpPr>
              <p:spPr bwMode="auto">
                <a:xfrm>
                  <a:off x="1370487" y="4254221"/>
                  <a:ext cx="334419"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9" name="Cube 248"/>
                <p:cNvSpPr/>
                <p:nvPr/>
              </p:nvSpPr>
              <p:spPr bwMode="auto">
                <a:xfrm>
                  <a:off x="2132723" y="2883338"/>
                  <a:ext cx="334421"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0" name="Cube 249"/>
                <p:cNvSpPr/>
                <p:nvPr/>
              </p:nvSpPr>
              <p:spPr bwMode="auto">
                <a:xfrm>
                  <a:off x="3630084" y="5694403"/>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1" name="Cube 250"/>
                <p:cNvSpPr/>
                <p:nvPr/>
              </p:nvSpPr>
              <p:spPr bwMode="auto">
                <a:xfrm>
                  <a:off x="2141763" y="5655236"/>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2" name="Cube 251"/>
                <p:cNvSpPr/>
                <p:nvPr/>
              </p:nvSpPr>
              <p:spPr bwMode="auto">
                <a:xfrm>
                  <a:off x="602223" y="5703443"/>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3" name="Cube 252"/>
                <p:cNvSpPr/>
                <p:nvPr/>
              </p:nvSpPr>
              <p:spPr bwMode="auto">
                <a:xfrm>
                  <a:off x="4344116" y="4254221"/>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63553" name="Group 192"/>
              <p:cNvGrpSpPr>
                <a:grpSpLocks/>
              </p:cNvGrpSpPr>
              <p:nvPr/>
            </p:nvGrpSpPr>
            <p:grpSpPr bwMode="auto">
              <a:xfrm>
                <a:off x="1214690" y="2935878"/>
                <a:ext cx="3029680" cy="3147054"/>
                <a:chOff x="1359713" y="2848192"/>
                <a:chExt cx="3029680" cy="3147054"/>
              </a:xfrm>
            </p:grpSpPr>
            <p:sp>
              <p:nvSpPr>
                <p:cNvPr id="233" name="Cube 232"/>
                <p:cNvSpPr/>
                <p:nvPr/>
              </p:nvSpPr>
              <p:spPr bwMode="auto">
                <a:xfrm>
                  <a:off x="1358436" y="2862246"/>
                  <a:ext cx="331408"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4" name="Cube 233"/>
                <p:cNvSpPr/>
                <p:nvPr/>
              </p:nvSpPr>
              <p:spPr bwMode="auto">
                <a:xfrm>
                  <a:off x="2873872" y="2847182"/>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5" name="Cube 234"/>
                <p:cNvSpPr/>
                <p:nvPr/>
              </p:nvSpPr>
              <p:spPr bwMode="auto">
                <a:xfrm>
                  <a:off x="1750099"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6" name="Cube 235"/>
                <p:cNvSpPr/>
                <p:nvPr/>
              </p:nvSpPr>
              <p:spPr bwMode="auto">
                <a:xfrm>
                  <a:off x="2548490"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7" name="Cube 236"/>
                <p:cNvSpPr/>
                <p:nvPr/>
              </p:nvSpPr>
              <p:spPr bwMode="auto">
                <a:xfrm>
                  <a:off x="328361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8" name="Cube 237"/>
                <p:cNvSpPr/>
                <p:nvPr/>
              </p:nvSpPr>
              <p:spPr bwMode="auto">
                <a:xfrm>
                  <a:off x="405790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9" name="Cube 238"/>
                <p:cNvSpPr/>
                <p:nvPr/>
              </p:nvSpPr>
              <p:spPr bwMode="auto">
                <a:xfrm>
                  <a:off x="1738048" y="4944185"/>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0" name="Cube 239"/>
                <p:cNvSpPr/>
                <p:nvPr/>
              </p:nvSpPr>
              <p:spPr bwMode="auto">
                <a:xfrm>
                  <a:off x="2533427"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1" name="Cube 240"/>
                <p:cNvSpPr/>
                <p:nvPr/>
              </p:nvSpPr>
              <p:spPr bwMode="auto">
                <a:xfrm>
                  <a:off x="3268549"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2" name="Cube 241"/>
                <p:cNvSpPr/>
                <p:nvPr/>
              </p:nvSpPr>
              <p:spPr bwMode="auto">
                <a:xfrm>
                  <a:off x="4042837" y="4944185"/>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3" name="Cube 242"/>
                <p:cNvSpPr/>
                <p:nvPr/>
              </p:nvSpPr>
              <p:spPr bwMode="auto">
                <a:xfrm>
                  <a:off x="1358436" y="5691392"/>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4" name="Cube 243"/>
                <p:cNvSpPr/>
                <p:nvPr/>
              </p:nvSpPr>
              <p:spPr bwMode="auto">
                <a:xfrm>
                  <a:off x="2873872" y="5673315"/>
                  <a:ext cx="334421"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grpSp>
      <p:grpSp>
        <p:nvGrpSpPr>
          <p:cNvPr id="63492" name="Group 5"/>
          <p:cNvGrpSpPr>
            <a:grpSpLocks/>
          </p:cNvGrpSpPr>
          <p:nvPr/>
        </p:nvGrpSpPr>
        <p:grpSpPr bwMode="auto">
          <a:xfrm>
            <a:off x="5029200" y="1219200"/>
            <a:ext cx="3048000" cy="2827338"/>
            <a:chOff x="5029200" y="1219200"/>
            <a:chExt cx="3048000" cy="2826717"/>
          </a:xfrm>
        </p:grpSpPr>
        <p:grpSp>
          <p:nvGrpSpPr>
            <p:cNvPr id="63495" name="Group 4"/>
            <p:cNvGrpSpPr>
              <a:grpSpLocks/>
            </p:cNvGrpSpPr>
            <p:nvPr/>
          </p:nvGrpSpPr>
          <p:grpSpPr bwMode="auto">
            <a:xfrm>
              <a:off x="5413269" y="2209800"/>
              <a:ext cx="2435331" cy="1836117"/>
              <a:chOff x="5413269" y="2209800"/>
              <a:chExt cx="2435331" cy="1836117"/>
            </a:xfrm>
          </p:grpSpPr>
          <p:sp>
            <p:nvSpPr>
              <p:cNvPr id="160" name="Freeform 159"/>
              <p:cNvSpPr>
                <a:spLocks/>
              </p:cNvSpPr>
              <p:nvPr/>
            </p:nvSpPr>
            <p:spPr bwMode="auto">
              <a:xfrm>
                <a:off x="6102295" y="2209800"/>
                <a:ext cx="1746305" cy="1273742"/>
              </a:xfrm>
              <a:custGeom>
                <a:avLst/>
                <a:gdLst>
                  <a:gd name="T0" fmla="*/ 307383 w 3147012"/>
                  <a:gd name="T1" fmla="*/ 4340 h 2295407"/>
                  <a:gd name="T2" fmla="*/ 190200 w 3147012"/>
                  <a:gd name="T3" fmla="*/ 30380 h 2295407"/>
                  <a:gd name="T4" fmla="*/ 20937 w 3147012"/>
                  <a:gd name="T5" fmla="*/ 43401 h 2295407"/>
                  <a:gd name="T6" fmla="*/ 33957 w 3147012"/>
                  <a:gd name="T7" fmla="*/ 121522 h 2295407"/>
                  <a:gd name="T8" fmla="*/ 203220 w 3147012"/>
                  <a:gd name="T9" fmla="*/ 173603 h 2295407"/>
                  <a:gd name="T10" fmla="*/ 138119 w 3147012"/>
                  <a:gd name="T11" fmla="*/ 329847 h 2295407"/>
                  <a:gd name="T12" fmla="*/ 255302 w 3147012"/>
                  <a:gd name="T13" fmla="*/ 368908 h 2295407"/>
                  <a:gd name="T14" fmla="*/ 325708 w 3147012"/>
                  <a:gd name="T15" fmla="*/ 190964 h 2295407"/>
                  <a:gd name="T16" fmla="*/ 389362 w 3147012"/>
                  <a:gd name="T17" fmla="*/ 354923 h 2295407"/>
                  <a:gd name="T18" fmla="*/ 491595 w 3147012"/>
                  <a:gd name="T19" fmla="*/ 383857 h 2295407"/>
                  <a:gd name="T20" fmla="*/ 524387 w 3147012"/>
                  <a:gd name="T21" fmla="*/ 304771 h 2295407"/>
                  <a:gd name="T22" fmla="*/ 411545 w 3147012"/>
                  <a:gd name="T23" fmla="*/ 56421 h 2295407"/>
                  <a:gd name="T24" fmla="*/ 307383 w 3147012"/>
                  <a:gd name="T25" fmla="*/ 4340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161" name="Oval 160"/>
              <p:cNvSpPr>
                <a:spLocks noChangeArrowheads="1"/>
              </p:cNvSpPr>
              <p:nvPr/>
            </p:nvSpPr>
            <p:spPr bwMode="auto">
              <a:xfrm>
                <a:off x="6973686" y="2266179"/>
                <a:ext cx="380557" cy="38055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cxnSp>
            <p:nvCxnSpPr>
              <p:cNvPr id="162" name="Straight Arrow Connector 161"/>
              <p:cNvCxnSpPr>
                <a:cxnSpLocks noChangeShapeType="1"/>
                <a:stCxn id="168" idx="6"/>
                <a:endCxn id="169" idx="2"/>
              </p:cNvCxnSpPr>
              <p:nvPr/>
            </p:nvCxnSpPr>
            <p:spPr bwMode="auto">
              <a:xfrm>
                <a:off x="5631063" y="2459644"/>
                <a:ext cx="606857"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3" name="Straight Arrow Connector 162"/>
              <p:cNvCxnSpPr>
                <a:cxnSpLocks noChangeShapeType="1"/>
                <a:stCxn id="169" idx="6"/>
                <a:endCxn id="170" idx="2"/>
              </p:cNvCxnSpPr>
              <p:nvPr/>
            </p:nvCxnSpPr>
            <p:spPr bwMode="auto">
              <a:xfrm>
                <a:off x="6455714" y="2459644"/>
                <a:ext cx="606856"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4" name="Straight Arrow Connector 163"/>
              <p:cNvCxnSpPr>
                <a:cxnSpLocks noChangeShapeType="1"/>
                <a:stCxn id="174" idx="7"/>
                <a:endCxn id="169" idx="3"/>
              </p:cNvCxnSpPr>
              <p:nvPr/>
            </p:nvCxnSpPr>
            <p:spPr bwMode="auto">
              <a:xfrm rot="5400000" flipH="1" flipV="1">
                <a:off x="583049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5" name="Straight Arrow Connector 164"/>
              <p:cNvCxnSpPr>
                <a:cxnSpLocks noChangeShapeType="1"/>
                <a:stCxn id="176" idx="1"/>
                <a:endCxn id="170" idx="5"/>
              </p:cNvCxnSpPr>
              <p:nvPr/>
            </p:nvCxnSpPr>
            <p:spPr bwMode="auto">
              <a:xfrm rot="16200000" flipV="1">
                <a:off x="706747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Arrow Connector 165"/>
              <p:cNvCxnSpPr>
                <a:cxnSpLocks noChangeShapeType="1"/>
                <a:stCxn id="175" idx="7"/>
                <a:endCxn id="170" idx="3"/>
              </p:cNvCxnSpPr>
              <p:nvPr/>
            </p:nvCxnSpPr>
            <p:spPr bwMode="auto">
              <a:xfrm rot="5400000" flipH="1" flipV="1">
                <a:off x="665514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Arrow Connector 166"/>
              <p:cNvCxnSpPr>
                <a:cxnSpLocks noChangeShapeType="1"/>
                <a:stCxn id="175" idx="1"/>
                <a:endCxn id="169" idx="5"/>
              </p:cNvCxnSpPr>
              <p:nvPr/>
            </p:nvCxnSpPr>
            <p:spPr bwMode="auto">
              <a:xfrm rot="16200000" flipV="1">
                <a:off x="624282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8" name="Oval 4"/>
              <p:cNvSpPr>
                <a:spLocks noChangeArrowheads="1"/>
              </p:cNvSpPr>
              <p:nvPr/>
            </p:nvSpPr>
            <p:spPr bwMode="auto">
              <a:xfrm>
                <a:off x="5413269"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69" name="Oval 168"/>
              <p:cNvSpPr>
                <a:spLocks noChangeArrowheads="1"/>
              </p:cNvSpPr>
              <p:nvPr/>
            </p:nvSpPr>
            <p:spPr bwMode="auto">
              <a:xfrm>
                <a:off x="623792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0" name="Oval 169"/>
              <p:cNvSpPr>
                <a:spLocks noChangeArrowheads="1"/>
              </p:cNvSpPr>
              <p:nvPr/>
            </p:nvSpPr>
            <p:spPr bwMode="auto">
              <a:xfrm>
                <a:off x="706257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1" name="Oval 4"/>
              <p:cNvSpPr>
                <a:spLocks noChangeArrowheads="1"/>
              </p:cNvSpPr>
              <p:nvPr/>
            </p:nvSpPr>
            <p:spPr bwMode="auto">
              <a:xfrm>
                <a:off x="541326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2" name="Oval 171"/>
              <p:cNvSpPr>
                <a:spLocks noChangeArrowheads="1"/>
              </p:cNvSpPr>
              <p:nvPr/>
            </p:nvSpPr>
            <p:spPr bwMode="auto">
              <a:xfrm>
                <a:off x="623791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3" name="Oval 172"/>
              <p:cNvSpPr>
                <a:spLocks noChangeArrowheads="1"/>
              </p:cNvSpPr>
              <p:nvPr/>
            </p:nvSpPr>
            <p:spPr bwMode="auto">
              <a:xfrm>
                <a:off x="7062570"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4" name="Oval 4"/>
              <p:cNvSpPr>
                <a:spLocks noChangeArrowheads="1"/>
              </p:cNvSpPr>
              <p:nvPr/>
            </p:nvSpPr>
            <p:spPr bwMode="auto">
              <a:xfrm>
                <a:off x="5829513"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5" name="Oval 174"/>
              <p:cNvSpPr>
                <a:spLocks noChangeArrowheads="1"/>
              </p:cNvSpPr>
              <p:nvPr/>
            </p:nvSpPr>
            <p:spPr bwMode="auto">
              <a:xfrm>
                <a:off x="6654164" y="3128983"/>
                <a:ext cx="217794" cy="217794"/>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6" name="Oval 175"/>
              <p:cNvSpPr>
                <a:spLocks noChangeArrowheads="1"/>
              </p:cNvSpPr>
              <p:nvPr/>
            </p:nvSpPr>
            <p:spPr bwMode="auto">
              <a:xfrm>
                <a:off x="7478814"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77" name="Straight Arrow Connector 176"/>
              <p:cNvCxnSpPr>
                <a:cxnSpLocks noChangeShapeType="1"/>
                <a:stCxn id="171" idx="6"/>
                <a:endCxn id="172" idx="2"/>
              </p:cNvCxnSpPr>
              <p:nvPr/>
            </p:nvCxnSpPr>
            <p:spPr bwMode="auto">
              <a:xfrm>
                <a:off x="5631063"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8" name="Straight Arrow Connector 177"/>
              <p:cNvCxnSpPr>
                <a:cxnSpLocks noChangeShapeType="1"/>
                <a:stCxn id="172" idx="6"/>
                <a:endCxn id="173" idx="2"/>
              </p:cNvCxnSpPr>
              <p:nvPr/>
            </p:nvCxnSpPr>
            <p:spPr bwMode="auto">
              <a:xfrm>
                <a:off x="6455714"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9" name="Straight Arrow Connector 178"/>
              <p:cNvCxnSpPr>
                <a:cxnSpLocks noChangeShapeType="1"/>
                <a:stCxn id="172" idx="1"/>
                <a:endCxn id="174" idx="5"/>
              </p:cNvCxnSpPr>
              <p:nvPr/>
            </p:nvCxnSpPr>
            <p:spPr bwMode="auto">
              <a:xfrm rot="16200000" flipV="1">
                <a:off x="5870047"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Arrow Connector 179"/>
              <p:cNvCxnSpPr>
                <a:cxnSpLocks noChangeShapeType="1"/>
                <a:stCxn id="173" idx="7"/>
                <a:endCxn id="176" idx="3"/>
              </p:cNvCxnSpPr>
              <p:nvPr/>
            </p:nvCxnSpPr>
            <p:spPr bwMode="auto">
              <a:xfrm rot="5400000" flipH="1" flipV="1">
                <a:off x="7107022"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1" name="Straight Arrow Connector 180"/>
              <p:cNvCxnSpPr>
                <a:cxnSpLocks noChangeShapeType="1"/>
                <a:stCxn id="173" idx="1"/>
                <a:endCxn id="175" idx="5"/>
              </p:cNvCxnSpPr>
              <p:nvPr/>
            </p:nvCxnSpPr>
            <p:spPr bwMode="auto">
              <a:xfrm rot="16200000" flipV="1">
                <a:off x="6694698"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2" name="Straight Arrow Connector 181"/>
              <p:cNvCxnSpPr>
                <a:cxnSpLocks noChangeShapeType="1"/>
                <a:stCxn id="172" idx="7"/>
                <a:endCxn id="175" idx="3"/>
              </p:cNvCxnSpPr>
              <p:nvPr/>
            </p:nvCxnSpPr>
            <p:spPr bwMode="auto">
              <a:xfrm rot="5400000" flipH="1" flipV="1">
                <a:off x="6282371"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63520" name="Group 182"/>
              <p:cNvGrpSpPr>
                <a:grpSpLocks/>
              </p:cNvGrpSpPr>
              <p:nvPr/>
            </p:nvGrpSpPr>
            <p:grpSpPr bwMode="auto">
              <a:xfrm>
                <a:off x="6258950" y="2393031"/>
                <a:ext cx="1410722" cy="930249"/>
                <a:chOff x="2133600" y="2884114"/>
                <a:chExt cx="2542259" cy="1676400"/>
              </a:xfrm>
            </p:grpSpPr>
            <p:sp>
              <p:nvSpPr>
                <p:cNvPr id="185" name="Cube 184"/>
                <p:cNvSpPr/>
                <p:nvPr/>
              </p:nvSpPr>
              <p:spPr bwMode="auto">
                <a:xfrm>
                  <a:off x="3656576"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86" name="Cube 185"/>
                <p:cNvSpPr/>
                <p:nvPr/>
              </p:nvSpPr>
              <p:spPr bwMode="auto">
                <a:xfrm>
                  <a:off x="2844100" y="4255343"/>
                  <a:ext cx="33471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88" name="Cube 187"/>
                <p:cNvSpPr/>
                <p:nvPr/>
              </p:nvSpPr>
              <p:spPr bwMode="auto">
                <a:xfrm>
                  <a:off x="2134615"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2" name="Cube 191"/>
                <p:cNvSpPr/>
                <p:nvPr/>
              </p:nvSpPr>
              <p:spPr bwMode="auto">
                <a:xfrm>
                  <a:off x="4343176" y="4255343"/>
                  <a:ext cx="33185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63521" name="Group 192"/>
              <p:cNvGrpSpPr>
                <a:grpSpLocks/>
              </p:cNvGrpSpPr>
              <p:nvPr/>
            </p:nvGrpSpPr>
            <p:grpSpPr bwMode="auto">
              <a:xfrm>
                <a:off x="6670818" y="2373097"/>
                <a:ext cx="839892" cy="594558"/>
                <a:chOff x="2875826" y="2848192"/>
                <a:chExt cx="1513567" cy="1071452"/>
              </a:xfrm>
            </p:grpSpPr>
            <p:sp>
              <p:nvSpPr>
                <p:cNvPr id="195" name="Cube 194"/>
                <p:cNvSpPr/>
                <p:nvPr/>
              </p:nvSpPr>
              <p:spPr bwMode="auto">
                <a:xfrm>
                  <a:off x="2875568" y="2848124"/>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8" name="Cube 197"/>
                <p:cNvSpPr/>
                <p:nvPr/>
              </p:nvSpPr>
              <p:spPr bwMode="auto">
                <a:xfrm>
                  <a:off x="3281806"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9" name="Cube 198"/>
                <p:cNvSpPr/>
                <p:nvPr/>
              </p:nvSpPr>
              <p:spPr bwMode="auto">
                <a:xfrm>
                  <a:off x="4057092"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sp>
          <p:nvSpPr>
            <p:cNvPr id="63496" name="TextBox 253"/>
            <p:cNvSpPr txBox="1">
              <a:spLocks noChangeArrowheads="1"/>
            </p:cNvSpPr>
            <p:nvPr/>
          </p:nvSpPr>
          <p:spPr bwMode="auto">
            <a:xfrm>
              <a:off x="5029200" y="1219200"/>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b="1"/>
                <a:t>Update Functions</a:t>
              </a:r>
            </a:p>
            <a:p>
              <a:pPr algn="ctr" eaLnBrk="1" hangingPunct="1">
                <a:spcBef>
                  <a:spcPct val="0"/>
                </a:spcBef>
                <a:buFontTx/>
                <a:buNone/>
              </a:pPr>
              <a:r>
                <a:rPr lang="en-US" altLang="x-none" sz="2800" b="1" i="1"/>
                <a:t>User Computation</a:t>
              </a:r>
            </a:p>
          </p:txBody>
        </p:sp>
      </p:grpSp>
      <p:sp>
        <p:nvSpPr>
          <p:cNvPr id="63493" name="Rounded Rectangle 3"/>
          <p:cNvSpPr>
            <a:spLocks noChangeArrowheads="1"/>
          </p:cNvSpPr>
          <p:nvPr/>
        </p:nvSpPr>
        <p:spPr bwMode="auto">
          <a:xfrm>
            <a:off x="5029200" y="1219200"/>
            <a:ext cx="3048000" cy="300355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634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C3954B71-C505-8B4B-B14E-52AA484F8EEF}" type="slidenum">
              <a:rPr lang="en-US" altLang="x-none" sz="1200">
                <a:solidFill>
                  <a:srgbClr val="000000"/>
                </a:solidFill>
              </a:rPr>
              <a:pPr fontAlgn="base">
                <a:spcBef>
                  <a:spcPct val="0"/>
                </a:spcBef>
                <a:spcAft>
                  <a:spcPct val="0"/>
                </a:spcAft>
                <a:buFontTx/>
                <a:buNone/>
              </a:pPr>
              <a:t>31</a:t>
            </a:fld>
            <a:endParaRPr lang="en-US" altLang="x-none" sz="1200">
              <a:solidFill>
                <a:srgbClr val="000000"/>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343400" y="4572000"/>
            <a:ext cx="4419600" cy="9144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grpSp>
        <p:nvGrpSpPr>
          <p:cNvPr id="3" name="Group 7"/>
          <p:cNvGrpSpPr>
            <a:grpSpLocks/>
          </p:cNvGrpSpPr>
          <p:nvPr/>
        </p:nvGrpSpPr>
        <p:grpSpPr bwMode="auto">
          <a:xfrm>
            <a:off x="4191000" y="2390775"/>
            <a:ext cx="4862513" cy="3416300"/>
            <a:chOff x="4232379" y="2542872"/>
            <a:chExt cx="4862506" cy="3416320"/>
          </a:xfrm>
        </p:grpSpPr>
        <p:sp>
          <p:nvSpPr>
            <p:cNvPr id="65578" name="TextBox 48"/>
            <p:cNvSpPr txBox="1">
              <a:spLocks noChangeArrowheads="1"/>
            </p:cNvSpPr>
            <p:nvPr/>
          </p:nvSpPr>
          <p:spPr bwMode="auto">
            <a:xfrm>
              <a:off x="4232379" y="2542872"/>
              <a:ext cx="468302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ea typeface="Consolas" charset="0"/>
                  <a:cs typeface="Consolas" charset="0"/>
                </a:rPr>
                <a:t>Pagerank(scope){</a:t>
              </a:r>
            </a:p>
            <a:p>
              <a:pPr eaLnBrk="1" hangingPunct="1">
                <a:spcBef>
                  <a:spcPct val="0"/>
                </a:spcBef>
                <a:buFontTx/>
                <a:buNone/>
              </a:pPr>
              <a:r>
                <a:rPr lang="en-US" altLang="x-none" sz="1800">
                  <a:ea typeface="Consolas" charset="0"/>
                  <a:cs typeface="Consolas" charset="0"/>
                </a:rPr>
                <a:t>  </a:t>
              </a:r>
              <a:r>
                <a:rPr lang="en-US" altLang="x-none" sz="1800">
                  <a:solidFill>
                    <a:srgbClr val="008000"/>
                  </a:solidFill>
                  <a:ea typeface="Consolas" charset="0"/>
                  <a:cs typeface="Consolas" charset="0"/>
                </a:rPr>
                <a:t>// Update the current vertex data</a:t>
              </a:r>
              <a:endParaRPr lang="en-US" altLang="x-none" sz="1800" baseline="-25000">
                <a:solidFill>
                  <a:srgbClr val="008000"/>
                </a:solidFill>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endParaRPr lang="en-US" altLang="x-none" sz="1800">
                <a:ea typeface="Consolas" charset="0"/>
                <a:cs typeface="Consolas" charset="0"/>
              </a:endParaRPr>
            </a:p>
            <a:p>
              <a:pPr eaLnBrk="1" hangingPunct="1">
                <a:spcBef>
                  <a:spcPct val="0"/>
                </a:spcBef>
                <a:buFontTx/>
                <a:buNone/>
              </a:pPr>
              <a:r>
                <a:rPr lang="en-US" altLang="x-none" sz="1800">
                  <a:ea typeface="Consolas" charset="0"/>
                  <a:cs typeface="Consolas" charset="0"/>
                </a:rPr>
                <a:t>  </a:t>
              </a:r>
              <a:r>
                <a:rPr lang="en-US" altLang="x-none" sz="1800">
                  <a:solidFill>
                    <a:srgbClr val="008000"/>
                  </a:solidFill>
                  <a:ea typeface="Consolas" charset="0"/>
                  <a:cs typeface="Consolas" charset="0"/>
                </a:rPr>
                <a:t>// Reschedule Neighbors if needed</a:t>
              </a:r>
            </a:p>
            <a:p>
              <a:pPr eaLnBrk="1" hangingPunct="1">
                <a:spcBef>
                  <a:spcPct val="0"/>
                </a:spcBef>
                <a:buFontTx/>
                <a:buNone/>
              </a:pPr>
              <a:r>
                <a:rPr lang="en-US" altLang="x-none" sz="1800">
                  <a:ea typeface="Consolas" charset="0"/>
                  <a:cs typeface="Consolas" charset="0"/>
                </a:rPr>
                <a:t>  if vertex.PageRank changes then </a:t>
              </a:r>
            </a:p>
            <a:p>
              <a:pPr eaLnBrk="1" hangingPunct="1">
                <a:spcBef>
                  <a:spcPct val="0"/>
                </a:spcBef>
                <a:buFontTx/>
                <a:buNone/>
              </a:pPr>
              <a:r>
                <a:rPr lang="en-US" altLang="x-none" sz="1800">
                  <a:ea typeface="Consolas" charset="0"/>
                  <a:cs typeface="Consolas" charset="0"/>
                </a:rPr>
                <a:t>    reschedule_all_neighbors; </a:t>
              </a:r>
            </a:p>
            <a:p>
              <a:pPr eaLnBrk="1" hangingPunct="1">
                <a:spcBef>
                  <a:spcPct val="0"/>
                </a:spcBef>
                <a:buFontTx/>
                <a:buNone/>
              </a:pPr>
              <a:r>
                <a:rPr lang="en-US" altLang="x-none" sz="1800">
                  <a:ea typeface="Consolas" charset="0"/>
                  <a:cs typeface="Consolas" charset="0"/>
                </a:rPr>
                <a:t>}</a:t>
              </a:r>
            </a:p>
          </p:txBody>
        </p:sp>
        <p:graphicFrame>
          <p:nvGraphicFramePr>
            <p:cNvPr id="65579" name="Object 57"/>
            <p:cNvGraphicFramePr>
              <a:graphicFrameLocks noChangeAspect="1"/>
            </p:cNvGraphicFramePr>
            <p:nvPr/>
          </p:nvGraphicFramePr>
          <p:xfrm>
            <a:off x="4360119" y="3285945"/>
            <a:ext cx="4734766" cy="1040272"/>
          </p:xfrm>
          <a:graphic>
            <a:graphicData uri="http://schemas.openxmlformats.org/presentationml/2006/ole">
              <mc:AlternateContent xmlns:mc="http://schemas.openxmlformats.org/markup-compatibility/2006">
                <mc:Choice xmlns:v="urn:schemas-microsoft-com:vml" Requires="v">
                  <p:oleObj spid="_x0000_s65598" name="Equation" r:id="rId5" imgW="3060700" imgH="660400" progId="Equation.3">
                    <p:embed/>
                  </p:oleObj>
                </mc:Choice>
                <mc:Fallback>
                  <p:oleObj name="Equation" r:id="rId5" imgW="3060700" imgH="660400" progId="Equation.3">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119" y="3285945"/>
                          <a:ext cx="4734766" cy="10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 name="Rectangle 8"/>
          <p:cNvSpPr>
            <a:spLocks noChangeArrowheads="1"/>
          </p:cNvSpPr>
          <p:nvPr/>
        </p:nvSpPr>
        <p:spPr bwMode="auto">
          <a:xfrm>
            <a:off x="4194175" y="2459038"/>
            <a:ext cx="4800600" cy="3429000"/>
          </a:xfrm>
          <a:prstGeom prst="rect">
            <a:avLst/>
          </a:prstGeom>
          <a:solidFill>
            <a:schemeClr val="bg1">
              <a:alpha val="79999"/>
            </a:schemeClr>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p>
        </p:txBody>
      </p:sp>
      <p:sp>
        <p:nvSpPr>
          <p:cNvPr id="88" name="Freeform 87"/>
          <p:cNvSpPr>
            <a:spLocks/>
          </p:cNvSpPr>
          <p:nvPr/>
        </p:nvSpPr>
        <p:spPr bwMode="auto">
          <a:xfrm>
            <a:off x="696913" y="2284413"/>
            <a:ext cx="3489325" cy="2544762"/>
          </a:xfrm>
          <a:custGeom>
            <a:avLst/>
            <a:gdLst>
              <a:gd name="T0" fmla="*/ 2451931 w 3147012"/>
              <a:gd name="T1" fmla="*/ 34611 h 2295407"/>
              <a:gd name="T2" fmla="*/ 1517190 w 3147012"/>
              <a:gd name="T3" fmla="*/ 242277 h 2295407"/>
              <a:gd name="T4" fmla="*/ 167009 w 3147012"/>
              <a:gd name="T5" fmla="*/ 346109 h 2295407"/>
              <a:gd name="T6" fmla="*/ 270869 w 3147012"/>
              <a:gd name="T7" fmla="*/ 969111 h 2295407"/>
              <a:gd name="T8" fmla="*/ 1621050 w 3147012"/>
              <a:gd name="T9" fmla="*/ 1384443 h 2295407"/>
              <a:gd name="T10" fmla="*/ 1101749 w 3147012"/>
              <a:gd name="T11" fmla="*/ 2630443 h 2295407"/>
              <a:gd name="T12" fmla="*/ 2036490 w 3147012"/>
              <a:gd name="T13" fmla="*/ 2941945 h 2295407"/>
              <a:gd name="T14" fmla="*/ 2598104 w 3147012"/>
              <a:gd name="T15" fmla="*/ 1522888 h 2295407"/>
              <a:gd name="T16" fmla="*/ 3105864 w 3147012"/>
              <a:gd name="T17" fmla="*/ 2830421 h 2295407"/>
              <a:gd name="T18" fmla="*/ 3921358 w 3147012"/>
              <a:gd name="T19" fmla="*/ 3061161 h 2295407"/>
              <a:gd name="T20" fmla="*/ 4182932 w 3147012"/>
              <a:gd name="T21" fmla="*/ 2430468 h 2295407"/>
              <a:gd name="T22" fmla="*/ 3282810 w 3147012"/>
              <a:gd name="T23" fmla="*/ 449944 h 2295407"/>
              <a:gd name="T24" fmla="*/ 2451931 w 3147012"/>
              <a:gd name="T25" fmla="*/ 34611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cxnSp>
        <p:nvCxnSpPr>
          <p:cNvPr id="121" name="Straight Arrow Connector 120"/>
          <p:cNvCxnSpPr>
            <a:cxnSpLocks noChangeShapeType="1"/>
            <a:endCxn id="88" idx="11"/>
          </p:cNvCxnSpPr>
          <p:nvPr/>
        </p:nvCxnSpPr>
        <p:spPr bwMode="auto">
          <a:xfrm flipH="1">
            <a:off x="3657600" y="2197100"/>
            <a:ext cx="1282700" cy="493713"/>
          </a:xfrm>
          <a:prstGeom prst="straightConnector1">
            <a:avLst/>
          </a:prstGeom>
          <a:noFill/>
          <a:ln w="25400">
            <a:solidFill>
              <a:srgbClr val="F79646"/>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5" name="Group 127"/>
          <p:cNvGrpSpPr>
            <a:grpSpLocks/>
          </p:cNvGrpSpPr>
          <p:nvPr/>
        </p:nvGrpSpPr>
        <p:grpSpPr bwMode="auto">
          <a:xfrm>
            <a:off x="1143000" y="2236788"/>
            <a:ext cx="2055813" cy="920750"/>
            <a:chOff x="2061955" y="2085760"/>
            <a:chExt cx="2055740" cy="920816"/>
          </a:xfrm>
        </p:grpSpPr>
        <p:sp>
          <p:nvSpPr>
            <p:cNvPr id="89" name="Oval 88"/>
            <p:cNvSpPr>
              <a:spLocks noChangeArrowheads="1"/>
            </p:cNvSpPr>
            <p:nvPr/>
          </p:nvSpPr>
          <p:spPr bwMode="auto">
            <a:xfrm>
              <a:off x="3357360" y="2246242"/>
              <a:ext cx="760335" cy="76033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cxnSp>
          <p:nvCxnSpPr>
            <p:cNvPr id="123" name="Straight Arrow Connector 122"/>
            <p:cNvCxnSpPr>
              <a:cxnSpLocks noChangeShapeType="1"/>
              <a:endCxn id="89" idx="1"/>
            </p:cNvCxnSpPr>
            <p:nvPr/>
          </p:nvCxnSpPr>
          <p:spPr bwMode="auto">
            <a:xfrm>
              <a:off x="2061955" y="2085760"/>
              <a:ext cx="1406753" cy="271831"/>
            </a:xfrm>
            <a:prstGeom prst="straightConnector1">
              <a:avLst/>
            </a:prstGeom>
            <a:noFill/>
            <a:ln w="25400">
              <a:solidFill>
                <a:schemeClr val="accent2"/>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2" name="Title 1"/>
          <p:cNvSpPr>
            <a:spLocks noGrp="1"/>
          </p:cNvSpPr>
          <p:nvPr>
            <p:ph type="title"/>
          </p:nvPr>
        </p:nvSpPr>
        <p:spPr/>
        <p:txBody>
          <a:bodyPr rtlCol="0">
            <a:normAutofit/>
          </a:bodyPr>
          <a:lstStyle/>
          <a:p>
            <a:pPr eaLnBrk="1" fontAlgn="auto" hangingPunct="1">
              <a:spcAft>
                <a:spcPts val="0"/>
              </a:spcAft>
              <a:defRPr/>
            </a:pPr>
            <a:r>
              <a:rPr lang="en-US" smtClean="0">
                <a:latin typeface="+mn-lt"/>
              </a:rPr>
              <a:t>Update Function</a:t>
            </a:r>
            <a:endParaRPr lang="en-US" dirty="0">
              <a:latin typeface="+mn-lt"/>
            </a:endParaRPr>
          </a:p>
        </p:txBody>
      </p:sp>
      <p:sp>
        <p:nvSpPr>
          <p:cNvPr id="34" name="TextBox 33"/>
          <p:cNvSpPr txBox="1"/>
          <p:nvPr/>
        </p:nvSpPr>
        <p:spPr>
          <a:xfrm>
            <a:off x="304800" y="1193800"/>
            <a:ext cx="8458200" cy="1077913"/>
          </a:xfrm>
          <a:prstGeom prst="rect">
            <a:avLst/>
          </a:prstGeom>
          <a:noFill/>
        </p:spPr>
        <p:txBody>
          <a:bodyPr>
            <a:spAutoFit/>
          </a:bodyPr>
          <a:lstStyle/>
          <a:p>
            <a:pPr eaLnBrk="1" fontAlgn="auto" hangingPunct="1">
              <a:spcBef>
                <a:spcPts val="0"/>
              </a:spcBef>
              <a:spcAft>
                <a:spcPts val="0"/>
              </a:spcAft>
              <a:defRPr/>
            </a:pPr>
            <a:r>
              <a:rPr lang="en-US" sz="3200" dirty="0">
                <a:latin typeface="+mn-lt"/>
              </a:rPr>
              <a:t>A user-defined </a:t>
            </a:r>
            <a:r>
              <a:rPr lang="en-US" sz="3200" b="1" dirty="0">
                <a:latin typeface="+mn-lt"/>
              </a:rPr>
              <a:t>program,</a:t>
            </a:r>
            <a:r>
              <a:rPr lang="en-US" sz="3200" dirty="0">
                <a:latin typeface="+mn-lt"/>
              </a:rPr>
              <a:t> applied to a</a:t>
            </a:r>
            <a:br>
              <a:rPr lang="en-US" sz="3200" dirty="0">
                <a:latin typeface="+mn-lt"/>
              </a:rPr>
            </a:br>
            <a:r>
              <a:rPr lang="en-US" sz="3200" b="1" dirty="0">
                <a:solidFill>
                  <a:srgbClr val="C00000"/>
                </a:solidFill>
                <a:latin typeface="+mn-lt"/>
              </a:rPr>
              <a:t>vertex</a:t>
            </a:r>
            <a:r>
              <a:rPr lang="en-US" sz="3200" dirty="0">
                <a:latin typeface="+mn-lt"/>
              </a:rPr>
              <a:t>; transforms data in </a:t>
            </a:r>
            <a:r>
              <a:rPr lang="en-US" sz="3200" b="1" dirty="0">
                <a:solidFill>
                  <a:schemeClr val="accent6"/>
                </a:solidFill>
                <a:latin typeface="+mn-lt"/>
              </a:rPr>
              <a:t>scope</a:t>
            </a:r>
            <a:r>
              <a:rPr lang="en-US" sz="3200" b="1" dirty="0">
                <a:latin typeface="+mn-lt"/>
              </a:rPr>
              <a:t> </a:t>
            </a:r>
            <a:r>
              <a:rPr lang="en-US" sz="3200" dirty="0">
                <a:latin typeface="+mn-lt"/>
              </a:rPr>
              <a:t>of vertex</a:t>
            </a:r>
            <a:endParaRPr lang="en-US" sz="3200" b="1" dirty="0">
              <a:latin typeface="+mn-lt"/>
            </a:endParaRPr>
          </a:p>
        </p:txBody>
      </p:sp>
      <p:cxnSp>
        <p:nvCxnSpPr>
          <p:cNvPr id="91" name="Straight Arrow Connector 90"/>
          <p:cNvCxnSpPr>
            <a:cxnSpLocks noChangeShapeType="1"/>
            <a:stCxn id="97" idx="6"/>
            <a:endCxn id="98" idx="2"/>
          </p:cNvCxnSpPr>
          <p:nvPr/>
        </p:nvCxnSpPr>
        <p:spPr bwMode="auto">
          <a:xfrm>
            <a:off x="1403350" y="2784475"/>
            <a:ext cx="1212850" cy="1588"/>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Arrow Connector 91"/>
          <p:cNvCxnSpPr>
            <a:cxnSpLocks noChangeShapeType="1"/>
            <a:stCxn id="102" idx="0"/>
            <a:endCxn id="97" idx="3"/>
          </p:cNvCxnSpPr>
          <p:nvPr/>
        </p:nvCxnSpPr>
        <p:spPr bwMode="auto">
          <a:xfrm flipV="1">
            <a:off x="773113" y="2936875"/>
            <a:ext cx="258762" cy="118427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Arrow Connector 92"/>
          <p:cNvCxnSpPr>
            <a:cxnSpLocks noChangeShapeType="1"/>
            <a:stCxn id="104" idx="1"/>
            <a:endCxn id="98" idx="5"/>
          </p:cNvCxnSpPr>
          <p:nvPr/>
        </p:nvCxnSpPr>
        <p:spPr bwMode="auto">
          <a:xfrm rot="16200000" flipV="1">
            <a:off x="2625725" y="3298825"/>
            <a:ext cx="1247775" cy="52387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Arrow Connector 93"/>
          <p:cNvCxnSpPr>
            <a:cxnSpLocks noChangeShapeType="1"/>
            <a:stCxn id="103" idx="7"/>
            <a:endCxn id="98" idx="3"/>
          </p:cNvCxnSpPr>
          <p:nvPr/>
        </p:nvCxnSpPr>
        <p:spPr bwMode="auto">
          <a:xfrm rot="5400000" flipH="1" flipV="1">
            <a:off x="1801812" y="3306763"/>
            <a:ext cx="1247775" cy="508000"/>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Arrow Connector 94"/>
          <p:cNvCxnSpPr>
            <a:cxnSpLocks noChangeShapeType="1"/>
            <a:stCxn id="103" idx="1"/>
            <a:endCxn id="97" idx="5"/>
          </p:cNvCxnSpPr>
          <p:nvPr/>
        </p:nvCxnSpPr>
        <p:spPr bwMode="auto">
          <a:xfrm rot="16200000" flipV="1">
            <a:off x="977900" y="3298825"/>
            <a:ext cx="1247775" cy="52387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7" name="Oval 96"/>
          <p:cNvSpPr>
            <a:spLocks noChangeArrowheads="1"/>
          </p:cNvSpPr>
          <p:nvPr/>
        </p:nvSpPr>
        <p:spPr bwMode="auto">
          <a:xfrm>
            <a:off x="968375" y="2566988"/>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98" name="Oval 97"/>
          <p:cNvSpPr>
            <a:spLocks noChangeArrowheads="1"/>
          </p:cNvSpPr>
          <p:nvPr/>
        </p:nvSpPr>
        <p:spPr bwMode="auto">
          <a:xfrm>
            <a:off x="2616200" y="2566988"/>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0" name="Oval 99"/>
          <p:cNvSpPr>
            <a:spLocks noChangeArrowheads="1"/>
          </p:cNvSpPr>
          <p:nvPr/>
        </p:nvSpPr>
        <p:spPr bwMode="auto">
          <a:xfrm>
            <a:off x="968375" y="5518150"/>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1" name="Oval 100"/>
          <p:cNvSpPr>
            <a:spLocks noChangeArrowheads="1"/>
          </p:cNvSpPr>
          <p:nvPr/>
        </p:nvSpPr>
        <p:spPr bwMode="auto">
          <a:xfrm>
            <a:off x="2616200" y="5518150"/>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2" name="Oval 4"/>
          <p:cNvSpPr>
            <a:spLocks noChangeArrowheads="1"/>
          </p:cNvSpPr>
          <p:nvPr/>
        </p:nvSpPr>
        <p:spPr bwMode="auto">
          <a:xfrm>
            <a:off x="555625" y="4121150"/>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3" name="Oval 102"/>
          <p:cNvSpPr>
            <a:spLocks noChangeArrowheads="1"/>
          </p:cNvSpPr>
          <p:nvPr/>
        </p:nvSpPr>
        <p:spPr bwMode="auto">
          <a:xfrm>
            <a:off x="1800225" y="4121150"/>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04" name="Oval 103"/>
          <p:cNvSpPr>
            <a:spLocks noChangeArrowheads="1"/>
          </p:cNvSpPr>
          <p:nvPr/>
        </p:nvSpPr>
        <p:spPr bwMode="auto">
          <a:xfrm>
            <a:off x="3448050" y="4121150"/>
            <a:ext cx="434975" cy="434975"/>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cxnSp>
        <p:nvCxnSpPr>
          <p:cNvPr id="106" name="Straight Arrow Connector 105"/>
          <p:cNvCxnSpPr>
            <a:cxnSpLocks noChangeShapeType="1"/>
            <a:stCxn id="100" idx="6"/>
            <a:endCxn id="101" idx="2"/>
          </p:cNvCxnSpPr>
          <p:nvPr/>
        </p:nvCxnSpPr>
        <p:spPr bwMode="auto">
          <a:xfrm>
            <a:off x="1403350" y="5735638"/>
            <a:ext cx="1212850" cy="1587"/>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7" name="Straight Arrow Connector 106"/>
          <p:cNvCxnSpPr>
            <a:cxnSpLocks noChangeShapeType="1"/>
            <a:stCxn id="100" idx="1"/>
            <a:endCxn id="102" idx="4"/>
          </p:cNvCxnSpPr>
          <p:nvPr/>
        </p:nvCxnSpPr>
        <p:spPr bwMode="auto">
          <a:xfrm flipH="1" flipV="1">
            <a:off x="773113" y="4556125"/>
            <a:ext cx="258762" cy="102552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8" name="Straight Arrow Connector 107"/>
          <p:cNvCxnSpPr>
            <a:cxnSpLocks noChangeShapeType="1"/>
            <a:stCxn id="101" idx="7"/>
            <a:endCxn id="104" idx="3"/>
          </p:cNvCxnSpPr>
          <p:nvPr/>
        </p:nvCxnSpPr>
        <p:spPr bwMode="auto">
          <a:xfrm rot="5400000" flipH="1" flipV="1">
            <a:off x="2705100" y="4775200"/>
            <a:ext cx="1089025" cy="52387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9" name="Straight Arrow Connector 108"/>
          <p:cNvCxnSpPr>
            <a:cxnSpLocks noChangeShapeType="1"/>
            <a:stCxn id="101" idx="1"/>
            <a:endCxn id="103" idx="5"/>
          </p:cNvCxnSpPr>
          <p:nvPr/>
        </p:nvCxnSpPr>
        <p:spPr bwMode="auto">
          <a:xfrm rot="16200000" flipV="1">
            <a:off x="1881187" y="4783138"/>
            <a:ext cx="1089025" cy="508000"/>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0" name="Straight Arrow Connector 109"/>
          <p:cNvCxnSpPr>
            <a:cxnSpLocks noChangeShapeType="1"/>
            <a:stCxn id="100" idx="7"/>
            <a:endCxn id="103" idx="3"/>
          </p:cNvCxnSpPr>
          <p:nvPr/>
        </p:nvCxnSpPr>
        <p:spPr bwMode="auto">
          <a:xfrm rot="5400000" flipH="1" flipV="1">
            <a:off x="1057275" y="4775200"/>
            <a:ext cx="1089025" cy="523875"/>
          </a:xfrm>
          <a:prstGeom prst="straightConnector1">
            <a:avLst/>
          </a:prstGeom>
          <a:noFill/>
          <a:ln w="9525">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6" name="Group 128"/>
          <p:cNvGrpSpPr>
            <a:grpSpLocks/>
          </p:cNvGrpSpPr>
          <p:nvPr/>
        </p:nvGrpSpPr>
        <p:grpSpPr bwMode="auto">
          <a:xfrm>
            <a:off x="1062038" y="2651125"/>
            <a:ext cx="2743200" cy="1843088"/>
            <a:chOff x="1981200" y="2499687"/>
            <a:chExt cx="2743200" cy="1843713"/>
          </a:xfrm>
        </p:grpSpPr>
        <p:sp>
          <p:nvSpPr>
            <p:cNvPr id="116" name="Cube 115"/>
            <p:cNvSpPr/>
            <p:nvPr/>
          </p:nvSpPr>
          <p:spPr bwMode="auto">
            <a:xfrm>
              <a:off x="3619500" y="2499687"/>
              <a:ext cx="273050" cy="27473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7" name="Cube 116"/>
            <p:cNvSpPr/>
            <p:nvPr/>
          </p:nvSpPr>
          <p:spPr bwMode="auto">
            <a:xfrm>
              <a:off x="2819400" y="4068669"/>
              <a:ext cx="274637" cy="27473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8" name="Cube 117"/>
            <p:cNvSpPr/>
            <p:nvPr/>
          </p:nvSpPr>
          <p:spPr bwMode="auto">
            <a:xfrm>
              <a:off x="1981200" y="2499687"/>
              <a:ext cx="274637" cy="27473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9" name="Cube 118"/>
            <p:cNvSpPr/>
            <p:nvPr/>
          </p:nvSpPr>
          <p:spPr bwMode="auto">
            <a:xfrm>
              <a:off x="4449762" y="4068669"/>
              <a:ext cx="274638" cy="27473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3" name="Cube 112"/>
            <p:cNvSpPr/>
            <p:nvPr/>
          </p:nvSpPr>
          <p:spPr bwMode="auto">
            <a:xfrm>
              <a:off x="2752725" y="2513980"/>
              <a:ext cx="273050" cy="274730"/>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4" name="Cube 113"/>
            <p:cNvSpPr/>
            <p:nvPr/>
          </p:nvSpPr>
          <p:spPr bwMode="auto">
            <a:xfrm>
              <a:off x="3203575" y="3309587"/>
              <a:ext cx="274637" cy="27473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sp>
          <p:nvSpPr>
            <p:cNvPr id="115" name="Cube 114"/>
            <p:cNvSpPr/>
            <p:nvPr/>
          </p:nvSpPr>
          <p:spPr bwMode="auto">
            <a:xfrm>
              <a:off x="4038600" y="3309587"/>
              <a:ext cx="274637" cy="27473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ea typeface="ＭＳ Ｐゴシック" pitchFamily="-111" charset="-128"/>
              </a:endParaRPr>
            </a:p>
          </p:txBody>
        </p:sp>
      </p:grpSp>
      <p:sp>
        <p:nvSpPr>
          <p:cNvPr id="65" name="Rectangle 64"/>
          <p:cNvSpPr>
            <a:spLocks noChangeArrowheads="1"/>
          </p:cNvSpPr>
          <p:nvPr/>
        </p:nvSpPr>
        <p:spPr bwMode="auto">
          <a:xfrm>
            <a:off x="4318000" y="4594225"/>
            <a:ext cx="4800600" cy="1143000"/>
          </a:xfrm>
          <a:prstGeom prst="rect">
            <a:avLst/>
          </a:prstGeom>
          <a:solidFill>
            <a:schemeClr val="bg1">
              <a:alpha val="79999"/>
            </a:schemeClr>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p>
        </p:txBody>
      </p:sp>
      <p:grpSp>
        <p:nvGrpSpPr>
          <p:cNvPr id="19" name="Group 18"/>
          <p:cNvGrpSpPr>
            <a:grpSpLocks/>
          </p:cNvGrpSpPr>
          <p:nvPr/>
        </p:nvGrpSpPr>
        <p:grpSpPr bwMode="auto">
          <a:xfrm>
            <a:off x="4654550" y="5278438"/>
            <a:ext cx="3724275" cy="1192212"/>
            <a:chOff x="4657303" y="5278542"/>
            <a:chExt cx="3722267" cy="1191176"/>
          </a:xfrm>
        </p:grpSpPr>
        <p:sp>
          <p:nvSpPr>
            <p:cNvPr id="7" name="TextBox 6"/>
            <p:cNvSpPr txBox="1">
              <a:spLocks noChangeArrowheads="1"/>
            </p:cNvSpPr>
            <p:nvPr/>
          </p:nvSpPr>
          <p:spPr bwMode="auto">
            <a:xfrm>
              <a:off x="4657303" y="5638800"/>
              <a:ext cx="3722267" cy="830918"/>
            </a:xfrm>
            <a:prstGeom prst="rect">
              <a:avLst/>
            </a:prstGeom>
            <a:gradFill rotWithShape="1">
              <a:gsLst>
                <a:gs pos="0">
                  <a:srgbClr val="E4F9FF"/>
                </a:gs>
                <a:gs pos="64999">
                  <a:srgbClr val="BBEFFF"/>
                </a:gs>
                <a:gs pos="100000">
                  <a:srgbClr val="9EEAFF"/>
                </a:gs>
              </a:gsLst>
              <a:lin ang="5400000" scaled="1"/>
            </a:gradFill>
            <a:ln w="28575">
              <a:solidFill>
                <a:srgbClr val="46AAC5"/>
              </a:solidFill>
              <a:prstDash val="sysDash"/>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2400" b="1" dirty="0">
                  <a:solidFill>
                    <a:srgbClr val="00B050"/>
                  </a:solidFill>
                  <a:latin typeface="+mn-lt"/>
                </a:rPr>
                <a:t>Selectively</a:t>
              </a:r>
              <a:r>
                <a:rPr lang="en-US" sz="2400" b="1" dirty="0">
                  <a:solidFill>
                    <a:schemeClr val="dk1"/>
                  </a:solidFill>
                  <a:latin typeface="+mn-lt"/>
                </a:rPr>
                <a:t> triggers computation at neighbors</a:t>
              </a:r>
            </a:p>
          </p:txBody>
        </p:sp>
        <p:cxnSp>
          <p:nvCxnSpPr>
            <p:cNvPr id="65568" name="Straight Arrow Connector 10"/>
            <p:cNvCxnSpPr>
              <a:cxnSpLocks noChangeShapeType="1"/>
            </p:cNvCxnSpPr>
            <p:nvPr/>
          </p:nvCxnSpPr>
          <p:spPr bwMode="auto">
            <a:xfrm flipH="1" flipV="1">
              <a:off x="7257904" y="5278542"/>
              <a:ext cx="224333" cy="303041"/>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44" name="TextBox 43"/>
          <p:cNvSpPr txBox="1">
            <a:spLocks noChangeArrowheads="1"/>
          </p:cNvSpPr>
          <p:nvPr/>
        </p:nvSpPr>
        <p:spPr bwMode="auto">
          <a:xfrm>
            <a:off x="555625" y="2838450"/>
            <a:ext cx="8112125" cy="1568450"/>
          </a:xfrm>
          <a:prstGeom prst="rect">
            <a:avLst/>
          </a:prstGeom>
          <a:gradFill rotWithShape="1">
            <a:gsLst>
              <a:gs pos="0">
                <a:srgbClr val="F5FFE6"/>
              </a:gs>
              <a:gs pos="64999">
                <a:srgbClr val="E4FDC2"/>
              </a:gs>
              <a:gs pos="100000">
                <a:srgbClr val="DAFDA7"/>
              </a:gs>
            </a:gsLst>
            <a:lin ang="5400000" scaled="1"/>
          </a:gradFill>
          <a:ln w="28575">
            <a:solidFill>
              <a:srgbClr val="98B954"/>
            </a:solidFill>
            <a:prstDash val="sysDash"/>
            <a:miter lim="800000"/>
            <a:headEnd/>
            <a:tailEnd/>
          </a:ln>
          <a:effectLst>
            <a:outerShdw blurRad="40000" dist="20000" dir="5400000" rotWithShape="0">
              <a:srgbClr val="000000">
                <a:alpha val="37999"/>
              </a:srgbClr>
            </a:outerShdw>
          </a:effectLst>
        </p:spPr>
        <p:txBody>
          <a:bodyPr wrap="none">
            <a:spAutoFit/>
          </a:bodyPr>
          <a:lstStyle/>
          <a:p>
            <a:pPr algn="ctr" eaLnBrk="1" fontAlgn="auto" hangingPunct="1">
              <a:spcBef>
                <a:spcPts val="0"/>
              </a:spcBef>
              <a:spcAft>
                <a:spcPts val="0"/>
              </a:spcAft>
              <a:defRPr/>
            </a:pPr>
            <a:r>
              <a:rPr lang="en-US" sz="3600" dirty="0">
                <a:solidFill>
                  <a:schemeClr val="dk1"/>
                </a:solidFill>
                <a:latin typeface="+mn-lt"/>
              </a:rPr>
              <a:t>Update function applied (asynchronously) </a:t>
            </a:r>
          </a:p>
          <a:p>
            <a:pPr algn="ctr" eaLnBrk="1" fontAlgn="auto" hangingPunct="1">
              <a:spcBef>
                <a:spcPts val="0"/>
              </a:spcBef>
              <a:spcAft>
                <a:spcPts val="0"/>
              </a:spcAft>
              <a:defRPr/>
            </a:pPr>
            <a:r>
              <a:rPr lang="en-US" sz="3600" dirty="0">
                <a:solidFill>
                  <a:schemeClr val="dk1"/>
                </a:solidFill>
                <a:latin typeface="+mn-lt"/>
              </a:rPr>
              <a:t>in parallel until convergence</a:t>
            </a:r>
          </a:p>
          <a:p>
            <a:pPr algn="ctr" eaLnBrk="1" fontAlgn="auto" hangingPunct="1">
              <a:spcBef>
                <a:spcPts val="0"/>
              </a:spcBef>
              <a:spcAft>
                <a:spcPts val="0"/>
              </a:spcAft>
              <a:defRPr/>
            </a:pPr>
            <a:r>
              <a:rPr lang="en-US" sz="2400" dirty="0">
                <a:solidFill>
                  <a:schemeClr val="dk1"/>
                </a:solidFill>
                <a:latin typeface="+mn-lt"/>
              </a:rPr>
              <a:t>Many schedulers available to prioritize computation</a:t>
            </a:r>
          </a:p>
        </p:txBody>
      </p:sp>
      <p:sp>
        <p:nvSpPr>
          <p:cNvPr id="655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D20ABA84-706F-B24C-ACA9-EDC582784FAE}" type="slidenum">
              <a:rPr lang="en-US" altLang="x-none" sz="1200">
                <a:solidFill>
                  <a:srgbClr val="000000"/>
                </a:solidFill>
              </a:rPr>
              <a:pPr fontAlgn="base">
                <a:spcBef>
                  <a:spcPct val="0"/>
                </a:spcBef>
                <a:spcAft>
                  <a:spcPct val="0"/>
                </a:spcAft>
                <a:buFontTx/>
                <a:buNone/>
              </a:pPr>
              <a:t>32</a:t>
            </a:fld>
            <a:endParaRPr lang="en-US" altLang="x-none" sz="1200">
              <a:solidFill>
                <a:srgbClr val="000000"/>
              </a:solidFill>
            </a:endParaRP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nodeType="afterGroup">
                            <p:stCondLst>
                              <p:cond delay="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childTnLst>
                                    <p:set>
                                      <p:cBhvr rctx="PPT">
                                        <p:cTn id="35" dur="indefinite"/>
                                        <p:tgtEl>
                                          <p:spTgt spid="10"/>
                                        </p:tgtEl>
                                        <p:attrNameLst>
                                          <p:attrName>style.opacity</p:attrName>
                                        </p:attrNameLst>
                                      </p:cBhvr>
                                      <p:to>
                                        <p:strVal val="0.25"/>
                                      </p:to>
                                    </p:set>
                                    <p:animEffect filter="image" prLst="opacity: 0.25">
                                      <p:cBhvr rctx="IE">
                                        <p:cTn id="36" dur="indefinite"/>
                                        <p:tgtEl>
                                          <p:spTgt spid="10"/>
                                        </p:tgtEl>
                                      </p:cBhvr>
                                    </p:animEffect>
                                  </p:childTnLst>
                                </p:cTn>
                              </p:par>
                              <p:par>
                                <p:cTn id="37" presetID="9" presetClass="emph" presetSubtype="0" nodeType="withEffect">
                                  <p:stCondLst>
                                    <p:cond delay="0"/>
                                  </p:stCondLst>
                                  <p:childTnLst>
                                    <p:set>
                                      <p:cBhvr rctx="PPT">
                                        <p:cTn id="38" dur="indefinite"/>
                                        <p:tgtEl>
                                          <p:spTgt spid="3"/>
                                        </p:tgtEl>
                                        <p:attrNameLst>
                                          <p:attrName>style.opacity</p:attrName>
                                        </p:attrNameLst>
                                      </p:cBhvr>
                                      <p:to>
                                        <p:strVal val="0.25"/>
                                      </p:to>
                                    </p:set>
                                    <p:animEffect filter="image" prLst="opacity: 0.25">
                                      <p:cBhvr rctx="IE">
                                        <p:cTn id="39" dur="indefinite"/>
                                        <p:tgtEl>
                                          <p:spTgt spid="3"/>
                                        </p:tgtEl>
                                      </p:cBhvr>
                                    </p:animEffect>
                                  </p:childTnLst>
                                </p:cTn>
                              </p:par>
                              <p:par>
                                <p:cTn id="40" presetID="9" presetClass="emph" presetSubtype="0" grpId="1" nodeType="withEffect">
                                  <p:stCondLst>
                                    <p:cond delay="0"/>
                                  </p:stCondLst>
                                  <p:childTnLst>
                                    <p:set>
                                      <p:cBhvr rctx="PPT">
                                        <p:cTn id="41" dur="indefinite"/>
                                        <p:tgtEl>
                                          <p:spTgt spid="9"/>
                                        </p:tgtEl>
                                        <p:attrNameLst>
                                          <p:attrName>style.opacity</p:attrName>
                                        </p:attrNameLst>
                                      </p:cBhvr>
                                      <p:to>
                                        <p:strVal val="0.25"/>
                                      </p:to>
                                    </p:set>
                                    <p:animEffect filter="image" prLst="opacity: 0.25">
                                      <p:cBhvr rctx="IE">
                                        <p:cTn id="42" dur="indefinite"/>
                                        <p:tgtEl>
                                          <p:spTgt spid="9"/>
                                        </p:tgtEl>
                                      </p:cBhvr>
                                    </p:animEffect>
                                  </p:childTnLst>
                                </p:cTn>
                              </p:par>
                              <p:par>
                                <p:cTn id="43" presetID="9" presetClass="emph" presetSubtype="0" grpId="1" nodeType="withEffect">
                                  <p:stCondLst>
                                    <p:cond delay="0"/>
                                  </p:stCondLst>
                                  <p:childTnLst>
                                    <p:set>
                                      <p:cBhvr rctx="PPT">
                                        <p:cTn id="44" dur="indefinite"/>
                                        <p:tgtEl>
                                          <p:spTgt spid="88"/>
                                        </p:tgtEl>
                                        <p:attrNameLst>
                                          <p:attrName>style.opacity</p:attrName>
                                        </p:attrNameLst>
                                      </p:cBhvr>
                                      <p:to>
                                        <p:strVal val="0.25"/>
                                      </p:to>
                                    </p:set>
                                    <p:animEffect filter="image" prLst="opacity: 0.25">
                                      <p:cBhvr rctx="IE">
                                        <p:cTn id="45" dur="indefinite"/>
                                        <p:tgtEl>
                                          <p:spTgt spid="88"/>
                                        </p:tgtEl>
                                      </p:cBhvr>
                                    </p:animEffect>
                                  </p:childTnLst>
                                </p:cTn>
                              </p:par>
                              <p:par>
                                <p:cTn id="46" presetID="9" presetClass="emph" presetSubtype="0" nodeType="withEffect">
                                  <p:stCondLst>
                                    <p:cond delay="0"/>
                                  </p:stCondLst>
                                  <p:childTnLst>
                                    <p:set>
                                      <p:cBhvr rctx="PPT">
                                        <p:cTn id="47" dur="indefinite"/>
                                        <p:tgtEl>
                                          <p:spTgt spid="121"/>
                                        </p:tgtEl>
                                        <p:attrNameLst>
                                          <p:attrName>style.opacity</p:attrName>
                                        </p:attrNameLst>
                                      </p:cBhvr>
                                      <p:to>
                                        <p:strVal val="0.25"/>
                                      </p:to>
                                    </p:set>
                                    <p:animEffect filter="image" prLst="opacity: 0.25">
                                      <p:cBhvr rctx="IE">
                                        <p:cTn id="48" dur="indefinite"/>
                                        <p:tgtEl>
                                          <p:spTgt spid="121"/>
                                        </p:tgtEl>
                                      </p:cBhvr>
                                    </p:animEffect>
                                  </p:childTnLst>
                                </p:cTn>
                              </p:par>
                              <p:par>
                                <p:cTn id="49" presetID="9" presetClass="emph" presetSubtype="0" nodeType="withEffect">
                                  <p:stCondLst>
                                    <p:cond delay="0"/>
                                  </p:stCondLst>
                                  <p:childTnLst>
                                    <p:set>
                                      <p:cBhvr rctx="PPT">
                                        <p:cTn id="50" dur="indefinite"/>
                                        <p:tgtEl>
                                          <p:spTgt spid="5"/>
                                        </p:tgtEl>
                                        <p:attrNameLst>
                                          <p:attrName>style.opacity</p:attrName>
                                        </p:attrNameLst>
                                      </p:cBhvr>
                                      <p:to>
                                        <p:strVal val="0.25"/>
                                      </p:to>
                                    </p:set>
                                    <p:animEffect filter="image" prLst="opacity: 0.25">
                                      <p:cBhvr rctx="IE">
                                        <p:cTn id="51" dur="indefinite"/>
                                        <p:tgtEl>
                                          <p:spTgt spid="5"/>
                                        </p:tgtEl>
                                      </p:cBhvr>
                                    </p:animEffect>
                                  </p:childTnLst>
                                </p:cTn>
                              </p:par>
                              <p:par>
                                <p:cTn id="52" presetID="9" presetClass="emph" presetSubtype="0" grpId="0" nodeType="withEffect">
                                  <p:stCondLst>
                                    <p:cond delay="0"/>
                                  </p:stCondLst>
                                  <p:childTnLst>
                                    <p:set>
                                      <p:cBhvr rctx="PPT">
                                        <p:cTn id="53" dur="indefinite"/>
                                        <p:tgtEl>
                                          <p:spTgt spid="34"/>
                                        </p:tgtEl>
                                        <p:attrNameLst>
                                          <p:attrName>style.opacity</p:attrName>
                                        </p:attrNameLst>
                                      </p:cBhvr>
                                      <p:to>
                                        <p:strVal val="0.25"/>
                                      </p:to>
                                    </p:set>
                                    <p:animEffect filter="image" prLst="opacity: 0.25">
                                      <p:cBhvr rctx="IE">
                                        <p:cTn id="54" dur="indefinite"/>
                                        <p:tgtEl>
                                          <p:spTgt spid="34"/>
                                        </p:tgtEl>
                                      </p:cBhvr>
                                    </p:animEffect>
                                  </p:childTnLst>
                                </p:cTn>
                              </p:par>
                              <p:par>
                                <p:cTn id="55" presetID="9" presetClass="emph" presetSubtype="0" nodeType="withEffect">
                                  <p:stCondLst>
                                    <p:cond delay="0"/>
                                  </p:stCondLst>
                                  <p:childTnLst>
                                    <p:set>
                                      <p:cBhvr rctx="PPT">
                                        <p:cTn id="56" dur="indefinite"/>
                                        <p:tgtEl>
                                          <p:spTgt spid="91"/>
                                        </p:tgtEl>
                                        <p:attrNameLst>
                                          <p:attrName>style.opacity</p:attrName>
                                        </p:attrNameLst>
                                      </p:cBhvr>
                                      <p:to>
                                        <p:strVal val="0.25"/>
                                      </p:to>
                                    </p:set>
                                    <p:animEffect filter="image" prLst="opacity: 0.25">
                                      <p:cBhvr rctx="IE">
                                        <p:cTn id="57" dur="indefinite"/>
                                        <p:tgtEl>
                                          <p:spTgt spid="91"/>
                                        </p:tgtEl>
                                      </p:cBhvr>
                                    </p:animEffect>
                                  </p:childTnLst>
                                </p:cTn>
                              </p:par>
                              <p:par>
                                <p:cTn id="58" presetID="9" presetClass="emph" presetSubtype="0" nodeType="withEffect">
                                  <p:stCondLst>
                                    <p:cond delay="0"/>
                                  </p:stCondLst>
                                  <p:childTnLst>
                                    <p:set>
                                      <p:cBhvr rctx="PPT">
                                        <p:cTn id="59" dur="indefinite"/>
                                        <p:tgtEl>
                                          <p:spTgt spid="92"/>
                                        </p:tgtEl>
                                        <p:attrNameLst>
                                          <p:attrName>style.opacity</p:attrName>
                                        </p:attrNameLst>
                                      </p:cBhvr>
                                      <p:to>
                                        <p:strVal val="0.25"/>
                                      </p:to>
                                    </p:set>
                                    <p:animEffect filter="image" prLst="opacity: 0.25">
                                      <p:cBhvr rctx="IE">
                                        <p:cTn id="60" dur="indefinite"/>
                                        <p:tgtEl>
                                          <p:spTgt spid="92"/>
                                        </p:tgtEl>
                                      </p:cBhvr>
                                    </p:animEffect>
                                  </p:childTnLst>
                                </p:cTn>
                              </p:par>
                              <p:par>
                                <p:cTn id="61" presetID="9" presetClass="emph" presetSubtype="0" nodeType="withEffect">
                                  <p:stCondLst>
                                    <p:cond delay="0"/>
                                  </p:stCondLst>
                                  <p:childTnLst>
                                    <p:set>
                                      <p:cBhvr rctx="PPT">
                                        <p:cTn id="62" dur="indefinite"/>
                                        <p:tgtEl>
                                          <p:spTgt spid="93"/>
                                        </p:tgtEl>
                                        <p:attrNameLst>
                                          <p:attrName>style.opacity</p:attrName>
                                        </p:attrNameLst>
                                      </p:cBhvr>
                                      <p:to>
                                        <p:strVal val="0.25"/>
                                      </p:to>
                                    </p:set>
                                    <p:animEffect filter="image" prLst="opacity: 0.25">
                                      <p:cBhvr rctx="IE">
                                        <p:cTn id="63" dur="indefinite"/>
                                        <p:tgtEl>
                                          <p:spTgt spid="93"/>
                                        </p:tgtEl>
                                      </p:cBhvr>
                                    </p:animEffect>
                                  </p:childTnLst>
                                </p:cTn>
                              </p:par>
                              <p:par>
                                <p:cTn id="64" presetID="9" presetClass="emph" presetSubtype="0" nodeType="withEffect">
                                  <p:stCondLst>
                                    <p:cond delay="0"/>
                                  </p:stCondLst>
                                  <p:childTnLst>
                                    <p:set>
                                      <p:cBhvr rctx="PPT">
                                        <p:cTn id="65" dur="indefinite"/>
                                        <p:tgtEl>
                                          <p:spTgt spid="94"/>
                                        </p:tgtEl>
                                        <p:attrNameLst>
                                          <p:attrName>style.opacity</p:attrName>
                                        </p:attrNameLst>
                                      </p:cBhvr>
                                      <p:to>
                                        <p:strVal val="0.25"/>
                                      </p:to>
                                    </p:set>
                                    <p:animEffect filter="image" prLst="opacity: 0.25">
                                      <p:cBhvr rctx="IE">
                                        <p:cTn id="66" dur="indefinite"/>
                                        <p:tgtEl>
                                          <p:spTgt spid="94"/>
                                        </p:tgtEl>
                                      </p:cBhvr>
                                    </p:animEffect>
                                  </p:childTnLst>
                                </p:cTn>
                              </p:par>
                              <p:par>
                                <p:cTn id="67" presetID="9" presetClass="emph" presetSubtype="0" nodeType="withEffect">
                                  <p:stCondLst>
                                    <p:cond delay="0"/>
                                  </p:stCondLst>
                                  <p:childTnLst>
                                    <p:set>
                                      <p:cBhvr rctx="PPT">
                                        <p:cTn id="68" dur="indefinite"/>
                                        <p:tgtEl>
                                          <p:spTgt spid="95"/>
                                        </p:tgtEl>
                                        <p:attrNameLst>
                                          <p:attrName>style.opacity</p:attrName>
                                        </p:attrNameLst>
                                      </p:cBhvr>
                                      <p:to>
                                        <p:strVal val="0.25"/>
                                      </p:to>
                                    </p:set>
                                    <p:animEffect filter="image" prLst="opacity: 0.25">
                                      <p:cBhvr rctx="IE">
                                        <p:cTn id="69" dur="indefinite"/>
                                        <p:tgtEl>
                                          <p:spTgt spid="95"/>
                                        </p:tgtEl>
                                      </p:cBhvr>
                                    </p:animEffect>
                                  </p:childTnLst>
                                </p:cTn>
                              </p:par>
                              <p:par>
                                <p:cTn id="70" presetID="9" presetClass="emph" presetSubtype="0" grpId="0" nodeType="withEffect">
                                  <p:stCondLst>
                                    <p:cond delay="0"/>
                                  </p:stCondLst>
                                  <p:childTnLst>
                                    <p:set>
                                      <p:cBhvr rctx="PPT">
                                        <p:cTn id="71" dur="indefinite"/>
                                        <p:tgtEl>
                                          <p:spTgt spid="97"/>
                                        </p:tgtEl>
                                        <p:attrNameLst>
                                          <p:attrName>style.opacity</p:attrName>
                                        </p:attrNameLst>
                                      </p:cBhvr>
                                      <p:to>
                                        <p:strVal val="0.25"/>
                                      </p:to>
                                    </p:set>
                                    <p:animEffect filter="image" prLst="opacity: 0.25">
                                      <p:cBhvr rctx="IE">
                                        <p:cTn id="72" dur="indefinite"/>
                                        <p:tgtEl>
                                          <p:spTgt spid="97"/>
                                        </p:tgtEl>
                                      </p:cBhvr>
                                    </p:animEffect>
                                  </p:childTnLst>
                                </p:cTn>
                              </p:par>
                              <p:par>
                                <p:cTn id="73" presetID="9" presetClass="emph" presetSubtype="0" grpId="0" nodeType="withEffect">
                                  <p:stCondLst>
                                    <p:cond delay="0"/>
                                  </p:stCondLst>
                                  <p:childTnLst>
                                    <p:set>
                                      <p:cBhvr rctx="PPT">
                                        <p:cTn id="74" dur="indefinite"/>
                                        <p:tgtEl>
                                          <p:spTgt spid="98"/>
                                        </p:tgtEl>
                                        <p:attrNameLst>
                                          <p:attrName>style.opacity</p:attrName>
                                        </p:attrNameLst>
                                      </p:cBhvr>
                                      <p:to>
                                        <p:strVal val="0.25"/>
                                      </p:to>
                                    </p:set>
                                    <p:animEffect filter="image" prLst="opacity: 0.25">
                                      <p:cBhvr rctx="IE">
                                        <p:cTn id="75" dur="indefinite"/>
                                        <p:tgtEl>
                                          <p:spTgt spid="98"/>
                                        </p:tgtEl>
                                      </p:cBhvr>
                                    </p:animEffect>
                                  </p:childTnLst>
                                </p:cTn>
                              </p:par>
                              <p:par>
                                <p:cTn id="76" presetID="9" presetClass="emph" presetSubtype="0" grpId="0" nodeType="withEffect">
                                  <p:stCondLst>
                                    <p:cond delay="0"/>
                                  </p:stCondLst>
                                  <p:childTnLst>
                                    <p:set>
                                      <p:cBhvr rctx="PPT">
                                        <p:cTn id="77" dur="indefinite"/>
                                        <p:tgtEl>
                                          <p:spTgt spid="100"/>
                                        </p:tgtEl>
                                        <p:attrNameLst>
                                          <p:attrName>style.opacity</p:attrName>
                                        </p:attrNameLst>
                                      </p:cBhvr>
                                      <p:to>
                                        <p:strVal val="0.25"/>
                                      </p:to>
                                    </p:set>
                                    <p:animEffect filter="image" prLst="opacity: 0.25">
                                      <p:cBhvr rctx="IE">
                                        <p:cTn id="78" dur="indefinite"/>
                                        <p:tgtEl>
                                          <p:spTgt spid="100"/>
                                        </p:tgtEl>
                                      </p:cBhvr>
                                    </p:animEffect>
                                  </p:childTnLst>
                                </p:cTn>
                              </p:par>
                              <p:par>
                                <p:cTn id="79" presetID="9" presetClass="emph" presetSubtype="0" grpId="0" nodeType="withEffect">
                                  <p:stCondLst>
                                    <p:cond delay="0"/>
                                  </p:stCondLst>
                                  <p:childTnLst>
                                    <p:set>
                                      <p:cBhvr rctx="PPT">
                                        <p:cTn id="80" dur="indefinite"/>
                                        <p:tgtEl>
                                          <p:spTgt spid="101"/>
                                        </p:tgtEl>
                                        <p:attrNameLst>
                                          <p:attrName>style.opacity</p:attrName>
                                        </p:attrNameLst>
                                      </p:cBhvr>
                                      <p:to>
                                        <p:strVal val="0.25"/>
                                      </p:to>
                                    </p:set>
                                    <p:animEffect filter="image" prLst="opacity: 0.25">
                                      <p:cBhvr rctx="IE">
                                        <p:cTn id="81" dur="indefinite"/>
                                        <p:tgtEl>
                                          <p:spTgt spid="101"/>
                                        </p:tgtEl>
                                      </p:cBhvr>
                                    </p:animEffect>
                                  </p:childTnLst>
                                </p:cTn>
                              </p:par>
                              <p:par>
                                <p:cTn id="82" presetID="9" presetClass="emph" presetSubtype="0" grpId="0" nodeType="withEffect">
                                  <p:stCondLst>
                                    <p:cond delay="0"/>
                                  </p:stCondLst>
                                  <p:childTnLst>
                                    <p:set>
                                      <p:cBhvr rctx="PPT">
                                        <p:cTn id="83" dur="indefinite"/>
                                        <p:tgtEl>
                                          <p:spTgt spid="102"/>
                                        </p:tgtEl>
                                        <p:attrNameLst>
                                          <p:attrName>style.opacity</p:attrName>
                                        </p:attrNameLst>
                                      </p:cBhvr>
                                      <p:to>
                                        <p:strVal val="0.25"/>
                                      </p:to>
                                    </p:set>
                                    <p:animEffect filter="image" prLst="opacity: 0.25">
                                      <p:cBhvr rctx="IE">
                                        <p:cTn id="84" dur="indefinite"/>
                                        <p:tgtEl>
                                          <p:spTgt spid="102"/>
                                        </p:tgtEl>
                                      </p:cBhvr>
                                    </p:animEffect>
                                  </p:childTnLst>
                                </p:cTn>
                              </p:par>
                              <p:par>
                                <p:cTn id="85" presetID="9" presetClass="emph" presetSubtype="0" grpId="0" nodeType="withEffect">
                                  <p:stCondLst>
                                    <p:cond delay="0"/>
                                  </p:stCondLst>
                                  <p:childTnLst>
                                    <p:set>
                                      <p:cBhvr rctx="PPT">
                                        <p:cTn id="86" dur="indefinite"/>
                                        <p:tgtEl>
                                          <p:spTgt spid="103"/>
                                        </p:tgtEl>
                                        <p:attrNameLst>
                                          <p:attrName>style.opacity</p:attrName>
                                        </p:attrNameLst>
                                      </p:cBhvr>
                                      <p:to>
                                        <p:strVal val="0.25"/>
                                      </p:to>
                                    </p:set>
                                    <p:animEffect filter="image" prLst="opacity: 0.25">
                                      <p:cBhvr rctx="IE">
                                        <p:cTn id="87" dur="indefinite"/>
                                        <p:tgtEl>
                                          <p:spTgt spid="103"/>
                                        </p:tgtEl>
                                      </p:cBhvr>
                                    </p:animEffect>
                                  </p:childTnLst>
                                </p:cTn>
                              </p:par>
                              <p:par>
                                <p:cTn id="88" presetID="9" presetClass="emph" presetSubtype="0" grpId="0" nodeType="withEffect">
                                  <p:stCondLst>
                                    <p:cond delay="0"/>
                                  </p:stCondLst>
                                  <p:childTnLst>
                                    <p:set>
                                      <p:cBhvr rctx="PPT">
                                        <p:cTn id="89" dur="indefinite"/>
                                        <p:tgtEl>
                                          <p:spTgt spid="104"/>
                                        </p:tgtEl>
                                        <p:attrNameLst>
                                          <p:attrName>style.opacity</p:attrName>
                                        </p:attrNameLst>
                                      </p:cBhvr>
                                      <p:to>
                                        <p:strVal val="0.25"/>
                                      </p:to>
                                    </p:set>
                                    <p:animEffect filter="image" prLst="opacity: 0.25">
                                      <p:cBhvr rctx="IE">
                                        <p:cTn id="90" dur="indefinite"/>
                                        <p:tgtEl>
                                          <p:spTgt spid="104"/>
                                        </p:tgtEl>
                                      </p:cBhvr>
                                    </p:animEffect>
                                  </p:childTnLst>
                                </p:cTn>
                              </p:par>
                              <p:par>
                                <p:cTn id="91" presetID="9" presetClass="emph" presetSubtype="0" nodeType="withEffect">
                                  <p:stCondLst>
                                    <p:cond delay="0"/>
                                  </p:stCondLst>
                                  <p:childTnLst>
                                    <p:set>
                                      <p:cBhvr rctx="PPT">
                                        <p:cTn id="92" dur="indefinite"/>
                                        <p:tgtEl>
                                          <p:spTgt spid="106"/>
                                        </p:tgtEl>
                                        <p:attrNameLst>
                                          <p:attrName>style.opacity</p:attrName>
                                        </p:attrNameLst>
                                      </p:cBhvr>
                                      <p:to>
                                        <p:strVal val="0.25"/>
                                      </p:to>
                                    </p:set>
                                    <p:animEffect filter="image" prLst="opacity: 0.25">
                                      <p:cBhvr rctx="IE">
                                        <p:cTn id="93" dur="indefinite"/>
                                        <p:tgtEl>
                                          <p:spTgt spid="106"/>
                                        </p:tgtEl>
                                      </p:cBhvr>
                                    </p:animEffect>
                                  </p:childTnLst>
                                </p:cTn>
                              </p:par>
                              <p:par>
                                <p:cTn id="94" presetID="9" presetClass="emph" presetSubtype="0" nodeType="withEffect">
                                  <p:stCondLst>
                                    <p:cond delay="0"/>
                                  </p:stCondLst>
                                  <p:childTnLst>
                                    <p:set>
                                      <p:cBhvr rctx="PPT">
                                        <p:cTn id="95" dur="indefinite"/>
                                        <p:tgtEl>
                                          <p:spTgt spid="107"/>
                                        </p:tgtEl>
                                        <p:attrNameLst>
                                          <p:attrName>style.opacity</p:attrName>
                                        </p:attrNameLst>
                                      </p:cBhvr>
                                      <p:to>
                                        <p:strVal val="0.25"/>
                                      </p:to>
                                    </p:set>
                                    <p:animEffect filter="image" prLst="opacity: 0.25">
                                      <p:cBhvr rctx="IE">
                                        <p:cTn id="96" dur="indefinite"/>
                                        <p:tgtEl>
                                          <p:spTgt spid="107"/>
                                        </p:tgtEl>
                                      </p:cBhvr>
                                    </p:animEffect>
                                  </p:childTnLst>
                                </p:cTn>
                              </p:par>
                              <p:par>
                                <p:cTn id="97" presetID="9" presetClass="emph" presetSubtype="0" nodeType="withEffect">
                                  <p:stCondLst>
                                    <p:cond delay="0"/>
                                  </p:stCondLst>
                                  <p:childTnLst>
                                    <p:set>
                                      <p:cBhvr rctx="PPT">
                                        <p:cTn id="98" dur="indefinite"/>
                                        <p:tgtEl>
                                          <p:spTgt spid="108"/>
                                        </p:tgtEl>
                                        <p:attrNameLst>
                                          <p:attrName>style.opacity</p:attrName>
                                        </p:attrNameLst>
                                      </p:cBhvr>
                                      <p:to>
                                        <p:strVal val="0.25"/>
                                      </p:to>
                                    </p:set>
                                    <p:animEffect filter="image" prLst="opacity: 0.25">
                                      <p:cBhvr rctx="IE">
                                        <p:cTn id="99" dur="indefinite"/>
                                        <p:tgtEl>
                                          <p:spTgt spid="108"/>
                                        </p:tgtEl>
                                      </p:cBhvr>
                                    </p:animEffect>
                                  </p:childTnLst>
                                </p:cTn>
                              </p:par>
                              <p:par>
                                <p:cTn id="100" presetID="9" presetClass="emph" presetSubtype="0" nodeType="withEffect">
                                  <p:stCondLst>
                                    <p:cond delay="0"/>
                                  </p:stCondLst>
                                  <p:childTnLst>
                                    <p:set>
                                      <p:cBhvr rctx="PPT">
                                        <p:cTn id="101" dur="indefinite"/>
                                        <p:tgtEl>
                                          <p:spTgt spid="109"/>
                                        </p:tgtEl>
                                        <p:attrNameLst>
                                          <p:attrName>style.opacity</p:attrName>
                                        </p:attrNameLst>
                                      </p:cBhvr>
                                      <p:to>
                                        <p:strVal val="0.25"/>
                                      </p:to>
                                    </p:set>
                                    <p:animEffect filter="image" prLst="opacity: 0.25">
                                      <p:cBhvr rctx="IE">
                                        <p:cTn id="102" dur="indefinite"/>
                                        <p:tgtEl>
                                          <p:spTgt spid="109"/>
                                        </p:tgtEl>
                                      </p:cBhvr>
                                    </p:animEffect>
                                  </p:childTnLst>
                                </p:cTn>
                              </p:par>
                              <p:par>
                                <p:cTn id="103" presetID="9" presetClass="emph" presetSubtype="0" nodeType="withEffect">
                                  <p:stCondLst>
                                    <p:cond delay="0"/>
                                  </p:stCondLst>
                                  <p:childTnLst>
                                    <p:set>
                                      <p:cBhvr rctx="PPT">
                                        <p:cTn id="104" dur="indefinite"/>
                                        <p:tgtEl>
                                          <p:spTgt spid="110"/>
                                        </p:tgtEl>
                                        <p:attrNameLst>
                                          <p:attrName>style.opacity</p:attrName>
                                        </p:attrNameLst>
                                      </p:cBhvr>
                                      <p:to>
                                        <p:strVal val="0.25"/>
                                      </p:to>
                                    </p:set>
                                    <p:animEffect filter="image" prLst="opacity: 0.25">
                                      <p:cBhvr rctx="IE">
                                        <p:cTn id="105" dur="indefinite"/>
                                        <p:tgtEl>
                                          <p:spTgt spid="110"/>
                                        </p:tgtEl>
                                      </p:cBhvr>
                                    </p:animEffect>
                                  </p:childTnLst>
                                </p:cTn>
                              </p:par>
                              <p:par>
                                <p:cTn id="106" presetID="9" presetClass="emph" presetSubtype="0" nodeType="withEffect">
                                  <p:stCondLst>
                                    <p:cond delay="0"/>
                                  </p:stCondLst>
                                  <p:childTnLst>
                                    <p:set>
                                      <p:cBhvr rctx="PPT">
                                        <p:cTn id="107" dur="indefinite"/>
                                        <p:tgtEl>
                                          <p:spTgt spid="6"/>
                                        </p:tgtEl>
                                        <p:attrNameLst>
                                          <p:attrName>style.opacity</p:attrName>
                                        </p:attrNameLst>
                                      </p:cBhvr>
                                      <p:to>
                                        <p:strVal val="0.25"/>
                                      </p:to>
                                    </p:set>
                                    <p:animEffect filter="image" prLst="opacity: 0.25">
                                      <p:cBhvr rctx="IE">
                                        <p:cTn id="108" dur="indefinite"/>
                                        <p:tgtEl>
                                          <p:spTgt spid="6"/>
                                        </p:tgtEl>
                                      </p:cBhvr>
                                    </p:animEffect>
                                  </p:childTnLst>
                                </p:cTn>
                              </p:par>
                              <p:par>
                                <p:cTn id="109" presetID="9" presetClass="emph" presetSubtype="0" grpId="1" nodeType="withEffect">
                                  <p:stCondLst>
                                    <p:cond delay="0"/>
                                  </p:stCondLst>
                                  <p:childTnLst>
                                    <p:set>
                                      <p:cBhvr rctx="PPT">
                                        <p:cTn id="110" dur="indefinite"/>
                                        <p:tgtEl>
                                          <p:spTgt spid="65"/>
                                        </p:tgtEl>
                                        <p:attrNameLst>
                                          <p:attrName>style.opacity</p:attrName>
                                        </p:attrNameLst>
                                      </p:cBhvr>
                                      <p:to>
                                        <p:strVal val="0.25"/>
                                      </p:to>
                                    </p:set>
                                    <p:animEffect filter="image" prLst="opacity: 0.25">
                                      <p:cBhvr rctx="IE">
                                        <p:cTn id="111" dur="indefinite"/>
                                        <p:tgtEl>
                                          <p:spTgt spid="65"/>
                                        </p:tgtEl>
                                      </p:cBhvr>
                                    </p:animEffect>
                                  </p:childTnLst>
                                </p:cTn>
                              </p:par>
                              <p:par>
                                <p:cTn id="112" presetID="9" presetClass="emph" presetSubtype="0" nodeType="withEffect">
                                  <p:stCondLst>
                                    <p:cond delay="0"/>
                                  </p:stCondLst>
                                  <p:childTnLst>
                                    <p:set>
                                      <p:cBhvr rctx="PPT">
                                        <p:cTn id="113" dur="indefinite"/>
                                        <p:tgtEl>
                                          <p:spTgt spid="19"/>
                                        </p:tgtEl>
                                        <p:attrNameLst>
                                          <p:attrName>style.opacity</p:attrName>
                                        </p:attrNameLst>
                                      </p:cBhvr>
                                      <p:to>
                                        <p:strVal val="0.25"/>
                                      </p:to>
                                    </p:set>
                                    <p:animEffect filter="image" prLst="opacity: 0.25">
                                      <p:cBhvr rctx="IE">
                                        <p:cTn id="114" dur="indefinite"/>
                                        <p:tgtEl>
                                          <p:spTgt spid="19"/>
                                        </p:tgtEl>
                                      </p:cBhvr>
                                    </p:animEffect>
                                  </p:childTnLst>
                                </p:cTn>
                              </p:par>
                            </p:childTnLst>
                          </p:cTn>
                        </p:par>
                        <p:par>
                          <p:cTn id="115" fill="hold" nodeType="afterGroup">
                            <p:stCondLst>
                              <p:cond delay="0"/>
                            </p:stCondLst>
                            <p:childTnLst>
                              <p:par>
                                <p:cTn id="116" presetID="10" presetClass="entr" presetSubtype="0" fill="hold" nodeType="after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88" grpId="0" animBg="1"/>
      <p:bldP spid="88" grpId="1" animBg="1"/>
      <p:bldP spid="34" grpId="0"/>
      <p:bldP spid="97" grpId="0" animBg="1"/>
      <p:bldP spid="98" grpId="0" animBg="1"/>
      <p:bldP spid="100" grpId="0" animBg="1"/>
      <p:bldP spid="101" grpId="0" animBg="1"/>
      <p:bldP spid="102" grpId="0" animBg="1"/>
      <p:bldP spid="103" grpId="0" animBg="1"/>
      <p:bldP spid="104" grpId="0" animBg="1"/>
      <p:bldP spid="65" grpId="0" animBg="1"/>
      <p:bldP spid="6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1433513"/>
            <a:ext cx="280193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1443038"/>
            <a:ext cx="2801938"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Cross 54"/>
          <p:cNvSpPr>
            <a:spLocks/>
          </p:cNvSpPr>
          <p:nvPr/>
        </p:nvSpPr>
        <p:spPr bwMode="auto">
          <a:xfrm rot="2844760">
            <a:off x="4308475" y="2819401"/>
            <a:ext cx="2962275" cy="3232150"/>
          </a:xfrm>
          <a:custGeom>
            <a:avLst/>
            <a:gdLst>
              <a:gd name="T0" fmla="*/ 94538 w 3851794"/>
              <a:gd name="T1" fmla="*/ 686912 h 3755425"/>
              <a:gd name="T2" fmla="*/ 678234 w 3851794"/>
              <a:gd name="T3" fmla="*/ 876550 h 3755425"/>
              <a:gd name="T4" fmla="*/ 505276 w 3851794"/>
              <a:gd name="T5" fmla="*/ 151524 h 3755425"/>
              <a:gd name="T6" fmla="*/ 763287 w 3851794"/>
              <a:gd name="T7" fmla="*/ 60434 h 3755425"/>
              <a:gd name="T8" fmla="*/ 1081197 w 3851794"/>
              <a:gd name="T9" fmla="*/ 876550 h 3755425"/>
              <a:gd name="T10" fmla="*/ 1711365 w 3851794"/>
              <a:gd name="T11" fmla="*/ 1281416 h 3755425"/>
              <a:gd name="T12" fmla="*/ 1622776 w 3851794"/>
              <a:gd name="T13" fmla="*/ 1654217 h 3755425"/>
              <a:gd name="T14" fmla="*/ 1081197 w 3851794"/>
              <a:gd name="T15" fmla="*/ 1387361 h 3755425"/>
              <a:gd name="T16" fmla="*/ 1266395 w 3851794"/>
              <a:gd name="T17" fmla="*/ 2223764 h 3755425"/>
              <a:gd name="T18" fmla="*/ 986390 w 3851794"/>
              <a:gd name="T19" fmla="*/ 2322377 h 3755425"/>
              <a:gd name="T20" fmla="*/ 678234 w 3851794"/>
              <a:gd name="T21" fmla="*/ 1387361 h 3755425"/>
              <a:gd name="T22" fmla="*/ 59556 w 3851794"/>
              <a:gd name="T23" fmla="*/ 1069007 h 3755425"/>
              <a:gd name="T24" fmla="*/ 94538 w 3851794"/>
              <a:gd name="T25" fmla="*/ 686912 h 3755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51794" h="3755425">
                <a:moveTo>
                  <a:pt x="207846" y="1077688"/>
                </a:moveTo>
                <a:cubicBezTo>
                  <a:pt x="434545" y="1027364"/>
                  <a:pt x="1354041" y="1524409"/>
                  <a:pt x="1491130" y="1375210"/>
                </a:cubicBezTo>
                <a:cubicBezTo>
                  <a:pt x="1342031" y="1006760"/>
                  <a:pt x="1079707" y="451123"/>
                  <a:pt x="1110872" y="237724"/>
                </a:cubicBezTo>
                <a:cubicBezTo>
                  <a:pt x="1142037" y="24325"/>
                  <a:pt x="1467091" y="-94767"/>
                  <a:pt x="1678122" y="94814"/>
                </a:cubicBezTo>
                <a:cubicBezTo>
                  <a:pt x="1889154" y="284395"/>
                  <a:pt x="2165331" y="911692"/>
                  <a:pt x="2377061" y="1375210"/>
                </a:cubicBezTo>
                <a:cubicBezTo>
                  <a:pt x="2744104" y="1696904"/>
                  <a:pt x="3564069" y="1807053"/>
                  <a:pt x="3762517" y="2010398"/>
                </a:cubicBezTo>
                <a:cubicBezTo>
                  <a:pt x="3960965" y="2213743"/>
                  <a:pt x="3798658" y="2567577"/>
                  <a:pt x="3567749" y="2595280"/>
                </a:cubicBezTo>
                <a:cubicBezTo>
                  <a:pt x="3336840" y="2622983"/>
                  <a:pt x="2728442" y="2318086"/>
                  <a:pt x="2377061" y="2176614"/>
                </a:cubicBezTo>
                <a:cubicBezTo>
                  <a:pt x="2233744" y="2332590"/>
                  <a:pt x="2818968" y="3244347"/>
                  <a:pt x="2784228" y="3488836"/>
                </a:cubicBezTo>
                <a:cubicBezTo>
                  <a:pt x="2749489" y="3733326"/>
                  <a:pt x="2384140" y="3862255"/>
                  <a:pt x="2168624" y="3643551"/>
                </a:cubicBezTo>
                <a:cubicBezTo>
                  <a:pt x="1953108" y="3424847"/>
                  <a:pt x="1704505" y="2679145"/>
                  <a:pt x="1491130" y="2176614"/>
                </a:cubicBezTo>
                <a:cubicBezTo>
                  <a:pt x="1134251" y="1864263"/>
                  <a:pt x="344817" y="1860306"/>
                  <a:pt x="130936" y="1677152"/>
                </a:cubicBezTo>
                <a:cubicBezTo>
                  <a:pt x="-82945" y="1493998"/>
                  <a:pt x="-18853" y="1128012"/>
                  <a:pt x="207846" y="1077688"/>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67588" name="Title 1"/>
          <p:cNvSpPr>
            <a:spLocks noGrp="1"/>
          </p:cNvSpPr>
          <p:nvPr>
            <p:ph type="title"/>
          </p:nvPr>
        </p:nvSpPr>
        <p:spPr/>
        <p:txBody>
          <a:bodyPr/>
          <a:lstStyle/>
          <a:p>
            <a:pPr eaLnBrk="1" hangingPunct="1"/>
            <a:r>
              <a:rPr lang="en-US" altLang="x-none"/>
              <a:t>Distributed Scheduling</a:t>
            </a:r>
          </a:p>
        </p:txBody>
      </p:sp>
      <p:grpSp>
        <p:nvGrpSpPr>
          <p:cNvPr id="67589" name="Group 45"/>
          <p:cNvGrpSpPr>
            <a:grpSpLocks/>
          </p:cNvGrpSpPr>
          <p:nvPr/>
        </p:nvGrpSpPr>
        <p:grpSpPr bwMode="auto">
          <a:xfrm>
            <a:off x="1255713" y="3163888"/>
            <a:ext cx="2730500" cy="2524125"/>
            <a:chOff x="534640" y="3114514"/>
            <a:chExt cx="3256908" cy="3010613"/>
          </a:xfrm>
        </p:grpSpPr>
        <p:sp>
          <p:nvSpPr>
            <p:cNvPr id="5" name="Oval 4"/>
            <p:cNvSpPr>
              <a:spLocks noChangeArrowheads="1"/>
            </p:cNvSpPr>
            <p:nvPr/>
          </p:nvSpPr>
          <p:spPr bwMode="auto">
            <a:xfrm>
              <a:off x="1306134"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e</a:t>
              </a:r>
            </a:p>
          </p:txBody>
        </p:sp>
        <p:sp>
          <p:nvSpPr>
            <p:cNvPr id="6" name="Oval 5"/>
            <p:cNvSpPr>
              <a:spLocks noChangeArrowheads="1"/>
            </p:cNvSpPr>
            <p:nvPr/>
          </p:nvSpPr>
          <p:spPr bwMode="auto">
            <a:xfrm>
              <a:off x="1978895" y="5737823"/>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err="1">
                  <a:latin typeface="Tahoma" pitchFamily="34" charset="0"/>
                  <a:ea typeface="ＭＳ Ｐゴシック" pitchFamily="-111" charset="-128"/>
                </a:rPr>
                <a:t>i</a:t>
              </a:r>
              <a:endParaRPr lang="en-US" sz="2000" dirty="0">
                <a:latin typeface="Tahoma" pitchFamily="34" charset="0"/>
                <a:ea typeface="ＭＳ Ｐゴシック" pitchFamily="-111" charset="-128"/>
              </a:endParaRPr>
            </a:p>
          </p:txBody>
        </p:sp>
        <p:sp>
          <p:nvSpPr>
            <p:cNvPr id="7" name="Oval 6"/>
            <p:cNvSpPr>
              <a:spLocks noChangeArrowheads="1"/>
            </p:cNvSpPr>
            <p:nvPr/>
          </p:nvSpPr>
          <p:spPr bwMode="auto">
            <a:xfrm>
              <a:off x="534640" y="5747276"/>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h</a:t>
              </a:r>
            </a:p>
          </p:txBody>
        </p:sp>
        <p:sp>
          <p:nvSpPr>
            <p:cNvPr id="8" name="Oval 7"/>
            <p:cNvSpPr>
              <a:spLocks noChangeArrowheads="1"/>
            </p:cNvSpPr>
            <p:nvPr/>
          </p:nvSpPr>
          <p:spPr bwMode="auto">
            <a:xfrm>
              <a:off x="1978895" y="3114514"/>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b</a:t>
              </a:r>
            </a:p>
          </p:txBody>
        </p:sp>
        <p:sp>
          <p:nvSpPr>
            <p:cNvPr id="9" name="Oval 8"/>
            <p:cNvSpPr>
              <a:spLocks noChangeArrowheads="1"/>
            </p:cNvSpPr>
            <p:nvPr/>
          </p:nvSpPr>
          <p:spPr bwMode="auto">
            <a:xfrm>
              <a:off x="534640" y="3123967"/>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a</a:t>
              </a:r>
            </a:p>
          </p:txBody>
        </p:sp>
        <p:cxnSp>
          <p:nvCxnSpPr>
            <p:cNvPr id="10" name="Straight Arrow Connector 9"/>
            <p:cNvCxnSpPr>
              <a:cxnSpLocks noChangeShapeType="1"/>
            </p:cNvCxnSpPr>
            <p:nvPr/>
          </p:nvCxnSpPr>
          <p:spPr bwMode="auto">
            <a:xfrm flipV="1">
              <a:off x="903037" y="3308165"/>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rot="5400000" flipH="1" flipV="1">
              <a:off x="1298771" y="3750771"/>
              <a:ext cx="1055885" cy="41226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16200000" flipV="1">
              <a:off x="1996216" y="3726087"/>
              <a:ext cx="1055885"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903037"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rot="16200000" flipV="1">
              <a:off x="1303498" y="5062424"/>
              <a:ext cx="1046433" cy="41226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rot="5400000" flipH="1" flipV="1">
              <a:off x="2000942" y="5037741"/>
              <a:ext cx="1046433" cy="46163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30" name="Group 29"/>
            <p:cNvGrpSpPr/>
            <p:nvPr/>
          </p:nvGrpSpPr>
          <p:grpSpPr>
            <a:xfrm>
              <a:off x="2347292" y="3119240"/>
              <a:ext cx="1444256" cy="3005887"/>
              <a:chOff x="2347292" y="3119240"/>
              <a:chExt cx="1444256" cy="3005887"/>
            </a:xfrm>
            <a:solidFill>
              <a:srgbClr val="00FF00"/>
            </a:solidFill>
          </p:grpSpPr>
          <p:sp>
            <p:nvSpPr>
              <p:cNvPr id="31" name="Oval 30"/>
              <p:cNvSpPr/>
              <p:nvPr/>
            </p:nvSpPr>
            <p:spPr bwMode="auto">
              <a:xfrm>
                <a:off x="2570776" y="4430895"/>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32" name="Oval 31"/>
              <p:cNvSpPr/>
              <p:nvPr/>
            </p:nvSpPr>
            <p:spPr bwMode="auto">
              <a:xfrm>
                <a:off x="3423151" y="311924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cxnSp>
            <p:nvCxnSpPr>
              <p:cNvPr id="33" name="Straight Arrow Connector 32"/>
              <p:cNvCxnSpPr/>
              <p:nvPr/>
            </p:nvCxnSpPr>
            <p:spPr bwMode="auto">
              <a:xfrm>
                <a:off x="2347292" y="329398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sp>
            <p:nvSpPr>
              <p:cNvPr id="34" name="Oval 33"/>
              <p:cNvSpPr/>
              <p:nvPr/>
            </p:nvSpPr>
            <p:spPr bwMode="auto">
              <a:xfrm>
                <a:off x="3423151" y="5756730"/>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cxnSp>
            <p:nvCxnSpPr>
              <p:cNvPr id="35" name="Straight Arrow Connector 34"/>
              <p:cNvCxnSpPr/>
              <p:nvPr/>
            </p:nvCxnSpPr>
            <p:spPr bwMode="auto">
              <a:xfrm>
                <a:off x="2347292" y="5931476"/>
                <a:ext cx="1075859" cy="945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grpSp>
      <p:grpSp>
        <p:nvGrpSpPr>
          <p:cNvPr id="67590" name="Group 46"/>
          <p:cNvGrpSpPr>
            <a:grpSpLocks/>
          </p:cNvGrpSpPr>
          <p:nvPr/>
        </p:nvGrpSpPr>
        <p:grpSpPr bwMode="auto">
          <a:xfrm>
            <a:off x="5032375" y="3162300"/>
            <a:ext cx="2730500" cy="2516188"/>
            <a:chOff x="4903606" y="3114514"/>
            <a:chExt cx="3256908" cy="3001160"/>
          </a:xfrm>
        </p:grpSpPr>
        <p:sp>
          <p:nvSpPr>
            <p:cNvPr id="16" name="Oval 15"/>
            <p:cNvSpPr>
              <a:spLocks noChangeArrowheads="1"/>
            </p:cNvSpPr>
            <p:nvPr/>
          </p:nvSpPr>
          <p:spPr bwMode="auto">
            <a:xfrm>
              <a:off x="5625736"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f</a:t>
              </a:r>
            </a:p>
          </p:txBody>
        </p:sp>
        <p:sp>
          <p:nvSpPr>
            <p:cNvPr id="17" name="Oval 16"/>
            <p:cNvSpPr>
              <a:spLocks noChangeArrowheads="1"/>
            </p:cNvSpPr>
            <p:nvPr/>
          </p:nvSpPr>
          <p:spPr bwMode="auto">
            <a:xfrm>
              <a:off x="7020625" y="4430895"/>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g</a:t>
              </a:r>
            </a:p>
          </p:txBody>
        </p:sp>
        <p:sp>
          <p:nvSpPr>
            <p:cNvPr id="18" name="Oval 17"/>
            <p:cNvSpPr>
              <a:spLocks noChangeArrowheads="1"/>
            </p:cNvSpPr>
            <p:nvPr/>
          </p:nvSpPr>
          <p:spPr bwMode="auto">
            <a:xfrm>
              <a:off x="7792117" y="5737823"/>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k</a:t>
              </a:r>
            </a:p>
          </p:txBody>
        </p:sp>
        <p:sp>
          <p:nvSpPr>
            <p:cNvPr id="19" name="Oval 18"/>
            <p:cNvSpPr>
              <a:spLocks noChangeArrowheads="1"/>
            </p:cNvSpPr>
            <p:nvPr/>
          </p:nvSpPr>
          <p:spPr bwMode="auto">
            <a:xfrm>
              <a:off x="6347862" y="5747276"/>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j</a:t>
              </a:r>
            </a:p>
          </p:txBody>
        </p:sp>
        <p:sp>
          <p:nvSpPr>
            <p:cNvPr id="20" name="Oval 19"/>
            <p:cNvSpPr>
              <a:spLocks noChangeArrowheads="1"/>
            </p:cNvSpPr>
            <p:nvPr/>
          </p:nvSpPr>
          <p:spPr bwMode="auto">
            <a:xfrm>
              <a:off x="7792117" y="3114514"/>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d</a:t>
              </a:r>
            </a:p>
          </p:txBody>
        </p:sp>
        <p:sp>
          <p:nvSpPr>
            <p:cNvPr id="21" name="Oval 20"/>
            <p:cNvSpPr>
              <a:spLocks noChangeArrowheads="1"/>
            </p:cNvSpPr>
            <p:nvPr/>
          </p:nvSpPr>
          <p:spPr bwMode="auto">
            <a:xfrm>
              <a:off x="6347862" y="3123967"/>
              <a:ext cx="368397" cy="36839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c</a:t>
              </a:r>
            </a:p>
          </p:txBody>
        </p:sp>
        <p:cxnSp>
          <p:nvCxnSpPr>
            <p:cNvPr id="22" name="Straight Arrow Connector 21"/>
            <p:cNvCxnSpPr>
              <a:cxnSpLocks noChangeShapeType="1"/>
            </p:cNvCxnSpPr>
            <p:nvPr/>
          </p:nvCxnSpPr>
          <p:spPr bwMode="auto">
            <a:xfrm>
              <a:off x="5272003" y="329871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6716259" y="329871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stCxn id="17" idx="1"/>
            </p:cNvCxnSpPr>
            <p:nvPr/>
          </p:nvCxnSpPr>
          <p:spPr bwMode="auto">
            <a:xfrm rot="16200000" flipV="1">
              <a:off x="6345226" y="3755496"/>
              <a:ext cx="1046432" cy="41226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6" idx="7"/>
            </p:cNvCxnSpPr>
            <p:nvPr/>
          </p:nvCxnSpPr>
          <p:spPr bwMode="auto">
            <a:xfrm rot="5400000" flipH="1" flipV="1">
              <a:off x="5647780" y="3730814"/>
              <a:ext cx="1046432" cy="46163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5272003"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V="1">
              <a:off x="6716259" y="5922023"/>
              <a:ext cx="1075859" cy="945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a:endCxn id="17" idx="3"/>
            </p:cNvCxnSpPr>
            <p:nvPr/>
          </p:nvCxnSpPr>
          <p:spPr bwMode="auto">
            <a:xfrm rot="5400000" flipH="1" flipV="1">
              <a:off x="6340499" y="5067150"/>
              <a:ext cx="1055886" cy="41226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endCxn id="16" idx="5"/>
            </p:cNvCxnSpPr>
            <p:nvPr/>
          </p:nvCxnSpPr>
          <p:spPr bwMode="auto">
            <a:xfrm rot="16200000" flipV="1">
              <a:off x="5643054" y="5042467"/>
              <a:ext cx="1055886" cy="46163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36" name="Group 35"/>
            <p:cNvGrpSpPr/>
            <p:nvPr/>
          </p:nvGrpSpPr>
          <p:grpSpPr>
            <a:xfrm>
              <a:off x="4903606" y="3123968"/>
              <a:ext cx="776080" cy="2991706"/>
              <a:chOff x="4903606" y="3123968"/>
              <a:chExt cx="776080" cy="2991706"/>
            </a:xfrm>
            <a:solidFill>
              <a:srgbClr val="00FF00"/>
            </a:solidFill>
          </p:grpSpPr>
          <p:sp>
            <p:nvSpPr>
              <p:cNvPr id="37" name="Oval 36"/>
              <p:cNvSpPr/>
              <p:nvPr/>
            </p:nvSpPr>
            <p:spPr bwMode="auto">
              <a:xfrm>
                <a:off x="4903606" y="5747277"/>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38" name="Oval 37"/>
              <p:cNvSpPr/>
              <p:nvPr/>
            </p:nvSpPr>
            <p:spPr bwMode="auto">
              <a:xfrm>
                <a:off x="4903606" y="3123968"/>
                <a:ext cx="368397" cy="368397"/>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cxnSp>
            <p:nvCxnSpPr>
              <p:cNvPr id="39" name="Straight Arrow Connector 38"/>
              <p:cNvCxnSpPr/>
              <p:nvPr/>
            </p:nvCxnSpPr>
            <p:spPr bwMode="auto">
              <a:xfrm rot="16200000" flipV="1">
                <a:off x="4920927" y="3735541"/>
                <a:ext cx="1055885" cy="46163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bwMode="auto">
              <a:xfrm rot="5400000" flipH="1" flipV="1">
                <a:off x="4925653" y="5047195"/>
                <a:ext cx="1046433" cy="461633"/>
              </a:xfrm>
              <a:prstGeom prst="straightConnector1">
                <a:avLst/>
              </a:prstGeom>
              <a:ln>
                <a:headEnd type="none"/>
                <a:tailEnd type="none"/>
              </a:ln>
            </p:spPr>
            <p:style>
              <a:lnRef idx="2">
                <a:schemeClr val="accent2"/>
              </a:lnRef>
              <a:fillRef idx="0">
                <a:schemeClr val="accent2"/>
              </a:fillRef>
              <a:effectRef idx="1">
                <a:schemeClr val="accent2"/>
              </a:effectRef>
              <a:fontRef idx="minor">
                <a:schemeClr val="tx1"/>
              </a:fontRef>
            </p:style>
          </p:cxnSp>
        </p:grpSp>
      </p:grpSp>
      <p:sp>
        <p:nvSpPr>
          <p:cNvPr id="44" name="Up Arrow 43"/>
          <p:cNvSpPr>
            <a:spLocks noChangeArrowheads="1"/>
          </p:cNvSpPr>
          <p:nvPr/>
        </p:nvSpPr>
        <p:spPr bwMode="auto">
          <a:xfrm>
            <a:off x="0" y="2016125"/>
            <a:ext cx="1028700" cy="3517900"/>
          </a:xfrm>
          <a:prstGeom prst="upArrow">
            <a:avLst>
              <a:gd name="adj1" fmla="val 50000"/>
              <a:gd name="adj2" fmla="val 49966"/>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eaLnBrk="1" hangingPunct="1">
              <a:defRPr/>
            </a:pPr>
            <a:endParaRPr lang="en-US" sz="2400">
              <a:solidFill>
                <a:srgbClr val="000000"/>
              </a:solidFill>
              <a:latin typeface="Tahoma" pitchFamily="34" charset="0"/>
              <a:ea typeface="ＭＳ Ｐゴシック" pitchFamily="-111" charset="-128"/>
            </a:endParaRPr>
          </a:p>
        </p:txBody>
      </p:sp>
      <p:sp>
        <p:nvSpPr>
          <p:cNvPr id="45" name="Up Arrow 44"/>
          <p:cNvSpPr>
            <a:spLocks noChangeArrowheads="1"/>
          </p:cNvSpPr>
          <p:nvPr/>
        </p:nvSpPr>
        <p:spPr bwMode="auto">
          <a:xfrm>
            <a:off x="8037513" y="2060575"/>
            <a:ext cx="1014412" cy="3473450"/>
          </a:xfrm>
          <a:prstGeom prst="upArrow">
            <a:avLst>
              <a:gd name="adj1" fmla="val 50000"/>
              <a:gd name="adj2" fmla="val 5003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eaLnBrk="1" hangingPunct="1">
              <a:defRPr/>
            </a:pPr>
            <a:endParaRPr lang="en-US" sz="2400">
              <a:solidFill>
                <a:srgbClr val="000000"/>
              </a:solidFill>
              <a:latin typeface="Tahoma" pitchFamily="34" charset="0"/>
              <a:ea typeface="ＭＳ Ｐゴシック" pitchFamily="-111" charset="-128"/>
            </a:endParaRPr>
          </a:p>
        </p:txBody>
      </p:sp>
      <p:sp>
        <p:nvSpPr>
          <p:cNvPr id="48" name="Oval 47"/>
          <p:cNvSpPr>
            <a:spLocks noChangeArrowheads="1"/>
          </p:cNvSpPr>
          <p:nvPr/>
        </p:nvSpPr>
        <p:spPr bwMode="auto">
          <a:xfrm>
            <a:off x="385763" y="2763838"/>
            <a:ext cx="276225" cy="2762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eaLnBrk="1" hangingPunct="1">
              <a:defRPr/>
            </a:pPr>
            <a:r>
              <a:rPr lang="en-US" sz="2000" dirty="0">
                <a:solidFill>
                  <a:srgbClr val="000000"/>
                </a:solidFill>
                <a:latin typeface="Tahoma" pitchFamily="34" charset="0"/>
                <a:ea typeface="ＭＳ Ｐゴシック" pitchFamily="-111" charset="-128"/>
              </a:rPr>
              <a:t>a</a:t>
            </a:r>
          </a:p>
        </p:txBody>
      </p:sp>
      <p:sp>
        <p:nvSpPr>
          <p:cNvPr id="49" name="Oval 48"/>
          <p:cNvSpPr>
            <a:spLocks noChangeArrowheads="1"/>
          </p:cNvSpPr>
          <p:nvPr/>
        </p:nvSpPr>
        <p:spPr bwMode="auto">
          <a:xfrm>
            <a:off x="385763" y="3289300"/>
            <a:ext cx="276225" cy="2762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eaLnBrk="1" hangingPunct="1">
              <a:defRPr/>
            </a:pPr>
            <a:r>
              <a:rPr lang="en-US" sz="2000" dirty="0" err="1">
                <a:solidFill>
                  <a:srgbClr val="000000"/>
                </a:solidFill>
                <a:latin typeface="Tahoma" pitchFamily="34" charset="0"/>
                <a:ea typeface="ＭＳ Ｐゴシック" pitchFamily="-111" charset="-128"/>
              </a:rPr>
              <a:t>h</a:t>
            </a:r>
            <a:endParaRPr lang="en-US" sz="2000" dirty="0">
              <a:solidFill>
                <a:srgbClr val="000000"/>
              </a:solidFill>
              <a:latin typeface="Tahoma" pitchFamily="34" charset="0"/>
              <a:ea typeface="ＭＳ Ｐゴシック" pitchFamily="-111" charset="-128"/>
            </a:endParaRPr>
          </a:p>
        </p:txBody>
      </p:sp>
      <p:sp>
        <p:nvSpPr>
          <p:cNvPr id="51" name="Oval 50"/>
          <p:cNvSpPr>
            <a:spLocks noChangeArrowheads="1"/>
          </p:cNvSpPr>
          <p:nvPr/>
        </p:nvSpPr>
        <p:spPr bwMode="auto">
          <a:xfrm>
            <a:off x="8420100" y="2763838"/>
            <a:ext cx="276225" cy="2762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eaLnBrk="1" hangingPunct="1">
              <a:defRPr/>
            </a:pPr>
            <a:r>
              <a:rPr lang="en-US" sz="2000" dirty="0">
                <a:solidFill>
                  <a:srgbClr val="000000"/>
                </a:solidFill>
                <a:latin typeface="Tahoma" pitchFamily="34" charset="0"/>
                <a:ea typeface="ＭＳ Ｐゴシック" pitchFamily="-111" charset="-128"/>
              </a:rPr>
              <a:t>f</a:t>
            </a:r>
          </a:p>
        </p:txBody>
      </p:sp>
      <p:sp>
        <p:nvSpPr>
          <p:cNvPr id="53" name="Oval 52"/>
          <p:cNvSpPr>
            <a:spLocks noChangeArrowheads="1"/>
          </p:cNvSpPr>
          <p:nvPr/>
        </p:nvSpPr>
        <p:spPr bwMode="auto">
          <a:xfrm>
            <a:off x="8418513" y="3287713"/>
            <a:ext cx="276225" cy="2762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eaLnBrk="1" hangingPunct="1">
              <a:defRPr/>
            </a:pPr>
            <a:r>
              <a:rPr lang="en-US" sz="2000" dirty="0">
                <a:solidFill>
                  <a:srgbClr val="000000"/>
                </a:solidFill>
                <a:latin typeface="Tahoma" pitchFamily="34" charset="0"/>
                <a:ea typeface="ＭＳ Ｐゴシック" pitchFamily="-111" charset="-128"/>
              </a:rPr>
              <a:t>g</a:t>
            </a:r>
          </a:p>
        </p:txBody>
      </p:sp>
      <p:sp>
        <p:nvSpPr>
          <p:cNvPr id="56" name="Oval 55"/>
          <p:cNvSpPr>
            <a:spLocks noChangeArrowheads="1"/>
          </p:cNvSpPr>
          <p:nvPr/>
        </p:nvSpPr>
        <p:spPr bwMode="auto">
          <a:xfrm>
            <a:off x="6240463" y="5380038"/>
            <a:ext cx="309562" cy="30797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j</a:t>
            </a:r>
          </a:p>
        </p:txBody>
      </p:sp>
      <p:sp>
        <p:nvSpPr>
          <p:cNvPr id="57" name="Oval 56"/>
          <p:cNvSpPr>
            <a:spLocks noChangeArrowheads="1"/>
          </p:cNvSpPr>
          <p:nvPr/>
        </p:nvSpPr>
        <p:spPr bwMode="auto">
          <a:xfrm>
            <a:off x="6240463" y="3179763"/>
            <a:ext cx="309562" cy="30956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c</a:t>
            </a:r>
          </a:p>
        </p:txBody>
      </p:sp>
      <p:grpSp>
        <p:nvGrpSpPr>
          <p:cNvPr id="73" name="Group 72"/>
          <p:cNvGrpSpPr>
            <a:grpSpLocks/>
          </p:cNvGrpSpPr>
          <p:nvPr/>
        </p:nvGrpSpPr>
        <p:grpSpPr bwMode="auto">
          <a:xfrm>
            <a:off x="2620963" y="3163888"/>
            <a:ext cx="2565400" cy="2514600"/>
            <a:chOff x="2620555" y="3163829"/>
            <a:chExt cx="2566021" cy="2515064"/>
          </a:xfrm>
        </p:grpSpPr>
        <p:cxnSp>
          <p:nvCxnSpPr>
            <p:cNvPr id="67605" name="Curved Connector 57"/>
            <p:cNvCxnSpPr>
              <a:cxnSpLocks noChangeShapeType="1"/>
              <a:stCxn id="8" idx="0"/>
            </p:cNvCxnSpPr>
            <p:nvPr/>
          </p:nvCxnSpPr>
          <p:spPr bwMode="auto">
            <a:xfrm rot="16200000" flipH="1">
              <a:off x="3900364" y="1884020"/>
              <a:ext cx="6401" cy="2566020"/>
            </a:xfrm>
            <a:prstGeom prst="curvedConnector3">
              <a:avLst>
                <a:gd name="adj1" fmla="val -6379079"/>
              </a:avLst>
            </a:prstGeom>
            <a:noFill/>
            <a:ln w="38100">
              <a:solidFill>
                <a:schemeClr val="hlink"/>
              </a:solidFill>
              <a:round/>
              <a:headEnd/>
              <a:tailEnd/>
            </a:ln>
            <a:extLst>
              <a:ext uri="{909E8E84-426E-40DD-AFC4-6F175D3DCCD1}">
                <a14:hiddenFill xmlns:a14="http://schemas.microsoft.com/office/drawing/2010/main">
                  <a:noFill/>
                </a14:hiddenFill>
              </a:ext>
            </a:extLst>
          </p:spPr>
        </p:cxnSp>
        <p:cxnSp>
          <p:nvCxnSpPr>
            <p:cNvPr id="67606" name="Curved Connector 65"/>
            <p:cNvCxnSpPr>
              <a:cxnSpLocks noChangeShapeType="1"/>
              <a:stCxn id="6" idx="4"/>
            </p:cNvCxnSpPr>
            <p:nvPr/>
          </p:nvCxnSpPr>
          <p:spPr bwMode="auto">
            <a:xfrm rot="16200000" flipH="1">
              <a:off x="3900365" y="4392683"/>
              <a:ext cx="6401" cy="2566020"/>
            </a:xfrm>
            <a:prstGeom prst="curvedConnector3">
              <a:avLst>
                <a:gd name="adj1" fmla="val 6104704"/>
              </a:avLst>
            </a:prstGeom>
            <a:noFill/>
            <a:ln w="38100">
              <a:solidFill>
                <a:schemeClr val="hlink"/>
              </a:solidFill>
              <a:round/>
              <a:headEnd/>
              <a:tailEnd/>
            </a:ln>
            <a:extLst>
              <a:ext uri="{909E8E84-426E-40DD-AFC4-6F175D3DCCD1}">
                <a14:hiddenFill xmlns:a14="http://schemas.microsoft.com/office/drawing/2010/main">
                  <a:noFill/>
                </a14:hiddenFill>
              </a:ext>
            </a:extLst>
          </p:spPr>
        </p:cxnSp>
      </p:grpSp>
      <p:sp>
        <p:nvSpPr>
          <p:cNvPr id="71" name="Oval 70"/>
          <p:cNvSpPr>
            <a:spLocks noChangeArrowheads="1"/>
          </p:cNvSpPr>
          <p:nvPr/>
        </p:nvSpPr>
        <p:spPr bwMode="auto">
          <a:xfrm>
            <a:off x="2463800" y="3159125"/>
            <a:ext cx="309563" cy="309563"/>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b</a:t>
            </a:r>
          </a:p>
        </p:txBody>
      </p:sp>
      <p:sp>
        <p:nvSpPr>
          <p:cNvPr id="72" name="Oval 71"/>
          <p:cNvSpPr>
            <a:spLocks noChangeArrowheads="1"/>
          </p:cNvSpPr>
          <p:nvPr/>
        </p:nvSpPr>
        <p:spPr bwMode="auto">
          <a:xfrm>
            <a:off x="2462213" y="5372100"/>
            <a:ext cx="309562" cy="309563"/>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err="1">
                <a:latin typeface="Tahoma" pitchFamily="34" charset="0"/>
                <a:ea typeface="ＭＳ Ｐゴシック" pitchFamily="-111" charset="-128"/>
              </a:rPr>
              <a:t>i</a:t>
            </a:r>
            <a:endParaRPr lang="en-US" sz="2000" dirty="0">
              <a:latin typeface="Tahoma" pitchFamily="34" charset="0"/>
              <a:ea typeface="ＭＳ Ｐゴシック" pitchFamily="-111" charset="-128"/>
            </a:endParaRPr>
          </a:p>
        </p:txBody>
      </p:sp>
      <p:sp>
        <p:nvSpPr>
          <p:cNvPr id="67602" name="Rectangle 2"/>
          <p:cNvSpPr>
            <a:spLocks noChangeArrowheads="1"/>
          </p:cNvSpPr>
          <p:nvPr/>
        </p:nvSpPr>
        <p:spPr bwMode="auto">
          <a:xfrm>
            <a:off x="503238" y="1206500"/>
            <a:ext cx="813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b="1">
                <a:ea typeface="Calibri" charset="0"/>
                <a:cs typeface="Calibri" charset="0"/>
              </a:rPr>
              <a:t>Each machine </a:t>
            </a:r>
            <a:r>
              <a:rPr lang="en-US" altLang="x-none" sz="2400">
                <a:ea typeface="Calibri" charset="0"/>
                <a:cs typeface="Calibri" charset="0"/>
              </a:rPr>
              <a:t>maintains a </a:t>
            </a:r>
            <a:r>
              <a:rPr lang="en-US" altLang="x-none" sz="2400" b="1">
                <a:ea typeface="Calibri" charset="0"/>
                <a:cs typeface="Calibri" charset="0"/>
              </a:rPr>
              <a:t>schedule</a:t>
            </a:r>
            <a:r>
              <a:rPr lang="en-US" altLang="x-none" sz="2400">
                <a:ea typeface="Calibri" charset="0"/>
                <a:cs typeface="Calibri" charset="0"/>
              </a:rPr>
              <a:t> over the vertices it </a:t>
            </a:r>
            <a:r>
              <a:rPr lang="en-US" altLang="x-none" sz="2400" b="1">
                <a:ea typeface="Calibri" charset="0"/>
                <a:cs typeface="Calibri" charset="0"/>
              </a:rPr>
              <a:t>owns</a:t>
            </a:r>
            <a:endParaRPr lang="en-US" altLang="x-none" sz="2400" b="1"/>
          </a:p>
        </p:txBody>
      </p:sp>
      <p:sp>
        <p:nvSpPr>
          <p:cNvPr id="67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410B6EA2-4B38-4142-A93A-82C2B562D371}" type="slidenum">
              <a:rPr lang="en-US" altLang="x-none" sz="1200">
                <a:solidFill>
                  <a:srgbClr val="000000"/>
                </a:solidFill>
              </a:rPr>
              <a:pPr fontAlgn="base">
                <a:spcBef>
                  <a:spcPct val="0"/>
                </a:spcBef>
                <a:spcAft>
                  <a:spcPct val="0"/>
                </a:spcAft>
                <a:buFontTx/>
                <a:buNone/>
              </a:pPr>
              <a:t>33</a:t>
            </a:fld>
            <a:endParaRPr lang="en-US" altLang="x-none" sz="1200">
              <a:solidFill>
                <a:srgbClr val="000000"/>
              </a:solidFill>
            </a:endParaRPr>
          </a:p>
        </p:txBody>
      </p:sp>
      <p:sp>
        <p:nvSpPr>
          <p:cNvPr id="59" name="Rectangle 58"/>
          <p:cNvSpPr/>
          <p:nvPr/>
        </p:nvSpPr>
        <p:spPr bwMode="auto">
          <a:xfrm>
            <a:off x="220663" y="6091238"/>
            <a:ext cx="7988300" cy="61595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defTabSz="914400" eaLnBrk="1" hangingPunct="1">
              <a:defRPr/>
            </a:pPr>
            <a:r>
              <a:rPr lang="en-US" sz="2400" b="1" dirty="0">
                <a:solidFill>
                  <a:schemeClr val="tx1"/>
                </a:solidFill>
                <a:latin typeface="Tahoma" pitchFamily="-64" charset="0"/>
              </a:rPr>
              <a:t>Distributed Consensus used to identify completion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6.08545E-6 -5.83739E-7 L -0.23844 -0.08038 " pathEditMode="relative" ptsTypes="AA">
                                      <p:cBhvr>
                                        <p:cTn id="6" dur="1000" fill="hold"/>
                                        <p:tgtEl>
                                          <p:spTgt spid="5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3.28586E-6 3.28469E-6 L 0.23863 0.08038 " pathEditMode="relative" ptsTypes="AA">
                                      <p:cBhvr>
                                        <p:cTn id="14" dur="1000" fill="hold"/>
                                        <p:tgtEl>
                                          <p:spTgt spid="5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28586E-6 -8.50359E-6 L 0.23863 -0.17466 " pathEditMode="relative" ptsTypes="AA">
                                      <p:cBhvr>
                                        <p:cTn id="16" dur="1000" fill="hold"/>
                                        <p:tgtEl>
                                          <p:spTgt spid="56"/>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0" nodeType="clickEffect">
                                  <p:stCondLst>
                                    <p:cond delay="0"/>
                                  </p:stCondLst>
                                  <p:childTnLst>
                                    <p:animMotion origin="layout" path="M 5.45676E-6 -1.35047E-6 L -0.22542 0.09405 " pathEditMode="relative" ptsTypes="AA">
                                      <p:cBhvr>
                                        <p:cTn id="24" dur="1000" fill="hold"/>
                                        <p:tgtEl>
                                          <p:spTgt spid="71"/>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4.89753E-7 2.99977E-6 L -0.22525 -0.15103 " pathEditMode="relative" rAng="0" ptsTypes="AA">
                                      <p:cBhvr>
                                        <p:cTn id="26" dur="1000" fill="hold"/>
                                        <p:tgtEl>
                                          <p:spTgt spid="72"/>
                                        </p:tgtEl>
                                        <p:attrNameLst>
                                          <p:attrName>ppt_x</p:attrName>
                                          <p:attrName>ppt_y</p:attrName>
                                        </p:attrNameLst>
                                      </p:cBhvr>
                                      <p:rCtr x="-11271" y="-755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1" grpId="0" animBg="1"/>
      <p:bldP spid="56" grpId="0" animBg="1"/>
      <p:bldP spid="57" grpId="0" animBg="1"/>
      <p:bldP spid="71" grpId="0" animBg="1"/>
      <p:bldP spid="72"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1"/>
          </p:nvPr>
        </p:nvSpPr>
        <p:spPr/>
        <p:txBody>
          <a:bodyPr/>
          <a:lstStyle/>
          <a:p>
            <a:pPr eaLnBrk="1" hangingPunct="1"/>
            <a:r>
              <a:rPr lang="en-US" altLang="x-none"/>
              <a:t>How much can computation overlap?</a:t>
            </a:r>
          </a:p>
        </p:txBody>
      </p:sp>
      <p:sp>
        <p:nvSpPr>
          <p:cNvPr id="52" name="Freeform 51"/>
          <p:cNvSpPr>
            <a:spLocks/>
          </p:cNvSpPr>
          <p:nvPr/>
        </p:nvSpPr>
        <p:spPr bwMode="auto">
          <a:xfrm>
            <a:off x="5351463" y="2586038"/>
            <a:ext cx="1684337" cy="3709987"/>
          </a:xfrm>
          <a:custGeom>
            <a:avLst/>
            <a:gdLst>
              <a:gd name="T0" fmla="*/ 1683424 w 1684732"/>
              <a:gd name="T1" fmla="*/ 1777094 h 3710149"/>
              <a:gd name="T2" fmla="*/ 827926 w 1684732"/>
              <a:gd name="T3" fmla="*/ 106744 h 3710149"/>
              <a:gd name="T4" fmla="*/ 55215 w 1684732"/>
              <a:gd name="T5" fmla="*/ 341422 h 3710149"/>
              <a:gd name="T6" fmla="*/ 745134 w 1684732"/>
              <a:gd name="T7" fmla="*/ 1749485 h 3710149"/>
              <a:gd name="T8" fmla="*/ 21 w 1684732"/>
              <a:gd name="T9" fmla="*/ 3323203 h 3710149"/>
              <a:gd name="T10" fmla="*/ 703739 w 1684732"/>
              <a:gd name="T11" fmla="*/ 3599293 h 3710149"/>
              <a:gd name="T12" fmla="*/ 1683424 w 1684732"/>
              <a:gd name="T13" fmla="*/ 1777094 h 3710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4732" h="3710149">
                <a:moveTo>
                  <a:pt x="1684214" y="1777249"/>
                </a:moveTo>
                <a:cubicBezTo>
                  <a:pt x="1704921" y="1195107"/>
                  <a:pt x="1099810" y="346054"/>
                  <a:pt x="828314" y="106754"/>
                </a:cubicBezTo>
                <a:cubicBezTo>
                  <a:pt x="556819" y="-132546"/>
                  <a:pt x="69046" y="67638"/>
                  <a:pt x="55241" y="341452"/>
                </a:cubicBezTo>
                <a:cubicBezTo>
                  <a:pt x="41436" y="615266"/>
                  <a:pt x="754687" y="1252630"/>
                  <a:pt x="745484" y="1749637"/>
                </a:cubicBezTo>
                <a:cubicBezTo>
                  <a:pt x="736281" y="2246644"/>
                  <a:pt x="-4581" y="3024368"/>
                  <a:pt x="21" y="3323492"/>
                </a:cubicBezTo>
                <a:cubicBezTo>
                  <a:pt x="4622" y="3622616"/>
                  <a:pt x="423370" y="3857313"/>
                  <a:pt x="704069" y="3599606"/>
                </a:cubicBezTo>
                <a:cubicBezTo>
                  <a:pt x="984768" y="3341899"/>
                  <a:pt x="1663507" y="2359391"/>
                  <a:pt x="1684214" y="1777249"/>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a:tailEnd/>
          </a:ln>
          <a:effectLst>
            <a:outerShdw blurRad="40000" dist="20000" dir="5400000" rotWithShape="0">
              <a:srgbClr val="000000">
                <a:alpha val="37999"/>
              </a:srgbClr>
            </a:outerShdw>
          </a:effectLst>
        </p:spPr>
        <p:txBody>
          <a:bodyPr wrap="none" anchor="ctr"/>
          <a:lstStyle/>
          <a:p>
            <a:endParaRPr lang="en-US"/>
          </a:p>
        </p:txBody>
      </p:sp>
      <p:sp>
        <p:nvSpPr>
          <p:cNvPr id="50" name="Rounded Rectangle 49"/>
          <p:cNvSpPr>
            <a:spLocks noChangeArrowheads="1"/>
          </p:cNvSpPr>
          <p:nvPr/>
        </p:nvSpPr>
        <p:spPr bwMode="auto">
          <a:xfrm>
            <a:off x="2322513" y="5326063"/>
            <a:ext cx="2362200" cy="990600"/>
          </a:xfrm>
          <a:prstGeom prst="roundRect">
            <a:avLst>
              <a:gd name="adj" fmla="val 5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sp>
        <p:nvSpPr>
          <p:cNvPr id="49" name="Rounded Rectangle 48"/>
          <p:cNvSpPr>
            <a:spLocks noChangeArrowheads="1"/>
          </p:cNvSpPr>
          <p:nvPr/>
        </p:nvSpPr>
        <p:spPr bwMode="auto">
          <a:xfrm>
            <a:off x="2322513" y="2506663"/>
            <a:ext cx="2362200" cy="990600"/>
          </a:xfrm>
          <a:prstGeom prst="roundRect">
            <a:avLst>
              <a:gd name="adj" fmla="val 5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grpSp>
        <p:nvGrpSpPr>
          <p:cNvPr id="25" name="Group 55"/>
          <p:cNvGrpSpPr>
            <a:grpSpLocks/>
          </p:cNvGrpSpPr>
          <p:nvPr/>
        </p:nvGrpSpPr>
        <p:grpSpPr bwMode="auto">
          <a:xfrm>
            <a:off x="3130550" y="2505075"/>
            <a:ext cx="3756025" cy="3851275"/>
            <a:chOff x="2420044" y="1979296"/>
            <a:chExt cx="3755425" cy="3851794"/>
          </a:xfrm>
        </p:grpSpPr>
        <p:sp>
          <p:nvSpPr>
            <p:cNvPr id="55" name="Cross 54"/>
            <p:cNvSpPr>
              <a:spLocks/>
            </p:cNvSpPr>
            <p:nvPr/>
          </p:nvSpPr>
          <p:spPr bwMode="auto">
            <a:xfrm rot="2844760">
              <a:off x="2371860" y="2027480"/>
              <a:ext cx="3851794" cy="3755425"/>
            </a:xfrm>
            <a:custGeom>
              <a:avLst/>
              <a:gdLst>
                <a:gd name="T0" fmla="*/ 207846 w 3851794"/>
                <a:gd name="T1" fmla="*/ 1077688 h 3755425"/>
                <a:gd name="T2" fmla="*/ 1491130 w 3851794"/>
                <a:gd name="T3" fmla="*/ 1375210 h 3755425"/>
                <a:gd name="T4" fmla="*/ 1110872 w 3851794"/>
                <a:gd name="T5" fmla="*/ 237724 h 3755425"/>
                <a:gd name="T6" fmla="*/ 1678122 w 3851794"/>
                <a:gd name="T7" fmla="*/ 94814 h 3755425"/>
                <a:gd name="T8" fmla="*/ 2377061 w 3851794"/>
                <a:gd name="T9" fmla="*/ 1375210 h 3755425"/>
                <a:gd name="T10" fmla="*/ 3762517 w 3851794"/>
                <a:gd name="T11" fmla="*/ 2010398 h 3755425"/>
                <a:gd name="T12" fmla="*/ 3567749 w 3851794"/>
                <a:gd name="T13" fmla="*/ 2595280 h 3755425"/>
                <a:gd name="T14" fmla="*/ 2377061 w 3851794"/>
                <a:gd name="T15" fmla="*/ 2176614 h 3755425"/>
                <a:gd name="T16" fmla="*/ 2784228 w 3851794"/>
                <a:gd name="T17" fmla="*/ 3488836 h 3755425"/>
                <a:gd name="T18" fmla="*/ 2168624 w 3851794"/>
                <a:gd name="T19" fmla="*/ 3643551 h 3755425"/>
                <a:gd name="T20" fmla="*/ 1491130 w 3851794"/>
                <a:gd name="T21" fmla="*/ 2176614 h 3755425"/>
                <a:gd name="T22" fmla="*/ 130936 w 3851794"/>
                <a:gd name="T23" fmla="*/ 1677152 h 3755425"/>
                <a:gd name="T24" fmla="*/ 207846 w 3851794"/>
                <a:gd name="T25" fmla="*/ 1077688 h 3755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51794" h="3755425">
                  <a:moveTo>
                    <a:pt x="207846" y="1077688"/>
                  </a:moveTo>
                  <a:cubicBezTo>
                    <a:pt x="434545" y="1027364"/>
                    <a:pt x="1354041" y="1524409"/>
                    <a:pt x="1491130" y="1375210"/>
                  </a:cubicBezTo>
                  <a:cubicBezTo>
                    <a:pt x="1342031" y="1006760"/>
                    <a:pt x="1079707" y="451123"/>
                    <a:pt x="1110872" y="237724"/>
                  </a:cubicBezTo>
                  <a:cubicBezTo>
                    <a:pt x="1142037" y="24325"/>
                    <a:pt x="1467091" y="-94767"/>
                    <a:pt x="1678122" y="94814"/>
                  </a:cubicBezTo>
                  <a:cubicBezTo>
                    <a:pt x="1889154" y="284395"/>
                    <a:pt x="2165331" y="911692"/>
                    <a:pt x="2377061" y="1375210"/>
                  </a:cubicBezTo>
                  <a:cubicBezTo>
                    <a:pt x="2744104" y="1696904"/>
                    <a:pt x="3564069" y="1807053"/>
                    <a:pt x="3762517" y="2010398"/>
                  </a:cubicBezTo>
                  <a:cubicBezTo>
                    <a:pt x="3960965" y="2213743"/>
                    <a:pt x="3798658" y="2567577"/>
                    <a:pt x="3567749" y="2595280"/>
                  </a:cubicBezTo>
                  <a:cubicBezTo>
                    <a:pt x="3336840" y="2622983"/>
                    <a:pt x="2728442" y="2318086"/>
                    <a:pt x="2377061" y="2176614"/>
                  </a:cubicBezTo>
                  <a:cubicBezTo>
                    <a:pt x="2233744" y="2332590"/>
                    <a:pt x="2818968" y="3244347"/>
                    <a:pt x="2784228" y="3488836"/>
                  </a:cubicBezTo>
                  <a:cubicBezTo>
                    <a:pt x="2749489" y="3733326"/>
                    <a:pt x="2384140" y="3862255"/>
                    <a:pt x="2168624" y="3643551"/>
                  </a:cubicBezTo>
                  <a:cubicBezTo>
                    <a:pt x="1953108" y="3424847"/>
                    <a:pt x="1704505" y="2679145"/>
                    <a:pt x="1491130" y="2176614"/>
                  </a:cubicBezTo>
                  <a:cubicBezTo>
                    <a:pt x="1134251" y="1864263"/>
                    <a:pt x="344817" y="1860306"/>
                    <a:pt x="130936" y="1677152"/>
                  </a:cubicBezTo>
                  <a:cubicBezTo>
                    <a:pt x="-82945" y="1493998"/>
                    <a:pt x="-18853" y="1128012"/>
                    <a:pt x="207846" y="1077688"/>
                  </a:cubicBezTo>
                  <a:close/>
                </a:path>
              </a:pathLst>
            </a:custGeom>
            <a:solidFill>
              <a:srgbClr val="B9CDE5"/>
            </a:solidFill>
            <a:ln w="9525" cap="flat" cmpd="sng">
              <a:solidFill>
                <a:srgbClr val="376092"/>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53" name="Oval 52"/>
            <p:cNvSpPr/>
            <p:nvPr/>
          </p:nvSpPr>
          <p:spPr bwMode="auto">
            <a:xfrm>
              <a:off x="4010465" y="3533668"/>
              <a:ext cx="685690" cy="685892"/>
            </a:xfrm>
            <a:prstGeom prst="ellipse">
              <a:avLst/>
            </a:prstGeom>
            <a:solidFill>
              <a:schemeClr val="accent1">
                <a:lumMod val="75000"/>
              </a:schemeClr>
            </a:solidFill>
            <a:ln>
              <a:solidFill>
                <a:schemeClr val="accent1">
                  <a:lumMod val="50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grpSp>
      <p:sp>
        <p:nvSpPr>
          <p:cNvPr id="46" name="Oval 45"/>
          <p:cNvSpPr/>
          <p:nvPr/>
        </p:nvSpPr>
        <p:spPr bwMode="auto">
          <a:xfrm>
            <a:off x="2474913" y="5478463"/>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47" name="Oval 46"/>
          <p:cNvSpPr/>
          <p:nvPr/>
        </p:nvSpPr>
        <p:spPr bwMode="auto">
          <a:xfrm>
            <a:off x="2474913" y="2659063"/>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48" name="Oval 47"/>
          <p:cNvSpPr/>
          <p:nvPr/>
        </p:nvSpPr>
        <p:spPr bwMode="auto">
          <a:xfrm>
            <a:off x="6197600" y="4044950"/>
            <a:ext cx="685800" cy="6858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69641" name="Title 1"/>
          <p:cNvSpPr>
            <a:spLocks noGrp="1"/>
          </p:cNvSpPr>
          <p:nvPr>
            <p:ph type="title"/>
          </p:nvPr>
        </p:nvSpPr>
        <p:spPr/>
        <p:txBody>
          <a:bodyPr/>
          <a:lstStyle/>
          <a:p>
            <a:pPr eaLnBrk="1" hangingPunct="1"/>
            <a:r>
              <a:rPr lang="en-US" altLang="x-none"/>
              <a:t>Ensuring Race-Free Code</a:t>
            </a:r>
          </a:p>
        </p:txBody>
      </p:sp>
      <p:sp>
        <p:nvSpPr>
          <p:cNvPr id="69642" name="Slide Number Placeholder 2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CB9BB652-A254-7D40-8634-8A1F7C8C3E98}" type="slidenum">
              <a:rPr lang="en-US" altLang="x-none" sz="1200"/>
              <a:pPr fontAlgn="base">
                <a:spcBef>
                  <a:spcPct val="0"/>
                </a:spcBef>
                <a:spcAft>
                  <a:spcPct val="0"/>
                </a:spcAft>
                <a:buFontTx/>
                <a:buNone/>
              </a:pPr>
              <a:t>34</a:t>
            </a:fld>
            <a:endParaRPr lang="en-US" altLang="x-none" sz="1200"/>
          </a:p>
        </p:txBody>
      </p:sp>
      <p:cxnSp>
        <p:nvCxnSpPr>
          <p:cNvPr id="4" name="Straight Arrow Connector 3"/>
          <p:cNvCxnSpPr>
            <a:cxnSpLocks noChangeShapeType="1"/>
            <a:stCxn id="10" idx="6"/>
            <a:endCxn id="11" idx="2"/>
          </p:cNvCxnSpPr>
          <p:nvPr/>
        </p:nvCxnSpPr>
        <p:spPr bwMode="auto">
          <a:xfrm>
            <a:off x="3019425" y="2995613"/>
            <a:ext cx="1093788" cy="1587"/>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5" name="Straight Arrow Connector 4"/>
          <p:cNvCxnSpPr>
            <a:cxnSpLocks noChangeShapeType="1"/>
            <a:stCxn id="11" idx="6"/>
            <a:endCxn id="12" idx="2"/>
          </p:cNvCxnSpPr>
          <p:nvPr/>
        </p:nvCxnSpPr>
        <p:spPr bwMode="auto">
          <a:xfrm>
            <a:off x="4505325" y="2995613"/>
            <a:ext cx="1093788" cy="1587"/>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6" name="Straight Arrow Connector 5"/>
          <p:cNvCxnSpPr>
            <a:cxnSpLocks noChangeShapeType="1"/>
            <a:stCxn id="16" idx="7"/>
            <a:endCxn id="11" idx="3"/>
          </p:cNvCxnSpPr>
          <p:nvPr/>
        </p:nvCxnSpPr>
        <p:spPr bwMode="auto">
          <a:xfrm rot="5400000" flipH="1" flipV="1">
            <a:off x="3378994" y="3467894"/>
            <a:ext cx="1123950" cy="4587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a:stCxn id="18" idx="1"/>
            <a:endCxn id="12" idx="5"/>
          </p:cNvCxnSpPr>
          <p:nvPr/>
        </p:nvCxnSpPr>
        <p:spPr bwMode="auto">
          <a:xfrm rot="16200000" flipV="1">
            <a:off x="5607844" y="3461544"/>
            <a:ext cx="1123950" cy="4714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a:stCxn id="17" idx="7"/>
            <a:endCxn id="12" idx="3"/>
          </p:cNvCxnSpPr>
          <p:nvPr/>
        </p:nvCxnSpPr>
        <p:spPr bwMode="auto">
          <a:xfrm rot="5400000" flipH="1" flipV="1">
            <a:off x="4864894" y="3467894"/>
            <a:ext cx="1123950" cy="4587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17" idx="1"/>
            <a:endCxn id="11" idx="5"/>
          </p:cNvCxnSpPr>
          <p:nvPr/>
        </p:nvCxnSpPr>
        <p:spPr bwMode="auto">
          <a:xfrm rot="16200000" flipV="1">
            <a:off x="4121944" y="3461544"/>
            <a:ext cx="1123950" cy="4714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0" name="Oval 4"/>
          <p:cNvSpPr>
            <a:spLocks noChangeArrowheads="1"/>
          </p:cNvSpPr>
          <p:nvPr/>
        </p:nvSpPr>
        <p:spPr bwMode="auto">
          <a:xfrm>
            <a:off x="2627313" y="28003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1" name="Oval 10"/>
          <p:cNvSpPr>
            <a:spLocks noChangeArrowheads="1"/>
          </p:cNvSpPr>
          <p:nvPr/>
        </p:nvSpPr>
        <p:spPr bwMode="auto">
          <a:xfrm>
            <a:off x="4113213" y="28003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2" name="Oval 11"/>
          <p:cNvSpPr>
            <a:spLocks noChangeArrowheads="1"/>
          </p:cNvSpPr>
          <p:nvPr/>
        </p:nvSpPr>
        <p:spPr bwMode="auto">
          <a:xfrm>
            <a:off x="5599113" y="28003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3" name="Oval 4"/>
          <p:cNvSpPr>
            <a:spLocks noChangeArrowheads="1"/>
          </p:cNvSpPr>
          <p:nvPr/>
        </p:nvSpPr>
        <p:spPr bwMode="auto">
          <a:xfrm>
            <a:off x="2627313" y="56197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4" name="Oval 13"/>
          <p:cNvSpPr>
            <a:spLocks noChangeArrowheads="1"/>
          </p:cNvSpPr>
          <p:nvPr/>
        </p:nvSpPr>
        <p:spPr bwMode="auto">
          <a:xfrm>
            <a:off x="4113213" y="56197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5" name="Oval 14"/>
          <p:cNvSpPr>
            <a:spLocks noChangeArrowheads="1"/>
          </p:cNvSpPr>
          <p:nvPr/>
        </p:nvSpPr>
        <p:spPr bwMode="auto">
          <a:xfrm>
            <a:off x="5599113" y="5619750"/>
            <a:ext cx="392112" cy="392113"/>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6" name="Oval 4"/>
          <p:cNvSpPr>
            <a:spLocks noChangeArrowheads="1"/>
          </p:cNvSpPr>
          <p:nvPr/>
        </p:nvSpPr>
        <p:spPr bwMode="auto">
          <a:xfrm>
            <a:off x="3376613" y="4202113"/>
            <a:ext cx="392112" cy="392112"/>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7" name="Oval 16"/>
          <p:cNvSpPr>
            <a:spLocks noChangeArrowheads="1"/>
          </p:cNvSpPr>
          <p:nvPr/>
        </p:nvSpPr>
        <p:spPr bwMode="auto">
          <a:xfrm>
            <a:off x="4862513" y="4202113"/>
            <a:ext cx="392112" cy="392112"/>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sp>
        <p:nvSpPr>
          <p:cNvPr id="18" name="Oval 17"/>
          <p:cNvSpPr>
            <a:spLocks noChangeArrowheads="1"/>
          </p:cNvSpPr>
          <p:nvPr/>
        </p:nvSpPr>
        <p:spPr bwMode="auto">
          <a:xfrm>
            <a:off x="6348413" y="4202113"/>
            <a:ext cx="393700" cy="392112"/>
          </a:xfrm>
          <a:prstGeom prst="ellipse">
            <a:avLst/>
          </a:prstGeom>
          <a:gradFill rotWithShape="1">
            <a:gsLst>
              <a:gs pos="0">
                <a:srgbClr val="BCBCBC"/>
              </a:gs>
              <a:gs pos="100000">
                <a:srgbClr val="000000"/>
              </a:gs>
            </a:gsLst>
            <a:lin ang="5400000"/>
          </a:gradFill>
          <a:ln w="38100">
            <a:solidFill>
              <a:srgbClr val="000000"/>
            </a:solidFill>
            <a:round/>
            <a:headEnd/>
            <a:tailEnd/>
          </a:ln>
          <a:effectLst>
            <a:outerShdw blurRad="40000" dist="23000" dir="5400000" rotWithShape="0">
              <a:srgbClr val="000000">
                <a:alpha val="34998"/>
              </a:srgbClr>
            </a:outerShdw>
          </a:effectLst>
        </p:spPr>
        <p:txBody>
          <a:bodyPr wrap="none" anchor="ctr"/>
          <a:lstStyle/>
          <a:p>
            <a:pPr algn="ctr" defTabSz="914400" eaLnBrk="1" hangingPunct="1">
              <a:defRPr/>
            </a:pPr>
            <a:endParaRPr lang="en-US" sz="2400">
              <a:latin typeface="+mn-lt"/>
              <a:ea typeface="ＭＳ Ｐゴシック" pitchFamily="-111" charset="-128"/>
            </a:endParaRPr>
          </a:p>
        </p:txBody>
      </p:sp>
      <p:cxnSp>
        <p:nvCxnSpPr>
          <p:cNvPr id="19" name="Straight Arrow Connector 18"/>
          <p:cNvCxnSpPr>
            <a:cxnSpLocks noChangeShapeType="1"/>
            <a:stCxn id="13" idx="6"/>
            <a:endCxn id="14" idx="2"/>
          </p:cNvCxnSpPr>
          <p:nvPr/>
        </p:nvCxnSpPr>
        <p:spPr bwMode="auto">
          <a:xfrm>
            <a:off x="3019425" y="5815013"/>
            <a:ext cx="1093788" cy="1587"/>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a:stCxn id="14" idx="6"/>
            <a:endCxn id="15" idx="2"/>
          </p:cNvCxnSpPr>
          <p:nvPr/>
        </p:nvCxnSpPr>
        <p:spPr bwMode="auto">
          <a:xfrm>
            <a:off x="4505325" y="5815013"/>
            <a:ext cx="1093788" cy="1587"/>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4" idx="1"/>
            <a:endCxn id="16" idx="5"/>
          </p:cNvCxnSpPr>
          <p:nvPr/>
        </p:nvCxnSpPr>
        <p:spPr bwMode="auto">
          <a:xfrm rot="16200000" flipV="1">
            <a:off x="3371056" y="4877594"/>
            <a:ext cx="1139825" cy="4587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a:stCxn id="15" idx="7"/>
            <a:endCxn id="18" idx="3"/>
          </p:cNvCxnSpPr>
          <p:nvPr/>
        </p:nvCxnSpPr>
        <p:spPr bwMode="auto">
          <a:xfrm rot="5400000" flipH="1" flipV="1">
            <a:off x="5599906" y="4871244"/>
            <a:ext cx="1139825" cy="4714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5" idx="1"/>
            <a:endCxn id="17" idx="5"/>
          </p:cNvCxnSpPr>
          <p:nvPr/>
        </p:nvCxnSpPr>
        <p:spPr bwMode="auto">
          <a:xfrm rot="16200000" flipV="1">
            <a:off x="4856956" y="4877594"/>
            <a:ext cx="1139825" cy="4587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stCxn id="14" idx="7"/>
            <a:endCxn id="17" idx="3"/>
          </p:cNvCxnSpPr>
          <p:nvPr/>
        </p:nvCxnSpPr>
        <p:spPr bwMode="auto">
          <a:xfrm rot="5400000" flipH="1" flipV="1">
            <a:off x="4114006" y="4871244"/>
            <a:ext cx="1139825" cy="471488"/>
          </a:xfrm>
          <a:prstGeom prst="straightConnector1">
            <a:avLst/>
          </a:prstGeom>
          <a:noFill/>
          <a:ln w="38100">
            <a:solidFill>
              <a:srgbClr val="0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57" name="Explosion 2 56"/>
          <p:cNvSpPr/>
          <p:nvPr/>
        </p:nvSpPr>
        <p:spPr bwMode="auto">
          <a:xfrm>
            <a:off x="4139739" y="2811462"/>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58" name="Explosion 2 57"/>
          <p:cNvSpPr/>
          <p:nvPr/>
        </p:nvSpPr>
        <p:spPr bwMode="auto">
          <a:xfrm>
            <a:off x="5587539" y="2811462"/>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59" name="Explosion 2 58"/>
          <p:cNvSpPr/>
          <p:nvPr/>
        </p:nvSpPr>
        <p:spPr bwMode="auto">
          <a:xfrm>
            <a:off x="4139739" y="5630862"/>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
        <p:nvSpPr>
          <p:cNvPr id="60" name="Explosion 2 59"/>
          <p:cNvSpPr/>
          <p:nvPr/>
        </p:nvSpPr>
        <p:spPr bwMode="auto">
          <a:xfrm>
            <a:off x="5587539" y="5630862"/>
            <a:ext cx="381000" cy="304800"/>
          </a:xfrm>
          <a:prstGeom prst="irregularSeal2">
            <a:avLst/>
          </a:prstGeom>
          <a:gradFill>
            <a:gsLst>
              <a:gs pos="0">
                <a:srgbClr val="FFF200"/>
              </a:gs>
              <a:gs pos="45000">
                <a:srgbClr val="FF7A00"/>
              </a:gs>
              <a:gs pos="70000">
                <a:srgbClr val="FF0300"/>
              </a:gs>
              <a:gs pos="100000">
                <a:srgbClr val="4D0808"/>
              </a:gs>
            </a:gsLst>
            <a:lin ang="60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endParaRPr lang="en-US" sz="2800">
              <a:solidFill>
                <a:schemeClr val="tx1"/>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strVal val="#ppt_w*0.70"/>
                                          </p:val>
                                        </p:tav>
                                        <p:tav tm="100000">
                                          <p:val>
                                            <p:strVal val="#ppt_w"/>
                                          </p:val>
                                        </p:tav>
                                      </p:tavLst>
                                    </p:anim>
                                    <p:anim calcmode="lin" valueType="num">
                                      <p:cBhvr>
                                        <p:cTn id="12" dur="500" fill="hold"/>
                                        <p:tgtEl>
                                          <p:spTgt spid="57"/>
                                        </p:tgtEl>
                                        <p:attrNameLst>
                                          <p:attrName>ppt_h</p:attrName>
                                        </p:attrNameLst>
                                      </p:cBhvr>
                                      <p:tavLst>
                                        <p:tav tm="0">
                                          <p:val>
                                            <p:strVal val="#ppt_h"/>
                                          </p:val>
                                        </p:tav>
                                        <p:tav tm="100000">
                                          <p:val>
                                            <p:strVal val="#ppt_h"/>
                                          </p:val>
                                        </p:tav>
                                      </p:tavLst>
                                    </p:anim>
                                    <p:animEffect transition="in" filter="fade">
                                      <p:cBhvr>
                                        <p:cTn id="13" dur="500"/>
                                        <p:tgtEl>
                                          <p:spTgt spid="57"/>
                                        </p:tgtEl>
                                      </p:cBhvr>
                                    </p:animEffect>
                                  </p:childTnLst>
                                </p:cTn>
                              </p:par>
                              <p:par>
                                <p:cTn id="14" presetID="55"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strVal val="#ppt_w*0.70"/>
                                          </p:val>
                                        </p:tav>
                                        <p:tav tm="100000">
                                          <p:val>
                                            <p:strVal val="#ppt_w"/>
                                          </p:val>
                                        </p:tav>
                                      </p:tavLst>
                                    </p:anim>
                                    <p:anim calcmode="lin" valueType="num">
                                      <p:cBhvr>
                                        <p:cTn id="17" dur="500" fill="hold"/>
                                        <p:tgtEl>
                                          <p:spTgt spid="58"/>
                                        </p:tgtEl>
                                        <p:attrNameLst>
                                          <p:attrName>ppt_h</p:attrName>
                                        </p:attrNameLst>
                                      </p:cBhvr>
                                      <p:tavLst>
                                        <p:tav tm="0">
                                          <p:val>
                                            <p:strVal val="#ppt_h"/>
                                          </p:val>
                                        </p:tav>
                                        <p:tav tm="100000">
                                          <p:val>
                                            <p:strVal val="#ppt_h"/>
                                          </p:val>
                                        </p:tav>
                                      </p:tavLst>
                                    </p:anim>
                                    <p:animEffect transition="in" filter="fade">
                                      <p:cBhvr>
                                        <p:cTn id="18" dur="500"/>
                                        <p:tgtEl>
                                          <p:spTgt spid="58"/>
                                        </p:tgtEl>
                                      </p:cBhvr>
                                    </p:animEffect>
                                  </p:childTnLst>
                                </p:cTn>
                              </p:par>
                              <p:par>
                                <p:cTn id="19" presetID="55"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strVal val="#ppt_w*0.70"/>
                                          </p:val>
                                        </p:tav>
                                        <p:tav tm="100000">
                                          <p:val>
                                            <p:strVal val="#ppt_w"/>
                                          </p:val>
                                        </p:tav>
                                      </p:tavLst>
                                    </p:anim>
                                    <p:anim calcmode="lin" valueType="num">
                                      <p:cBhvr>
                                        <p:cTn id="22" dur="500" fill="hold"/>
                                        <p:tgtEl>
                                          <p:spTgt spid="59"/>
                                        </p:tgtEl>
                                        <p:attrNameLst>
                                          <p:attrName>ppt_h</p:attrName>
                                        </p:attrNameLst>
                                      </p:cBhvr>
                                      <p:tavLst>
                                        <p:tav tm="0">
                                          <p:val>
                                            <p:strVal val="#ppt_h"/>
                                          </p:val>
                                        </p:tav>
                                        <p:tav tm="100000">
                                          <p:val>
                                            <p:strVal val="#ppt_h"/>
                                          </p:val>
                                        </p:tav>
                                      </p:tavLst>
                                    </p:anim>
                                    <p:animEffect transition="in" filter="fade">
                                      <p:cBhvr>
                                        <p:cTn id="23" dur="500"/>
                                        <p:tgtEl>
                                          <p:spTgt spid="59"/>
                                        </p:tgtEl>
                                      </p:cBhvr>
                                    </p:animEffect>
                                  </p:childTnLst>
                                </p:cTn>
                              </p:par>
                              <p:par>
                                <p:cTn id="24" presetID="55" presetClass="entr" presetSubtype="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strVal val="#ppt_w*0.70"/>
                                          </p:val>
                                        </p:tav>
                                        <p:tav tm="100000">
                                          <p:val>
                                            <p:strVal val="#ppt_w"/>
                                          </p:val>
                                        </p:tav>
                                      </p:tavLst>
                                    </p:anim>
                                    <p:anim calcmode="lin" valueType="num">
                                      <p:cBhvr>
                                        <p:cTn id="27" dur="500" fill="hold"/>
                                        <p:tgtEl>
                                          <p:spTgt spid="60"/>
                                        </p:tgtEl>
                                        <p:attrNameLst>
                                          <p:attrName>ppt_h</p:attrName>
                                        </p:attrNameLst>
                                      </p:cBhvr>
                                      <p:tavLst>
                                        <p:tav tm="0">
                                          <p:val>
                                            <p:strVal val="#ppt_h"/>
                                          </p:val>
                                        </p:tav>
                                        <p:tav tm="100000">
                                          <p:val>
                                            <p:strVal val="#ppt_h"/>
                                          </p:val>
                                        </p:tav>
                                      </p:tavLst>
                                    </p:anim>
                                    <p:animEffect transition="in" filter="fade">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tLang="x-none"/>
              <a:t>The GraphLab Framework</a:t>
            </a:r>
          </a:p>
        </p:txBody>
      </p:sp>
      <p:grpSp>
        <p:nvGrpSpPr>
          <p:cNvPr id="71682" name="Group 269"/>
          <p:cNvGrpSpPr>
            <a:grpSpLocks/>
          </p:cNvGrpSpPr>
          <p:nvPr/>
        </p:nvGrpSpPr>
        <p:grpSpPr bwMode="auto">
          <a:xfrm>
            <a:off x="2508250" y="4437063"/>
            <a:ext cx="4341813" cy="1928812"/>
            <a:chOff x="4282231" y="4209017"/>
            <a:chExt cx="4340550" cy="1927845"/>
          </a:xfrm>
        </p:grpSpPr>
        <p:sp>
          <p:nvSpPr>
            <p:cNvPr id="71767" name="TextBox 16"/>
            <p:cNvSpPr txBox="1">
              <a:spLocks noChangeArrowheads="1"/>
            </p:cNvSpPr>
            <p:nvPr/>
          </p:nvSpPr>
          <p:spPr bwMode="auto">
            <a:xfrm>
              <a:off x="4282231" y="4209017"/>
              <a:ext cx="4340550" cy="6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3600" b="1"/>
                <a:t>Consistency Model</a:t>
              </a:r>
            </a:p>
          </p:txBody>
        </p:sp>
        <p:grpSp>
          <p:nvGrpSpPr>
            <p:cNvPr id="71768" name="Group 123"/>
            <p:cNvGrpSpPr>
              <a:grpSpLocks/>
            </p:cNvGrpSpPr>
            <p:nvPr/>
          </p:nvGrpSpPr>
          <p:grpSpPr bwMode="auto">
            <a:xfrm>
              <a:off x="4495800" y="4876800"/>
              <a:ext cx="3851499" cy="1260062"/>
              <a:chOff x="2905452" y="3733800"/>
              <a:chExt cx="8384848" cy="2743200"/>
            </a:xfrm>
          </p:grpSpPr>
          <p:sp>
            <p:nvSpPr>
              <p:cNvPr id="90" name="Oval 89"/>
              <p:cNvSpPr/>
              <p:nvPr/>
            </p:nvSpPr>
            <p:spPr>
              <a:xfrm>
                <a:off x="4586084" y="3734277"/>
                <a:ext cx="5027078" cy="2742723"/>
              </a:xfrm>
              <a:prstGeom prst="ellipse">
                <a:avLst/>
              </a:prstGeom>
              <a:ln>
                <a:tailEnd type="none"/>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93" name="Oval 92"/>
              <p:cNvSpPr/>
              <p:nvPr/>
            </p:nvSpPr>
            <p:spPr>
              <a:xfrm>
                <a:off x="5729701" y="4114251"/>
                <a:ext cx="2891867" cy="2134765"/>
              </a:xfrm>
              <a:prstGeom prst="ellipse">
                <a:avLst/>
              </a:prstGeom>
              <a:ln>
                <a:prstDash val="dash"/>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p:cNvSpPr/>
              <p:nvPr/>
            </p:nvSpPr>
            <p:spPr>
              <a:xfrm>
                <a:off x="6593460" y="4459682"/>
                <a:ext cx="1143618" cy="1599347"/>
              </a:xfrm>
              <a:prstGeom prst="ellipse">
                <a:avLst/>
              </a:prstGeom>
              <a:ln>
                <a:prstDash val="sysDot"/>
                <a:tailEnd type="non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p:cNvSpPr>
                <a:spLocks noChangeArrowheads="1"/>
              </p:cNvSpPr>
              <p:nvPr/>
            </p:nvSpPr>
            <p:spPr bwMode="auto">
              <a:xfrm>
                <a:off x="6823075" y="4924425"/>
                <a:ext cx="762000" cy="76200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99" name="Oval 98"/>
              <p:cNvSpPr>
                <a:spLocks noChangeArrowheads="1"/>
              </p:cNvSpPr>
              <p:nvPr/>
            </p:nvSpPr>
            <p:spPr bwMode="auto">
              <a:xfrm>
                <a:off x="868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00" name="Oval 6"/>
              <p:cNvSpPr>
                <a:spLocks noChangeArrowheads="1"/>
              </p:cNvSpPr>
              <p:nvPr/>
            </p:nvSpPr>
            <p:spPr bwMode="auto">
              <a:xfrm>
                <a:off x="4877127"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03" name="Curved Connector 102"/>
              <p:cNvCxnSpPr>
                <a:cxnSpLocks noChangeShapeType="1"/>
                <a:stCxn id="98" idx="2"/>
                <a:endCxn id="100" idx="6"/>
              </p:cNvCxnSpPr>
              <p:nvPr/>
            </p:nvCxnSpPr>
            <p:spPr bwMode="auto">
              <a:xfrm rot="10800000">
                <a:off x="5639129" y="5295904"/>
                <a:ext cx="1183948"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 name="Cube 103"/>
              <p:cNvSpPr>
                <a:spLocks noChangeArrowheads="1"/>
              </p:cNvSpPr>
              <p:nvPr/>
            </p:nvSpPr>
            <p:spPr bwMode="auto">
              <a:xfrm>
                <a:off x="6116818" y="5096450"/>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7" name="Cube 106"/>
              <p:cNvSpPr>
                <a:spLocks noChangeArrowheads="1"/>
              </p:cNvSpPr>
              <p:nvPr/>
            </p:nvSpPr>
            <p:spPr bwMode="auto">
              <a:xfrm>
                <a:off x="889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8" name="Cube 107"/>
              <p:cNvSpPr>
                <a:spLocks noChangeArrowheads="1"/>
              </p:cNvSpPr>
              <p:nvPr/>
            </p:nvSpPr>
            <p:spPr bwMode="auto">
              <a:xfrm>
                <a:off x="70361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09" name="Cube 108"/>
              <p:cNvSpPr>
                <a:spLocks noChangeArrowheads="1"/>
              </p:cNvSpPr>
              <p:nvPr/>
            </p:nvSpPr>
            <p:spPr bwMode="auto">
              <a:xfrm>
                <a:off x="5080327"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0" name="Curved Connector 109"/>
              <p:cNvCxnSpPr>
                <a:cxnSpLocks noChangeShapeType="1"/>
                <a:stCxn id="99" idx="2"/>
                <a:endCxn id="98" idx="6"/>
              </p:cNvCxnSpPr>
              <p:nvPr/>
            </p:nvCxnSpPr>
            <p:spPr bwMode="auto">
              <a:xfrm rot="10800000" flipV="1">
                <a:off x="7585074" y="5295899"/>
                <a:ext cx="1102054"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1" name="Cube 110"/>
              <p:cNvSpPr>
                <a:spLocks noChangeArrowheads="1"/>
              </p:cNvSpPr>
              <p:nvPr/>
            </p:nvSpPr>
            <p:spPr bwMode="auto">
              <a:xfrm>
                <a:off x="7937827"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2" name="Oval 111"/>
              <p:cNvSpPr>
                <a:spLocks noChangeArrowheads="1"/>
              </p:cNvSpPr>
              <p:nvPr/>
            </p:nvSpPr>
            <p:spPr bwMode="auto">
              <a:xfrm>
                <a:off x="10528300" y="4914900"/>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sp>
            <p:nvSpPr>
              <p:cNvPr id="115" name="Cube 114"/>
              <p:cNvSpPr>
                <a:spLocks noChangeArrowheads="1"/>
              </p:cNvSpPr>
              <p:nvPr/>
            </p:nvSpPr>
            <p:spPr bwMode="auto">
              <a:xfrm>
                <a:off x="10731500" y="5105400"/>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cxnSp>
            <p:nvCxnSpPr>
              <p:cNvPr id="116" name="Curved Connector 115"/>
              <p:cNvCxnSpPr>
                <a:cxnSpLocks noChangeShapeType="1"/>
                <a:stCxn id="112" idx="2"/>
                <a:endCxn id="99" idx="6"/>
              </p:cNvCxnSpPr>
              <p:nvPr/>
            </p:nvCxnSpPr>
            <p:spPr bwMode="auto">
              <a:xfrm rot="10800000">
                <a:off x="9449127" y="5295902"/>
                <a:ext cx="1079174" cy="3457"/>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7" name="Cube 116"/>
              <p:cNvSpPr>
                <a:spLocks noChangeArrowheads="1"/>
              </p:cNvSpPr>
              <p:nvPr/>
            </p:nvSpPr>
            <p:spPr bwMode="auto">
              <a:xfrm>
                <a:off x="9779000" y="5114925"/>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18" name="Oval 117"/>
              <p:cNvSpPr>
                <a:spLocks noChangeArrowheads="1"/>
              </p:cNvSpPr>
              <p:nvPr/>
            </p:nvSpPr>
            <p:spPr bwMode="auto">
              <a:xfrm>
                <a:off x="2905452" y="4924425"/>
                <a:ext cx="762000" cy="762000"/>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2000" dirty="0">
                  <a:latin typeface="+mn-lt"/>
                </a:endParaRPr>
              </a:p>
            </p:txBody>
          </p:sp>
          <p:cxnSp>
            <p:nvCxnSpPr>
              <p:cNvPr id="120" name="Curved Connector 119"/>
              <p:cNvCxnSpPr>
                <a:cxnSpLocks noChangeShapeType="1"/>
                <a:stCxn id="100" idx="2"/>
                <a:endCxn id="118" idx="6"/>
              </p:cNvCxnSpPr>
              <p:nvPr/>
            </p:nvCxnSpPr>
            <p:spPr bwMode="auto">
              <a:xfrm rot="10800000" flipV="1">
                <a:off x="3667453" y="5295899"/>
                <a:ext cx="1209676" cy="9525"/>
              </a:xfrm>
              <a:prstGeom prst="curvedConnector3">
                <a:avLst>
                  <a:gd name="adj1" fmla="val 50000"/>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1" name="Cube 120"/>
              <p:cNvSpPr>
                <a:spLocks noChangeArrowheads="1"/>
              </p:cNvSpPr>
              <p:nvPr/>
            </p:nvSpPr>
            <p:spPr bwMode="auto">
              <a:xfrm>
                <a:off x="4061153" y="5105398"/>
                <a:ext cx="371147" cy="381001"/>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sp>
            <p:nvSpPr>
              <p:cNvPr id="123" name="Cube 122"/>
              <p:cNvSpPr>
                <a:spLocks noChangeArrowheads="1"/>
              </p:cNvSpPr>
              <p:nvPr/>
            </p:nvSpPr>
            <p:spPr bwMode="auto">
              <a:xfrm>
                <a:off x="3108652" y="5114925"/>
                <a:ext cx="371148" cy="381000"/>
              </a:xfrm>
              <a:prstGeom prst="cube">
                <a:avLst>
                  <a:gd name="adj" fmla="val 25000"/>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sz="1400" dirty="0">
                  <a:solidFill>
                    <a:schemeClr val="dk1"/>
                  </a:solidFill>
                  <a:latin typeface="+mn-lt"/>
                </a:endParaRPr>
              </a:p>
            </p:txBody>
          </p:sp>
        </p:grpSp>
      </p:grpSp>
      <p:grpSp>
        <p:nvGrpSpPr>
          <p:cNvPr id="71683" name="Group 4"/>
          <p:cNvGrpSpPr>
            <a:grpSpLocks/>
          </p:cNvGrpSpPr>
          <p:nvPr/>
        </p:nvGrpSpPr>
        <p:grpSpPr bwMode="auto">
          <a:xfrm>
            <a:off x="609600" y="1219200"/>
            <a:ext cx="3581400" cy="2835275"/>
            <a:chOff x="381000" y="1219200"/>
            <a:chExt cx="3581400" cy="2835405"/>
          </a:xfrm>
        </p:grpSpPr>
        <p:sp>
          <p:nvSpPr>
            <p:cNvPr id="81961" name="TextBox 6"/>
            <p:cNvSpPr txBox="1">
              <a:spLocks noChangeArrowheads="1"/>
            </p:cNvSpPr>
            <p:nvPr/>
          </p:nvSpPr>
          <p:spPr bwMode="auto">
            <a:xfrm>
              <a:off x="381000" y="1219200"/>
              <a:ext cx="3581400" cy="9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eaLnBrk="1" hangingPunct="1">
                <a:defRPr/>
              </a:pPr>
              <a:r>
                <a:rPr lang="en-US" altLang="x-none" sz="2800" smtClean="0">
                  <a:solidFill>
                    <a:schemeClr val="tx1">
                      <a:lumMod val="50000"/>
                      <a:lumOff val="50000"/>
                    </a:schemeClr>
                  </a:solidFill>
                </a:rPr>
                <a:t>Graph Based</a:t>
              </a:r>
            </a:p>
            <a:p>
              <a:pPr algn="ctr" eaLnBrk="1" hangingPunct="1">
                <a:defRPr/>
              </a:pPr>
              <a:r>
                <a:rPr lang="en-US" altLang="x-none" sz="2800" i="1" dirty="0" smtClean="0">
                  <a:solidFill>
                    <a:schemeClr val="tx1">
                      <a:lumMod val="50000"/>
                      <a:lumOff val="50000"/>
                    </a:schemeClr>
                  </a:solidFill>
                </a:rPr>
                <a:t>Data Representation</a:t>
              </a:r>
            </a:p>
          </p:txBody>
        </p:sp>
        <p:grpSp>
          <p:nvGrpSpPr>
            <p:cNvPr id="71722" name="Group 206"/>
            <p:cNvGrpSpPr>
              <a:grpSpLocks/>
            </p:cNvGrpSpPr>
            <p:nvPr/>
          </p:nvGrpSpPr>
          <p:grpSpPr bwMode="auto">
            <a:xfrm>
              <a:off x="1143000" y="2362200"/>
              <a:ext cx="2172054" cy="1692405"/>
              <a:chOff x="457200" y="2895600"/>
              <a:chExt cx="4122177" cy="3211886"/>
            </a:xfrm>
          </p:grpSpPr>
          <p:cxnSp>
            <p:nvCxnSpPr>
              <p:cNvPr id="210" name="Straight Arrow Connector 209"/>
              <p:cNvCxnSpPr>
                <a:cxnSpLocks noChangeShapeType="1"/>
                <a:stCxn id="216" idx="6"/>
                <a:endCxn id="217" idx="2"/>
              </p:cNvCxnSpPr>
              <p:nvPr/>
            </p:nvCxnSpPr>
            <p:spPr bwMode="auto">
              <a:xfrm>
                <a:off x="857063" y="30918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1" name="Straight Arrow Connector 210"/>
              <p:cNvCxnSpPr>
                <a:cxnSpLocks noChangeShapeType="1"/>
                <a:stCxn id="217" idx="6"/>
                <a:endCxn id="218" idx="2"/>
              </p:cNvCxnSpPr>
              <p:nvPr/>
            </p:nvCxnSpPr>
            <p:spPr bwMode="auto">
              <a:xfrm>
                <a:off x="2343164" y="30918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Arrow Connector 211"/>
              <p:cNvCxnSpPr>
                <a:cxnSpLocks noChangeShapeType="1"/>
                <a:stCxn id="222" idx="7"/>
                <a:endCxn id="217" idx="3"/>
              </p:cNvCxnSpPr>
              <p:nvPr/>
            </p:nvCxnSpPr>
            <p:spPr bwMode="auto">
              <a:xfrm rot="5400000" flipH="1" flipV="1">
                <a:off x="1216463" y="3563843"/>
                <a:ext cx="1124928"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3" name="Straight Arrow Connector 212"/>
              <p:cNvCxnSpPr>
                <a:cxnSpLocks noChangeShapeType="1"/>
                <a:stCxn id="224" idx="1"/>
                <a:endCxn id="218" idx="5"/>
              </p:cNvCxnSpPr>
              <p:nvPr/>
            </p:nvCxnSpPr>
            <p:spPr bwMode="auto">
              <a:xfrm rot="16200000" flipV="1">
                <a:off x="34456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4" name="Straight Arrow Connector 213"/>
              <p:cNvCxnSpPr>
                <a:cxnSpLocks noChangeShapeType="1"/>
                <a:stCxn id="223" idx="7"/>
                <a:endCxn id="218" idx="3"/>
              </p:cNvCxnSpPr>
              <p:nvPr/>
            </p:nvCxnSpPr>
            <p:spPr bwMode="auto">
              <a:xfrm rot="5400000" flipH="1" flipV="1">
                <a:off x="2702563" y="3563844"/>
                <a:ext cx="1124928"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5" name="Straight Arrow Connector 214"/>
              <p:cNvCxnSpPr>
                <a:cxnSpLocks noChangeShapeType="1"/>
                <a:stCxn id="223" idx="1"/>
                <a:endCxn id="217" idx="5"/>
              </p:cNvCxnSpPr>
              <p:nvPr/>
            </p:nvCxnSpPr>
            <p:spPr bwMode="auto">
              <a:xfrm rot="16200000" flipV="1">
                <a:off x="1959514" y="3556780"/>
                <a:ext cx="1124928"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6" name="Oval 4"/>
              <p:cNvSpPr>
                <a:spLocks noChangeArrowheads="1"/>
              </p:cNvSpPr>
              <p:nvPr/>
            </p:nvSpPr>
            <p:spPr bwMode="auto">
              <a:xfrm>
                <a:off x="464577"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7" name="Oval 216"/>
              <p:cNvSpPr>
                <a:spLocks noChangeArrowheads="1"/>
              </p:cNvSpPr>
              <p:nvPr/>
            </p:nvSpPr>
            <p:spPr bwMode="auto">
              <a:xfrm>
                <a:off x="19506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8" name="Oval 217"/>
              <p:cNvSpPr>
                <a:spLocks noChangeArrowheads="1"/>
              </p:cNvSpPr>
              <p:nvPr/>
            </p:nvSpPr>
            <p:spPr bwMode="auto">
              <a:xfrm>
                <a:off x="3436778" y="28956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19" name="Oval 4"/>
              <p:cNvSpPr>
                <a:spLocks noChangeArrowheads="1"/>
              </p:cNvSpPr>
              <p:nvPr/>
            </p:nvSpPr>
            <p:spPr bwMode="auto">
              <a:xfrm>
                <a:off x="464577"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0" name="Oval 219"/>
              <p:cNvSpPr>
                <a:spLocks noChangeArrowheads="1"/>
              </p:cNvSpPr>
              <p:nvPr/>
            </p:nvSpPr>
            <p:spPr bwMode="auto">
              <a:xfrm>
                <a:off x="19506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1" name="Oval 220"/>
              <p:cNvSpPr>
                <a:spLocks noChangeArrowheads="1"/>
              </p:cNvSpPr>
              <p:nvPr/>
            </p:nvSpPr>
            <p:spPr bwMode="auto">
              <a:xfrm>
                <a:off x="3436778" y="5715000"/>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2" name="Oval 4"/>
              <p:cNvSpPr>
                <a:spLocks noChangeArrowheads="1"/>
              </p:cNvSpPr>
              <p:nvPr/>
            </p:nvSpPr>
            <p:spPr bwMode="auto">
              <a:xfrm>
                <a:off x="1214690"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3" name="Oval 222"/>
              <p:cNvSpPr>
                <a:spLocks noChangeArrowheads="1"/>
              </p:cNvSpPr>
              <p:nvPr/>
            </p:nvSpPr>
            <p:spPr bwMode="auto">
              <a:xfrm>
                <a:off x="27007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24" name="Oval 223"/>
              <p:cNvSpPr>
                <a:spLocks noChangeArrowheads="1"/>
              </p:cNvSpPr>
              <p:nvPr/>
            </p:nvSpPr>
            <p:spPr bwMode="auto">
              <a:xfrm>
                <a:off x="4186891" y="4298058"/>
                <a:ext cx="392486" cy="392486"/>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225" name="Straight Arrow Connector 224"/>
              <p:cNvCxnSpPr>
                <a:cxnSpLocks noChangeShapeType="1"/>
                <a:stCxn id="219" idx="6"/>
                <a:endCxn id="220" idx="2"/>
              </p:cNvCxnSpPr>
              <p:nvPr/>
            </p:nvCxnSpPr>
            <p:spPr bwMode="auto">
              <a:xfrm>
                <a:off x="857063" y="5911243"/>
                <a:ext cx="1093615"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6" name="Straight Arrow Connector 225"/>
              <p:cNvCxnSpPr>
                <a:cxnSpLocks noChangeShapeType="1"/>
                <a:stCxn id="220" idx="6"/>
                <a:endCxn id="221" idx="2"/>
              </p:cNvCxnSpPr>
              <p:nvPr/>
            </p:nvCxnSpPr>
            <p:spPr bwMode="auto">
              <a:xfrm>
                <a:off x="2343164" y="5911243"/>
                <a:ext cx="1093614" cy="158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7" name="Straight Arrow Connector 226"/>
              <p:cNvCxnSpPr>
                <a:cxnSpLocks noChangeShapeType="1"/>
                <a:stCxn id="220" idx="1"/>
                <a:endCxn id="222" idx="5"/>
              </p:cNvCxnSpPr>
              <p:nvPr/>
            </p:nvCxnSpPr>
            <p:spPr bwMode="auto">
              <a:xfrm rot="16200000" flipV="1">
                <a:off x="1209221" y="4973543"/>
                <a:ext cx="1139412" cy="45845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8" name="Straight Arrow Connector 227"/>
              <p:cNvCxnSpPr>
                <a:cxnSpLocks noChangeShapeType="1"/>
                <a:stCxn id="221" idx="7"/>
                <a:endCxn id="224" idx="3"/>
              </p:cNvCxnSpPr>
              <p:nvPr/>
            </p:nvCxnSpPr>
            <p:spPr bwMode="auto">
              <a:xfrm rot="5400000" flipH="1" flipV="1">
                <a:off x="34383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9" name="Straight Arrow Connector 228"/>
              <p:cNvCxnSpPr>
                <a:cxnSpLocks noChangeShapeType="1"/>
                <a:stCxn id="221" idx="1"/>
                <a:endCxn id="223" idx="5"/>
              </p:cNvCxnSpPr>
              <p:nvPr/>
            </p:nvCxnSpPr>
            <p:spPr bwMode="auto">
              <a:xfrm rot="16200000" flipV="1">
                <a:off x="2695322" y="4973543"/>
                <a:ext cx="1139412" cy="45845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Arrow Connector 229"/>
              <p:cNvCxnSpPr>
                <a:cxnSpLocks noChangeShapeType="1"/>
                <a:stCxn id="220" idx="7"/>
                <a:endCxn id="223" idx="3"/>
              </p:cNvCxnSpPr>
              <p:nvPr/>
            </p:nvCxnSpPr>
            <p:spPr bwMode="auto">
              <a:xfrm rot="5400000" flipH="1" flipV="1">
                <a:off x="1952271" y="4966481"/>
                <a:ext cx="1139412" cy="47258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71744" name="Group 182"/>
              <p:cNvGrpSpPr>
                <a:grpSpLocks/>
              </p:cNvGrpSpPr>
              <p:nvPr/>
            </p:nvGrpSpPr>
            <p:grpSpPr bwMode="auto">
              <a:xfrm>
                <a:off x="457200" y="2971800"/>
                <a:ext cx="4073636" cy="3124200"/>
                <a:chOff x="602223" y="2884114"/>
                <a:chExt cx="4073636" cy="3124200"/>
              </a:xfrm>
            </p:grpSpPr>
            <p:sp>
              <p:nvSpPr>
                <p:cNvPr id="245" name="Cube 244"/>
                <p:cNvSpPr/>
                <p:nvPr/>
              </p:nvSpPr>
              <p:spPr bwMode="auto">
                <a:xfrm>
                  <a:off x="659467"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6" name="Cube 245"/>
                <p:cNvSpPr/>
                <p:nvPr/>
              </p:nvSpPr>
              <p:spPr bwMode="auto">
                <a:xfrm>
                  <a:off x="3657198" y="2883338"/>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7" name="Cube 246"/>
                <p:cNvSpPr/>
                <p:nvPr/>
              </p:nvSpPr>
              <p:spPr bwMode="auto">
                <a:xfrm>
                  <a:off x="2843743" y="4254221"/>
                  <a:ext cx="334421"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8" name="Cube 247"/>
                <p:cNvSpPr/>
                <p:nvPr/>
              </p:nvSpPr>
              <p:spPr bwMode="auto">
                <a:xfrm>
                  <a:off x="1370487" y="4254221"/>
                  <a:ext cx="334419"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9" name="Cube 248"/>
                <p:cNvSpPr/>
                <p:nvPr/>
              </p:nvSpPr>
              <p:spPr bwMode="auto">
                <a:xfrm>
                  <a:off x="2132723" y="2883338"/>
                  <a:ext cx="334421"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0" name="Cube 249"/>
                <p:cNvSpPr/>
                <p:nvPr/>
              </p:nvSpPr>
              <p:spPr bwMode="auto">
                <a:xfrm>
                  <a:off x="3630084" y="5694403"/>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1" name="Cube 250"/>
                <p:cNvSpPr/>
                <p:nvPr/>
              </p:nvSpPr>
              <p:spPr bwMode="auto">
                <a:xfrm>
                  <a:off x="2141763" y="5655236"/>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2" name="Cube 251"/>
                <p:cNvSpPr/>
                <p:nvPr/>
              </p:nvSpPr>
              <p:spPr bwMode="auto">
                <a:xfrm>
                  <a:off x="602223" y="5703443"/>
                  <a:ext cx="331408" cy="304305"/>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53" name="Cube 252"/>
                <p:cNvSpPr/>
                <p:nvPr/>
              </p:nvSpPr>
              <p:spPr bwMode="auto">
                <a:xfrm>
                  <a:off x="4344116" y="4254221"/>
                  <a:ext cx="331408" cy="304307"/>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71745" name="Group 192"/>
              <p:cNvGrpSpPr>
                <a:grpSpLocks/>
              </p:cNvGrpSpPr>
              <p:nvPr/>
            </p:nvGrpSpPr>
            <p:grpSpPr bwMode="auto">
              <a:xfrm>
                <a:off x="1214690" y="2935878"/>
                <a:ext cx="3029680" cy="3147054"/>
                <a:chOff x="1359713" y="2848192"/>
                <a:chExt cx="3029680" cy="3147054"/>
              </a:xfrm>
            </p:grpSpPr>
            <p:sp>
              <p:nvSpPr>
                <p:cNvPr id="233" name="Cube 232"/>
                <p:cNvSpPr/>
                <p:nvPr/>
              </p:nvSpPr>
              <p:spPr bwMode="auto">
                <a:xfrm>
                  <a:off x="1358436" y="2862246"/>
                  <a:ext cx="331408"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4" name="Cube 233"/>
                <p:cNvSpPr/>
                <p:nvPr/>
              </p:nvSpPr>
              <p:spPr bwMode="auto">
                <a:xfrm>
                  <a:off x="2873872" y="2847182"/>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5" name="Cube 234"/>
                <p:cNvSpPr/>
                <p:nvPr/>
              </p:nvSpPr>
              <p:spPr bwMode="auto">
                <a:xfrm>
                  <a:off x="1750099"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6" name="Cube 235"/>
                <p:cNvSpPr/>
                <p:nvPr/>
              </p:nvSpPr>
              <p:spPr bwMode="auto">
                <a:xfrm>
                  <a:off x="2548490"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7" name="Cube 236"/>
                <p:cNvSpPr/>
                <p:nvPr/>
              </p:nvSpPr>
              <p:spPr bwMode="auto">
                <a:xfrm>
                  <a:off x="328361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8" name="Cube 237"/>
                <p:cNvSpPr/>
                <p:nvPr/>
              </p:nvSpPr>
              <p:spPr bwMode="auto">
                <a:xfrm>
                  <a:off x="4057902" y="3615480"/>
                  <a:ext cx="331408" cy="304307"/>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9" name="Cube 238"/>
                <p:cNvSpPr/>
                <p:nvPr/>
              </p:nvSpPr>
              <p:spPr bwMode="auto">
                <a:xfrm>
                  <a:off x="1738048" y="4944185"/>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0" name="Cube 239"/>
                <p:cNvSpPr/>
                <p:nvPr/>
              </p:nvSpPr>
              <p:spPr bwMode="auto">
                <a:xfrm>
                  <a:off x="2533427"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1" name="Cube 240"/>
                <p:cNvSpPr/>
                <p:nvPr/>
              </p:nvSpPr>
              <p:spPr bwMode="auto">
                <a:xfrm>
                  <a:off x="3268549" y="4944185"/>
                  <a:ext cx="334420"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2" name="Cube 241"/>
                <p:cNvSpPr/>
                <p:nvPr/>
              </p:nvSpPr>
              <p:spPr bwMode="auto">
                <a:xfrm>
                  <a:off x="4042837" y="4944185"/>
                  <a:ext cx="334421"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3" name="Cube 242"/>
                <p:cNvSpPr/>
                <p:nvPr/>
              </p:nvSpPr>
              <p:spPr bwMode="auto">
                <a:xfrm>
                  <a:off x="1358436" y="5691392"/>
                  <a:ext cx="331408" cy="304305"/>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4" name="Cube 243"/>
                <p:cNvSpPr/>
                <p:nvPr/>
              </p:nvSpPr>
              <p:spPr bwMode="auto">
                <a:xfrm>
                  <a:off x="2873872" y="5673315"/>
                  <a:ext cx="334421" cy="307319"/>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grpSp>
      <p:grpSp>
        <p:nvGrpSpPr>
          <p:cNvPr id="71684" name="Group 5"/>
          <p:cNvGrpSpPr>
            <a:grpSpLocks/>
          </p:cNvGrpSpPr>
          <p:nvPr/>
        </p:nvGrpSpPr>
        <p:grpSpPr bwMode="auto">
          <a:xfrm>
            <a:off x="5029200" y="1219200"/>
            <a:ext cx="3048000" cy="2827338"/>
            <a:chOff x="5029200" y="1219200"/>
            <a:chExt cx="3048000" cy="2826717"/>
          </a:xfrm>
        </p:grpSpPr>
        <p:grpSp>
          <p:nvGrpSpPr>
            <p:cNvPr id="71687" name="Group 4"/>
            <p:cNvGrpSpPr>
              <a:grpSpLocks/>
            </p:cNvGrpSpPr>
            <p:nvPr/>
          </p:nvGrpSpPr>
          <p:grpSpPr bwMode="auto">
            <a:xfrm>
              <a:off x="5413269" y="2209800"/>
              <a:ext cx="2435331" cy="1836117"/>
              <a:chOff x="5413269" y="2209800"/>
              <a:chExt cx="2435331" cy="1836117"/>
            </a:xfrm>
          </p:grpSpPr>
          <p:sp>
            <p:nvSpPr>
              <p:cNvPr id="160" name="Freeform 159"/>
              <p:cNvSpPr>
                <a:spLocks/>
              </p:cNvSpPr>
              <p:nvPr/>
            </p:nvSpPr>
            <p:spPr bwMode="auto">
              <a:xfrm>
                <a:off x="6102295" y="2209800"/>
                <a:ext cx="1746305" cy="1273742"/>
              </a:xfrm>
              <a:custGeom>
                <a:avLst/>
                <a:gdLst>
                  <a:gd name="T0" fmla="*/ 307383 w 3147012"/>
                  <a:gd name="T1" fmla="*/ 4340 h 2295407"/>
                  <a:gd name="T2" fmla="*/ 190200 w 3147012"/>
                  <a:gd name="T3" fmla="*/ 30380 h 2295407"/>
                  <a:gd name="T4" fmla="*/ 20937 w 3147012"/>
                  <a:gd name="T5" fmla="*/ 43401 h 2295407"/>
                  <a:gd name="T6" fmla="*/ 33957 w 3147012"/>
                  <a:gd name="T7" fmla="*/ 121522 h 2295407"/>
                  <a:gd name="T8" fmla="*/ 203220 w 3147012"/>
                  <a:gd name="T9" fmla="*/ 173603 h 2295407"/>
                  <a:gd name="T10" fmla="*/ 138119 w 3147012"/>
                  <a:gd name="T11" fmla="*/ 329847 h 2295407"/>
                  <a:gd name="T12" fmla="*/ 255302 w 3147012"/>
                  <a:gd name="T13" fmla="*/ 368908 h 2295407"/>
                  <a:gd name="T14" fmla="*/ 325708 w 3147012"/>
                  <a:gd name="T15" fmla="*/ 190964 h 2295407"/>
                  <a:gd name="T16" fmla="*/ 389362 w 3147012"/>
                  <a:gd name="T17" fmla="*/ 354923 h 2295407"/>
                  <a:gd name="T18" fmla="*/ 491595 w 3147012"/>
                  <a:gd name="T19" fmla="*/ 383857 h 2295407"/>
                  <a:gd name="T20" fmla="*/ 524387 w 3147012"/>
                  <a:gd name="T21" fmla="*/ 304771 h 2295407"/>
                  <a:gd name="T22" fmla="*/ 411545 w 3147012"/>
                  <a:gd name="T23" fmla="*/ 56421 h 2295407"/>
                  <a:gd name="T24" fmla="*/ 307383 w 3147012"/>
                  <a:gd name="T25" fmla="*/ 4340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161" name="Oval 160"/>
              <p:cNvSpPr>
                <a:spLocks noChangeArrowheads="1"/>
              </p:cNvSpPr>
              <p:nvPr/>
            </p:nvSpPr>
            <p:spPr bwMode="auto">
              <a:xfrm>
                <a:off x="6973686" y="2266179"/>
                <a:ext cx="380557" cy="380557"/>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cxnSp>
            <p:nvCxnSpPr>
              <p:cNvPr id="162" name="Straight Arrow Connector 161"/>
              <p:cNvCxnSpPr>
                <a:cxnSpLocks noChangeShapeType="1"/>
                <a:stCxn id="168" idx="6"/>
                <a:endCxn id="169" idx="2"/>
              </p:cNvCxnSpPr>
              <p:nvPr/>
            </p:nvCxnSpPr>
            <p:spPr bwMode="auto">
              <a:xfrm>
                <a:off x="5631063" y="2459644"/>
                <a:ext cx="606857"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3" name="Straight Arrow Connector 162"/>
              <p:cNvCxnSpPr>
                <a:cxnSpLocks noChangeShapeType="1"/>
                <a:stCxn id="169" idx="6"/>
                <a:endCxn id="170" idx="2"/>
              </p:cNvCxnSpPr>
              <p:nvPr/>
            </p:nvCxnSpPr>
            <p:spPr bwMode="auto">
              <a:xfrm>
                <a:off x="6455714" y="2459644"/>
                <a:ext cx="606856" cy="88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4" name="Straight Arrow Connector 163"/>
              <p:cNvCxnSpPr>
                <a:cxnSpLocks noChangeShapeType="1"/>
                <a:stCxn id="174" idx="7"/>
                <a:endCxn id="169" idx="3"/>
              </p:cNvCxnSpPr>
              <p:nvPr/>
            </p:nvCxnSpPr>
            <p:spPr bwMode="auto">
              <a:xfrm rot="5400000" flipH="1" flipV="1">
                <a:off x="583049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5" name="Straight Arrow Connector 164"/>
              <p:cNvCxnSpPr>
                <a:cxnSpLocks noChangeShapeType="1"/>
                <a:stCxn id="176" idx="1"/>
                <a:endCxn id="170" idx="5"/>
              </p:cNvCxnSpPr>
              <p:nvPr/>
            </p:nvCxnSpPr>
            <p:spPr bwMode="auto">
              <a:xfrm rot="16200000" flipV="1">
                <a:off x="706747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6" name="Straight Arrow Connector 165"/>
              <p:cNvCxnSpPr>
                <a:cxnSpLocks noChangeShapeType="1"/>
                <a:stCxn id="175" idx="7"/>
                <a:endCxn id="170" idx="3"/>
              </p:cNvCxnSpPr>
              <p:nvPr/>
            </p:nvCxnSpPr>
            <p:spPr bwMode="auto">
              <a:xfrm rot="5400000" flipH="1" flipV="1">
                <a:off x="6655147" y="2721561"/>
                <a:ext cx="624233" cy="25440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Arrow Connector 166"/>
              <p:cNvCxnSpPr>
                <a:cxnSpLocks noChangeShapeType="1"/>
                <a:stCxn id="175" idx="1"/>
                <a:endCxn id="169" idx="5"/>
              </p:cNvCxnSpPr>
              <p:nvPr/>
            </p:nvCxnSpPr>
            <p:spPr bwMode="auto">
              <a:xfrm rot="16200000" flipV="1">
                <a:off x="6242823" y="2717642"/>
                <a:ext cx="624233" cy="26224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8" name="Oval 4"/>
              <p:cNvSpPr>
                <a:spLocks noChangeArrowheads="1"/>
              </p:cNvSpPr>
              <p:nvPr/>
            </p:nvSpPr>
            <p:spPr bwMode="auto">
              <a:xfrm>
                <a:off x="5413269"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69" name="Oval 168"/>
              <p:cNvSpPr>
                <a:spLocks noChangeArrowheads="1"/>
              </p:cNvSpPr>
              <p:nvPr/>
            </p:nvSpPr>
            <p:spPr bwMode="auto">
              <a:xfrm>
                <a:off x="623792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0" name="Oval 169"/>
              <p:cNvSpPr>
                <a:spLocks noChangeArrowheads="1"/>
              </p:cNvSpPr>
              <p:nvPr/>
            </p:nvSpPr>
            <p:spPr bwMode="auto">
              <a:xfrm>
                <a:off x="7062570" y="2350747"/>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1" name="Oval 4"/>
              <p:cNvSpPr>
                <a:spLocks noChangeArrowheads="1"/>
              </p:cNvSpPr>
              <p:nvPr/>
            </p:nvSpPr>
            <p:spPr bwMode="auto">
              <a:xfrm>
                <a:off x="541326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2" name="Oval 171"/>
              <p:cNvSpPr>
                <a:spLocks noChangeArrowheads="1"/>
              </p:cNvSpPr>
              <p:nvPr/>
            </p:nvSpPr>
            <p:spPr bwMode="auto">
              <a:xfrm>
                <a:off x="6237919"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3" name="Oval 172"/>
              <p:cNvSpPr>
                <a:spLocks noChangeArrowheads="1"/>
              </p:cNvSpPr>
              <p:nvPr/>
            </p:nvSpPr>
            <p:spPr bwMode="auto">
              <a:xfrm>
                <a:off x="7062570" y="382812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4" name="Oval 4"/>
              <p:cNvSpPr>
                <a:spLocks noChangeArrowheads="1"/>
              </p:cNvSpPr>
              <p:nvPr/>
            </p:nvSpPr>
            <p:spPr bwMode="auto">
              <a:xfrm>
                <a:off x="5829513"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5" name="Oval 174"/>
              <p:cNvSpPr>
                <a:spLocks noChangeArrowheads="1"/>
              </p:cNvSpPr>
              <p:nvPr/>
            </p:nvSpPr>
            <p:spPr bwMode="auto">
              <a:xfrm>
                <a:off x="6654164" y="3128983"/>
                <a:ext cx="217794" cy="217794"/>
              </a:xfrm>
              <a:prstGeom prst="ellipse">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76" name="Oval 175"/>
              <p:cNvSpPr>
                <a:spLocks noChangeArrowheads="1"/>
              </p:cNvSpPr>
              <p:nvPr/>
            </p:nvSpPr>
            <p:spPr bwMode="auto">
              <a:xfrm>
                <a:off x="7478814" y="3128983"/>
                <a:ext cx="217794" cy="217794"/>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177" name="Straight Arrow Connector 176"/>
              <p:cNvCxnSpPr>
                <a:cxnSpLocks noChangeShapeType="1"/>
                <a:stCxn id="171" idx="6"/>
                <a:endCxn id="172" idx="2"/>
              </p:cNvCxnSpPr>
              <p:nvPr/>
            </p:nvCxnSpPr>
            <p:spPr bwMode="auto">
              <a:xfrm>
                <a:off x="5631063"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8" name="Straight Arrow Connector 177"/>
              <p:cNvCxnSpPr>
                <a:cxnSpLocks noChangeShapeType="1"/>
                <a:stCxn id="172" idx="6"/>
                <a:endCxn id="173" idx="2"/>
              </p:cNvCxnSpPr>
              <p:nvPr/>
            </p:nvCxnSpPr>
            <p:spPr bwMode="auto">
              <a:xfrm>
                <a:off x="6455714" y="3937021"/>
                <a:ext cx="606856" cy="2118"/>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9" name="Straight Arrow Connector 178"/>
              <p:cNvCxnSpPr>
                <a:cxnSpLocks noChangeShapeType="1"/>
                <a:stCxn id="172" idx="1"/>
                <a:endCxn id="174" idx="5"/>
              </p:cNvCxnSpPr>
              <p:nvPr/>
            </p:nvCxnSpPr>
            <p:spPr bwMode="auto">
              <a:xfrm rot="16200000" flipV="1">
                <a:off x="5870047"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0" name="Straight Arrow Connector 179"/>
              <p:cNvCxnSpPr>
                <a:cxnSpLocks noChangeShapeType="1"/>
                <a:stCxn id="173" idx="7"/>
                <a:endCxn id="176" idx="3"/>
              </p:cNvCxnSpPr>
              <p:nvPr/>
            </p:nvCxnSpPr>
            <p:spPr bwMode="auto">
              <a:xfrm rot="5400000" flipH="1" flipV="1">
                <a:off x="7107022"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1" name="Straight Arrow Connector 180"/>
              <p:cNvCxnSpPr>
                <a:cxnSpLocks noChangeShapeType="1"/>
                <a:stCxn id="173" idx="1"/>
                <a:endCxn id="175" idx="5"/>
              </p:cNvCxnSpPr>
              <p:nvPr/>
            </p:nvCxnSpPr>
            <p:spPr bwMode="auto">
              <a:xfrm rot="16200000" flipV="1">
                <a:off x="6694698" y="3460249"/>
                <a:ext cx="545134" cy="254401"/>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2" name="Straight Arrow Connector 181"/>
              <p:cNvCxnSpPr>
                <a:cxnSpLocks noChangeShapeType="1"/>
                <a:stCxn id="172" idx="7"/>
                <a:endCxn id="175" idx="3"/>
              </p:cNvCxnSpPr>
              <p:nvPr/>
            </p:nvCxnSpPr>
            <p:spPr bwMode="auto">
              <a:xfrm rot="5400000" flipH="1" flipV="1">
                <a:off x="6282371" y="3456332"/>
                <a:ext cx="545134" cy="262239"/>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71712" name="Group 182"/>
              <p:cNvGrpSpPr>
                <a:grpSpLocks/>
              </p:cNvGrpSpPr>
              <p:nvPr/>
            </p:nvGrpSpPr>
            <p:grpSpPr bwMode="auto">
              <a:xfrm>
                <a:off x="6258950" y="2393031"/>
                <a:ext cx="1410722" cy="930249"/>
                <a:chOff x="2133600" y="2884114"/>
                <a:chExt cx="2542259" cy="1676400"/>
              </a:xfrm>
            </p:grpSpPr>
            <p:sp>
              <p:nvSpPr>
                <p:cNvPr id="185" name="Cube 184"/>
                <p:cNvSpPr/>
                <p:nvPr/>
              </p:nvSpPr>
              <p:spPr bwMode="auto">
                <a:xfrm>
                  <a:off x="3656576"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86" name="Cube 185"/>
                <p:cNvSpPr/>
                <p:nvPr/>
              </p:nvSpPr>
              <p:spPr bwMode="auto">
                <a:xfrm>
                  <a:off x="2844100" y="4255343"/>
                  <a:ext cx="33471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88" name="Cube 187"/>
                <p:cNvSpPr/>
                <p:nvPr/>
              </p:nvSpPr>
              <p:spPr bwMode="auto">
                <a:xfrm>
                  <a:off x="2134615" y="2876725"/>
                  <a:ext cx="331856" cy="31176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2" name="Cube 191"/>
                <p:cNvSpPr/>
                <p:nvPr/>
              </p:nvSpPr>
              <p:spPr bwMode="auto">
                <a:xfrm>
                  <a:off x="4343176" y="4255343"/>
                  <a:ext cx="331856" cy="306041"/>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71713" name="Group 192"/>
              <p:cNvGrpSpPr>
                <a:grpSpLocks/>
              </p:cNvGrpSpPr>
              <p:nvPr/>
            </p:nvGrpSpPr>
            <p:grpSpPr bwMode="auto">
              <a:xfrm>
                <a:off x="6670818" y="2373097"/>
                <a:ext cx="839892" cy="594558"/>
                <a:chOff x="2875826" y="2848192"/>
                <a:chExt cx="1513567" cy="1071452"/>
              </a:xfrm>
            </p:grpSpPr>
            <p:sp>
              <p:nvSpPr>
                <p:cNvPr id="195" name="Cube 194"/>
                <p:cNvSpPr/>
                <p:nvPr/>
              </p:nvSpPr>
              <p:spPr bwMode="auto">
                <a:xfrm>
                  <a:off x="2875568" y="2848124"/>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8" name="Cube 197"/>
                <p:cNvSpPr/>
                <p:nvPr/>
              </p:nvSpPr>
              <p:spPr bwMode="auto">
                <a:xfrm>
                  <a:off x="3281806"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99" name="Cube 198"/>
                <p:cNvSpPr/>
                <p:nvPr/>
              </p:nvSpPr>
              <p:spPr bwMode="auto">
                <a:xfrm>
                  <a:off x="4057092" y="3614659"/>
                  <a:ext cx="331856" cy="306041"/>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sp>
          <p:nvSpPr>
            <p:cNvPr id="81928" name="TextBox 253"/>
            <p:cNvSpPr txBox="1">
              <a:spLocks noChangeArrowheads="1"/>
            </p:cNvSpPr>
            <p:nvPr/>
          </p:nvSpPr>
          <p:spPr bwMode="auto">
            <a:xfrm>
              <a:off x="5029200" y="1219200"/>
              <a:ext cx="3048000" cy="9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eaLnBrk="1" hangingPunct="1">
                <a:defRPr/>
              </a:pPr>
              <a:r>
                <a:rPr lang="en-US" altLang="x-none" sz="2800" smtClean="0">
                  <a:solidFill>
                    <a:schemeClr val="tx1">
                      <a:lumMod val="50000"/>
                      <a:lumOff val="50000"/>
                    </a:schemeClr>
                  </a:solidFill>
                </a:rPr>
                <a:t>Update Functions</a:t>
              </a:r>
            </a:p>
            <a:p>
              <a:pPr algn="ctr" eaLnBrk="1" hangingPunct="1">
                <a:defRPr/>
              </a:pPr>
              <a:r>
                <a:rPr lang="en-US" altLang="x-none" sz="2800" i="1" dirty="0" smtClean="0">
                  <a:solidFill>
                    <a:schemeClr val="tx1">
                      <a:lumMod val="50000"/>
                      <a:lumOff val="50000"/>
                    </a:schemeClr>
                  </a:solidFill>
                </a:rPr>
                <a:t>User Computation</a:t>
              </a:r>
            </a:p>
          </p:txBody>
        </p:sp>
      </p:grpSp>
      <p:sp>
        <p:nvSpPr>
          <p:cNvPr id="716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3F7CDCFA-1D78-8C45-BBEC-3DDFE2C8FFD1}" type="slidenum">
              <a:rPr lang="en-US" altLang="x-none" sz="1200">
                <a:solidFill>
                  <a:srgbClr val="000000"/>
                </a:solidFill>
              </a:rPr>
              <a:pPr fontAlgn="base">
                <a:spcBef>
                  <a:spcPct val="0"/>
                </a:spcBef>
                <a:spcAft>
                  <a:spcPct val="0"/>
                </a:spcAft>
                <a:buFontTx/>
                <a:buNone/>
              </a:pPr>
              <a:t>35</a:t>
            </a:fld>
            <a:endParaRPr lang="en-US" altLang="x-none" sz="1200">
              <a:solidFill>
                <a:srgbClr val="000000"/>
              </a:solidFill>
            </a:endParaRPr>
          </a:p>
        </p:txBody>
      </p:sp>
      <p:sp>
        <p:nvSpPr>
          <p:cNvPr id="71686" name="Rounded Rectangle 112"/>
          <p:cNvSpPr>
            <a:spLocks noChangeArrowheads="1"/>
          </p:cNvSpPr>
          <p:nvPr/>
        </p:nvSpPr>
        <p:spPr bwMode="auto">
          <a:xfrm>
            <a:off x="2584450" y="4445000"/>
            <a:ext cx="4140200" cy="2093913"/>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tLang="x-none"/>
              <a:t>PageRank Revisited</a:t>
            </a:r>
          </a:p>
        </p:txBody>
      </p:sp>
      <p:sp>
        <p:nvSpPr>
          <p:cNvPr id="737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A878E4DD-893C-FE4F-A75D-A5FB63D2DC35}" type="slidenum">
              <a:rPr lang="en-US" altLang="x-none" sz="1200">
                <a:solidFill>
                  <a:srgbClr val="000000"/>
                </a:solidFill>
              </a:rPr>
              <a:pPr fontAlgn="base">
                <a:spcBef>
                  <a:spcPct val="0"/>
                </a:spcBef>
                <a:spcAft>
                  <a:spcPct val="0"/>
                </a:spcAft>
                <a:buFontTx/>
                <a:buNone/>
              </a:pPr>
              <a:t>36</a:t>
            </a:fld>
            <a:endParaRPr lang="en-US" altLang="x-none" sz="1200">
              <a:solidFill>
                <a:srgbClr val="000000"/>
              </a:solidFill>
            </a:endParaRPr>
          </a:p>
        </p:txBody>
      </p:sp>
      <p:grpSp>
        <p:nvGrpSpPr>
          <p:cNvPr id="73731" name="Group 7"/>
          <p:cNvGrpSpPr>
            <a:grpSpLocks/>
          </p:cNvGrpSpPr>
          <p:nvPr/>
        </p:nvGrpSpPr>
        <p:grpSpPr bwMode="auto">
          <a:xfrm>
            <a:off x="409575" y="1247775"/>
            <a:ext cx="7826375" cy="4524375"/>
            <a:chOff x="4232379" y="2542872"/>
            <a:chExt cx="5078356" cy="2615900"/>
          </a:xfrm>
        </p:grpSpPr>
        <p:sp>
          <p:nvSpPr>
            <p:cNvPr id="73733" name="TextBox 17"/>
            <p:cNvSpPr txBox="1">
              <a:spLocks noChangeArrowheads="1"/>
            </p:cNvSpPr>
            <p:nvPr/>
          </p:nvSpPr>
          <p:spPr bwMode="auto">
            <a:xfrm>
              <a:off x="4232379" y="2542872"/>
              <a:ext cx="4683021" cy="26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3600" dirty="0" err="1">
                  <a:ea typeface="Consolas" charset="0"/>
                  <a:cs typeface="Consolas" charset="0"/>
                </a:rPr>
                <a:t>Pagerank</a:t>
              </a:r>
              <a:r>
                <a:rPr lang="en-US" altLang="x-none" sz="3600" dirty="0">
                  <a:ea typeface="Consolas" charset="0"/>
                  <a:cs typeface="Consolas" charset="0"/>
                </a:rPr>
                <a:t>(scope) {</a:t>
              </a:r>
            </a:p>
            <a:p>
              <a:pPr eaLnBrk="1" hangingPunct="1">
                <a:spcBef>
                  <a:spcPct val="0"/>
                </a:spcBef>
                <a:buFontTx/>
                <a:buNone/>
              </a:pPr>
              <a:endParaRPr lang="en-US" altLang="x-none" sz="3600" dirty="0">
                <a:ea typeface="Consolas" charset="0"/>
                <a:cs typeface="Consolas" charset="0"/>
              </a:endParaRPr>
            </a:p>
            <a:p>
              <a:pPr eaLnBrk="1" hangingPunct="1">
                <a:spcBef>
                  <a:spcPct val="0"/>
                </a:spcBef>
                <a:buFontTx/>
                <a:buNone/>
              </a:pPr>
              <a:endParaRPr lang="en-US" altLang="x-none" sz="3600" dirty="0">
                <a:ea typeface="Consolas" charset="0"/>
                <a:cs typeface="Consolas" charset="0"/>
              </a:endParaRPr>
            </a:p>
            <a:p>
              <a:pPr eaLnBrk="1" hangingPunct="1">
                <a:spcBef>
                  <a:spcPct val="0"/>
                </a:spcBef>
                <a:buFontTx/>
                <a:buNone/>
              </a:pPr>
              <a:endParaRPr lang="en-US" altLang="x-none" sz="3600" dirty="0">
                <a:ea typeface="Consolas" charset="0"/>
                <a:cs typeface="Consolas" charset="0"/>
              </a:endParaRPr>
            </a:p>
            <a:p>
              <a:pPr eaLnBrk="1" hangingPunct="1">
                <a:spcBef>
                  <a:spcPct val="0"/>
                </a:spcBef>
                <a:buFontTx/>
                <a:buNone/>
              </a:pPr>
              <a:r>
                <a:rPr lang="en-US" altLang="x-none" sz="3600" dirty="0">
                  <a:ea typeface="Consolas" charset="0"/>
                  <a:cs typeface="Consolas" charset="0"/>
                </a:rPr>
                <a:t>   </a:t>
              </a:r>
            </a:p>
            <a:p>
              <a:pPr eaLnBrk="1" hangingPunct="1">
                <a:spcBef>
                  <a:spcPct val="0"/>
                </a:spcBef>
                <a:buFontTx/>
                <a:buNone/>
              </a:pPr>
              <a:endParaRPr lang="en-US" altLang="x-none" sz="3600" dirty="0">
                <a:ea typeface="Consolas" charset="0"/>
                <a:cs typeface="Consolas" charset="0"/>
              </a:endParaRPr>
            </a:p>
            <a:p>
              <a:pPr eaLnBrk="1" hangingPunct="1">
                <a:spcBef>
                  <a:spcPct val="0"/>
                </a:spcBef>
                <a:buFontTx/>
                <a:buNone/>
              </a:pPr>
              <a:r>
                <a:rPr lang="en-US" altLang="x-none" sz="3600" dirty="0">
                  <a:ea typeface="Consolas" charset="0"/>
                  <a:cs typeface="Consolas" charset="0"/>
                </a:rPr>
                <a:t>   …</a:t>
              </a:r>
            </a:p>
            <a:p>
              <a:pPr eaLnBrk="1" hangingPunct="1">
                <a:spcBef>
                  <a:spcPct val="0"/>
                </a:spcBef>
                <a:buFontTx/>
                <a:buNone/>
              </a:pPr>
              <a:r>
                <a:rPr lang="en-US" altLang="x-none" sz="3600" dirty="0">
                  <a:ea typeface="Consolas" charset="0"/>
                  <a:cs typeface="Consolas" charset="0"/>
                </a:rPr>
                <a:t>}</a:t>
              </a:r>
            </a:p>
          </p:txBody>
        </p:sp>
        <p:graphicFrame>
          <p:nvGraphicFramePr>
            <p:cNvPr id="73734" name="Object 18"/>
            <p:cNvGraphicFramePr>
              <a:graphicFrameLocks noChangeAspect="1"/>
            </p:cNvGraphicFramePr>
            <p:nvPr/>
          </p:nvGraphicFramePr>
          <p:xfrm>
            <a:off x="4359695" y="2983388"/>
            <a:ext cx="4951040" cy="1464006"/>
          </p:xfrm>
          <a:graphic>
            <a:graphicData uri="http://schemas.openxmlformats.org/presentationml/2006/ole">
              <mc:AlternateContent xmlns:mc="http://schemas.openxmlformats.org/markup-compatibility/2006">
                <mc:Choice xmlns:v="urn:schemas-microsoft-com:vml" Requires="v">
                  <p:oleObj spid="_x0000_s73753" name="Equation" r:id="rId4" imgW="3060700" imgH="889000" progId="Equation.3">
                    <p:embed/>
                  </p:oleObj>
                </mc:Choice>
                <mc:Fallback>
                  <p:oleObj name="Equation" r:id="rId4" imgW="3060700" imgH="8890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695" y="2983388"/>
                          <a:ext cx="4951040" cy="146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3732" name="Rectangle 2"/>
          <p:cNvSpPr>
            <a:spLocks noChangeArrowheads="1"/>
          </p:cNvSpPr>
          <p:nvPr/>
        </p:nvSpPr>
        <p:spPr bwMode="auto">
          <a:xfrm>
            <a:off x="557213" y="3983038"/>
            <a:ext cx="5856287" cy="750887"/>
          </a:xfrm>
          <a:prstGeom prst="rect">
            <a:avLst/>
          </a:prstGeom>
          <a:solidFill>
            <a:srgbClr val="FFFFFF"/>
          </a:solidFill>
          <a:ln w="38100">
            <a:solidFill>
              <a:srgbClr val="FFFFFF"/>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1143000"/>
            <a:ext cx="9144001"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1143000"/>
            <a:ext cx="9144001"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a:spLocks noGrp="1"/>
          </p:cNvSpPr>
          <p:nvPr>
            <p:ph type="title"/>
          </p:nvPr>
        </p:nvSpPr>
        <p:spPr>
          <a:xfrm>
            <a:off x="193675" y="357188"/>
            <a:ext cx="8702675" cy="1143000"/>
          </a:xfrm>
        </p:spPr>
        <p:txBody>
          <a:bodyPr/>
          <a:lstStyle/>
          <a:p>
            <a:pPr eaLnBrk="1" hangingPunct="1"/>
            <a:r>
              <a:rPr lang="en-US" altLang="x-none" sz="3600"/>
              <a:t>PageRank data races confound convergence</a:t>
            </a:r>
          </a:p>
        </p:txBody>
      </p:sp>
      <p:sp>
        <p:nvSpPr>
          <p:cNvPr id="757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680CD3EE-931B-EF43-884A-DB5B5FE53F6C}" type="slidenum">
              <a:rPr lang="en-US" altLang="x-none" sz="1200">
                <a:solidFill>
                  <a:srgbClr val="000000"/>
                </a:solidFill>
              </a:rPr>
              <a:pPr fontAlgn="base">
                <a:spcBef>
                  <a:spcPct val="0"/>
                </a:spcBef>
                <a:spcAft>
                  <a:spcPct val="0"/>
                </a:spcAft>
                <a:buFontTx/>
                <a:buNone/>
              </a:pPr>
              <a:t>37</a:t>
            </a:fld>
            <a:endParaRPr lang="en-US" altLang="x-none" sz="1200">
              <a:solidFill>
                <a:srgbClr val="000000"/>
              </a:solidFill>
            </a:endParaRPr>
          </a:p>
        </p:txBody>
      </p:sp>
      <p:sp>
        <p:nvSpPr>
          <p:cNvPr id="75781" name="Rectangle 5"/>
          <p:cNvSpPr>
            <a:spLocks noChangeArrowheads="1"/>
          </p:cNvSpPr>
          <p:nvPr/>
        </p:nvSpPr>
        <p:spPr bwMode="auto">
          <a:xfrm>
            <a:off x="4206875" y="2717800"/>
            <a:ext cx="1211263" cy="317500"/>
          </a:xfrm>
          <a:prstGeom prst="rect">
            <a:avLst/>
          </a:prstGeom>
          <a:solidFill>
            <a:srgbClr val="FFFF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pic>
        <p:nvPicPr>
          <p:cNvPr id="12" name="Picture 11"/>
          <p:cNvPicPr>
            <a:picLocks noChangeAspect="1"/>
          </p:cNvPicPr>
          <p:nvPr/>
        </p:nvPicPr>
        <p:blipFill>
          <a:blip r:embed="rId5"/>
          <a:stretch>
            <a:fillRect/>
          </a:stretch>
        </p:blipFill>
        <p:spPr>
          <a:xfrm>
            <a:off x="2373313" y="2082800"/>
            <a:ext cx="5170487" cy="34798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tLang="x-none"/>
              <a:t>Racing PageRank: Bug</a:t>
            </a:r>
          </a:p>
        </p:txBody>
      </p:sp>
      <p:sp>
        <p:nvSpPr>
          <p:cNvPr id="778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5D154FB5-E163-4841-B1DA-DCD4FD7A737A}" type="slidenum">
              <a:rPr lang="en-US" altLang="x-none" sz="1200">
                <a:solidFill>
                  <a:srgbClr val="000000"/>
                </a:solidFill>
              </a:rPr>
              <a:pPr fontAlgn="base">
                <a:spcBef>
                  <a:spcPct val="0"/>
                </a:spcBef>
                <a:spcAft>
                  <a:spcPct val="0"/>
                </a:spcAft>
                <a:buFontTx/>
                <a:buNone/>
              </a:pPr>
              <a:t>38</a:t>
            </a:fld>
            <a:endParaRPr lang="en-US" altLang="x-none" sz="1200">
              <a:solidFill>
                <a:srgbClr val="000000"/>
              </a:solidFill>
            </a:endParaRPr>
          </a:p>
        </p:txBody>
      </p:sp>
      <p:grpSp>
        <p:nvGrpSpPr>
          <p:cNvPr id="77827" name="Group 7"/>
          <p:cNvGrpSpPr>
            <a:grpSpLocks/>
          </p:cNvGrpSpPr>
          <p:nvPr/>
        </p:nvGrpSpPr>
        <p:grpSpPr bwMode="auto">
          <a:xfrm>
            <a:off x="409575" y="1247775"/>
            <a:ext cx="7826375" cy="4524375"/>
            <a:chOff x="4232379" y="2542872"/>
            <a:chExt cx="5078356" cy="2615900"/>
          </a:xfrm>
        </p:grpSpPr>
        <p:sp>
          <p:nvSpPr>
            <p:cNvPr id="77832" name="TextBox 17"/>
            <p:cNvSpPr txBox="1">
              <a:spLocks noChangeArrowheads="1"/>
            </p:cNvSpPr>
            <p:nvPr/>
          </p:nvSpPr>
          <p:spPr bwMode="auto">
            <a:xfrm>
              <a:off x="4232379" y="2542872"/>
              <a:ext cx="4683021" cy="26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3600">
                  <a:ea typeface="Consolas" charset="0"/>
                  <a:cs typeface="Consolas" charset="0"/>
                </a:rPr>
                <a:t>Pagerank(scope) {</a:t>
              </a: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r>
                <a:rPr lang="en-US" altLang="x-none" sz="3600">
                  <a:ea typeface="Consolas" charset="0"/>
                  <a:cs typeface="Consolas" charset="0"/>
                </a:rPr>
                <a:t>   </a:t>
              </a: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r>
                <a:rPr lang="en-US" altLang="x-none" sz="3600">
                  <a:ea typeface="Consolas" charset="0"/>
                  <a:cs typeface="Consolas" charset="0"/>
                </a:rPr>
                <a:t>   …</a:t>
              </a:r>
            </a:p>
            <a:p>
              <a:pPr eaLnBrk="1" hangingPunct="1">
                <a:spcBef>
                  <a:spcPct val="0"/>
                </a:spcBef>
                <a:buFontTx/>
                <a:buNone/>
              </a:pPr>
              <a:r>
                <a:rPr lang="en-US" altLang="x-none" sz="3600">
                  <a:ea typeface="Consolas" charset="0"/>
                  <a:cs typeface="Consolas" charset="0"/>
                </a:rPr>
                <a:t>}</a:t>
              </a:r>
            </a:p>
          </p:txBody>
        </p:sp>
        <p:graphicFrame>
          <p:nvGraphicFramePr>
            <p:cNvPr id="77833" name="Object 18"/>
            <p:cNvGraphicFramePr>
              <a:graphicFrameLocks noChangeAspect="1"/>
            </p:cNvGraphicFramePr>
            <p:nvPr/>
          </p:nvGraphicFramePr>
          <p:xfrm>
            <a:off x="4359695" y="2983388"/>
            <a:ext cx="4951040" cy="1464006"/>
          </p:xfrm>
          <a:graphic>
            <a:graphicData uri="http://schemas.openxmlformats.org/presentationml/2006/ole">
              <mc:AlternateContent xmlns:mc="http://schemas.openxmlformats.org/markup-compatibility/2006">
                <mc:Choice xmlns:v="urn:schemas-microsoft-com:vml" Requires="v">
                  <p:oleObj spid="_x0000_s77852" name="Equation" r:id="rId4" imgW="3060700" imgH="889000" progId="Equation.3">
                    <p:embed/>
                  </p:oleObj>
                </mc:Choice>
                <mc:Fallback>
                  <p:oleObj name="Equation" r:id="rId4" imgW="3060700" imgH="8890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695" y="2983388"/>
                          <a:ext cx="4951040" cy="146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7828" name="Rectangle 2"/>
          <p:cNvSpPr>
            <a:spLocks noChangeArrowheads="1"/>
          </p:cNvSpPr>
          <p:nvPr/>
        </p:nvSpPr>
        <p:spPr bwMode="auto">
          <a:xfrm>
            <a:off x="557213" y="3983038"/>
            <a:ext cx="5856287" cy="750887"/>
          </a:xfrm>
          <a:prstGeom prst="rect">
            <a:avLst/>
          </a:prstGeom>
          <a:solidFill>
            <a:srgbClr val="FFFFFF"/>
          </a:solidFill>
          <a:ln w="38100">
            <a:solidFill>
              <a:srgbClr val="FFFFFF"/>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grpSp>
        <p:nvGrpSpPr>
          <p:cNvPr id="6" name="Group 5"/>
          <p:cNvGrpSpPr>
            <a:grpSpLocks/>
          </p:cNvGrpSpPr>
          <p:nvPr/>
        </p:nvGrpSpPr>
        <p:grpSpPr bwMode="auto">
          <a:xfrm>
            <a:off x="606425" y="2009775"/>
            <a:ext cx="3035300" cy="1822450"/>
            <a:chOff x="606403" y="2009610"/>
            <a:chExt cx="3034603" cy="1822149"/>
          </a:xfrm>
        </p:grpSpPr>
        <p:sp>
          <p:nvSpPr>
            <p:cNvPr id="77830" name="Oval 4"/>
            <p:cNvSpPr>
              <a:spLocks noChangeArrowheads="1"/>
            </p:cNvSpPr>
            <p:nvPr/>
          </p:nvSpPr>
          <p:spPr bwMode="auto">
            <a:xfrm>
              <a:off x="606403" y="2009610"/>
              <a:ext cx="2668915" cy="537753"/>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77831" name="Oval 8"/>
            <p:cNvSpPr>
              <a:spLocks noChangeArrowheads="1"/>
            </p:cNvSpPr>
            <p:nvPr/>
          </p:nvSpPr>
          <p:spPr bwMode="auto">
            <a:xfrm>
              <a:off x="973135" y="3357813"/>
              <a:ext cx="2667871" cy="473946"/>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altLang="x-none"/>
              <a:t>Racing PageRank: Bug Fix</a:t>
            </a:r>
          </a:p>
        </p:txBody>
      </p:sp>
      <p:sp>
        <p:nvSpPr>
          <p:cNvPr id="798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C2A790A2-F290-B44D-B721-E29214FB8271}" type="slidenum">
              <a:rPr lang="en-US" altLang="x-none" sz="1200">
                <a:solidFill>
                  <a:srgbClr val="000000"/>
                </a:solidFill>
              </a:rPr>
              <a:pPr fontAlgn="base">
                <a:spcBef>
                  <a:spcPct val="0"/>
                </a:spcBef>
                <a:spcAft>
                  <a:spcPct val="0"/>
                </a:spcAft>
                <a:buFontTx/>
                <a:buNone/>
              </a:pPr>
              <a:t>39</a:t>
            </a:fld>
            <a:endParaRPr lang="en-US" altLang="x-none" sz="1200">
              <a:solidFill>
                <a:srgbClr val="000000"/>
              </a:solidFill>
            </a:endParaRPr>
          </a:p>
        </p:txBody>
      </p:sp>
      <p:grpSp>
        <p:nvGrpSpPr>
          <p:cNvPr id="79875" name="Group 7"/>
          <p:cNvGrpSpPr>
            <a:grpSpLocks/>
          </p:cNvGrpSpPr>
          <p:nvPr/>
        </p:nvGrpSpPr>
        <p:grpSpPr bwMode="auto">
          <a:xfrm>
            <a:off x="409575" y="1247775"/>
            <a:ext cx="7826375" cy="4524375"/>
            <a:chOff x="4232379" y="2542872"/>
            <a:chExt cx="5078356" cy="2615900"/>
          </a:xfrm>
        </p:grpSpPr>
        <p:sp>
          <p:nvSpPr>
            <p:cNvPr id="79879" name="TextBox 17"/>
            <p:cNvSpPr txBox="1">
              <a:spLocks noChangeArrowheads="1"/>
            </p:cNvSpPr>
            <p:nvPr/>
          </p:nvSpPr>
          <p:spPr bwMode="auto">
            <a:xfrm>
              <a:off x="4232379" y="2542872"/>
              <a:ext cx="4683021" cy="26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3600">
                  <a:ea typeface="Consolas" charset="0"/>
                  <a:cs typeface="Consolas" charset="0"/>
                </a:rPr>
                <a:t>Pagerank(scope) {</a:t>
              </a: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r>
                <a:rPr lang="en-US" altLang="x-none" sz="3600">
                  <a:ea typeface="Consolas" charset="0"/>
                  <a:cs typeface="Consolas" charset="0"/>
                </a:rPr>
                <a:t>   </a:t>
              </a:r>
            </a:p>
            <a:p>
              <a:pPr eaLnBrk="1" hangingPunct="1">
                <a:spcBef>
                  <a:spcPct val="0"/>
                </a:spcBef>
                <a:buFontTx/>
                <a:buNone/>
              </a:pPr>
              <a:endParaRPr lang="en-US" altLang="x-none" sz="3600">
                <a:ea typeface="Consolas" charset="0"/>
                <a:cs typeface="Consolas" charset="0"/>
              </a:endParaRPr>
            </a:p>
            <a:p>
              <a:pPr eaLnBrk="1" hangingPunct="1">
                <a:spcBef>
                  <a:spcPct val="0"/>
                </a:spcBef>
                <a:buFontTx/>
                <a:buNone/>
              </a:pPr>
              <a:r>
                <a:rPr lang="en-US" altLang="x-none" sz="3600">
                  <a:ea typeface="Consolas" charset="0"/>
                  <a:cs typeface="Consolas" charset="0"/>
                </a:rPr>
                <a:t>   …</a:t>
              </a:r>
            </a:p>
            <a:p>
              <a:pPr eaLnBrk="1" hangingPunct="1">
                <a:spcBef>
                  <a:spcPct val="0"/>
                </a:spcBef>
                <a:buFontTx/>
                <a:buNone/>
              </a:pPr>
              <a:r>
                <a:rPr lang="en-US" altLang="x-none" sz="3600">
                  <a:ea typeface="Consolas" charset="0"/>
                  <a:cs typeface="Consolas" charset="0"/>
                </a:rPr>
                <a:t>}</a:t>
              </a:r>
            </a:p>
          </p:txBody>
        </p:sp>
        <p:graphicFrame>
          <p:nvGraphicFramePr>
            <p:cNvPr id="79880" name="Object 18"/>
            <p:cNvGraphicFramePr>
              <a:graphicFrameLocks noChangeAspect="1"/>
            </p:cNvGraphicFramePr>
            <p:nvPr/>
          </p:nvGraphicFramePr>
          <p:xfrm>
            <a:off x="4359695" y="2983388"/>
            <a:ext cx="4951040" cy="1464006"/>
          </p:xfrm>
          <a:graphic>
            <a:graphicData uri="http://schemas.openxmlformats.org/presentationml/2006/ole">
              <mc:AlternateContent xmlns:mc="http://schemas.openxmlformats.org/markup-compatibility/2006">
                <mc:Choice xmlns:v="urn:schemas-microsoft-com:vml" Requires="v">
                  <p:oleObj spid="_x0000_s79899" name="Equation" r:id="rId4" imgW="3060700" imgH="889000" progId="Equation.3">
                    <p:embed/>
                  </p:oleObj>
                </mc:Choice>
                <mc:Fallback>
                  <p:oleObj name="Equation" r:id="rId4" imgW="3060700" imgH="8890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695" y="2983388"/>
                          <a:ext cx="4951040" cy="146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9876" name="TextBox 4"/>
          <p:cNvSpPr txBox="1">
            <a:spLocks noChangeArrowheads="1"/>
          </p:cNvSpPr>
          <p:nvPr/>
        </p:nvSpPr>
        <p:spPr bwMode="auto">
          <a:xfrm>
            <a:off x="642938" y="2009775"/>
            <a:ext cx="2587625" cy="522288"/>
          </a:xfrm>
          <a:prstGeom prst="rect">
            <a:avLst/>
          </a:prstGeom>
          <a:solidFill>
            <a:srgbClr val="FFFFFF"/>
          </a:solidFill>
          <a:ln w="9525">
            <a:solidFill>
              <a:srgbClr val="FFFFFF"/>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x-none" sz="2800" b="1"/>
              <a:t>tmp</a:t>
            </a:r>
          </a:p>
        </p:txBody>
      </p:sp>
      <p:sp>
        <p:nvSpPr>
          <p:cNvPr id="79877" name="TextBox 8"/>
          <p:cNvSpPr txBox="1">
            <a:spLocks noChangeArrowheads="1"/>
          </p:cNvSpPr>
          <p:nvPr/>
        </p:nvSpPr>
        <p:spPr bwMode="auto">
          <a:xfrm>
            <a:off x="1017588" y="3282950"/>
            <a:ext cx="2587625" cy="523875"/>
          </a:xfrm>
          <a:prstGeom prst="rect">
            <a:avLst/>
          </a:prstGeom>
          <a:solidFill>
            <a:srgbClr val="FFFFFF"/>
          </a:solidFill>
          <a:ln w="9525">
            <a:solidFill>
              <a:srgbClr val="FFFFFF"/>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x-none" sz="2800" b="1"/>
              <a:t>tmp</a:t>
            </a:r>
          </a:p>
        </p:txBody>
      </p:sp>
      <p:sp>
        <p:nvSpPr>
          <p:cNvPr id="10" name="Rounded Rectangle 9"/>
          <p:cNvSpPr>
            <a:spLocks noChangeArrowheads="1"/>
          </p:cNvSpPr>
          <p:nvPr/>
        </p:nvSpPr>
        <p:spPr bwMode="auto">
          <a:xfrm>
            <a:off x="515938" y="3868738"/>
            <a:ext cx="3806825" cy="777875"/>
          </a:xfrm>
          <a:prstGeom prst="roundRect">
            <a:avLst>
              <a:gd name="adj" fmla="val 16667"/>
            </a:avLst>
          </a:prstGeom>
          <a:noFill/>
          <a:ln w="28575">
            <a:solidFill>
              <a:srgbClr val="009A00"/>
            </a:solidFill>
            <a:prstDash val="sysDot"/>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ctrTitle"/>
          </p:nvPr>
        </p:nvSpPr>
        <p:spPr>
          <a:xfrm>
            <a:off x="685800" y="2143125"/>
            <a:ext cx="7772400" cy="1676400"/>
          </a:xfrm>
        </p:spPr>
        <p:txBody>
          <a:bodyPr/>
          <a:lstStyle/>
          <a:p>
            <a:pPr eaLnBrk="1" hangingPunct="1"/>
            <a:r>
              <a:rPr lang="en-US" altLang="x-none"/>
              <a:t>Threads, Locks, &amp; Messages </a:t>
            </a:r>
          </a:p>
        </p:txBody>
      </p:sp>
      <p:sp>
        <p:nvSpPr>
          <p:cNvPr id="16386" name="Subtitle 4"/>
          <p:cNvSpPr>
            <a:spLocks noGrp="1"/>
          </p:cNvSpPr>
          <p:nvPr>
            <p:ph type="subTitle" idx="1"/>
          </p:nvPr>
        </p:nvSpPr>
        <p:spPr>
          <a:xfrm>
            <a:off x="1922463" y="4276725"/>
            <a:ext cx="5299075" cy="584200"/>
          </a:xfrm>
        </p:spPr>
        <p:txBody>
          <a:bodyPr wrap="none">
            <a:spAutoFit/>
          </a:bodyPr>
          <a:lstStyle/>
          <a:p>
            <a:pPr eaLnBrk="1" hangingPunct="1"/>
            <a:r>
              <a:rPr lang="en-US" altLang="x-none" b="1">
                <a:solidFill>
                  <a:srgbClr val="0070C0"/>
                </a:solidFill>
              </a:rPr>
              <a:t>“Low-level parallel primitives”</a:t>
            </a:r>
          </a:p>
        </p:txBody>
      </p:sp>
      <p:sp>
        <p:nvSpPr>
          <p:cNvPr id="16387" name="TextBox 5"/>
          <p:cNvSpPr txBox="1">
            <a:spLocks noChangeArrowheads="1"/>
          </p:cNvSpPr>
          <p:nvPr/>
        </p:nvSpPr>
        <p:spPr bwMode="auto">
          <a:xfrm>
            <a:off x="685800" y="1143000"/>
            <a:ext cx="256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a:t>We could use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altLang="x-none"/>
              <a:t>Throughput != Performance</a:t>
            </a:r>
          </a:p>
        </p:txBody>
      </p:sp>
      <p:graphicFrame>
        <p:nvGraphicFramePr>
          <p:cNvPr id="4" name="Diagram 3"/>
          <p:cNvGraphicFramePr/>
          <p:nvPr/>
        </p:nvGraphicFramePr>
        <p:xfrm>
          <a:off x="1143000" y="1219200"/>
          <a:ext cx="6858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88068AF2-170D-8A4C-AE37-86CB0C802FAF}" type="slidenum">
              <a:rPr lang="en-US" altLang="x-none" sz="1200">
                <a:solidFill>
                  <a:srgbClr val="000000"/>
                </a:solidFill>
              </a:rPr>
              <a:pPr fontAlgn="base">
                <a:spcBef>
                  <a:spcPct val="0"/>
                </a:spcBef>
                <a:spcAft>
                  <a:spcPct val="0"/>
                </a:spcAft>
                <a:buFontTx/>
                <a:buNone/>
              </a:pPr>
              <a:t>40</a:t>
            </a:fld>
            <a:endParaRPr lang="en-US" altLang="x-none" sz="120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911F2A4-8491-C049-BF1C-F99FD29E1722}"/>
                                            </p:graphicEl>
                                          </p:spTgt>
                                        </p:tgtEl>
                                        <p:attrNameLst>
                                          <p:attrName>style.visibility</p:attrName>
                                        </p:attrNameLst>
                                      </p:cBhvr>
                                      <p:to>
                                        <p:strVal val="visible"/>
                                      </p:to>
                                    </p:set>
                                    <p:animEffect transition="in" filter="wipe(down)">
                                      <p:cBhvr>
                                        <p:cTn id="7" dur="500"/>
                                        <p:tgtEl>
                                          <p:spTgt spid="4">
                                            <p:graphicEl>
                                              <a:dgm id="{5911F2A4-8491-C049-BF1C-F99FD29E1722}"/>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dgm id="{E0B5F66C-5288-9D49-B866-4DD2852D061A}"/>
                                            </p:graphicEl>
                                          </p:spTgt>
                                        </p:tgtEl>
                                        <p:attrNameLst>
                                          <p:attrName>style.visibility</p:attrName>
                                        </p:attrNameLst>
                                      </p:cBhvr>
                                      <p:to>
                                        <p:strVal val="visible"/>
                                      </p:to>
                                    </p:set>
                                    <p:animEffect transition="in" filter="wipe(down)">
                                      <p:cBhvr>
                                        <p:cTn id="11" dur="500"/>
                                        <p:tgtEl>
                                          <p:spTgt spid="4">
                                            <p:graphicEl>
                                              <a:dgm id="{E0B5F66C-5288-9D49-B866-4DD2852D061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graphicEl>
                                              <a:dgm id="{2B2D7F1E-5B05-8A45-9891-72C4758740A2}"/>
                                            </p:graphicEl>
                                          </p:spTgt>
                                        </p:tgtEl>
                                        <p:attrNameLst>
                                          <p:attrName>style.visibility</p:attrName>
                                        </p:attrNameLst>
                                      </p:cBhvr>
                                      <p:to>
                                        <p:strVal val="visible"/>
                                      </p:to>
                                    </p:set>
                                    <p:animEffect transition="in" filter="wipe(up)">
                                      <p:cBhvr>
                                        <p:cTn id="16" dur="500"/>
                                        <p:tgtEl>
                                          <p:spTgt spid="4">
                                            <p:graphicEl>
                                              <a:dgm id="{2B2D7F1E-5B05-8A45-9891-72C4758740A2}"/>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graphicEl>
                                              <a:dgm id="{881B9259-28EF-094B-8BC6-5A5F740C8C05}"/>
                                            </p:graphicEl>
                                          </p:spTgt>
                                        </p:tgtEl>
                                        <p:attrNameLst>
                                          <p:attrName>style.visibility</p:attrName>
                                        </p:attrNameLst>
                                      </p:cBhvr>
                                      <p:to>
                                        <p:strVal val="visible"/>
                                      </p:to>
                                    </p:set>
                                    <p:animEffect transition="in" filter="wipe(up)">
                                      <p:cBhvr>
                                        <p:cTn id="20" dur="500"/>
                                        <p:tgtEl>
                                          <p:spTgt spid="4">
                                            <p:graphicEl>
                                              <a:dgm id="{881B9259-28EF-094B-8BC6-5A5F740C8C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cxnSpLocks noChangeShapeType="1"/>
          </p:cNvCxnSpPr>
          <p:nvPr/>
        </p:nvCxnSpPr>
        <p:spPr bwMode="auto">
          <a:xfrm>
            <a:off x="3589338" y="6183313"/>
            <a:ext cx="4640262" cy="1587"/>
          </a:xfrm>
          <a:prstGeom prst="line">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sp>
        <p:nvSpPr>
          <p:cNvPr id="83970" name="Title 1"/>
          <p:cNvSpPr>
            <a:spLocks noGrp="1"/>
          </p:cNvSpPr>
          <p:nvPr>
            <p:ph type="title"/>
          </p:nvPr>
        </p:nvSpPr>
        <p:spPr/>
        <p:txBody>
          <a:bodyPr/>
          <a:lstStyle/>
          <a:p>
            <a:pPr eaLnBrk="1" hangingPunct="1"/>
            <a:r>
              <a:rPr lang="en-US" altLang="x-none"/>
              <a:t>Serializability</a:t>
            </a:r>
          </a:p>
        </p:txBody>
      </p:sp>
      <p:sp>
        <p:nvSpPr>
          <p:cNvPr id="4" name="Slide Number Placeholder 3"/>
          <p:cNvSpPr>
            <a:spLocks noGrp="1"/>
          </p:cNvSpPr>
          <p:nvPr>
            <p:ph type="sldNum" sz="quarter" idx="12"/>
          </p:nvPr>
        </p:nvSpPr>
        <p:spPr/>
        <p:txBody>
          <a:bodyPr/>
          <a:lstStyle/>
          <a:p>
            <a:pPr>
              <a:defRPr/>
            </a:pPr>
            <a:fld id="{77ED14A0-DAB4-AE4A-96AF-6BDBD542E490}" type="slidenum">
              <a:rPr lang="en-US"/>
              <a:pPr>
                <a:defRPr/>
              </a:pPr>
              <a:t>41</a:t>
            </a:fld>
            <a:endParaRPr lang="en-US"/>
          </a:p>
        </p:txBody>
      </p:sp>
      <p:sp>
        <p:nvSpPr>
          <p:cNvPr id="83972" name="TextBox 4"/>
          <p:cNvSpPr txBox="1">
            <a:spLocks noChangeArrowheads="1"/>
          </p:cNvSpPr>
          <p:nvPr/>
        </p:nvSpPr>
        <p:spPr bwMode="auto">
          <a:xfrm>
            <a:off x="376238" y="1362075"/>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For </a:t>
            </a:r>
            <a:r>
              <a:rPr lang="en-US" altLang="x-none" sz="2400" b="1"/>
              <a:t>every parallel execution</a:t>
            </a:r>
            <a:r>
              <a:rPr lang="en-US" altLang="x-none" sz="2400"/>
              <a:t>, there exists a </a:t>
            </a:r>
            <a:r>
              <a:rPr lang="en-US" altLang="x-none" sz="2400" b="1"/>
              <a:t>sequential execution </a:t>
            </a:r>
            <a:r>
              <a:rPr lang="en-US" altLang="x-none" sz="2400"/>
              <a:t>of update functions which produces the same result. </a:t>
            </a:r>
          </a:p>
        </p:txBody>
      </p:sp>
      <p:cxnSp>
        <p:nvCxnSpPr>
          <p:cNvPr id="83973" name="Straight Connector 5"/>
          <p:cNvCxnSpPr>
            <a:cxnSpLocks noChangeShapeType="1"/>
          </p:cNvCxnSpPr>
          <p:nvPr/>
        </p:nvCxnSpPr>
        <p:spPr bwMode="auto">
          <a:xfrm>
            <a:off x="3611563" y="5078413"/>
            <a:ext cx="4618037" cy="1587"/>
          </a:xfrm>
          <a:prstGeom prst="line">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83974" name="Straight Connector 6"/>
          <p:cNvCxnSpPr>
            <a:cxnSpLocks noChangeShapeType="1"/>
          </p:cNvCxnSpPr>
          <p:nvPr/>
        </p:nvCxnSpPr>
        <p:spPr bwMode="auto">
          <a:xfrm>
            <a:off x="3611563" y="4181475"/>
            <a:ext cx="4618037" cy="1588"/>
          </a:xfrm>
          <a:prstGeom prst="line">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sp>
        <p:nvSpPr>
          <p:cNvPr id="8" name="Rounded Rectangle 7"/>
          <p:cNvSpPr>
            <a:spLocks noChangeArrowheads="1"/>
          </p:cNvSpPr>
          <p:nvPr/>
        </p:nvSpPr>
        <p:spPr bwMode="auto">
          <a:xfrm>
            <a:off x="2017713" y="3789363"/>
            <a:ext cx="1452562" cy="73183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CPU 1</a:t>
            </a:r>
          </a:p>
        </p:txBody>
      </p:sp>
      <p:sp>
        <p:nvSpPr>
          <p:cNvPr id="9" name="Rounded Rectangle 8"/>
          <p:cNvSpPr>
            <a:spLocks noChangeArrowheads="1"/>
          </p:cNvSpPr>
          <p:nvPr/>
        </p:nvSpPr>
        <p:spPr bwMode="auto">
          <a:xfrm>
            <a:off x="2052638" y="4721225"/>
            <a:ext cx="1452562" cy="730250"/>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CPU 2</a:t>
            </a:r>
          </a:p>
        </p:txBody>
      </p:sp>
      <p:sp>
        <p:nvSpPr>
          <p:cNvPr id="10" name="Oval 4"/>
          <p:cNvSpPr/>
          <p:nvPr/>
        </p:nvSpPr>
        <p:spPr bwMode="auto">
          <a:xfrm>
            <a:off x="5434013" y="3976688"/>
            <a:ext cx="373062" cy="373062"/>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1" name="Oval 10"/>
          <p:cNvSpPr/>
          <p:nvPr/>
        </p:nvSpPr>
        <p:spPr bwMode="auto">
          <a:xfrm>
            <a:off x="3970338" y="4900613"/>
            <a:ext cx="374650" cy="373062"/>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2" name="Oval 4"/>
          <p:cNvSpPr/>
          <p:nvPr/>
        </p:nvSpPr>
        <p:spPr bwMode="auto">
          <a:xfrm>
            <a:off x="4635500" y="4900613"/>
            <a:ext cx="373063" cy="373062"/>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3" name="Oval 4"/>
          <p:cNvSpPr/>
          <p:nvPr/>
        </p:nvSpPr>
        <p:spPr bwMode="auto">
          <a:xfrm>
            <a:off x="5934075" y="4900613"/>
            <a:ext cx="373063" cy="373062"/>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4" name="Oval 4"/>
          <p:cNvSpPr/>
          <p:nvPr/>
        </p:nvSpPr>
        <p:spPr bwMode="auto">
          <a:xfrm>
            <a:off x="5934075" y="3976688"/>
            <a:ext cx="373063" cy="373062"/>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5" name="Oval 4"/>
          <p:cNvSpPr/>
          <p:nvPr/>
        </p:nvSpPr>
        <p:spPr bwMode="auto">
          <a:xfrm>
            <a:off x="3970338" y="3976688"/>
            <a:ext cx="374650" cy="373062"/>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8" name="Rounded Rectangle 17"/>
          <p:cNvSpPr>
            <a:spLocks noChangeArrowheads="1"/>
          </p:cNvSpPr>
          <p:nvPr/>
        </p:nvSpPr>
        <p:spPr bwMode="auto">
          <a:xfrm>
            <a:off x="2052638" y="5837238"/>
            <a:ext cx="1452562" cy="73183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400" dirty="0">
                <a:latin typeface="Tahoma" pitchFamily="34" charset="0"/>
                <a:ea typeface="ＭＳ Ｐゴシック" pitchFamily="-111" charset="-128"/>
              </a:rPr>
              <a:t>Single</a:t>
            </a:r>
          </a:p>
          <a:p>
            <a:pPr algn="ctr" defTabSz="914400" eaLnBrk="1" hangingPunct="1">
              <a:defRPr/>
            </a:pPr>
            <a:r>
              <a:rPr lang="en-US" sz="2400" dirty="0">
                <a:latin typeface="Tahoma" pitchFamily="34" charset="0"/>
                <a:ea typeface="ＭＳ Ｐゴシック" pitchFamily="-111" charset="-128"/>
              </a:rPr>
              <a:t>CPU</a:t>
            </a:r>
          </a:p>
        </p:txBody>
      </p:sp>
      <p:sp>
        <p:nvSpPr>
          <p:cNvPr id="83984" name="TextBox 18"/>
          <p:cNvSpPr txBox="1">
            <a:spLocks noChangeArrowheads="1"/>
          </p:cNvSpPr>
          <p:nvPr/>
        </p:nvSpPr>
        <p:spPr bwMode="auto">
          <a:xfrm>
            <a:off x="376238" y="4349750"/>
            <a:ext cx="1149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Parallel</a:t>
            </a:r>
          </a:p>
        </p:txBody>
      </p:sp>
      <p:sp>
        <p:nvSpPr>
          <p:cNvPr id="20" name="TextBox 19"/>
          <p:cNvSpPr txBox="1">
            <a:spLocks noChangeArrowheads="1"/>
          </p:cNvSpPr>
          <p:nvPr/>
        </p:nvSpPr>
        <p:spPr bwMode="auto">
          <a:xfrm>
            <a:off x="376238" y="5926138"/>
            <a:ext cx="1598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Sequential</a:t>
            </a:r>
          </a:p>
        </p:txBody>
      </p:sp>
      <p:sp>
        <p:nvSpPr>
          <p:cNvPr id="83986" name="TextBox 16"/>
          <p:cNvSpPr txBox="1">
            <a:spLocks noChangeArrowheads="1"/>
          </p:cNvSpPr>
          <p:nvPr/>
        </p:nvSpPr>
        <p:spPr bwMode="auto">
          <a:xfrm>
            <a:off x="7046913" y="3770313"/>
            <a:ext cx="779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time</a:t>
            </a:r>
          </a:p>
        </p:txBody>
      </p:sp>
      <p:sp>
        <p:nvSpPr>
          <p:cNvPr id="22" name="Oval 21"/>
          <p:cNvSpPr/>
          <p:nvPr/>
        </p:nvSpPr>
        <p:spPr bwMode="auto">
          <a:xfrm>
            <a:off x="4495800" y="2514600"/>
            <a:ext cx="373063" cy="373063"/>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 name="Oval 4"/>
          <p:cNvSpPr/>
          <p:nvPr/>
        </p:nvSpPr>
        <p:spPr bwMode="auto">
          <a:xfrm>
            <a:off x="6096000" y="2514600"/>
            <a:ext cx="373063" cy="37306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4" name="Oval 4"/>
          <p:cNvSpPr/>
          <p:nvPr/>
        </p:nvSpPr>
        <p:spPr bwMode="auto">
          <a:xfrm>
            <a:off x="3048000" y="2514600"/>
            <a:ext cx="373063" cy="373063"/>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cxnSp>
        <p:nvCxnSpPr>
          <p:cNvPr id="25" name="Straight Connector 24"/>
          <p:cNvCxnSpPr>
            <a:cxnSpLocks noChangeShapeType="1"/>
          </p:cNvCxnSpPr>
          <p:nvPr/>
        </p:nvCxnSpPr>
        <p:spPr bwMode="auto">
          <a:xfrm>
            <a:off x="3421063" y="2701925"/>
            <a:ext cx="1074737"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10800000">
            <a:off x="4868863" y="2701925"/>
            <a:ext cx="1227137" cy="0"/>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83992" name="Group 39"/>
          <p:cNvGrpSpPr>
            <a:grpSpLocks/>
          </p:cNvGrpSpPr>
          <p:nvPr/>
        </p:nvGrpSpPr>
        <p:grpSpPr bwMode="auto">
          <a:xfrm>
            <a:off x="3971925" y="3979863"/>
            <a:ext cx="2336800" cy="1296987"/>
            <a:chOff x="4122995" y="4128618"/>
            <a:chExt cx="2337110" cy="1298227"/>
          </a:xfrm>
        </p:grpSpPr>
        <p:sp>
          <p:nvSpPr>
            <p:cNvPr id="34" name="Oval 4"/>
            <p:cNvSpPr/>
            <p:nvPr/>
          </p:nvSpPr>
          <p:spPr bwMode="auto">
            <a:xfrm>
              <a:off x="5585277" y="4128618"/>
              <a:ext cx="374700" cy="373419"/>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5" name="Oval 34"/>
            <p:cNvSpPr/>
            <p:nvPr/>
          </p:nvSpPr>
          <p:spPr bwMode="auto">
            <a:xfrm>
              <a:off x="4122995" y="5053426"/>
              <a:ext cx="373112" cy="373419"/>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6" name="Oval 4"/>
            <p:cNvSpPr/>
            <p:nvPr/>
          </p:nvSpPr>
          <p:spPr bwMode="auto">
            <a:xfrm>
              <a:off x="4788246" y="5053426"/>
              <a:ext cx="373111" cy="37341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7" name="Oval 4"/>
            <p:cNvSpPr/>
            <p:nvPr/>
          </p:nvSpPr>
          <p:spPr bwMode="auto">
            <a:xfrm>
              <a:off x="6086994" y="5053426"/>
              <a:ext cx="373111" cy="37341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8" name="Oval 4"/>
            <p:cNvSpPr/>
            <p:nvPr/>
          </p:nvSpPr>
          <p:spPr bwMode="auto">
            <a:xfrm>
              <a:off x="6086994" y="4128618"/>
              <a:ext cx="373111" cy="373419"/>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39" name="Oval 4"/>
            <p:cNvSpPr/>
            <p:nvPr/>
          </p:nvSpPr>
          <p:spPr bwMode="auto">
            <a:xfrm>
              <a:off x="4122995" y="4128618"/>
              <a:ext cx="373112" cy="37341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sp>
        <p:nvSpPr>
          <p:cNvPr id="29" name="Rectangle 28"/>
          <p:cNvSpPr>
            <a:spLocks noChangeArrowheads="1"/>
          </p:cNvSpPr>
          <p:nvPr/>
        </p:nvSpPr>
        <p:spPr bwMode="auto">
          <a:xfrm>
            <a:off x="3581400" y="3657600"/>
            <a:ext cx="5356225" cy="2779713"/>
          </a:xfrm>
          <a:prstGeom prst="rect">
            <a:avLst/>
          </a:prstGeom>
          <a:solidFill>
            <a:srgbClr val="FFFFFF"/>
          </a:solidFill>
          <a:ln w="38100">
            <a:solidFill>
              <a:srgbClr val="FFFFFF"/>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400">
              <a:latin typeface="Tahoma" charset="0"/>
              <a:ea typeface="ＭＳ Ｐゴシック" charset="-128"/>
              <a:cs typeface="ＭＳ Ｐゴシック"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000"/>
                                        <p:tgtEl>
                                          <p:spTgt spid="29"/>
                                        </p:tgtEl>
                                      </p:cBhvr>
                                    </p:animEffect>
                                    <p:set>
                                      <p:cBhvr>
                                        <p:cTn id="7" dur="1" fill="hold">
                                          <p:stCondLst>
                                            <p:cond delay="999"/>
                                          </p:stCondLst>
                                        </p:cTn>
                                        <p:tgtEl>
                                          <p:spTgt spid="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grpId="0" nodeType="clickEffect">
                                  <p:stCondLst>
                                    <p:cond delay="0"/>
                                  </p:stCondLst>
                                  <p:childTnLst>
                                    <p:animMotion origin="layout" path="M 2.5E-6 -4.44444E-6 L -0.03195 0.29167 " pathEditMode="relative" rAng="0" ptsTypes="AA">
                                      <p:cBhvr>
                                        <p:cTn id="19" dur="500" fill="hold"/>
                                        <p:tgtEl>
                                          <p:spTgt spid="15"/>
                                        </p:tgtEl>
                                        <p:attrNameLst>
                                          <p:attrName>ppt_x</p:attrName>
                                          <p:attrName>ppt_y</p:attrName>
                                        </p:attrNameLst>
                                      </p:cBhvr>
                                      <p:rCtr x="-1600" y="14600"/>
                                    </p:animMotion>
                                  </p:childTnLst>
                                </p:cTn>
                              </p:par>
                              <p:par>
                                <p:cTn id="20" presetID="0" presetClass="path" presetSubtype="0" accel="50000" decel="50000" fill="hold" grpId="0" nodeType="withEffect">
                                  <p:stCondLst>
                                    <p:cond delay="0"/>
                                  </p:stCondLst>
                                  <p:childTnLst>
                                    <p:animMotion origin="layout" path="M 2.5E-6 3.33333E-6 L 0.04479 0.1574 " pathEditMode="relative" rAng="0" ptsTypes="AA">
                                      <p:cBhvr>
                                        <p:cTn id="21" dur="500" fill="hold"/>
                                        <p:tgtEl>
                                          <p:spTgt spid="11"/>
                                        </p:tgtEl>
                                        <p:attrNameLst>
                                          <p:attrName>ppt_x</p:attrName>
                                          <p:attrName>ppt_y</p:attrName>
                                        </p:attrNameLst>
                                      </p:cBhvr>
                                      <p:rCtr x="2200" y="7900"/>
                                    </p:animMotion>
                                  </p:childTnLst>
                                </p:cTn>
                              </p:par>
                              <p:par>
                                <p:cTn id="22" presetID="0" presetClass="path" presetSubtype="0" accel="50000" decel="50000" fill="hold" grpId="0" nodeType="withEffect">
                                  <p:stCondLst>
                                    <p:cond delay="0"/>
                                  </p:stCondLst>
                                  <p:childTnLst>
                                    <p:animMotion origin="layout" path="M 3.05556E-6 3.33333E-6 L 0.03316 0.15694 " pathEditMode="relative" rAng="0" ptsTypes="AA">
                                      <p:cBhvr>
                                        <p:cTn id="23" dur="500" fill="hold"/>
                                        <p:tgtEl>
                                          <p:spTgt spid="12"/>
                                        </p:tgtEl>
                                        <p:attrNameLst>
                                          <p:attrName>ppt_x</p:attrName>
                                          <p:attrName>ppt_y</p:attrName>
                                        </p:attrNameLst>
                                      </p:cBhvr>
                                      <p:rCtr x="1600" y="7800"/>
                                    </p:animMotion>
                                  </p:childTnLst>
                                </p:cTn>
                              </p:par>
                              <p:par>
                                <p:cTn id="24" presetID="0" presetClass="path" presetSubtype="0" accel="50000" decel="50000" fill="hold" grpId="0" nodeType="withEffect">
                                  <p:stCondLst>
                                    <p:cond delay="0"/>
                                  </p:stCondLst>
                                  <p:childTnLst>
                                    <p:animMotion origin="layout" path="M -3.33333E-6 -4.44444E-6 L 0.02361 0.2919 " pathEditMode="relative" rAng="0" ptsTypes="AA">
                                      <p:cBhvr>
                                        <p:cTn id="25" dur="500" fill="hold"/>
                                        <p:tgtEl>
                                          <p:spTgt spid="10"/>
                                        </p:tgtEl>
                                        <p:attrNameLst>
                                          <p:attrName>ppt_x</p:attrName>
                                          <p:attrName>ppt_y</p:attrName>
                                        </p:attrNameLst>
                                      </p:cBhvr>
                                      <p:rCtr x="1200" y="14600"/>
                                    </p:animMotion>
                                  </p:childTnLst>
                                </p:cTn>
                              </p:par>
                              <p:par>
                                <p:cTn id="26" presetID="0" presetClass="path" presetSubtype="0" accel="50000" decel="50000" fill="hold" grpId="0" nodeType="withEffect">
                                  <p:stCondLst>
                                    <p:cond delay="0"/>
                                  </p:stCondLst>
                                  <p:childTnLst>
                                    <p:animMotion origin="layout" path="M -8.33333E-7 -4.44444E-6 L 0.04948 0.29167 " pathEditMode="relative" rAng="0" ptsTypes="AA">
                                      <p:cBhvr>
                                        <p:cTn id="27" dur="500" fill="hold"/>
                                        <p:tgtEl>
                                          <p:spTgt spid="14"/>
                                        </p:tgtEl>
                                        <p:attrNameLst>
                                          <p:attrName>ppt_x</p:attrName>
                                          <p:attrName>ppt_y</p:attrName>
                                        </p:attrNameLst>
                                      </p:cBhvr>
                                      <p:rCtr x="2500" y="14600"/>
                                    </p:animMotion>
                                  </p:childTnLst>
                                </p:cTn>
                              </p:par>
                              <p:par>
                                <p:cTn id="28" presetID="0" presetClass="path" presetSubtype="0" accel="50000" decel="50000" fill="hold" grpId="0" nodeType="withEffect">
                                  <p:stCondLst>
                                    <p:cond delay="0"/>
                                  </p:stCondLst>
                                  <p:childTnLst>
                                    <p:animMotion origin="layout" path="M -8.33333E-7 3.33333E-6 L 0.09879 0.15671 " pathEditMode="relative" rAng="0" ptsTypes="AA">
                                      <p:cBhvr>
                                        <p:cTn id="29" dur="500" fill="hold"/>
                                        <p:tgtEl>
                                          <p:spTgt spid="13"/>
                                        </p:tgtEl>
                                        <p:attrNameLst>
                                          <p:attrName>ppt_x</p:attrName>
                                          <p:attrName>ppt_y</p:attrName>
                                        </p:attrNameLst>
                                      </p:cBhvr>
                                      <p:rCtr x="4900" y="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20" grpId="0"/>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 name="Group 163"/>
          <p:cNvGrpSpPr>
            <a:grpSpLocks/>
          </p:cNvGrpSpPr>
          <p:nvPr/>
        </p:nvGrpSpPr>
        <p:grpSpPr bwMode="auto">
          <a:xfrm>
            <a:off x="2068513" y="1528763"/>
            <a:ext cx="4410075" cy="4217987"/>
            <a:chOff x="2068713" y="1780613"/>
            <a:chExt cx="4410578" cy="4218211"/>
          </a:xfrm>
        </p:grpSpPr>
        <p:sp>
          <p:nvSpPr>
            <p:cNvPr id="157" name="Rounded Rectangle 156"/>
            <p:cNvSpPr>
              <a:spLocks noChangeArrowheads="1"/>
            </p:cNvSpPr>
            <p:nvPr/>
          </p:nvSpPr>
          <p:spPr bwMode="auto">
            <a:xfrm>
              <a:off x="2068713" y="4448706"/>
              <a:ext cx="2362200" cy="990600"/>
            </a:xfrm>
            <a:prstGeom prst="roundRect">
              <a:avLst>
                <a:gd name="adj" fmla="val 5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sp>
          <p:nvSpPr>
            <p:cNvPr id="155" name="Rounded Rectangle 154"/>
            <p:cNvSpPr>
              <a:spLocks noChangeArrowheads="1"/>
            </p:cNvSpPr>
            <p:nvPr/>
          </p:nvSpPr>
          <p:spPr bwMode="auto">
            <a:xfrm>
              <a:off x="2068713" y="1780613"/>
              <a:ext cx="2362200" cy="990600"/>
            </a:xfrm>
            <a:prstGeom prst="roundRect">
              <a:avLst>
                <a:gd name="adj" fmla="val 50000"/>
              </a:avLst>
            </a:prstGeom>
            <a:gradFill rotWithShape="1">
              <a:gsLst>
                <a:gs pos="0">
                  <a:srgbClr val="FFEBDB"/>
                </a:gs>
                <a:gs pos="64999">
                  <a:srgbClr val="FFD0AA"/>
                </a:gs>
                <a:gs pos="100000">
                  <a:srgbClr val="FFBE86"/>
                </a:gs>
              </a:gsLst>
              <a:lin ang="5400000" scaled="1"/>
            </a:gradFill>
            <a:ln w="9525">
              <a:solidFill>
                <a:srgbClr val="F69240"/>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mn-lt"/>
              </a:endParaRPr>
            </a:p>
          </p:txBody>
        </p:sp>
        <p:sp>
          <p:nvSpPr>
            <p:cNvPr id="156" name="Freeform 155"/>
            <p:cNvSpPr>
              <a:spLocks/>
            </p:cNvSpPr>
            <p:nvPr/>
          </p:nvSpPr>
          <p:spPr bwMode="auto">
            <a:xfrm rot="7312094">
              <a:off x="3590874" y="3110407"/>
              <a:ext cx="3340383" cy="2436451"/>
            </a:xfrm>
            <a:custGeom>
              <a:avLst/>
              <a:gdLst>
                <a:gd name="T0" fmla="*/ 2151335 w 3147012"/>
                <a:gd name="T1" fmla="*/ 30376 h 2295407"/>
                <a:gd name="T2" fmla="*/ 1331189 w 3147012"/>
                <a:gd name="T3" fmla="*/ 212629 h 2295407"/>
                <a:gd name="T4" fmla="*/ 146535 w 3147012"/>
                <a:gd name="T5" fmla="*/ 303756 h 2295407"/>
                <a:gd name="T6" fmla="*/ 237662 w 3147012"/>
                <a:gd name="T7" fmla="*/ 850521 h 2295407"/>
                <a:gd name="T8" fmla="*/ 1422317 w 3147012"/>
                <a:gd name="T9" fmla="*/ 1215030 h 2295407"/>
                <a:gd name="T10" fmla="*/ 966681 w 3147012"/>
                <a:gd name="T11" fmla="*/ 2308558 h 2295407"/>
                <a:gd name="T12" fmla="*/ 1786825 w 3147012"/>
                <a:gd name="T13" fmla="*/ 2581941 h 2295407"/>
                <a:gd name="T14" fmla="*/ 2279589 w 3147012"/>
                <a:gd name="T15" fmla="*/ 1336534 h 2295407"/>
                <a:gd name="T16" fmla="*/ 2725100 w 3147012"/>
                <a:gd name="T17" fmla="*/ 2484064 h 2295407"/>
                <a:gd name="T18" fmla="*/ 3440619 w 3147012"/>
                <a:gd name="T19" fmla="*/ 2686569 h 2295407"/>
                <a:gd name="T20" fmla="*/ 3670123 w 3147012"/>
                <a:gd name="T21" fmla="*/ 2133054 h 2295407"/>
                <a:gd name="T22" fmla="*/ 2880353 w 3147012"/>
                <a:gd name="T23" fmla="*/ 394883 h 2295407"/>
                <a:gd name="T24" fmla="*/ 2151335 w 3147012"/>
                <a:gd name="T25" fmla="*/ 30376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161" name="Freeform 160"/>
            <p:cNvSpPr>
              <a:spLocks/>
            </p:cNvSpPr>
            <p:nvPr/>
          </p:nvSpPr>
          <p:spPr bwMode="auto">
            <a:xfrm rot="10800000">
              <a:off x="2872871" y="1785168"/>
              <a:ext cx="1684732" cy="3710149"/>
            </a:xfrm>
            <a:custGeom>
              <a:avLst/>
              <a:gdLst>
                <a:gd name="T0" fmla="*/ 1684214 w 1684732"/>
                <a:gd name="T1" fmla="*/ 1777249 h 3710149"/>
                <a:gd name="T2" fmla="*/ 828314 w 1684732"/>
                <a:gd name="T3" fmla="*/ 106754 h 3710149"/>
                <a:gd name="T4" fmla="*/ 55241 w 1684732"/>
                <a:gd name="T5" fmla="*/ 341452 h 3710149"/>
                <a:gd name="T6" fmla="*/ 745484 w 1684732"/>
                <a:gd name="T7" fmla="*/ 1749637 h 3710149"/>
                <a:gd name="T8" fmla="*/ 21 w 1684732"/>
                <a:gd name="T9" fmla="*/ 3323492 h 3710149"/>
                <a:gd name="T10" fmla="*/ 704069 w 1684732"/>
                <a:gd name="T11" fmla="*/ 3599606 h 3710149"/>
                <a:gd name="T12" fmla="*/ 1684214 w 1684732"/>
                <a:gd name="T13" fmla="*/ 1777249 h 37101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4732" h="3710149">
                  <a:moveTo>
                    <a:pt x="1684214" y="1777249"/>
                  </a:moveTo>
                  <a:cubicBezTo>
                    <a:pt x="1704921" y="1195107"/>
                    <a:pt x="1099810" y="346054"/>
                    <a:pt x="828314" y="106754"/>
                  </a:cubicBezTo>
                  <a:cubicBezTo>
                    <a:pt x="556819" y="-132546"/>
                    <a:pt x="69046" y="67638"/>
                    <a:pt x="55241" y="341452"/>
                  </a:cubicBezTo>
                  <a:cubicBezTo>
                    <a:pt x="41436" y="615266"/>
                    <a:pt x="754687" y="1252630"/>
                    <a:pt x="745484" y="1749637"/>
                  </a:cubicBezTo>
                  <a:cubicBezTo>
                    <a:pt x="736281" y="2246644"/>
                    <a:pt x="-4581" y="3024368"/>
                    <a:pt x="21" y="3323492"/>
                  </a:cubicBezTo>
                  <a:cubicBezTo>
                    <a:pt x="4622" y="3622616"/>
                    <a:pt x="423370" y="3857313"/>
                    <a:pt x="704069" y="3599606"/>
                  </a:cubicBezTo>
                  <a:cubicBezTo>
                    <a:pt x="984768" y="3341899"/>
                    <a:pt x="1663507" y="2359391"/>
                    <a:pt x="1684214" y="1777249"/>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a:tailEnd/>
            </a:ln>
            <a:effectLst>
              <a:outerShdw blurRad="40000" dist="20000" dir="5400000" rotWithShape="0">
                <a:srgbClr val="000000">
                  <a:alpha val="37999"/>
                </a:srgbClr>
              </a:outerShdw>
            </a:effectLst>
          </p:spPr>
          <p:txBody>
            <a:bodyPr wrap="none" anchor="ctr"/>
            <a:lstStyle/>
            <a:p>
              <a:endParaRPr lang="en-US"/>
            </a:p>
          </p:txBody>
        </p:sp>
      </p:grpSp>
      <p:grpSp>
        <p:nvGrpSpPr>
          <p:cNvPr id="163" name="Group 162"/>
          <p:cNvGrpSpPr>
            <a:grpSpLocks/>
          </p:cNvGrpSpPr>
          <p:nvPr/>
        </p:nvGrpSpPr>
        <p:grpSpPr bwMode="auto">
          <a:xfrm>
            <a:off x="2116138" y="1674813"/>
            <a:ext cx="3868737" cy="3540125"/>
            <a:chOff x="2116633" y="1891062"/>
            <a:chExt cx="3868282" cy="3540243"/>
          </a:xfrm>
        </p:grpSpPr>
        <p:sp>
          <p:nvSpPr>
            <p:cNvPr id="158" name="Oval 157"/>
            <p:cNvSpPr>
              <a:spLocks noChangeArrowheads="1"/>
            </p:cNvSpPr>
            <p:nvPr/>
          </p:nvSpPr>
          <p:spPr bwMode="auto">
            <a:xfrm>
              <a:off x="5256974" y="4689884"/>
              <a:ext cx="727941" cy="727940"/>
            </a:xfrm>
            <a:prstGeom prst="ellipse">
              <a:avLst/>
            </a:prstGeom>
            <a:solidFill>
              <a:srgbClr val="C0504D"/>
            </a:soli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sp>
          <p:nvSpPr>
            <p:cNvPr id="159" name="Oval 158"/>
            <p:cNvSpPr>
              <a:spLocks noChangeArrowheads="1"/>
            </p:cNvSpPr>
            <p:nvPr/>
          </p:nvSpPr>
          <p:spPr bwMode="auto">
            <a:xfrm>
              <a:off x="2116633" y="4703365"/>
              <a:ext cx="727941" cy="727940"/>
            </a:xfrm>
            <a:prstGeom prst="ellipse">
              <a:avLst/>
            </a:prstGeom>
            <a:solidFill>
              <a:srgbClr val="C0504D"/>
            </a:soli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sp>
          <p:nvSpPr>
            <p:cNvPr id="160" name="Oval 159"/>
            <p:cNvSpPr>
              <a:spLocks noChangeArrowheads="1"/>
            </p:cNvSpPr>
            <p:nvPr/>
          </p:nvSpPr>
          <p:spPr bwMode="auto">
            <a:xfrm>
              <a:off x="2125894" y="1891062"/>
              <a:ext cx="727941" cy="727940"/>
            </a:xfrm>
            <a:prstGeom prst="ellipse">
              <a:avLst/>
            </a:prstGeom>
            <a:solidFill>
              <a:srgbClr val="C0504D"/>
            </a:soli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sp>
          <p:nvSpPr>
            <p:cNvPr id="162" name="Oval 161"/>
            <p:cNvSpPr>
              <a:spLocks noChangeArrowheads="1"/>
            </p:cNvSpPr>
            <p:nvPr/>
          </p:nvSpPr>
          <p:spPr bwMode="auto">
            <a:xfrm>
              <a:off x="2932771" y="3384553"/>
              <a:ext cx="727941" cy="727940"/>
            </a:xfrm>
            <a:prstGeom prst="ellipse">
              <a:avLst/>
            </a:prstGeom>
            <a:solidFill>
              <a:srgbClr val="C0504D"/>
            </a:soli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grpSp>
      <p:sp>
        <p:nvSpPr>
          <p:cNvPr id="86019" name="Title 1"/>
          <p:cNvSpPr>
            <a:spLocks noGrp="1"/>
          </p:cNvSpPr>
          <p:nvPr>
            <p:ph type="title"/>
          </p:nvPr>
        </p:nvSpPr>
        <p:spPr/>
        <p:txBody>
          <a:bodyPr/>
          <a:lstStyle/>
          <a:p>
            <a:pPr eaLnBrk="1" hangingPunct="1"/>
            <a:r>
              <a:rPr lang="en-US" altLang="x-none" sz="4000"/>
              <a:t>Serializability Example</a:t>
            </a:r>
          </a:p>
        </p:txBody>
      </p:sp>
      <p:sp>
        <p:nvSpPr>
          <p:cNvPr id="4" name="Slide Number Placeholder 3"/>
          <p:cNvSpPr>
            <a:spLocks noGrp="1"/>
          </p:cNvSpPr>
          <p:nvPr>
            <p:ph type="sldNum" sz="quarter" idx="12"/>
          </p:nvPr>
        </p:nvSpPr>
        <p:spPr/>
        <p:txBody>
          <a:bodyPr/>
          <a:lstStyle/>
          <a:p>
            <a:pPr>
              <a:defRPr/>
            </a:pPr>
            <a:fld id="{E4E3C742-82EB-E840-89DB-7A2C813DC06A}" type="slidenum">
              <a:rPr lang="en-US"/>
              <a:pPr>
                <a:defRPr/>
              </a:pPr>
              <a:t>42</a:t>
            </a:fld>
            <a:endParaRPr lang="en-US"/>
          </a:p>
        </p:txBody>
      </p:sp>
      <p:sp>
        <p:nvSpPr>
          <p:cNvPr id="79" name="Freeform 78"/>
          <p:cNvSpPr>
            <a:spLocks/>
          </p:cNvSpPr>
          <p:nvPr/>
        </p:nvSpPr>
        <p:spPr bwMode="auto">
          <a:xfrm>
            <a:off x="3594100" y="1570038"/>
            <a:ext cx="3340100" cy="2436812"/>
          </a:xfrm>
          <a:custGeom>
            <a:avLst/>
            <a:gdLst>
              <a:gd name="T0" fmla="*/ 2150971 w 3147012"/>
              <a:gd name="T1" fmla="*/ 30385 h 2295407"/>
              <a:gd name="T2" fmla="*/ 1330964 w 3147012"/>
              <a:gd name="T3" fmla="*/ 212692 h 2295407"/>
              <a:gd name="T4" fmla="*/ 146510 w 3147012"/>
              <a:gd name="T5" fmla="*/ 303847 h 2295407"/>
              <a:gd name="T6" fmla="*/ 237622 w 3147012"/>
              <a:gd name="T7" fmla="*/ 850772 h 2295407"/>
              <a:gd name="T8" fmla="*/ 1422076 w 3147012"/>
              <a:gd name="T9" fmla="*/ 1215391 h 2295407"/>
              <a:gd name="T10" fmla="*/ 966516 w 3147012"/>
              <a:gd name="T11" fmla="*/ 2309242 h 2295407"/>
              <a:gd name="T12" fmla="*/ 1786523 w 3147012"/>
              <a:gd name="T13" fmla="*/ 2582706 h 2295407"/>
              <a:gd name="T14" fmla="*/ 2279203 w 3147012"/>
              <a:gd name="T15" fmla="*/ 1336929 h 2295407"/>
              <a:gd name="T16" fmla="*/ 2724638 w 3147012"/>
              <a:gd name="T17" fmla="*/ 2484801 h 2295407"/>
              <a:gd name="T18" fmla="*/ 3440035 w 3147012"/>
              <a:gd name="T19" fmla="*/ 2687365 h 2295407"/>
              <a:gd name="T20" fmla="*/ 3669501 w 3147012"/>
              <a:gd name="T21" fmla="*/ 2133686 h 2295407"/>
              <a:gd name="T22" fmla="*/ 2879865 w 3147012"/>
              <a:gd name="T23" fmla="*/ 395000 h 2295407"/>
              <a:gd name="T24" fmla="*/ 2150971 w 3147012"/>
              <a:gd name="T25" fmla="*/ 30385 h 2295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47012" h="2295407">
                <a:moveTo>
                  <a:pt x="1798931" y="25400"/>
                </a:moveTo>
                <a:cubicBezTo>
                  <a:pt x="1583031" y="0"/>
                  <a:pt x="1467320" y="173566"/>
                  <a:pt x="1113131" y="177799"/>
                </a:cubicBezTo>
                <a:cubicBezTo>
                  <a:pt x="837964" y="196143"/>
                  <a:pt x="332081" y="76199"/>
                  <a:pt x="122531" y="253999"/>
                </a:cubicBezTo>
                <a:cubicBezTo>
                  <a:pt x="0" y="433210"/>
                  <a:pt x="20931" y="584199"/>
                  <a:pt x="198731" y="711199"/>
                </a:cubicBezTo>
                <a:cubicBezTo>
                  <a:pt x="376531" y="838199"/>
                  <a:pt x="1087731" y="812799"/>
                  <a:pt x="1189331" y="1015999"/>
                </a:cubicBezTo>
                <a:cubicBezTo>
                  <a:pt x="1290931" y="1219199"/>
                  <a:pt x="757531" y="1739898"/>
                  <a:pt x="808331" y="1930398"/>
                </a:cubicBezTo>
                <a:cubicBezTo>
                  <a:pt x="859131" y="2120898"/>
                  <a:pt x="1311157" y="2294465"/>
                  <a:pt x="1494131" y="2158999"/>
                </a:cubicBezTo>
                <a:cubicBezTo>
                  <a:pt x="1677105" y="2023533"/>
                  <a:pt x="1775412" y="1131240"/>
                  <a:pt x="1906175" y="1117599"/>
                </a:cubicBezTo>
                <a:cubicBezTo>
                  <a:pt x="2036938" y="1103958"/>
                  <a:pt x="2116902" y="1889007"/>
                  <a:pt x="2278709" y="2077155"/>
                </a:cubicBezTo>
                <a:cubicBezTo>
                  <a:pt x="2440516" y="2265303"/>
                  <a:pt x="2745316" y="2295407"/>
                  <a:pt x="2877020" y="2246488"/>
                </a:cubicBezTo>
                <a:cubicBezTo>
                  <a:pt x="3008724" y="2197569"/>
                  <a:pt x="3147012" y="2103024"/>
                  <a:pt x="3068931" y="1783643"/>
                </a:cubicBezTo>
                <a:cubicBezTo>
                  <a:pt x="2990850" y="1464262"/>
                  <a:pt x="2620198" y="623240"/>
                  <a:pt x="2408531" y="330199"/>
                </a:cubicBezTo>
                <a:cubicBezTo>
                  <a:pt x="2196864" y="37158"/>
                  <a:pt x="2014831" y="50800"/>
                  <a:pt x="1798931" y="25400"/>
                </a:cubicBezTo>
                <a:close/>
              </a:path>
            </a:pathLst>
          </a:custGeom>
          <a:gradFill rotWithShape="1">
            <a:gsLst>
              <a:gs pos="0">
                <a:srgbClr val="FFEBDB"/>
              </a:gs>
              <a:gs pos="64999">
                <a:srgbClr val="FFD0AA"/>
              </a:gs>
              <a:gs pos="100000">
                <a:srgbClr val="FFBE86"/>
              </a:gs>
            </a:gsLst>
            <a:lin ang="5400000" scaled="1"/>
          </a:gradFill>
          <a:ln w="9525" cap="flat" cmpd="sng">
            <a:solidFill>
              <a:srgbClr val="F69240"/>
            </a:solidFill>
            <a:prstDash val="solid"/>
            <a:round/>
            <a:headEnd type="none" w="med" len="med"/>
            <a:tailEnd type="none" w="med" len="med"/>
          </a:ln>
          <a:effectLst>
            <a:outerShdw blurRad="40000" dist="20000" dir="5400000" rotWithShape="0">
              <a:srgbClr val="000000">
                <a:alpha val="37999"/>
              </a:srgbClr>
            </a:outerShdw>
          </a:effectLst>
        </p:spPr>
        <p:txBody>
          <a:bodyPr wrap="none" anchor="ctr"/>
          <a:lstStyle/>
          <a:p>
            <a:endParaRPr lang="en-US"/>
          </a:p>
        </p:txBody>
      </p:sp>
      <p:sp>
        <p:nvSpPr>
          <p:cNvPr id="80" name="Oval 79"/>
          <p:cNvSpPr>
            <a:spLocks noChangeArrowheads="1"/>
          </p:cNvSpPr>
          <p:nvPr/>
        </p:nvSpPr>
        <p:spPr bwMode="auto">
          <a:xfrm>
            <a:off x="5260975" y="1677988"/>
            <a:ext cx="728663" cy="728662"/>
          </a:xfrm>
          <a:prstGeom prst="ellipse">
            <a:avLst/>
          </a:prstGeom>
          <a:solidFill>
            <a:srgbClr val="C0504D"/>
          </a:soli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cxnSp>
        <p:nvCxnSpPr>
          <p:cNvPr id="81" name="Straight Arrow Connector 80"/>
          <p:cNvCxnSpPr>
            <a:cxnSpLocks noChangeShapeType="1"/>
            <a:stCxn id="87" idx="6"/>
            <a:endCxn id="88" idx="2"/>
          </p:cNvCxnSpPr>
          <p:nvPr/>
        </p:nvCxnSpPr>
        <p:spPr bwMode="auto">
          <a:xfrm>
            <a:off x="2692400" y="2047875"/>
            <a:ext cx="1162050" cy="3175"/>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Arrow Connector 81"/>
          <p:cNvCxnSpPr>
            <a:cxnSpLocks noChangeShapeType="1"/>
            <a:stCxn id="88" idx="6"/>
            <a:endCxn id="89" idx="2"/>
          </p:cNvCxnSpPr>
          <p:nvPr/>
        </p:nvCxnSpPr>
        <p:spPr bwMode="auto">
          <a:xfrm>
            <a:off x="4270375" y="2047875"/>
            <a:ext cx="1160463" cy="3175"/>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Arrow Connector 82"/>
          <p:cNvCxnSpPr>
            <a:cxnSpLocks noChangeShapeType="1"/>
            <a:stCxn id="93" idx="7"/>
            <a:endCxn id="88" idx="3"/>
          </p:cNvCxnSpPr>
          <p:nvPr/>
        </p:nvCxnSpPr>
        <p:spPr bwMode="auto">
          <a:xfrm rot="5400000" flipH="1" flipV="1">
            <a:off x="3074194" y="2548732"/>
            <a:ext cx="1193800" cy="48736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Arrow Connector 83"/>
          <p:cNvCxnSpPr>
            <a:cxnSpLocks noChangeShapeType="1"/>
            <a:stCxn id="95" idx="1"/>
            <a:endCxn id="89" idx="5"/>
          </p:cNvCxnSpPr>
          <p:nvPr/>
        </p:nvCxnSpPr>
        <p:spPr bwMode="auto">
          <a:xfrm rot="16200000" flipV="1">
            <a:off x="5440363" y="2541588"/>
            <a:ext cx="1193800" cy="501650"/>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Arrow Connector 84"/>
          <p:cNvCxnSpPr>
            <a:cxnSpLocks noChangeShapeType="1"/>
            <a:stCxn id="94" idx="7"/>
            <a:endCxn id="89" idx="3"/>
          </p:cNvCxnSpPr>
          <p:nvPr/>
        </p:nvCxnSpPr>
        <p:spPr bwMode="auto">
          <a:xfrm rot="5400000" flipH="1" flipV="1">
            <a:off x="4652169" y="2548732"/>
            <a:ext cx="1193800" cy="48736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Arrow Connector 85"/>
          <p:cNvCxnSpPr>
            <a:cxnSpLocks noChangeShapeType="1"/>
            <a:stCxn id="94" idx="1"/>
            <a:endCxn id="88" idx="5"/>
          </p:cNvCxnSpPr>
          <p:nvPr/>
        </p:nvCxnSpPr>
        <p:spPr bwMode="auto">
          <a:xfrm rot="16200000" flipV="1">
            <a:off x="3863182" y="2542381"/>
            <a:ext cx="1193800" cy="500063"/>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7" name="Oval 4"/>
          <p:cNvSpPr>
            <a:spLocks noChangeArrowheads="1"/>
          </p:cNvSpPr>
          <p:nvPr/>
        </p:nvSpPr>
        <p:spPr bwMode="auto">
          <a:xfrm>
            <a:off x="2276475" y="1839913"/>
            <a:ext cx="415925"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88" name="Oval 87"/>
          <p:cNvSpPr>
            <a:spLocks noChangeArrowheads="1"/>
          </p:cNvSpPr>
          <p:nvPr/>
        </p:nvSpPr>
        <p:spPr bwMode="auto">
          <a:xfrm>
            <a:off x="3854450" y="1839913"/>
            <a:ext cx="415925"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89" name="Oval 88"/>
          <p:cNvSpPr>
            <a:spLocks noChangeArrowheads="1"/>
          </p:cNvSpPr>
          <p:nvPr/>
        </p:nvSpPr>
        <p:spPr bwMode="auto">
          <a:xfrm>
            <a:off x="5430838" y="1839913"/>
            <a:ext cx="417512"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0" name="Oval 4"/>
          <p:cNvSpPr>
            <a:spLocks noChangeArrowheads="1"/>
          </p:cNvSpPr>
          <p:nvPr/>
        </p:nvSpPr>
        <p:spPr bwMode="auto">
          <a:xfrm>
            <a:off x="2276475" y="4665663"/>
            <a:ext cx="415925"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1" name="Oval 90"/>
          <p:cNvSpPr>
            <a:spLocks noChangeArrowheads="1"/>
          </p:cNvSpPr>
          <p:nvPr/>
        </p:nvSpPr>
        <p:spPr bwMode="auto">
          <a:xfrm>
            <a:off x="3854450" y="4665663"/>
            <a:ext cx="415925"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2" name="Oval 91"/>
          <p:cNvSpPr>
            <a:spLocks noChangeArrowheads="1"/>
          </p:cNvSpPr>
          <p:nvPr/>
        </p:nvSpPr>
        <p:spPr bwMode="auto">
          <a:xfrm>
            <a:off x="5430838" y="4665663"/>
            <a:ext cx="417512" cy="4175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3" name="Oval 4"/>
          <p:cNvSpPr>
            <a:spLocks noChangeArrowheads="1"/>
          </p:cNvSpPr>
          <p:nvPr/>
        </p:nvSpPr>
        <p:spPr bwMode="auto">
          <a:xfrm>
            <a:off x="3071813" y="3328988"/>
            <a:ext cx="417512" cy="4159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4" name="Oval 93"/>
          <p:cNvSpPr>
            <a:spLocks noChangeArrowheads="1"/>
          </p:cNvSpPr>
          <p:nvPr/>
        </p:nvSpPr>
        <p:spPr bwMode="auto">
          <a:xfrm>
            <a:off x="4649788" y="3328988"/>
            <a:ext cx="415925" cy="4159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5" name="Oval 94"/>
          <p:cNvSpPr>
            <a:spLocks noChangeArrowheads="1"/>
          </p:cNvSpPr>
          <p:nvPr/>
        </p:nvSpPr>
        <p:spPr bwMode="auto">
          <a:xfrm>
            <a:off x="6227763" y="3328988"/>
            <a:ext cx="415925" cy="415925"/>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cxnSp>
        <p:nvCxnSpPr>
          <p:cNvPr id="96" name="Straight Arrow Connector 95"/>
          <p:cNvCxnSpPr>
            <a:cxnSpLocks noChangeShapeType="1"/>
            <a:stCxn id="90" idx="6"/>
            <a:endCxn id="91" idx="2"/>
          </p:cNvCxnSpPr>
          <p:nvPr/>
        </p:nvCxnSpPr>
        <p:spPr bwMode="auto">
          <a:xfrm>
            <a:off x="2692400" y="4875213"/>
            <a:ext cx="1162050" cy="3175"/>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Arrow Connector 96"/>
          <p:cNvCxnSpPr>
            <a:cxnSpLocks noChangeShapeType="1"/>
            <a:stCxn id="91" idx="6"/>
            <a:endCxn id="92" idx="2"/>
          </p:cNvCxnSpPr>
          <p:nvPr/>
        </p:nvCxnSpPr>
        <p:spPr bwMode="auto">
          <a:xfrm>
            <a:off x="4270375" y="4875213"/>
            <a:ext cx="1160463" cy="3175"/>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Arrow Connector 97"/>
          <p:cNvCxnSpPr>
            <a:cxnSpLocks noChangeShapeType="1"/>
            <a:stCxn id="91" idx="1"/>
            <a:endCxn id="93" idx="5"/>
          </p:cNvCxnSpPr>
          <p:nvPr/>
        </p:nvCxnSpPr>
        <p:spPr bwMode="auto">
          <a:xfrm rot="16200000" flipV="1">
            <a:off x="3149600" y="3962401"/>
            <a:ext cx="1042987" cy="48736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Arrow Connector 98"/>
          <p:cNvCxnSpPr>
            <a:cxnSpLocks noChangeShapeType="1"/>
            <a:stCxn id="92" idx="7"/>
            <a:endCxn id="95" idx="3"/>
          </p:cNvCxnSpPr>
          <p:nvPr/>
        </p:nvCxnSpPr>
        <p:spPr bwMode="auto">
          <a:xfrm rot="5400000" flipH="1" flipV="1">
            <a:off x="5515769" y="3955257"/>
            <a:ext cx="1042987" cy="501650"/>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Arrow Connector 99"/>
          <p:cNvCxnSpPr>
            <a:cxnSpLocks noChangeShapeType="1"/>
            <a:stCxn id="92" idx="1"/>
            <a:endCxn id="94" idx="5"/>
          </p:cNvCxnSpPr>
          <p:nvPr/>
        </p:nvCxnSpPr>
        <p:spPr bwMode="auto">
          <a:xfrm rot="16200000" flipV="1">
            <a:off x="4727575" y="3962401"/>
            <a:ext cx="1042987" cy="487362"/>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Arrow Connector 100"/>
          <p:cNvCxnSpPr>
            <a:cxnSpLocks noChangeShapeType="1"/>
            <a:stCxn id="91" idx="7"/>
            <a:endCxn id="94" idx="3"/>
          </p:cNvCxnSpPr>
          <p:nvPr/>
        </p:nvCxnSpPr>
        <p:spPr bwMode="auto">
          <a:xfrm rot="5400000" flipH="1" flipV="1">
            <a:off x="3938588" y="3956050"/>
            <a:ext cx="1042987" cy="500063"/>
          </a:xfrm>
          <a:prstGeom prst="straightConnector1">
            <a:avLst/>
          </a:prstGeom>
          <a:noFill/>
          <a:ln w="9525">
            <a:solidFill>
              <a:srgbClr val="BE4B48"/>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02" name="Group 182"/>
          <p:cNvGrpSpPr>
            <a:grpSpLocks/>
          </p:cNvGrpSpPr>
          <p:nvPr/>
        </p:nvGrpSpPr>
        <p:grpSpPr bwMode="auto">
          <a:xfrm>
            <a:off x="3894138" y="1920875"/>
            <a:ext cx="2698750" cy="1779588"/>
            <a:chOff x="2133600" y="2884114"/>
            <a:chExt cx="2542259" cy="1676400"/>
          </a:xfrm>
        </p:grpSpPr>
        <p:sp>
          <p:nvSpPr>
            <p:cNvPr id="107" name="Cube 106"/>
            <p:cNvSpPr/>
            <p:nvPr/>
          </p:nvSpPr>
          <p:spPr bwMode="auto">
            <a:xfrm>
              <a:off x="3657459" y="2884114"/>
              <a:ext cx="331989" cy="30507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8" name="Cube 107"/>
            <p:cNvSpPr/>
            <p:nvPr/>
          </p:nvSpPr>
          <p:spPr bwMode="auto">
            <a:xfrm>
              <a:off x="2845433" y="4255442"/>
              <a:ext cx="331989" cy="30507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9" name="Cube 108"/>
            <p:cNvSpPr/>
            <p:nvPr/>
          </p:nvSpPr>
          <p:spPr bwMode="auto">
            <a:xfrm>
              <a:off x="2133600" y="2884114"/>
              <a:ext cx="331989" cy="30507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10" name="Cube 109"/>
            <p:cNvSpPr/>
            <p:nvPr/>
          </p:nvSpPr>
          <p:spPr bwMode="auto">
            <a:xfrm>
              <a:off x="4343870" y="4255442"/>
              <a:ext cx="331989" cy="305072"/>
            </a:xfrm>
            <a:prstGeom prst="cub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103" name="Group 192"/>
          <p:cNvGrpSpPr>
            <a:grpSpLocks/>
          </p:cNvGrpSpPr>
          <p:nvPr/>
        </p:nvGrpSpPr>
        <p:grpSpPr bwMode="auto">
          <a:xfrm>
            <a:off x="4681538" y="1882775"/>
            <a:ext cx="1606550" cy="1138238"/>
            <a:chOff x="2875826" y="2848192"/>
            <a:chExt cx="1513567" cy="1071452"/>
          </a:xfrm>
        </p:grpSpPr>
        <p:sp>
          <p:nvSpPr>
            <p:cNvPr id="104" name="Cube 103"/>
            <p:cNvSpPr/>
            <p:nvPr/>
          </p:nvSpPr>
          <p:spPr bwMode="auto">
            <a:xfrm>
              <a:off x="2875826" y="2848192"/>
              <a:ext cx="332028" cy="304848"/>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5" name="Cube 104"/>
            <p:cNvSpPr/>
            <p:nvPr/>
          </p:nvSpPr>
          <p:spPr bwMode="auto">
            <a:xfrm>
              <a:off x="3282635" y="3614796"/>
              <a:ext cx="332028" cy="304848"/>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6" name="Cube 105"/>
            <p:cNvSpPr/>
            <p:nvPr/>
          </p:nvSpPr>
          <p:spPr bwMode="auto">
            <a:xfrm>
              <a:off x="4057365" y="3614796"/>
              <a:ext cx="332028" cy="304848"/>
            </a:xfrm>
            <a:prstGeom prst="cub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grpSp>
      <p:grpSp>
        <p:nvGrpSpPr>
          <p:cNvPr id="131" name="Group 130"/>
          <p:cNvGrpSpPr>
            <a:grpSpLocks/>
          </p:cNvGrpSpPr>
          <p:nvPr/>
        </p:nvGrpSpPr>
        <p:grpSpPr bwMode="auto">
          <a:xfrm>
            <a:off x="4062413" y="1677988"/>
            <a:ext cx="3897312" cy="1698625"/>
            <a:chOff x="4060341" y="1895263"/>
            <a:chExt cx="3897668" cy="1698526"/>
          </a:xfrm>
        </p:grpSpPr>
        <p:cxnSp>
          <p:nvCxnSpPr>
            <p:cNvPr id="111" name="Shape 69"/>
            <p:cNvCxnSpPr>
              <a:cxnSpLocks noChangeShapeType="1"/>
              <a:stCxn id="95" idx="6"/>
              <a:endCxn id="80" idx="6"/>
            </p:cNvCxnSpPr>
            <p:nvPr/>
          </p:nvCxnSpPr>
          <p:spPr bwMode="auto">
            <a:xfrm flipH="1" flipV="1">
              <a:off x="5987374" y="2042535"/>
              <a:ext cx="654886" cy="1494729"/>
            </a:xfrm>
            <a:prstGeom prst="curvedConnector3">
              <a:avLst>
                <a:gd name="adj1" fmla="val -34907"/>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12" name="Shape 72"/>
            <p:cNvCxnSpPr>
              <a:cxnSpLocks noChangeShapeType="1"/>
              <a:stCxn id="88" idx="0"/>
              <a:endCxn id="80" idx="0"/>
            </p:cNvCxnSpPr>
            <p:nvPr/>
          </p:nvCxnSpPr>
          <p:spPr bwMode="auto">
            <a:xfrm rot="5400000" flipH="1" flipV="1">
              <a:off x="4760990" y="1194614"/>
              <a:ext cx="161765" cy="1563064"/>
            </a:xfrm>
            <a:prstGeom prst="curvedConnector3">
              <a:avLst>
                <a:gd name="adj1" fmla="val 241315"/>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19" name="Shape 69"/>
            <p:cNvCxnSpPr>
              <a:cxnSpLocks noChangeShapeType="1"/>
              <a:stCxn id="108" idx="0"/>
              <a:endCxn id="80" idx="2"/>
            </p:cNvCxnSpPr>
            <p:nvPr/>
          </p:nvCxnSpPr>
          <p:spPr bwMode="auto">
            <a:xfrm rot="5400000" flipH="1" flipV="1">
              <a:off x="4394571" y="2728927"/>
              <a:ext cx="1334555" cy="395169"/>
            </a:xfrm>
            <a:prstGeom prst="curvedConnector2">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86066" name="TextBox 129"/>
            <p:cNvSpPr txBox="1">
              <a:spLocks noChangeArrowheads="1"/>
            </p:cNvSpPr>
            <p:nvPr/>
          </p:nvSpPr>
          <p:spPr bwMode="auto">
            <a:xfrm>
              <a:off x="7020483" y="2623203"/>
              <a:ext cx="93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b="1">
                  <a:solidFill>
                    <a:srgbClr val="00FF00"/>
                  </a:solidFill>
                </a:rPr>
                <a:t>Read</a:t>
              </a:r>
            </a:p>
          </p:txBody>
        </p:sp>
      </p:grpSp>
      <p:grpSp>
        <p:nvGrpSpPr>
          <p:cNvPr id="151" name="Group 150"/>
          <p:cNvGrpSpPr>
            <a:grpSpLocks/>
          </p:cNvGrpSpPr>
          <p:nvPr/>
        </p:nvGrpSpPr>
        <p:grpSpPr bwMode="auto">
          <a:xfrm>
            <a:off x="4818063" y="1136650"/>
            <a:ext cx="2341562" cy="1762125"/>
            <a:chOff x="4817733" y="1352820"/>
            <a:chExt cx="2341736" cy="1762923"/>
          </a:xfrm>
        </p:grpSpPr>
        <p:grpSp>
          <p:nvGrpSpPr>
            <p:cNvPr id="86058" name="Group 144"/>
            <p:cNvGrpSpPr>
              <a:grpSpLocks/>
            </p:cNvGrpSpPr>
            <p:nvPr/>
          </p:nvGrpSpPr>
          <p:grpSpPr bwMode="auto">
            <a:xfrm>
              <a:off x="4817733" y="1895263"/>
              <a:ext cx="1389687" cy="1220480"/>
              <a:chOff x="4817733" y="1895263"/>
              <a:chExt cx="1389687" cy="1220480"/>
            </a:xfrm>
          </p:grpSpPr>
          <p:cxnSp>
            <p:nvCxnSpPr>
              <p:cNvPr id="132" name="Shape 72"/>
              <p:cNvCxnSpPr>
                <a:cxnSpLocks noChangeShapeType="1"/>
                <a:stCxn id="80" idx="0"/>
                <a:endCxn id="104" idx="1"/>
              </p:cNvCxnSpPr>
              <p:nvPr/>
            </p:nvCxnSpPr>
            <p:spPr bwMode="auto">
              <a:xfrm rot="-5400000" flipH="1" flipV="1">
                <a:off x="5078686" y="1634310"/>
                <a:ext cx="285398" cy="807304"/>
              </a:xfrm>
              <a:prstGeom prst="curvedConnector3">
                <a:avLst>
                  <a:gd name="adj1" fmla="val -80097"/>
                </a:avLst>
              </a:prstGeom>
              <a:noFill/>
              <a:ln w="76200">
                <a:solidFill>
                  <a:srgbClr val="FF00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36" name="Shape 72"/>
              <p:cNvCxnSpPr>
                <a:cxnSpLocks noChangeShapeType="1"/>
                <a:stCxn id="80" idx="2"/>
                <a:endCxn id="105" idx="2"/>
              </p:cNvCxnSpPr>
              <p:nvPr/>
            </p:nvCxnSpPr>
            <p:spPr bwMode="auto">
              <a:xfrm rot="10800000" flipV="1">
                <a:off x="5113608" y="2259232"/>
                <a:ext cx="147459" cy="856511"/>
              </a:xfrm>
              <a:prstGeom prst="curvedConnector3">
                <a:avLst>
                  <a:gd name="adj1" fmla="val 255028"/>
                </a:avLst>
              </a:prstGeom>
              <a:noFill/>
              <a:ln w="76200">
                <a:solidFill>
                  <a:srgbClr val="FF00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139" name="Shape 72"/>
              <p:cNvCxnSpPr>
                <a:cxnSpLocks noChangeShapeType="1"/>
                <a:stCxn id="80" idx="5"/>
                <a:endCxn id="106" idx="4"/>
              </p:cNvCxnSpPr>
              <p:nvPr/>
            </p:nvCxnSpPr>
            <p:spPr bwMode="auto">
              <a:xfrm rot="16200000" flipH="1">
                <a:off x="5745339" y="2653663"/>
                <a:ext cx="599145" cy="325016"/>
              </a:xfrm>
              <a:prstGeom prst="curvedConnector4">
                <a:avLst>
                  <a:gd name="adj1" fmla="val 10231"/>
                  <a:gd name="adj2" fmla="val 195222"/>
                </a:avLst>
              </a:prstGeom>
              <a:noFill/>
              <a:ln w="76200">
                <a:solidFill>
                  <a:srgbClr val="FF00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grpSp>
        <p:sp>
          <p:nvSpPr>
            <p:cNvPr id="86059" name="TextBox 149"/>
            <p:cNvSpPr txBox="1">
              <a:spLocks noChangeArrowheads="1"/>
            </p:cNvSpPr>
            <p:nvPr/>
          </p:nvSpPr>
          <p:spPr bwMode="auto">
            <a:xfrm>
              <a:off x="6128317" y="1352820"/>
              <a:ext cx="1031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b="1">
                  <a:solidFill>
                    <a:srgbClr val="FF0000"/>
                  </a:solidFill>
                </a:rPr>
                <a:t>Write</a:t>
              </a:r>
            </a:p>
          </p:txBody>
        </p:sp>
      </p:grpSp>
      <p:sp>
        <p:nvSpPr>
          <p:cNvPr id="153" name="TextBox 152"/>
          <p:cNvSpPr txBox="1">
            <a:spLocks noChangeArrowheads="1"/>
          </p:cNvSpPr>
          <p:nvPr/>
        </p:nvSpPr>
        <p:spPr bwMode="auto">
          <a:xfrm>
            <a:off x="0" y="5202238"/>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a:t>Update functions </a:t>
            </a:r>
            <a:r>
              <a:rPr lang="en-US" altLang="x-none" b="1" i="1"/>
              <a:t>one</a:t>
            </a:r>
            <a:r>
              <a:rPr lang="en-US" altLang="x-none"/>
              <a:t> </a:t>
            </a:r>
            <a:r>
              <a:rPr lang="en-US" altLang="x-none" sz="2800"/>
              <a:t>vertex apart can be run in parallel.</a:t>
            </a:r>
          </a:p>
        </p:txBody>
      </p:sp>
      <p:sp>
        <p:nvSpPr>
          <p:cNvPr id="165" name="TextBox 164"/>
          <p:cNvSpPr txBox="1">
            <a:spLocks noChangeArrowheads="1"/>
          </p:cNvSpPr>
          <p:nvPr/>
        </p:nvSpPr>
        <p:spPr bwMode="auto">
          <a:xfrm>
            <a:off x="603250" y="5815013"/>
            <a:ext cx="7702550" cy="6461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3600" b="1" dirty="0">
                <a:solidFill>
                  <a:schemeClr val="dk1"/>
                </a:solidFill>
                <a:latin typeface="+mn-lt"/>
              </a:rPr>
              <a:t>Edge Consistency </a:t>
            </a:r>
          </a:p>
        </p:txBody>
      </p:sp>
      <p:grpSp>
        <p:nvGrpSpPr>
          <p:cNvPr id="13" name="Group 12"/>
          <p:cNvGrpSpPr>
            <a:grpSpLocks/>
          </p:cNvGrpSpPr>
          <p:nvPr/>
        </p:nvGrpSpPr>
        <p:grpSpPr bwMode="auto">
          <a:xfrm>
            <a:off x="4062413" y="3594100"/>
            <a:ext cx="5057775" cy="1704975"/>
            <a:chOff x="4061972" y="3594100"/>
            <a:chExt cx="5057696" cy="1705202"/>
          </a:xfrm>
        </p:grpSpPr>
        <p:sp>
          <p:nvSpPr>
            <p:cNvPr id="3" name="Rectangle 2"/>
            <p:cNvSpPr>
              <a:spLocks noChangeArrowheads="1"/>
            </p:cNvSpPr>
            <p:nvPr/>
          </p:nvSpPr>
          <p:spPr bwMode="auto">
            <a:xfrm>
              <a:off x="6592368" y="4458002"/>
              <a:ext cx="2527300" cy="8413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64" charset="0"/>
                </a:rPr>
                <a:t>Overlapping regions</a:t>
              </a:r>
            </a:p>
            <a:p>
              <a:pPr algn="ctr" defTabSz="914400" eaLnBrk="1" hangingPunct="1">
                <a:defRPr/>
              </a:pPr>
              <a:r>
                <a:rPr lang="en-US" sz="2000" dirty="0">
                  <a:latin typeface="Tahoma" pitchFamily="-64" charset="0"/>
                </a:rPr>
                <a:t> are only read.</a:t>
              </a:r>
            </a:p>
          </p:txBody>
        </p:sp>
        <p:cxnSp>
          <p:nvCxnSpPr>
            <p:cNvPr id="61" name="Shape 69"/>
            <p:cNvCxnSpPr>
              <a:cxnSpLocks noChangeShapeType="1"/>
              <a:stCxn id="3" idx="0"/>
            </p:cNvCxnSpPr>
            <p:nvPr/>
          </p:nvCxnSpPr>
          <p:spPr bwMode="auto">
            <a:xfrm rot="16200000" flipV="1">
              <a:off x="6818005" y="3419988"/>
              <a:ext cx="863902" cy="1212125"/>
            </a:xfrm>
            <a:prstGeom prst="curvedConnector2">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64" name="Shape 69"/>
            <p:cNvCxnSpPr>
              <a:cxnSpLocks noChangeShapeType="1"/>
              <a:stCxn id="3" idx="0"/>
            </p:cNvCxnSpPr>
            <p:nvPr/>
          </p:nvCxnSpPr>
          <p:spPr bwMode="auto">
            <a:xfrm rot="16200000" flipV="1">
              <a:off x="6074525" y="2676509"/>
              <a:ext cx="773447" cy="2789540"/>
            </a:xfrm>
            <a:prstGeom prst="curvedConnector2">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68" name="Shape 69"/>
            <p:cNvCxnSpPr>
              <a:cxnSpLocks noChangeShapeType="1"/>
              <a:stCxn id="3" idx="1"/>
              <a:endCxn id="91" idx="4"/>
            </p:cNvCxnSpPr>
            <p:nvPr/>
          </p:nvCxnSpPr>
          <p:spPr bwMode="auto">
            <a:xfrm rot="10800000" flipV="1">
              <a:off x="4061972" y="4878652"/>
              <a:ext cx="2530396" cy="204248"/>
            </a:xfrm>
            <a:prstGeom prst="curvedConnector4">
              <a:avLst>
                <a:gd name="adj1" fmla="val 3222"/>
                <a:gd name="adj2" fmla="val 237042"/>
              </a:avLst>
            </a:prstGeom>
            <a:noFill/>
            <a:ln w="76200">
              <a:solidFill>
                <a:srgbClr val="00FF00"/>
              </a:solidFill>
              <a:round/>
              <a:headEnd/>
              <a:tailEnd type="triangle" w="med" len="med"/>
            </a:ln>
            <a:effectLst>
              <a:outerShdw blurRad="40000" dist="23000" dir="5400000" rotWithShape="0">
                <a:srgbClr val="000000">
                  <a:alpha val="34998"/>
                </a:srgbClr>
              </a:outerShdw>
            </a:effectLst>
            <a:extLst>
              <a:ext uri="{909E8E84-426E-40DD-AFC4-6F175D3DCCD1}">
                <a14:hiddenFill xmlns:a14="http://schemas.microsoft.com/office/drawing/2010/main">
                  <a:noFill/>
                </a14:hiddenFill>
              </a:ext>
            </a:extLst>
          </p:spPr>
        </p:cxnSp>
      </p:grpSp>
      <p:sp>
        <p:nvSpPr>
          <p:cNvPr id="251" name="TextBox 250"/>
          <p:cNvSpPr txBox="1"/>
          <p:nvPr/>
        </p:nvSpPr>
        <p:spPr>
          <a:xfrm>
            <a:off x="1469188" y="1803975"/>
            <a:ext cx="6176829" cy="286232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eaLnBrk="1" fontAlgn="auto" hangingPunct="1">
              <a:spcBef>
                <a:spcPts val="0"/>
              </a:spcBef>
              <a:spcAft>
                <a:spcPts val="0"/>
              </a:spcAft>
              <a:defRPr/>
            </a:pPr>
            <a:r>
              <a:rPr lang="en-US" sz="4000" dirty="0"/>
              <a:t> Stronger / Weaker </a:t>
            </a:r>
          </a:p>
          <a:p>
            <a:pPr algn="ctr" eaLnBrk="1" fontAlgn="auto" hangingPunct="1">
              <a:spcBef>
                <a:spcPts val="0"/>
              </a:spcBef>
              <a:spcAft>
                <a:spcPts val="0"/>
              </a:spcAft>
              <a:defRPr/>
            </a:pPr>
            <a:r>
              <a:rPr lang="en-US" sz="4000" dirty="0"/>
              <a:t>consistency levels available</a:t>
            </a:r>
          </a:p>
          <a:p>
            <a:pPr algn="ctr" eaLnBrk="1" fontAlgn="auto" hangingPunct="1">
              <a:spcBef>
                <a:spcPts val="0"/>
              </a:spcBef>
              <a:spcAft>
                <a:spcPts val="0"/>
              </a:spcAft>
              <a:defRPr/>
            </a:pPr>
            <a:endParaRPr lang="en-US" sz="3600" dirty="0"/>
          </a:p>
          <a:p>
            <a:pPr algn="ctr" eaLnBrk="1" fontAlgn="auto" hangingPunct="1">
              <a:spcBef>
                <a:spcPts val="0"/>
              </a:spcBef>
              <a:spcAft>
                <a:spcPts val="0"/>
              </a:spcAft>
              <a:defRPr/>
            </a:pPr>
            <a:r>
              <a:rPr lang="en-US" sz="3200" i="1" dirty="0"/>
              <a:t>User-tunable consistency levels</a:t>
            </a:r>
          </a:p>
          <a:p>
            <a:pPr algn="ctr" eaLnBrk="1" fontAlgn="auto" hangingPunct="1">
              <a:spcBef>
                <a:spcPts val="0"/>
              </a:spcBef>
              <a:spcAft>
                <a:spcPts val="0"/>
              </a:spcAft>
              <a:defRPr/>
            </a:pPr>
            <a:r>
              <a:rPr lang="en-US" sz="3200" i="1" dirty="0"/>
              <a:t>trades off parallelism &amp; consistency</a:t>
            </a:r>
            <a:endParaRPr lang="en-US" sz="2000" i="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5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6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altLang="x-none"/>
              <a:t>Distributed Consistency</a:t>
            </a:r>
          </a:p>
        </p:txBody>
      </p:sp>
      <p:sp>
        <p:nvSpPr>
          <p:cNvPr id="3" name="Subtitle 2"/>
          <p:cNvSpPr>
            <a:spLocks noGrp="1"/>
          </p:cNvSpPr>
          <p:nvPr>
            <p:ph idx="1"/>
          </p:nvPr>
        </p:nvSpPr>
        <p:spPr>
          <a:xfrm>
            <a:off x="457200" y="1600200"/>
            <a:ext cx="8229600" cy="4784725"/>
          </a:xfrm>
        </p:spPr>
        <p:txBody>
          <a:bodyPr/>
          <a:lstStyle/>
          <a:p>
            <a:pPr eaLnBrk="1" hangingPunct="1">
              <a:defRPr/>
            </a:pPr>
            <a:r>
              <a:rPr lang="en-US" altLang="x-none" b="1" spc="-150" dirty="0"/>
              <a:t>Solution </a:t>
            </a:r>
            <a:r>
              <a:rPr lang="en-US" altLang="x-none" b="1" spc="-150" dirty="0" smtClean="0"/>
              <a:t>1:</a:t>
            </a:r>
            <a:r>
              <a:rPr lang="en-US" altLang="x-none" spc="-150" dirty="0" smtClean="0"/>
              <a:t> </a:t>
            </a:r>
            <a:r>
              <a:rPr lang="en-US" altLang="x-none" b="1" i="1" spc="-150" dirty="0" smtClean="0">
                <a:solidFill>
                  <a:schemeClr val="accent6">
                    <a:lumMod val="75000"/>
                  </a:schemeClr>
                </a:solidFill>
              </a:rPr>
              <a:t>Chromatic Engine</a:t>
            </a:r>
          </a:p>
          <a:p>
            <a:pPr lvl="1" eaLnBrk="1" hangingPunct="1">
              <a:defRPr/>
            </a:pPr>
            <a:r>
              <a:rPr lang="en-US" altLang="x-none" spc="-150" dirty="0" smtClean="0"/>
              <a:t>Edge Consistency via </a:t>
            </a:r>
            <a:r>
              <a:rPr lang="en-US" b="1" spc="-150" dirty="0" smtClean="0"/>
              <a:t>Graph Coloring</a:t>
            </a:r>
          </a:p>
          <a:p>
            <a:pPr eaLnBrk="1" hangingPunct="1">
              <a:defRPr/>
            </a:pPr>
            <a:endParaRPr lang="en-US" dirty="0"/>
          </a:p>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endParaRPr lang="en-US" dirty="0"/>
          </a:p>
          <a:p>
            <a:pPr eaLnBrk="1" hangingPunct="1">
              <a:defRPr/>
            </a:pPr>
            <a:r>
              <a:rPr lang="en-US" dirty="0" smtClean="0"/>
              <a:t>Solution 2: Distributed Locking</a:t>
            </a:r>
            <a:endParaRPr lang="en-US" dirty="0"/>
          </a:p>
        </p:txBody>
      </p:sp>
      <p:grpSp>
        <p:nvGrpSpPr>
          <p:cNvPr id="88067" name="Group 4"/>
          <p:cNvGrpSpPr>
            <a:grpSpLocks/>
          </p:cNvGrpSpPr>
          <p:nvPr/>
        </p:nvGrpSpPr>
        <p:grpSpPr bwMode="auto">
          <a:xfrm>
            <a:off x="2752725" y="2946400"/>
            <a:ext cx="3390900" cy="2257425"/>
            <a:chOff x="3293130" y="1068703"/>
            <a:chExt cx="5008569" cy="3197403"/>
          </a:xfrm>
        </p:grpSpPr>
        <p:sp>
          <p:nvSpPr>
            <p:cNvPr id="10" name="Oval 4"/>
            <p:cNvSpPr/>
            <p:nvPr/>
          </p:nvSpPr>
          <p:spPr bwMode="auto">
            <a:xfrm>
              <a:off x="4116168" y="2469535"/>
              <a:ext cx="391587" cy="39574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1" name="Oval 10"/>
            <p:cNvSpPr/>
            <p:nvPr/>
          </p:nvSpPr>
          <p:spPr bwMode="auto">
            <a:xfrm>
              <a:off x="5600448" y="2469535"/>
              <a:ext cx="393932" cy="39574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2" name="Oval 11"/>
            <p:cNvSpPr/>
            <p:nvPr/>
          </p:nvSpPr>
          <p:spPr bwMode="auto">
            <a:xfrm>
              <a:off x="7087074" y="2469535"/>
              <a:ext cx="391588" cy="39574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3" name="Oval 12"/>
            <p:cNvSpPr/>
            <p:nvPr/>
          </p:nvSpPr>
          <p:spPr bwMode="auto">
            <a:xfrm>
              <a:off x="7910112" y="3863621"/>
              <a:ext cx="391587" cy="393491"/>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4" name="Oval 13"/>
            <p:cNvSpPr/>
            <p:nvPr/>
          </p:nvSpPr>
          <p:spPr bwMode="auto">
            <a:xfrm>
              <a:off x="6369554" y="3874863"/>
              <a:ext cx="393932" cy="391243"/>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5" name="Oval 14"/>
            <p:cNvSpPr/>
            <p:nvPr/>
          </p:nvSpPr>
          <p:spPr bwMode="auto">
            <a:xfrm>
              <a:off x="4831342" y="3863621"/>
              <a:ext cx="393932" cy="393491"/>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6" name="Oval 15"/>
            <p:cNvSpPr/>
            <p:nvPr/>
          </p:nvSpPr>
          <p:spPr bwMode="auto">
            <a:xfrm>
              <a:off x="3293130" y="3874863"/>
              <a:ext cx="391588" cy="391243"/>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7" name="Oval 16"/>
            <p:cNvSpPr/>
            <p:nvPr/>
          </p:nvSpPr>
          <p:spPr bwMode="auto">
            <a:xfrm>
              <a:off x="7910112" y="1068703"/>
              <a:ext cx="391587" cy="391243"/>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8" name="Oval 17"/>
            <p:cNvSpPr/>
            <p:nvPr/>
          </p:nvSpPr>
          <p:spPr bwMode="auto">
            <a:xfrm>
              <a:off x="6369554" y="1077697"/>
              <a:ext cx="393932" cy="393493"/>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19" name="Oval 18"/>
            <p:cNvSpPr/>
            <p:nvPr/>
          </p:nvSpPr>
          <p:spPr bwMode="auto">
            <a:xfrm>
              <a:off x="4831342" y="1068703"/>
              <a:ext cx="393932" cy="391243"/>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sp>
          <p:nvSpPr>
            <p:cNvPr id="20" name="Oval 19"/>
            <p:cNvSpPr/>
            <p:nvPr/>
          </p:nvSpPr>
          <p:spPr bwMode="auto">
            <a:xfrm>
              <a:off x="3293130" y="1077697"/>
              <a:ext cx="391588" cy="393493"/>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000">
                <a:solidFill>
                  <a:schemeClr val="tx1"/>
                </a:solidFill>
                <a:latin typeface="Tahoma" pitchFamily="34" charset="0"/>
                <a:ea typeface="ＭＳ Ｐゴシック" pitchFamily="-111" charset="-128"/>
              </a:endParaRPr>
            </a:p>
          </p:txBody>
        </p:sp>
        <p:cxnSp>
          <p:nvCxnSpPr>
            <p:cNvPr id="21" name="Straight Arrow Connector 20"/>
            <p:cNvCxnSpPr>
              <a:cxnSpLocks noChangeShapeType="1"/>
            </p:cNvCxnSpPr>
            <p:nvPr/>
          </p:nvCxnSpPr>
          <p:spPr bwMode="auto">
            <a:xfrm flipV="1">
              <a:off x="3685616" y="1275017"/>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5224310" y="1264947"/>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6763005" y="1264947"/>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5400000" flipH="1" flipV="1">
              <a:off x="4107227" y="1746565"/>
              <a:ext cx="1124929" cy="43922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5" idx="1"/>
            </p:cNvCxnSpPr>
            <p:nvPr/>
          </p:nvCxnSpPr>
          <p:spPr bwMode="auto">
            <a:xfrm rot="16200000" flipV="1">
              <a:off x="6367710" y="1751598"/>
              <a:ext cx="1114858" cy="4392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a:stCxn id="14" idx="7"/>
            </p:cNvCxnSpPr>
            <p:nvPr/>
          </p:nvCxnSpPr>
          <p:spPr bwMode="auto">
            <a:xfrm rot="5400000" flipH="1" flipV="1">
              <a:off x="5624659" y="1725302"/>
              <a:ext cx="1114858" cy="49181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a:stCxn id="14" idx="1"/>
            </p:cNvCxnSpPr>
            <p:nvPr/>
          </p:nvCxnSpPr>
          <p:spPr bwMode="auto">
            <a:xfrm rot="16200000" flipV="1">
              <a:off x="4850278" y="1720266"/>
              <a:ext cx="1124929" cy="491819"/>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flipV="1">
              <a:off x="3685616" y="4059793"/>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a:off x="5224310" y="4059793"/>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Arrow Connector 29"/>
            <p:cNvCxnSpPr>
              <a:cxnSpLocks noChangeShapeType="1"/>
            </p:cNvCxnSpPr>
            <p:nvPr/>
          </p:nvCxnSpPr>
          <p:spPr bwMode="auto">
            <a:xfrm flipV="1">
              <a:off x="6763005" y="4059793"/>
              <a:ext cx="1146209" cy="10071"/>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Arrow Connector 30"/>
            <p:cNvCxnSpPr>
              <a:cxnSpLocks noChangeShapeType="1"/>
            </p:cNvCxnSpPr>
            <p:nvPr/>
          </p:nvCxnSpPr>
          <p:spPr bwMode="auto">
            <a:xfrm rot="16200000" flipV="1">
              <a:off x="4112263" y="3143986"/>
              <a:ext cx="1114859" cy="439223"/>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a:endCxn id="15" idx="3"/>
            </p:cNvCxnSpPr>
            <p:nvPr/>
          </p:nvCxnSpPr>
          <p:spPr bwMode="auto">
            <a:xfrm rot="5400000" flipH="1" flipV="1">
              <a:off x="6362674" y="3149021"/>
              <a:ext cx="1124930" cy="4392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Arrow Connector 32"/>
            <p:cNvCxnSpPr>
              <a:cxnSpLocks noChangeShapeType="1"/>
              <a:endCxn id="14" idx="5"/>
            </p:cNvCxnSpPr>
            <p:nvPr/>
          </p:nvCxnSpPr>
          <p:spPr bwMode="auto">
            <a:xfrm rot="16200000" flipV="1">
              <a:off x="5619624" y="3122724"/>
              <a:ext cx="1124930" cy="49181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a:endCxn id="14" idx="3"/>
            </p:cNvCxnSpPr>
            <p:nvPr/>
          </p:nvCxnSpPr>
          <p:spPr bwMode="auto">
            <a:xfrm rot="5400000" flipH="1" flipV="1">
              <a:off x="4855312" y="3117689"/>
              <a:ext cx="1114859" cy="491819"/>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altLang="x-none" sz="4000"/>
              <a:t>Chromatic Distributed Engine</a:t>
            </a:r>
          </a:p>
        </p:txBody>
      </p:sp>
      <p:cxnSp>
        <p:nvCxnSpPr>
          <p:cNvPr id="90114" name="Straight Connector 4"/>
          <p:cNvCxnSpPr>
            <a:cxnSpLocks noChangeShapeType="1"/>
          </p:cNvCxnSpPr>
          <p:nvPr/>
        </p:nvCxnSpPr>
        <p:spPr bwMode="auto">
          <a:xfrm>
            <a:off x="4556125" y="1725613"/>
            <a:ext cx="0" cy="4832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0115" name="TextBox 7"/>
          <p:cNvSpPr txBox="1">
            <a:spLocks noChangeArrowheads="1"/>
          </p:cNvSpPr>
          <p:nvPr/>
        </p:nvSpPr>
        <p:spPr bwMode="auto">
          <a:xfrm rot="-5400000">
            <a:off x="-49212" y="3722688"/>
            <a:ext cx="85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Time</a:t>
            </a:r>
          </a:p>
        </p:txBody>
      </p:sp>
      <p:sp>
        <p:nvSpPr>
          <p:cNvPr id="9" name="Down Arrow 8"/>
          <p:cNvSpPr/>
          <p:nvPr/>
        </p:nvSpPr>
        <p:spPr bwMode="auto">
          <a:xfrm>
            <a:off x="609600" y="1863725"/>
            <a:ext cx="328613" cy="469423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 name="Rectangle 9"/>
          <p:cNvSpPr/>
          <p:nvPr/>
        </p:nvSpPr>
        <p:spPr bwMode="auto">
          <a:xfrm>
            <a:off x="1958975" y="2103438"/>
            <a:ext cx="2125663" cy="1035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Execute tasks </a:t>
            </a:r>
          </a:p>
          <a:p>
            <a:pPr algn="ctr" defTabSz="914400" eaLnBrk="1" hangingPunct="1">
              <a:defRPr/>
            </a:pPr>
            <a:r>
              <a:rPr lang="en-US" sz="2000" dirty="0">
                <a:solidFill>
                  <a:schemeClr val="tx1"/>
                </a:solidFill>
                <a:latin typeface="Tahoma" pitchFamily="34" charset="0"/>
                <a:ea typeface="ＭＳ Ｐゴシック" pitchFamily="-111" charset="-128"/>
              </a:rPr>
              <a:t>on all vertices of </a:t>
            </a:r>
          </a:p>
          <a:p>
            <a:pPr algn="ctr" defTabSz="914400" eaLnBrk="1" hangingPunct="1">
              <a:defRPr/>
            </a:pPr>
            <a:r>
              <a:rPr lang="en-US" sz="2000" dirty="0">
                <a:solidFill>
                  <a:schemeClr val="tx1"/>
                </a:solidFill>
                <a:latin typeface="Tahoma" pitchFamily="34" charset="0"/>
                <a:ea typeface="ＭＳ Ｐゴシック" pitchFamily="-111" charset="-128"/>
              </a:rPr>
              <a:t>color 0</a:t>
            </a:r>
          </a:p>
        </p:txBody>
      </p:sp>
      <p:sp>
        <p:nvSpPr>
          <p:cNvPr id="11" name="Rectangle 10"/>
          <p:cNvSpPr/>
          <p:nvPr/>
        </p:nvSpPr>
        <p:spPr bwMode="auto">
          <a:xfrm>
            <a:off x="5029200" y="2103438"/>
            <a:ext cx="2124075" cy="14224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Execute tasks </a:t>
            </a:r>
          </a:p>
          <a:p>
            <a:pPr algn="ctr" defTabSz="914400" eaLnBrk="1" hangingPunct="1">
              <a:defRPr/>
            </a:pPr>
            <a:r>
              <a:rPr lang="en-US" sz="2000" dirty="0">
                <a:solidFill>
                  <a:schemeClr val="tx1"/>
                </a:solidFill>
                <a:latin typeface="Tahoma" pitchFamily="34" charset="0"/>
                <a:ea typeface="ＭＳ Ｐゴシック" pitchFamily="-111" charset="-128"/>
              </a:rPr>
              <a:t>on all vertices of </a:t>
            </a:r>
          </a:p>
          <a:p>
            <a:pPr algn="ctr" defTabSz="914400" eaLnBrk="1" hangingPunct="1">
              <a:defRPr/>
            </a:pPr>
            <a:r>
              <a:rPr lang="en-US" sz="2000" dirty="0">
                <a:solidFill>
                  <a:schemeClr val="tx1"/>
                </a:solidFill>
                <a:latin typeface="Tahoma" pitchFamily="34" charset="0"/>
                <a:ea typeface="ＭＳ Ｐゴシック" pitchFamily="-111" charset="-128"/>
              </a:rPr>
              <a:t>color 0</a:t>
            </a:r>
          </a:p>
        </p:txBody>
      </p:sp>
      <p:sp>
        <p:nvSpPr>
          <p:cNvPr id="13" name="Rectangle 12"/>
          <p:cNvSpPr/>
          <p:nvPr/>
        </p:nvSpPr>
        <p:spPr bwMode="auto">
          <a:xfrm>
            <a:off x="1943100" y="3554413"/>
            <a:ext cx="5192713" cy="37306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Ghost Synchronization Completion + Barrier</a:t>
            </a:r>
          </a:p>
        </p:txBody>
      </p:sp>
      <p:sp>
        <p:nvSpPr>
          <p:cNvPr id="14" name="Rectangle 13"/>
          <p:cNvSpPr/>
          <p:nvPr/>
        </p:nvSpPr>
        <p:spPr bwMode="auto">
          <a:xfrm>
            <a:off x="1943100" y="3927475"/>
            <a:ext cx="2124075" cy="17399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Execute tasks </a:t>
            </a:r>
          </a:p>
          <a:p>
            <a:pPr algn="ctr" defTabSz="914400" eaLnBrk="1" hangingPunct="1">
              <a:defRPr/>
            </a:pPr>
            <a:r>
              <a:rPr lang="en-US" sz="2000" dirty="0">
                <a:solidFill>
                  <a:schemeClr val="tx1"/>
                </a:solidFill>
                <a:latin typeface="Tahoma" pitchFamily="34" charset="0"/>
                <a:ea typeface="ＭＳ Ｐゴシック" pitchFamily="-111" charset="-128"/>
              </a:rPr>
              <a:t>on all vertices of </a:t>
            </a:r>
          </a:p>
          <a:p>
            <a:pPr algn="ctr" defTabSz="914400" eaLnBrk="1" hangingPunct="1">
              <a:defRPr/>
            </a:pPr>
            <a:r>
              <a:rPr lang="en-US" sz="2000" dirty="0">
                <a:solidFill>
                  <a:schemeClr val="tx1"/>
                </a:solidFill>
                <a:latin typeface="Tahoma" pitchFamily="34" charset="0"/>
                <a:ea typeface="ＭＳ Ｐゴシック" pitchFamily="-111" charset="-128"/>
              </a:rPr>
              <a:t>color 1</a:t>
            </a:r>
          </a:p>
        </p:txBody>
      </p:sp>
      <p:sp>
        <p:nvSpPr>
          <p:cNvPr id="15" name="Rectangle 14"/>
          <p:cNvSpPr/>
          <p:nvPr/>
        </p:nvSpPr>
        <p:spPr bwMode="auto">
          <a:xfrm>
            <a:off x="5024438" y="3927475"/>
            <a:ext cx="2124075" cy="9525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Execute tasks </a:t>
            </a:r>
          </a:p>
          <a:p>
            <a:pPr algn="ctr" defTabSz="914400" eaLnBrk="1" hangingPunct="1">
              <a:defRPr/>
            </a:pPr>
            <a:r>
              <a:rPr lang="en-US" sz="2000" dirty="0">
                <a:solidFill>
                  <a:schemeClr val="tx1"/>
                </a:solidFill>
                <a:latin typeface="Tahoma" pitchFamily="34" charset="0"/>
                <a:ea typeface="ＭＳ Ｐゴシック" pitchFamily="-111" charset="-128"/>
              </a:rPr>
              <a:t>on all vertices of </a:t>
            </a:r>
          </a:p>
          <a:p>
            <a:pPr algn="ctr" defTabSz="914400" eaLnBrk="1" hangingPunct="1">
              <a:defRPr/>
            </a:pPr>
            <a:r>
              <a:rPr lang="en-US" sz="2000" dirty="0">
                <a:solidFill>
                  <a:schemeClr val="tx1"/>
                </a:solidFill>
                <a:latin typeface="Tahoma" pitchFamily="34" charset="0"/>
                <a:ea typeface="ＭＳ Ｐゴシック" pitchFamily="-111" charset="-128"/>
              </a:rPr>
              <a:t>color 1</a:t>
            </a:r>
          </a:p>
        </p:txBody>
      </p:sp>
      <p:sp>
        <p:nvSpPr>
          <p:cNvPr id="16" name="Rectangle 15"/>
          <p:cNvSpPr/>
          <p:nvPr/>
        </p:nvSpPr>
        <p:spPr bwMode="auto">
          <a:xfrm>
            <a:off x="1962150" y="5673725"/>
            <a:ext cx="5191125" cy="3730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r>
              <a:rPr lang="en-US" sz="2000" dirty="0">
                <a:solidFill>
                  <a:schemeClr val="tx1"/>
                </a:solidFill>
                <a:latin typeface="Tahoma" pitchFamily="34" charset="0"/>
                <a:ea typeface="ＭＳ Ｐゴシック" pitchFamily="-111" charset="-128"/>
              </a:rPr>
              <a:t>Ghost Synchronization Completion + Barrier</a:t>
            </a:r>
          </a:p>
        </p:txBody>
      </p:sp>
      <p:grpSp>
        <p:nvGrpSpPr>
          <p:cNvPr id="28" name="Group 27"/>
          <p:cNvGrpSpPr>
            <a:grpSpLocks/>
          </p:cNvGrpSpPr>
          <p:nvPr/>
        </p:nvGrpSpPr>
        <p:grpSpPr bwMode="auto">
          <a:xfrm>
            <a:off x="4079875" y="2201863"/>
            <a:ext cx="939800" cy="1279525"/>
            <a:chOff x="4080432" y="3168223"/>
            <a:chExt cx="938730" cy="1279328"/>
          </a:xfrm>
        </p:grpSpPr>
        <p:cxnSp>
          <p:nvCxnSpPr>
            <p:cNvPr id="90134" name="Straight Arrow Connector 21"/>
            <p:cNvCxnSpPr>
              <a:cxnSpLocks noChangeShapeType="1"/>
            </p:cNvCxnSpPr>
            <p:nvPr/>
          </p:nvCxnSpPr>
          <p:spPr bwMode="auto">
            <a:xfrm>
              <a:off x="4086241" y="3168223"/>
              <a:ext cx="927112" cy="539303"/>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5" name="Straight Arrow Connector 22"/>
            <p:cNvCxnSpPr>
              <a:cxnSpLocks noChangeShapeType="1"/>
            </p:cNvCxnSpPr>
            <p:nvPr/>
          </p:nvCxnSpPr>
          <p:spPr bwMode="auto">
            <a:xfrm flipH="1">
              <a:off x="4080432" y="3189619"/>
              <a:ext cx="927112" cy="60711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6" name="Straight Arrow Connector 23"/>
            <p:cNvCxnSpPr>
              <a:cxnSpLocks noChangeShapeType="1"/>
            </p:cNvCxnSpPr>
            <p:nvPr/>
          </p:nvCxnSpPr>
          <p:spPr bwMode="auto">
            <a:xfrm>
              <a:off x="4086241" y="3513366"/>
              <a:ext cx="932921" cy="519131"/>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7" name="Straight Arrow Connector 24"/>
            <p:cNvCxnSpPr>
              <a:cxnSpLocks noChangeShapeType="1"/>
            </p:cNvCxnSpPr>
            <p:nvPr/>
          </p:nvCxnSpPr>
          <p:spPr bwMode="auto">
            <a:xfrm>
              <a:off x="4086241" y="3880098"/>
              <a:ext cx="932921" cy="526035"/>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8" name="Straight Arrow Connector 25"/>
            <p:cNvCxnSpPr>
              <a:cxnSpLocks noChangeShapeType="1"/>
            </p:cNvCxnSpPr>
            <p:nvPr/>
          </p:nvCxnSpPr>
          <p:spPr bwMode="auto">
            <a:xfrm flipH="1">
              <a:off x="4080432" y="3514590"/>
              <a:ext cx="932921" cy="60799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9" name="Straight Arrow Connector 26"/>
            <p:cNvCxnSpPr>
              <a:cxnSpLocks noChangeShapeType="1"/>
            </p:cNvCxnSpPr>
            <p:nvPr/>
          </p:nvCxnSpPr>
          <p:spPr bwMode="auto">
            <a:xfrm flipH="1">
              <a:off x="4080432" y="3888226"/>
              <a:ext cx="932921" cy="559325"/>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grpSp>
      <p:grpSp>
        <p:nvGrpSpPr>
          <p:cNvPr id="29" name="Group 28"/>
          <p:cNvGrpSpPr>
            <a:grpSpLocks/>
          </p:cNvGrpSpPr>
          <p:nvPr/>
        </p:nvGrpSpPr>
        <p:grpSpPr bwMode="auto">
          <a:xfrm>
            <a:off x="4067175" y="4065588"/>
            <a:ext cx="939800" cy="1279525"/>
            <a:chOff x="4080432" y="3168223"/>
            <a:chExt cx="938730" cy="1279328"/>
          </a:xfrm>
        </p:grpSpPr>
        <p:cxnSp>
          <p:nvCxnSpPr>
            <p:cNvPr id="90128" name="Straight Arrow Connector 29"/>
            <p:cNvCxnSpPr>
              <a:cxnSpLocks noChangeShapeType="1"/>
            </p:cNvCxnSpPr>
            <p:nvPr/>
          </p:nvCxnSpPr>
          <p:spPr bwMode="auto">
            <a:xfrm>
              <a:off x="4086241" y="3168223"/>
              <a:ext cx="927112" cy="539303"/>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29" name="Straight Arrow Connector 30"/>
            <p:cNvCxnSpPr>
              <a:cxnSpLocks noChangeShapeType="1"/>
            </p:cNvCxnSpPr>
            <p:nvPr/>
          </p:nvCxnSpPr>
          <p:spPr bwMode="auto">
            <a:xfrm flipH="1">
              <a:off x="4080432" y="3189619"/>
              <a:ext cx="927112" cy="60711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0" name="Straight Arrow Connector 31"/>
            <p:cNvCxnSpPr>
              <a:cxnSpLocks noChangeShapeType="1"/>
            </p:cNvCxnSpPr>
            <p:nvPr/>
          </p:nvCxnSpPr>
          <p:spPr bwMode="auto">
            <a:xfrm>
              <a:off x="4086241" y="3513366"/>
              <a:ext cx="932921" cy="519131"/>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1" name="Straight Arrow Connector 32"/>
            <p:cNvCxnSpPr>
              <a:cxnSpLocks noChangeShapeType="1"/>
            </p:cNvCxnSpPr>
            <p:nvPr/>
          </p:nvCxnSpPr>
          <p:spPr bwMode="auto">
            <a:xfrm>
              <a:off x="4086241" y="3880098"/>
              <a:ext cx="932921" cy="526035"/>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2" name="Straight Arrow Connector 33"/>
            <p:cNvCxnSpPr>
              <a:cxnSpLocks noChangeShapeType="1"/>
            </p:cNvCxnSpPr>
            <p:nvPr/>
          </p:nvCxnSpPr>
          <p:spPr bwMode="auto">
            <a:xfrm flipH="1">
              <a:off x="4080432" y="3514590"/>
              <a:ext cx="932921" cy="60799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90133" name="Straight Arrow Connector 34"/>
            <p:cNvCxnSpPr>
              <a:cxnSpLocks noChangeShapeType="1"/>
            </p:cNvCxnSpPr>
            <p:nvPr/>
          </p:nvCxnSpPr>
          <p:spPr bwMode="auto">
            <a:xfrm flipH="1">
              <a:off x="4080432" y="3888226"/>
              <a:ext cx="932921" cy="559325"/>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grpSp>
      <p:sp>
        <p:nvSpPr>
          <p:cNvPr id="9012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E5F29184-9A0F-D746-97FC-5E43DE62C920}" type="slidenum">
              <a:rPr lang="en-US" altLang="x-none" sz="1200">
                <a:solidFill>
                  <a:srgbClr val="000000"/>
                </a:solidFill>
              </a:rPr>
              <a:pPr fontAlgn="base">
                <a:spcBef>
                  <a:spcPct val="0"/>
                </a:spcBef>
                <a:spcAft>
                  <a:spcPct val="0"/>
                </a:spcAft>
                <a:buFontTx/>
                <a:buNone/>
              </a:pPr>
              <a:t>44</a:t>
            </a:fld>
            <a:endParaRPr lang="en-US" altLang="x-none" sz="1200">
              <a:solidFill>
                <a:srgbClr val="000000"/>
              </a:solidFill>
            </a:endParaRPr>
          </a:p>
        </p:txBody>
      </p:sp>
      <p:pic>
        <p:nvPicPr>
          <p:cNvPr id="90126"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2688" y="1189038"/>
            <a:ext cx="1346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8450" y="1143000"/>
            <a:ext cx="1416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altLang="x-none"/>
              <a:t>Matrix Factorization</a:t>
            </a:r>
          </a:p>
        </p:txBody>
      </p:sp>
      <p:sp>
        <p:nvSpPr>
          <p:cNvPr id="3" name="Content Placeholder 2"/>
          <p:cNvSpPr>
            <a:spLocks noGrp="1"/>
          </p:cNvSpPr>
          <p:nvPr>
            <p:ph idx="1"/>
          </p:nvPr>
        </p:nvSpPr>
        <p:spPr>
          <a:xfrm>
            <a:off x="525463" y="1204913"/>
            <a:ext cx="8305800" cy="4967287"/>
          </a:xfrm>
        </p:spPr>
        <p:txBody>
          <a:bodyPr rtlCol="0">
            <a:normAutofit/>
          </a:bodyPr>
          <a:lstStyle/>
          <a:p>
            <a:pPr eaLnBrk="1" fontAlgn="auto" hangingPunct="1">
              <a:spcAft>
                <a:spcPts val="0"/>
              </a:spcAft>
              <a:buFont typeface="Arial"/>
              <a:buChar char="•"/>
              <a:defRPr/>
            </a:pPr>
            <a:r>
              <a:rPr lang="en-US" b="1" dirty="0" smtClean="0"/>
              <a:t>Netflix Collaborative Filtering</a:t>
            </a:r>
          </a:p>
          <a:p>
            <a:pPr lvl="1" eaLnBrk="1" fontAlgn="auto" hangingPunct="1">
              <a:spcAft>
                <a:spcPts val="0"/>
              </a:spcAft>
              <a:buFont typeface="Arial"/>
              <a:buChar char="–"/>
              <a:defRPr/>
            </a:pPr>
            <a:r>
              <a:rPr lang="en-US" dirty="0" smtClean="0"/>
              <a:t>Alternating Least Squares Matrix Factorization</a:t>
            </a:r>
          </a:p>
          <a:p>
            <a:pPr lvl="1" eaLnBrk="1" fontAlgn="auto" hangingPunct="1">
              <a:spcAft>
                <a:spcPts val="0"/>
              </a:spcAft>
              <a:buFont typeface="Arial"/>
              <a:buChar char="–"/>
              <a:defRPr/>
            </a:pPr>
            <a:endParaRPr lang="en-US" dirty="0"/>
          </a:p>
          <a:p>
            <a:pPr marL="0" indent="0" eaLnBrk="1" fontAlgn="auto" hangingPunct="1">
              <a:spcAft>
                <a:spcPts val="0"/>
              </a:spcAft>
              <a:buFont typeface="Arial"/>
              <a:buNone/>
              <a:defRPr/>
            </a:pPr>
            <a:endParaRPr lang="en-US" b="1" dirty="0" smtClean="0"/>
          </a:p>
        </p:txBody>
      </p:sp>
      <p:sp>
        <p:nvSpPr>
          <p:cNvPr id="92163" name="Rectangle 6"/>
          <p:cNvSpPr>
            <a:spLocks noChangeArrowheads="1"/>
          </p:cNvSpPr>
          <p:nvPr/>
        </p:nvSpPr>
        <p:spPr bwMode="auto">
          <a:xfrm>
            <a:off x="1093788" y="2306638"/>
            <a:ext cx="7038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b="1">
                <a:solidFill>
                  <a:srgbClr val="FF0000"/>
                </a:solidFill>
              </a:rPr>
              <a:t>Model: 0.5 million nodes, 99 million edges</a:t>
            </a:r>
          </a:p>
        </p:txBody>
      </p:sp>
      <p:grpSp>
        <p:nvGrpSpPr>
          <p:cNvPr id="92164" name="Group 14"/>
          <p:cNvGrpSpPr>
            <a:grpSpLocks/>
          </p:cNvGrpSpPr>
          <p:nvPr/>
        </p:nvGrpSpPr>
        <p:grpSpPr bwMode="auto">
          <a:xfrm>
            <a:off x="1046163" y="2689225"/>
            <a:ext cx="4151312" cy="3735388"/>
            <a:chOff x="3120608" y="2739628"/>
            <a:chExt cx="4150247" cy="3736066"/>
          </a:xfrm>
        </p:grpSpPr>
        <p:grpSp>
          <p:nvGrpSpPr>
            <p:cNvPr id="92193" name="Group 29"/>
            <p:cNvGrpSpPr>
              <a:grpSpLocks/>
            </p:cNvGrpSpPr>
            <p:nvPr/>
          </p:nvGrpSpPr>
          <p:grpSpPr bwMode="auto">
            <a:xfrm>
              <a:off x="3120608" y="2739628"/>
              <a:ext cx="3401076" cy="3736066"/>
              <a:chOff x="3128859" y="3328479"/>
              <a:chExt cx="2755672" cy="3165564"/>
            </a:xfrm>
          </p:grpSpPr>
          <p:sp>
            <p:nvSpPr>
              <p:cNvPr id="9" name="Cube 8"/>
              <p:cNvSpPr>
                <a:spLocks noChangeArrowheads="1"/>
              </p:cNvSpPr>
              <p:nvPr/>
            </p:nvSpPr>
            <p:spPr bwMode="auto">
              <a:xfrm>
                <a:off x="3789920" y="3697884"/>
                <a:ext cx="2094609" cy="1723610"/>
              </a:xfrm>
              <a:prstGeom prst="cube">
                <a:avLst>
                  <a:gd name="adj" fmla="val 0"/>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eaLnBrk="1" fontAlgn="auto" hangingPunct="1">
                  <a:spcBef>
                    <a:spcPts val="0"/>
                  </a:spcBef>
                  <a:spcAft>
                    <a:spcPts val="0"/>
                  </a:spcAft>
                  <a:defRPr/>
                </a:pPr>
                <a:r>
                  <a:rPr lang="en-US" sz="2000" dirty="0">
                    <a:solidFill>
                      <a:srgbClr val="000000"/>
                    </a:solidFill>
                    <a:latin typeface="+mn-lt"/>
                    <a:ea typeface="ＭＳ Ｐゴシック" pitchFamily="-111" charset="-128"/>
                  </a:rPr>
                  <a:t>Netflix</a:t>
                </a:r>
              </a:p>
            </p:txBody>
          </p:sp>
          <p:sp>
            <p:nvSpPr>
              <p:cNvPr id="10" name="Rectangle 9"/>
              <p:cNvSpPr/>
              <p:nvPr/>
            </p:nvSpPr>
            <p:spPr bwMode="auto">
              <a:xfrm>
                <a:off x="3789821" y="5483699"/>
                <a:ext cx="2094761" cy="61078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11" name="Rectangle 10"/>
              <p:cNvSpPr/>
              <p:nvPr/>
            </p:nvSpPr>
            <p:spPr bwMode="auto">
              <a:xfrm rot="16200000">
                <a:off x="2597834" y="4268048"/>
                <a:ext cx="1715296" cy="576092"/>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92201" name="TextBox 11"/>
              <p:cNvSpPr txBox="1">
                <a:spLocks noChangeArrowheads="1"/>
              </p:cNvSpPr>
              <p:nvPr/>
            </p:nvSpPr>
            <p:spPr bwMode="auto">
              <a:xfrm>
                <a:off x="3128859" y="3328479"/>
                <a:ext cx="808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Users</a:t>
                </a:r>
              </a:p>
            </p:txBody>
          </p:sp>
          <p:sp>
            <p:nvSpPr>
              <p:cNvPr id="92202" name="TextBox 12"/>
              <p:cNvSpPr txBox="1">
                <a:spLocks noChangeArrowheads="1"/>
              </p:cNvSpPr>
              <p:nvPr/>
            </p:nvSpPr>
            <p:spPr bwMode="auto">
              <a:xfrm>
                <a:off x="4391643" y="6093933"/>
                <a:ext cx="955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000">
                    <a:solidFill>
                      <a:srgbClr val="000000"/>
                    </a:solidFill>
                  </a:rPr>
                  <a:t>Movies</a:t>
                </a:r>
              </a:p>
            </p:txBody>
          </p:sp>
          <p:cxnSp>
            <p:nvCxnSpPr>
              <p:cNvPr id="92203" name="Straight Connector 15"/>
              <p:cNvCxnSpPr>
                <a:cxnSpLocks noChangeShapeType="1"/>
              </p:cNvCxnSpPr>
              <p:nvPr/>
            </p:nvCxnSpPr>
            <p:spPr bwMode="auto">
              <a:xfrm rot="5400000">
                <a:off x="2491416" y="4555824"/>
                <a:ext cx="1715881" cy="128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04" name="Straight Connector 16"/>
              <p:cNvCxnSpPr>
                <a:cxnSpLocks noChangeShapeType="1"/>
              </p:cNvCxnSpPr>
              <p:nvPr/>
            </p:nvCxnSpPr>
            <p:spPr bwMode="auto">
              <a:xfrm rot="5400000">
                <a:off x="2692698" y="4556146"/>
                <a:ext cx="1715238" cy="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05" name="Straight Connector 17"/>
              <p:cNvCxnSpPr>
                <a:cxnSpLocks noChangeShapeType="1"/>
              </p:cNvCxnSpPr>
              <p:nvPr/>
            </p:nvCxnSpPr>
            <p:spPr bwMode="auto">
              <a:xfrm>
                <a:off x="3789920" y="5668828"/>
                <a:ext cx="2094609" cy="1289"/>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2206" name="Straight Connector 18"/>
              <p:cNvCxnSpPr>
                <a:cxnSpLocks noChangeShapeType="1"/>
              </p:cNvCxnSpPr>
              <p:nvPr/>
            </p:nvCxnSpPr>
            <p:spPr bwMode="auto">
              <a:xfrm rot="10800000" flipV="1">
                <a:off x="3789921" y="5889350"/>
                <a:ext cx="2094610" cy="1"/>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sp>
            <p:nvSpPr>
              <p:cNvPr id="22" name="Rectangle 21"/>
              <p:cNvSpPr/>
              <p:nvPr/>
            </p:nvSpPr>
            <p:spPr bwMode="auto">
              <a:xfrm>
                <a:off x="3789821" y="4887718"/>
                <a:ext cx="1630545" cy="16278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3" name="Rectangle 22"/>
              <p:cNvSpPr/>
              <p:nvPr/>
            </p:nvSpPr>
            <p:spPr bwMode="auto">
              <a:xfrm>
                <a:off x="5462801" y="5065302"/>
                <a:ext cx="171028" cy="35651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7" name="Rectangle 26"/>
              <p:cNvSpPr/>
              <p:nvPr/>
            </p:nvSpPr>
            <p:spPr bwMode="auto">
              <a:xfrm>
                <a:off x="5462801" y="5421814"/>
                <a:ext cx="171028" cy="672665"/>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28" name="Rectangle 27"/>
              <p:cNvSpPr/>
              <p:nvPr/>
            </p:nvSpPr>
            <p:spPr bwMode="auto">
              <a:xfrm>
                <a:off x="3167437" y="4887718"/>
                <a:ext cx="622385" cy="162785"/>
              </a:xfrm>
              <a:prstGeom prst="rect">
                <a:avLst/>
              </a:prstGeom>
              <a:solidFill>
                <a:schemeClr val="bg1"/>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eaLnBrk="1" fontAlgn="auto" hangingPunct="1">
                  <a:spcBef>
                    <a:spcPts val="0"/>
                  </a:spcBef>
                  <a:spcAft>
                    <a:spcPts val="0"/>
                  </a:spcAft>
                  <a:defRPr/>
                </a:pPr>
                <a:endParaRPr lang="en-US" sz="2000">
                  <a:solidFill>
                    <a:srgbClr val="000000"/>
                  </a:solidFill>
                  <a:ea typeface="ＭＳ Ｐゴシック" pitchFamily="-111" charset="-128"/>
                </a:endParaRPr>
              </a:p>
            </p:txBody>
          </p:sp>
          <p:sp>
            <p:nvSpPr>
              <p:cNvPr id="92211" name="Rectangle 28"/>
              <p:cNvSpPr>
                <a:spLocks noChangeArrowheads="1"/>
              </p:cNvSpPr>
              <p:nvPr/>
            </p:nvSpPr>
            <p:spPr bwMode="auto">
              <a:xfrm>
                <a:off x="5463229" y="4887941"/>
                <a:ext cx="170098" cy="162313"/>
              </a:xfrm>
              <a:prstGeom prst="rect">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400">
                  <a:latin typeface="Tahoma" charset="0"/>
                  <a:ea typeface="ＭＳ Ｐゴシック" charset="-128"/>
                  <a:cs typeface="ＭＳ Ｐゴシック" charset="-128"/>
                </a:endParaRPr>
              </a:p>
            </p:txBody>
          </p:sp>
        </p:grpSp>
        <p:sp>
          <p:nvSpPr>
            <p:cNvPr id="92194" name="Right Brace 30"/>
            <p:cNvSpPr>
              <a:spLocks/>
            </p:cNvSpPr>
            <p:nvPr/>
          </p:nvSpPr>
          <p:spPr bwMode="auto">
            <a:xfrm>
              <a:off x="6669986" y="5283265"/>
              <a:ext cx="191249" cy="720211"/>
            </a:xfrm>
            <a:prstGeom prst="rightBrace">
              <a:avLst>
                <a:gd name="adj1" fmla="val 41564"/>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400">
                <a:latin typeface="Tahoma" charset="0"/>
                <a:ea typeface="ＭＳ Ｐゴシック" charset="-128"/>
                <a:cs typeface="ＭＳ Ｐゴシック" charset="-128"/>
              </a:endParaRPr>
            </a:p>
          </p:txBody>
        </p:sp>
        <p:sp>
          <p:nvSpPr>
            <p:cNvPr id="92195" name="TextBox 31"/>
            <p:cNvSpPr txBox="1">
              <a:spLocks noChangeArrowheads="1"/>
            </p:cNvSpPr>
            <p:nvPr/>
          </p:nvSpPr>
          <p:spPr bwMode="auto">
            <a:xfrm>
              <a:off x="6860215" y="5371174"/>
              <a:ext cx="410640" cy="5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b="1"/>
                <a:t>D</a:t>
              </a:r>
            </a:p>
          </p:txBody>
        </p:sp>
        <p:sp>
          <p:nvSpPr>
            <p:cNvPr id="92196" name="Right Brace 30"/>
            <p:cNvSpPr>
              <a:spLocks/>
            </p:cNvSpPr>
            <p:nvPr/>
          </p:nvSpPr>
          <p:spPr bwMode="auto">
            <a:xfrm rot="5400000">
              <a:off x="3428129" y="5078872"/>
              <a:ext cx="191307" cy="719992"/>
            </a:xfrm>
            <a:prstGeom prst="rightBrace">
              <a:avLst>
                <a:gd name="adj1" fmla="val 41556"/>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400">
                <a:latin typeface="Tahoma" charset="0"/>
                <a:ea typeface="ＭＳ Ｐゴシック" charset="-128"/>
                <a:cs typeface="ＭＳ Ｐゴシック" charset="-128"/>
              </a:endParaRPr>
            </a:p>
          </p:txBody>
        </p:sp>
        <p:sp>
          <p:nvSpPr>
            <p:cNvPr id="92197" name="TextBox 31"/>
            <p:cNvSpPr txBox="1">
              <a:spLocks noChangeArrowheads="1"/>
            </p:cNvSpPr>
            <p:nvPr/>
          </p:nvSpPr>
          <p:spPr bwMode="auto">
            <a:xfrm>
              <a:off x="3339176" y="5500325"/>
              <a:ext cx="410640" cy="5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800" b="1"/>
                <a:t>D</a:t>
              </a:r>
            </a:p>
          </p:txBody>
        </p:sp>
      </p:grpSp>
      <p:sp>
        <p:nvSpPr>
          <p:cNvPr id="9216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3D10FD1E-4D09-A243-9381-3890E1B07ED3}" type="slidenum">
              <a:rPr lang="en-US" altLang="x-none" sz="1200">
                <a:solidFill>
                  <a:srgbClr val="000000"/>
                </a:solidFill>
              </a:rPr>
              <a:pPr fontAlgn="base">
                <a:spcBef>
                  <a:spcPct val="0"/>
                </a:spcBef>
                <a:spcAft>
                  <a:spcPct val="0"/>
                </a:spcAft>
                <a:buFontTx/>
                <a:buNone/>
              </a:pPr>
              <a:t>45</a:t>
            </a:fld>
            <a:endParaRPr lang="en-US" altLang="x-none" sz="1200">
              <a:solidFill>
                <a:srgbClr val="000000"/>
              </a:solidFill>
            </a:endParaRPr>
          </a:p>
        </p:txBody>
      </p:sp>
      <p:grpSp>
        <p:nvGrpSpPr>
          <p:cNvPr id="92166" name="Group 13"/>
          <p:cNvGrpSpPr>
            <a:grpSpLocks/>
          </p:cNvGrpSpPr>
          <p:nvPr/>
        </p:nvGrpSpPr>
        <p:grpSpPr bwMode="auto">
          <a:xfrm>
            <a:off x="5599113" y="2836863"/>
            <a:ext cx="1989137" cy="3105150"/>
            <a:chOff x="792552" y="2899052"/>
            <a:chExt cx="1988925" cy="3104424"/>
          </a:xfrm>
        </p:grpSpPr>
        <p:cxnSp>
          <p:nvCxnSpPr>
            <p:cNvPr id="24" name="Straight Connector 23"/>
            <p:cNvCxnSpPr>
              <a:stCxn id="38" idx="3"/>
              <a:endCxn id="46" idx="1"/>
            </p:cNvCxnSpPr>
            <p:nvPr/>
          </p:nvCxnSpPr>
          <p:spPr bwMode="auto">
            <a:xfrm>
              <a:off x="1370340" y="3492638"/>
              <a:ext cx="77461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a:stCxn id="39" idx="3"/>
              <a:endCxn id="46" idx="1"/>
            </p:cNvCxnSpPr>
            <p:nvPr/>
          </p:nvCxnSpPr>
          <p:spPr bwMode="auto">
            <a:xfrm flipV="1">
              <a:off x="1370340" y="3492638"/>
              <a:ext cx="774617" cy="3507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a:endCxn id="48" idx="1"/>
            </p:cNvCxnSpPr>
            <p:nvPr/>
          </p:nvCxnSpPr>
          <p:spPr bwMode="auto">
            <a:xfrm>
              <a:off x="1370340" y="3917989"/>
              <a:ext cx="774617" cy="3682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p:cNvCxnSpPr>
              <a:stCxn id="40" idx="3"/>
              <a:endCxn id="50" idx="1"/>
            </p:cNvCxnSpPr>
            <p:nvPr/>
          </p:nvCxnSpPr>
          <p:spPr bwMode="auto">
            <a:xfrm>
              <a:off x="1370340" y="4194149"/>
              <a:ext cx="774617" cy="8491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p:cNvCxnSpPr>
              <a:stCxn id="41" idx="3"/>
              <a:endCxn id="51" idx="1"/>
            </p:cNvCxnSpPr>
            <p:nvPr/>
          </p:nvCxnSpPr>
          <p:spPr bwMode="auto">
            <a:xfrm>
              <a:off x="1370340" y="4544904"/>
              <a:ext cx="774617" cy="84911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a:stCxn id="44" idx="3"/>
              <a:endCxn id="52" idx="1"/>
            </p:cNvCxnSpPr>
            <p:nvPr/>
          </p:nvCxnSpPr>
          <p:spPr bwMode="auto">
            <a:xfrm>
              <a:off x="1370340" y="5597171"/>
              <a:ext cx="774617" cy="3507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p:cNvCxnSpPr>
              <a:stCxn id="40" idx="3"/>
              <a:endCxn id="49" idx="1"/>
            </p:cNvCxnSpPr>
            <p:nvPr/>
          </p:nvCxnSpPr>
          <p:spPr bwMode="auto">
            <a:xfrm>
              <a:off x="1370340" y="4194149"/>
              <a:ext cx="774617" cy="4809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p:cNvCxnSpPr>
              <a:stCxn id="42" idx="3"/>
              <a:endCxn id="52" idx="1"/>
            </p:cNvCxnSpPr>
            <p:nvPr/>
          </p:nvCxnSpPr>
          <p:spPr bwMode="auto">
            <a:xfrm>
              <a:off x="1370340" y="4895660"/>
              <a:ext cx="774617" cy="10522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 name="Rectangle 37"/>
            <p:cNvSpPr/>
            <p:nvPr/>
          </p:nvSpPr>
          <p:spPr bwMode="auto">
            <a:xfrm>
              <a:off x="983032" y="3437088"/>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39" name="Rectangle 38"/>
            <p:cNvSpPr/>
            <p:nvPr/>
          </p:nvSpPr>
          <p:spPr bwMode="auto">
            <a:xfrm>
              <a:off x="983032" y="3787844"/>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0" name="Rectangle 39"/>
            <p:cNvSpPr/>
            <p:nvPr/>
          </p:nvSpPr>
          <p:spPr bwMode="auto">
            <a:xfrm>
              <a:off x="983032" y="4138599"/>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1" name="Rectangle 40"/>
            <p:cNvSpPr/>
            <p:nvPr/>
          </p:nvSpPr>
          <p:spPr bwMode="auto">
            <a:xfrm>
              <a:off x="983032" y="4489355"/>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2" name="Rectangle 41"/>
            <p:cNvSpPr/>
            <p:nvPr/>
          </p:nvSpPr>
          <p:spPr bwMode="auto">
            <a:xfrm>
              <a:off x="983032" y="4840110"/>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3" name="Rectangle 42"/>
            <p:cNvSpPr/>
            <p:nvPr/>
          </p:nvSpPr>
          <p:spPr bwMode="auto">
            <a:xfrm>
              <a:off x="983032" y="5190866"/>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4" name="Rectangle 43"/>
            <p:cNvSpPr/>
            <p:nvPr/>
          </p:nvSpPr>
          <p:spPr bwMode="auto">
            <a:xfrm>
              <a:off x="983032" y="5541621"/>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5" name="Rectangle 44"/>
            <p:cNvSpPr/>
            <p:nvPr/>
          </p:nvSpPr>
          <p:spPr bwMode="auto">
            <a:xfrm>
              <a:off x="983032" y="5892377"/>
              <a:ext cx="387309" cy="11109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6" name="Rectangle 45"/>
            <p:cNvSpPr/>
            <p:nvPr/>
          </p:nvSpPr>
          <p:spPr bwMode="auto">
            <a:xfrm>
              <a:off x="2144958" y="3437088"/>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7" name="Rectangle 46"/>
            <p:cNvSpPr/>
            <p:nvPr/>
          </p:nvSpPr>
          <p:spPr bwMode="auto">
            <a:xfrm>
              <a:off x="2144958" y="3843393"/>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8" name="Rectangle 47"/>
            <p:cNvSpPr/>
            <p:nvPr/>
          </p:nvSpPr>
          <p:spPr bwMode="auto">
            <a:xfrm>
              <a:off x="2144958" y="4230653"/>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49" name="Rectangle 48"/>
            <p:cNvSpPr/>
            <p:nvPr/>
          </p:nvSpPr>
          <p:spPr bwMode="auto">
            <a:xfrm>
              <a:off x="2144958" y="4619500"/>
              <a:ext cx="387309" cy="109511"/>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50" name="Rectangle 49"/>
            <p:cNvSpPr/>
            <p:nvPr/>
          </p:nvSpPr>
          <p:spPr bwMode="auto">
            <a:xfrm>
              <a:off x="2144958" y="4987714"/>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51" name="Rectangle 50"/>
            <p:cNvSpPr/>
            <p:nvPr/>
          </p:nvSpPr>
          <p:spPr bwMode="auto">
            <a:xfrm>
              <a:off x="2144958" y="5338469"/>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
          <p:nvSpPr>
            <p:cNvPr id="52" name="Rectangle 51"/>
            <p:cNvSpPr/>
            <p:nvPr/>
          </p:nvSpPr>
          <p:spPr bwMode="auto">
            <a:xfrm>
              <a:off x="2144958" y="5892377"/>
              <a:ext cx="387309" cy="1110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cxnSp>
          <p:nvCxnSpPr>
            <p:cNvPr id="53" name="Straight Connector 52"/>
            <p:cNvCxnSpPr>
              <a:stCxn id="50" idx="1"/>
              <a:endCxn id="42" idx="3"/>
            </p:cNvCxnSpPr>
            <p:nvPr/>
          </p:nvCxnSpPr>
          <p:spPr bwMode="auto">
            <a:xfrm flipH="1" flipV="1">
              <a:off x="1370340" y="4895660"/>
              <a:ext cx="774617" cy="147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191" name="TextBox 53"/>
            <p:cNvSpPr txBox="1">
              <a:spLocks noChangeArrowheads="1"/>
            </p:cNvSpPr>
            <p:nvPr/>
          </p:nvSpPr>
          <p:spPr bwMode="auto">
            <a:xfrm>
              <a:off x="792552" y="2905297"/>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solidFill>
                    <a:srgbClr val="000000"/>
                  </a:solidFill>
                </a:rPr>
                <a:t>Users</a:t>
              </a:r>
            </a:p>
          </p:txBody>
        </p:sp>
        <p:sp>
          <p:nvSpPr>
            <p:cNvPr id="92192" name="TextBox 54"/>
            <p:cNvSpPr txBox="1">
              <a:spLocks noChangeArrowheads="1"/>
            </p:cNvSpPr>
            <p:nvPr/>
          </p:nvSpPr>
          <p:spPr bwMode="auto">
            <a:xfrm>
              <a:off x="1915359" y="2899052"/>
              <a:ext cx="866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solidFill>
                    <a:srgbClr val="000000"/>
                  </a:solidFill>
                </a:rPr>
                <a:t>Movies</a:t>
              </a:r>
            </a:p>
          </p:txBody>
        </p:sp>
      </p:gr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altLang="x-none" sz="4000"/>
              <a:t>Netflix Collaborative Filtering</a:t>
            </a:r>
          </a:p>
        </p:txBody>
      </p:sp>
      <p:sp>
        <p:nvSpPr>
          <p:cNvPr id="76" name="Slide Number Placeholder 75"/>
          <p:cNvSpPr>
            <a:spLocks noGrp="1"/>
          </p:cNvSpPr>
          <p:nvPr>
            <p:ph type="sldNum" sz="quarter" idx="12"/>
          </p:nvPr>
        </p:nvSpPr>
        <p:spPr/>
        <p:txBody>
          <a:bodyPr/>
          <a:lstStyle/>
          <a:p>
            <a:pPr>
              <a:defRPr/>
            </a:pPr>
            <a:fld id="{59DBDA45-370A-4844-99BF-7F6BD5F76080}" type="slidenum">
              <a:rPr lang="en-US"/>
              <a:pPr>
                <a:defRPr/>
              </a:pPr>
              <a:t>46</a:t>
            </a:fld>
            <a:endParaRPr lang="en-US" dirty="0"/>
          </a:p>
        </p:txBody>
      </p:sp>
      <p:grpSp>
        <p:nvGrpSpPr>
          <p:cNvPr id="8" name="Group 7"/>
          <p:cNvGrpSpPr>
            <a:grpSpLocks/>
          </p:cNvGrpSpPr>
          <p:nvPr/>
        </p:nvGrpSpPr>
        <p:grpSpPr bwMode="auto">
          <a:xfrm>
            <a:off x="0" y="1643063"/>
            <a:ext cx="4452938" cy="3597275"/>
            <a:chOff x="0" y="1642867"/>
            <a:chExt cx="4452961" cy="3597417"/>
          </a:xfrm>
        </p:grpSpPr>
        <p:grpSp>
          <p:nvGrpSpPr>
            <p:cNvPr id="94231" name="Group 74"/>
            <p:cNvGrpSpPr>
              <a:grpSpLocks/>
            </p:cNvGrpSpPr>
            <p:nvPr/>
          </p:nvGrpSpPr>
          <p:grpSpPr bwMode="auto">
            <a:xfrm>
              <a:off x="0" y="1642867"/>
              <a:ext cx="4452961" cy="3412751"/>
              <a:chOff x="5303254" y="4104229"/>
              <a:chExt cx="3273425" cy="2508754"/>
            </a:xfrm>
          </p:grpSpPr>
          <p:grpSp>
            <p:nvGrpSpPr>
              <p:cNvPr id="94233" name="Group 35"/>
              <p:cNvGrpSpPr>
                <a:grpSpLocks/>
              </p:cNvGrpSpPr>
              <p:nvPr/>
            </p:nvGrpSpPr>
            <p:grpSpPr bwMode="auto">
              <a:xfrm>
                <a:off x="5303254" y="4104229"/>
                <a:ext cx="3273425" cy="2508754"/>
                <a:chOff x="2565208" y="4001302"/>
                <a:chExt cx="3273425" cy="2508754"/>
              </a:xfrm>
            </p:grpSpPr>
            <p:pic>
              <p:nvPicPr>
                <p:cNvPr id="94240" name="Picture 3" descr="eval_compcomplex.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208" y="4001302"/>
                  <a:ext cx="3223944" cy="250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1" name="Rectangle 34"/>
                <p:cNvSpPr>
                  <a:spLocks noChangeArrowheads="1"/>
                </p:cNvSpPr>
                <p:nvPr/>
              </p:nvSpPr>
              <p:spPr bwMode="auto">
                <a:xfrm>
                  <a:off x="2968964" y="4017797"/>
                  <a:ext cx="2869669" cy="2156096"/>
                </a:xfrm>
                <a:prstGeom prst="rect">
                  <a:avLst/>
                </a:prstGeom>
                <a:solidFill>
                  <a:srgbClr val="FFFFFF"/>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cxnSp>
              <p:nvCxnSpPr>
                <p:cNvPr id="94242" name="Straight Connector 24"/>
                <p:cNvCxnSpPr>
                  <a:cxnSpLocks noChangeShapeType="1"/>
                </p:cNvCxnSpPr>
                <p:nvPr/>
              </p:nvCxnSpPr>
              <p:spPr bwMode="auto">
                <a:xfrm flipV="1">
                  <a:off x="2919482" y="4093766"/>
                  <a:ext cx="2655571" cy="207820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4243" name="Freeform 25"/>
                <p:cNvSpPr>
                  <a:spLocks/>
                </p:cNvSpPr>
                <p:nvPr/>
              </p:nvSpPr>
              <p:spPr bwMode="auto">
                <a:xfrm>
                  <a:off x="2919482" y="4767197"/>
                  <a:ext cx="2787528" cy="1385621"/>
                </a:xfrm>
                <a:custGeom>
                  <a:avLst/>
                  <a:gdLst>
                    <a:gd name="T0" fmla="*/ 0 w 2787528"/>
                    <a:gd name="T1" fmla="*/ 1385621 h 1385621"/>
                    <a:gd name="T2" fmla="*/ 593793 w 2787528"/>
                    <a:gd name="T3" fmla="*/ 973234 h 1385621"/>
                    <a:gd name="T4" fmla="*/ 956667 w 2787528"/>
                    <a:gd name="T5" fmla="*/ 791783 h 1385621"/>
                    <a:gd name="T6" fmla="*/ 1319540 w 2787528"/>
                    <a:gd name="T7" fmla="*/ 610333 h 1385621"/>
                    <a:gd name="T8" fmla="*/ 2078276 w 2787528"/>
                    <a:gd name="T9" fmla="*/ 280423 h 1385621"/>
                    <a:gd name="T10" fmla="*/ 2787528 w 2787528"/>
                    <a:gd name="T11" fmla="*/ 0 h 13856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7528" h="1385621">
                      <a:moveTo>
                        <a:pt x="0" y="1385621"/>
                      </a:moveTo>
                      <a:cubicBezTo>
                        <a:pt x="217174" y="1228914"/>
                        <a:pt x="434349" y="1072207"/>
                        <a:pt x="593793" y="973234"/>
                      </a:cubicBezTo>
                      <a:cubicBezTo>
                        <a:pt x="753238" y="874261"/>
                        <a:pt x="956667" y="791783"/>
                        <a:pt x="956667" y="791783"/>
                      </a:cubicBezTo>
                      <a:cubicBezTo>
                        <a:pt x="1077625" y="731300"/>
                        <a:pt x="1132605" y="695560"/>
                        <a:pt x="1319540" y="610333"/>
                      </a:cubicBezTo>
                      <a:cubicBezTo>
                        <a:pt x="1506475" y="525106"/>
                        <a:pt x="1833611" y="382145"/>
                        <a:pt x="2078276" y="280423"/>
                      </a:cubicBezTo>
                      <a:cubicBezTo>
                        <a:pt x="2322941" y="178701"/>
                        <a:pt x="2787528" y="0"/>
                        <a:pt x="2787528" y="0"/>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44" name="Freeform 33"/>
                <p:cNvSpPr>
                  <a:spLocks/>
                </p:cNvSpPr>
                <p:nvPr/>
              </p:nvSpPr>
              <p:spPr bwMode="auto">
                <a:xfrm>
                  <a:off x="2935976" y="5591971"/>
                  <a:ext cx="2754540" cy="577342"/>
                </a:xfrm>
                <a:custGeom>
                  <a:avLst/>
                  <a:gdLst>
                    <a:gd name="T0" fmla="*/ 0 w 2754540"/>
                    <a:gd name="T1" fmla="*/ 577342 h 577342"/>
                    <a:gd name="T2" fmla="*/ 263908 w 2754540"/>
                    <a:gd name="T3" fmla="*/ 379396 h 577342"/>
                    <a:gd name="T4" fmla="*/ 577299 w 2754540"/>
                    <a:gd name="T5" fmla="*/ 280423 h 577342"/>
                    <a:gd name="T6" fmla="*/ 956667 w 2754540"/>
                    <a:gd name="T7" fmla="*/ 181451 h 577342"/>
                    <a:gd name="T8" fmla="*/ 1303046 w 2754540"/>
                    <a:gd name="T9" fmla="*/ 131964 h 577342"/>
                    <a:gd name="T10" fmla="*/ 2045287 w 2754540"/>
                    <a:gd name="T11" fmla="*/ 32991 h 577342"/>
                    <a:gd name="T12" fmla="*/ 2754540 w 2754540"/>
                    <a:gd name="T13" fmla="*/ 0 h 577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4540" h="577342">
                      <a:moveTo>
                        <a:pt x="0" y="577342"/>
                      </a:moveTo>
                      <a:cubicBezTo>
                        <a:pt x="83846" y="503112"/>
                        <a:pt x="167692" y="428882"/>
                        <a:pt x="263908" y="379396"/>
                      </a:cubicBezTo>
                      <a:cubicBezTo>
                        <a:pt x="360125" y="329909"/>
                        <a:pt x="461839" y="313414"/>
                        <a:pt x="577299" y="280423"/>
                      </a:cubicBezTo>
                      <a:cubicBezTo>
                        <a:pt x="692759" y="247432"/>
                        <a:pt x="835709" y="206194"/>
                        <a:pt x="956667" y="181451"/>
                      </a:cubicBezTo>
                      <a:cubicBezTo>
                        <a:pt x="1077625" y="156708"/>
                        <a:pt x="1303046" y="131964"/>
                        <a:pt x="1303046" y="131964"/>
                      </a:cubicBezTo>
                      <a:cubicBezTo>
                        <a:pt x="1484483" y="107221"/>
                        <a:pt x="1803371" y="54985"/>
                        <a:pt x="2045287" y="32991"/>
                      </a:cubicBezTo>
                      <a:cubicBezTo>
                        <a:pt x="2287203" y="10997"/>
                        <a:pt x="2754540" y="0"/>
                        <a:pt x="2754540" y="0"/>
                      </a:cubicBezTo>
                    </a:path>
                  </a:pathLst>
                </a:custGeom>
                <a:noFill/>
                <a:ln w="571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58" name="Straight Arrow Connector 57"/>
              <p:cNvCxnSpPr>
                <a:stCxn id="59" idx="3"/>
              </p:cNvCxnSpPr>
              <p:nvPr/>
            </p:nvCxnSpPr>
            <p:spPr>
              <a:xfrm flipV="1">
                <a:off x="7123768" y="4552371"/>
                <a:ext cx="578830" cy="53684"/>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sp>
            <p:nvSpPr>
              <p:cNvPr id="59" name="Rectangle 58"/>
              <p:cNvSpPr/>
              <p:nvPr/>
            </p:nvSpPr>
            <p:spPr>
              <a:xfrm>
                <a:off x="6110815" y="4481181"/>
                <a:ext cx="1012953" cy="2485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eaLnBrk="1" fontAlgn="auto" hangingPunct="1">
                  <a:spcBef>
                    <a:spcPts val="0"/>
                  </a:spcBef>
                  <a:spcAft>
                    <a:spcPts val="0"/>
                  </a:spcAft>
                  <a:defRPr/>
                </a:pPr>
                <a:r>
                  <a:rPr lang="en-US" dirty="0"/>
                  <a:t>Ideal</a:t>
                </a:r>
              </a:p>
            </p:txBody>
          </p:sp>
          <p:cxnSp>
            <p:nvCxnSpPr>
              <p:cNvPr id="62" name="Straight Arrow Connector 61"/>
              <p:cNvCxnSpPr>
                <a:cxnSpLocks noChangeShapeType="1"/>
                <a:stCxn id="63" idx="3"/>
              </p:cNvCxnSpPr>
              <p:nvPr/>
            </p:nvCxnSpPr>
            <p:spPr bwMode="auto">
              <a:xfrm>
                <a:off x="6865560" y="5020740"/>
                <a:ext cx="611447" cy="128596"/>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5957939" y="4891978"/>
                <a:ext cx="907923" cy="257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eaLnBrk="1" fontAlgn="auto" hangingPunct="1">
                  <a:spcBef>
                    <a:spcPts val="0"/>
                  </a:spcBef>
                  <a:spcAft>
                    <a:spcPts val="0"/>
                  </a:spcAft>
                  <a:defRPr/>
                </a:pPr>
                <a:r>
                  <a:rPr lang="en-US" dirty="0"/>
                  <a:t>D=100</a:t>
                </a:r>
              </a:p>
            </p:txBody>
          </p:sp>
          <p:cxnSp>
            <p:nvCxnSpPr>
              <p:cNvPr id="67" name="Straight Arrow Connector 66"/>
              <p:cNvCxnSpPr>
                <a:cxnSpLocks noChangeShapeType="1"/>
                <a:stCxn id="68" idx="3"/>
              </p:cNvCxnSpPr>
              <p:nvPr/>
            </p:nvCxnSpPr>
            <p:spPr bwMode="auto">
              <a:xfrm>
                <a:off x="6483270" y="5415923"/>
                <a:ext cx="722396" cy="33741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Rectangle 67"/>
              <p:cNvSpPr/>
              <p:nvPr/>
            </p:nvSpPr>
            <p:spPr>
              <a:xfrm>
                <a:off x="5756049" y="5268931"/>
                <a:ext cx="727039" cy="294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dirty="0"/>
                  <a:t>D=20</a:t>
                </a:r>
              </a:p>
            </p:txBody>
          </p:sp>
        </p:grpSp>
        <p:sp>
          <p:nvSpPr>
            <p:cNvPr id="94232" name="TextBox 6"/>
            <p:cNvSpPr txBox="1">
              <a:spLocks noChangeArrowheads="1"/>
            </p:cNvSpPr>
            <p:nvPr/>
          </p:nvSpPr>
          <p:spPr bwMode="auto">
            <a:xfrm>
              <a:off x="1765611" y="4870952"/>
              <a:ext cx="1498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 machines</a:t>
              </a:r>
            </a:p>
          </p:txBody>
        </p:sp>
      </p:grpSp>
      <p:grpSp>
        <p:nvGrpSpPr>
          <p:cNvPr id="9" name="Group 8"/>
          <p:cNvGrpSpPr>
            <a:grpSpLocks/>
          </p:cNvGrpSpPr>
          <p:nvPr/>
        </p:nvGrpSpPr>
        <p:grpSpPr bwMode="auto">
          <a:xfrm>
            <a:off x="4473575" y="1524000"/>
            <a:ext cx="4673600" cy="3743325"/>
            <a:chOff x="4473238" y="1523815"/>
            <a:chExt cx="4673467" cy="3743212"/>
          </a:xfrm>
        </p:grpSpPr>
        <p:grpSp>
          <p:nvGrpSpPr>
            <p:cNvPr id="94215" name="Group 4"/>
            <p:cNvGrpSpPr>
              <a:grpSpLocks/>
            </p:cNvGrpSpPr>
            <p:nvPr/>
          </p:nvGrpSpPr>
          <p:grpSpPr bwMode="auto">
            <a:xfrm>
              <a:off x="4473238" y="1523815"/>
              <a:ext cx="4673467" cy="3677026"/>
              <a:chOff x="4473238" y="1523815"/>
              <a:chExt cx="4673467" cy="3677026"/>
            </a:xfrm>
          </p:grpSpPr>
          <p:grpSp>
            <p:nvGrpSpPr>
              <p:cNvPr id="94217" name="Group 56"/>
              <p:cNvGrpSpPr>
                <a:grpSpLocks/>
              </p:cNvGrpSpPr>
              <p:nvPr/>
            </p:nvGrpSpPr>
            <p:grpSpPr bwMode="auto">
              <a:xfrm>
                <a:off x="4473238" y="1523815"/>
                <a:ext cx="4673467" cy="3389961"/>
                <a:chOff x="5125416" y="1702560"/>
                <a:chExt cx="3298806" cy="2392833"/>
              </a:xfrm>
            </p:grpSpPr>
            <p:grpSp>
              <p:nvGrpSpPr>
                <p:cNvPr id="94219" name="Group 37"/>
                <p:cNvGrpSpPr>
                  <a:grpSpLocks/>
                </p:cNvGrpSpPr>
                <p:nvPr/>
              </p:nvGrpSpPr>
              <p:grpSpPr bwMode="auto">
                <a:xfrm>
                  <a:off x="5125416" y="1702560"/>
                  <a:ext cx="3298806" cy="2392833"/>
                  <a:chOff x="5393331" y="1292655"/>
                  <a:chExt cx="3298806" cy="2392833"/>
                </a:xfrm>
              </p:grpSpPr>
              <p:pic>
                <p:nvPicPr>
                  <p:cNvPr id="94226" name="Content Placeholder 3" descr="eval_als_hadoop.pdf"/>
                  <p:cNvPicPr>
                    <a:picLocks noChangeAspect="1"/>
                  </p:cNvPicPr>
                  <p:nvPr/>
                </p:nvPicPr>
                <p:blipFill>
                  <a:blip r:embed="rId4">
                    <a:extLst>
                      <a:ext uri="{28A0092B-C50C-407E-A947-70E740481C1C}">
                        <a14:useLocalDpi xmlns:a14="http://schemas.microsoft.com/office/drawing/2010/main" val="0"/>
                      </a:ext>
                    </a:extLst>
                  </a:blip>
                  <a:srcRect t="11040" b="4816"/>
                  <a:stretch>
                    <a:fillRect/>
                  </a:stretch>
                </p:blipFill>
                <p:spPr bwMode="auto">
                  <a:xfrm>
                    <a:off x="5393331" y="1502235"/>
                    <a:ext cx="3265818" cy="218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7" name="Rectangle 36"/>
                  <p:cNvSpPr>
                    <a:spLocks noChangeArrowheads="1"/>
                  </p:cNvSpPr>
                  <p:nvPr/>
                </p:nvSpPr>
                <p:spPr bwMode="auto">
                  <a:xfrm>
                    <a:off x="5822468" y="1292655"/>
                    <a:ext cx="2869669" cy="2156096"/>
                  </a:xfrm>
                  <a:prstGeom prst="rect">
                    <a:avLst/>
                  </a:prstGeom>
                  <a:solidFill>
                    <a:srgbClr val="FFFFFF"/>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6" name="Freeform 5"/>
                  <p:cNvSpPr>
                    <a:spLocks/>
                  </p:cNvSpPr>
                  <p:nvPr/>
                </p:nvSpPr>
                <p:spPr bwMode="auto">
                  <a:xfrm>
                    <a:off x="5764015" y="1388496"/>
                    <a:ext cx="2793332" cy="320094"/>
                  </a:xfrm>
                  <a:custGeom>
                    <a:avLst/>
                    <a:gdLst>
                      <a:gd name="T0" fmla="*/ 0 w 3166896"/>
                      <a:gd name="T1" fmla="*/ 0 h 362901"/>
                      <a:gd name="T2" fmla="*/ 169781 w 3166896"/>
                      <a:gd name="T3" fmla="*/ 113196 h 362901"/>
                      <a:gd name="T4" fmla="*/ 464069 w 3166896"/>
                      <a:gd name="T5" fmla="*/ 226394 h 362901"/>
                      <a:gd name="T6" fmla="*/ 1030006 w 3166896"/>
                      <a:gd name="T7" fmla="*/ 226394 h 362901"/>
                      <a:gd name="T8" fmla="*/ 2173202 w 3166896"/>
                      <a:gd name="T9" fmla="*/ 249032 h 362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6896" h="362901">
                        <a:moveTo>
                          <a:pt x="0" y="0"/>
                        </a:moveTo>
                        <a:cubicBezTo>
                          <a:pt x="67351" y="54985"/>
                          <a:pt x="134702" y="109970"/>
                          <a:pt x="247413" y="164955"/>
                        </a:cubicBezTo>
                        <a:cubicBezTo>
                          <a:pt x="360124" y="219940"/>
                          <a:pt x="467337" y="302418"/>
                          <a:pt x="676264" y="329910"/>
                        </a:cubicBezTo>
                        <a:cubicBezTo>
                          <a:pt x="885191" y="357402"/>
                          <a:pt x="1500976" y="329910"/>
                          <a:pt x="1500976" y="329910"/>
                        </a:cubicBezTo>
                        <a:lnTo>
                          <a:pt x="3166896" y="362901"/>
                        </a:lnTo>
                      </a:path>
                    </a:pathLst>
                  </a:custGeom>
                  <a:noFill/>
                  <a:ln w="38100" cap="flat" cmpd="sng">
                    <a:solidFill>
                      <a:srgbClr val="8064A2"/>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3"/>
                  <p:cNvSpPr>
                    <a:spLocks/>
                  </p:cNvSpPr>
                  <p:nvPr/>
                </p:nvSpPr>
                <p:spPr bwMode="auto">
                  <a:xfrm>
                    <a:off x="5778563" y="2305125"/>
                    <a:ext cx="2778784" cy="742035"/>
                  </a:xfrm>
                  <a:custGeom>
                    <a:avLst/>
                    <a:gdLst>
                      <a:gd name="T0" fmla="*/ 0 w 3150402"/>
                      <a:gd name="T1" fmla="*/ 0 h 841270"/>
                      <a:gd name="T2" fmla="*/ 124506 w 3150402"/>
                      <a:gd name="T3" fmla="*/ 147155 h 841270"/>
                      <a:gd name="T4" fmla="*/ 441432 w 3150402"/>
                      <a:gd name="T5" fmla="*/ 305630 h 841270"/>
                      <a:gd name="T6" fmla="*/ 1041326 w 3150402"/>
                      <a:gd name="T7" fmla="*/ 430146 h 841270"/>
                      <a:gd name="T8" fmla="*/ 2161884 w 3150402"/>
                      <a:gd name="T9" fmla="*/ 577301 h 841270"/>
                      <a:gd name="T10" fmla="*/ 2161884 w 3150402"/>
                      <a:gd name="T11" fmla="*/ 577301 h 84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50402" h="841270">
                        <a:moveTo>
                          <a:pt x="0" y="0"/>
                        </a:moveTo>
                        <a:cubicBezTo>
                          <a:pt x="37112" y="70106"/>
                          <a:pt x="74224" y="140212"/>
                          <a:pt x="181437" y="214442"/>
                        </a:cubicBezTo>
                        <a:cubicBezTo>
                          <a:pt x="288650" y="288672"/>
                          <a:pt x="420604" y="376647"/>
                          <a:pt x="643276" y="445378"/>
                        </a:cubicBezTo>
                        <a:cubicBezTo>
                          <a:pt x="865948" y="514109"/>
                          <a:pt x="1099617" y="560847"/>
                          <a:pt x="1517471" y="626829"/>
                        </a:cubicBezTo>
                        <a:cubicBezTo>
                          <a:pt x="1935325" y="692811"/>
                          <a:pt x="3150402" y="841270"/>
                          <a:pt x="3150402" y="841270"/>
                        </a:cubicBezTo>
                      </a:path>
                    </a:pathLst>
                  </a:custGeom>
                  <a:noFill/>
                  <a:ln w="38100" cap="flat" cmpd="sng">
                    <a:solidFill>
                      <a:schemeClr val="tx1"/>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4"/>
                  <p:cNvSpPr>
                    <a:spLocks/>
                  </p:cNvSpPr>
                  <p:nvPr/>
                </p:nvSpPr>
                <p:spPr bwMode="auto">
                  <a:xfrm>
                    <a:off x="5764015" y="2537921"/>
                    <a:ext cx="2807881" cy="509239"/>
                  </a:xfrm>
                  <a:custGeom>
                    <a:avLst/>
                    <a:gdLst>
                      <a:gd name="T0" fmla="*/ 0 w 3183390"/>
                      <a:gd name="T1" fmla="*/ 0 h 577342"/>
                      <a:gd name="T2" fmla="*/ 147144 w 3183390"/>
                      <a:gd name="T3" fmla="*/ 181114 h 577342"/>
                      <a:gd name="T4" fmla="*/ 441432 w 3183390"/>
                      <a:gd name="T5" fmla="*/ 282989 h 577342"/>
                      <a:gd name="T6" fmla="*/ 735719 w 3183390"/>
                      <a:gd name="T7" fmla="*/ 328268 h 577342"/>
                      <a:gd name="T8" fmla="*/ 1030008 w 3183390"/>
                      <a:gd name="T9" fmla="*/ 350907 h 577342"/>
                      <a:gd name="T10" fmla="*/ 1595946 w 3183390"/>
                      <a:gd name="T11" fmla="*/ 384867 h 577342"/>
                      <a:gd name="T12" fmla="*/ 2184522 w 3183390"/>
                      <a:gd name="T13" fmla="*/ 396185 h 577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3390" h="577342">
                        <a:moveTo>
                          <a:pt x="0" y="0"/>
                        </a:moveTo>
                        <a:cubicBezTo>
                          <a:pt x="53606" y="97598"/>
                          <a:pt x="107213" y="195197"/>
                          <a:pt x="214425" y="263928"/>
                        </a:cubicBezTo>
                        <a:cubicBezTo>
                          <a:pt x="321637" y="332659"/>
                          <a:pt x="500325" y="376647"/>
                          <a:pt x="643275" y="412387"/>
                        </a:cubicBezTo>
                        <a:cubicBezTo>
                          <a:pt x="786225" y="448127"/>
                          <a:pt x="929176" y="461874"/>
                          <a:pt x="1072126" y="478369"/>
                        </a:cubicBezTo>
                        <a:cubicBezTo>
                          <a:pt x="1215076" y="494865"/>
                          <a:pt x="1500976" y="511360"/>
                          <a:pt x="1500976" y="511360"/>
                        </a:cubicBezTo>
                        <a:cubicBezTo>
                          <a:pt x="1709903" y="525106"/>
                          <a:pt x="2045287" y="549850"/>
                          <a:pt x="2325689" y="560847"/>
                        </a:cubicBezTo>
                        <a:cubicBezTo>
                          <a:pt x="2606091" y="571844"/>
                          <a:pt x="3183390" y="577342"/>
                          <a:pt x="3183390" y="577342"/>
                        </a:cubicBezTo>
                      </a:path>
                    </a:pathLst>
                  </a:custGeom>
                  <a:noFill/>
                  <a:ln w="38100" cap="flat" cmpd="sng">
                    <a:solidFill>
                      <a:srgbClr val="F79646"/>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cxnSp>
              <p:nvCxnSpPr>
                <p:cNvPr id="39" name="Straight Arrow Connector 38"/>
                <p:cNvCxnSpPr>
                  <a:stCxn id="40" idx="0"/>
                </p:cNvCxnSpPr>
                <p:nvPr/>
              </p:nvCxnSpPr>
              <p:spPr>
                <a:xfrm flipV="1">
                  <a:off x="7477384" y="2118272"/>
                  <a:ext cx="225224" cy="320468"/>
                </a:xfrm>
                <a:prstGeom prst="straightConnector1">
                  <a:avLst/>
                </a:prstGeom>
                <a:ln>
                  <a:tailEnd type="arrow"/>
                </a:ln>
              </p:spPr>
              <p:style>
                <a:lnRef idx="2">
                  <a:schemeClr val="accent4">
                    <a:shade val="50000"/>
                  </a:schemeClr>
                </a:lnRef>
                <a:fillRef idx="1">
                  <a:schemeClr val="accent4"/>
                </a:fillRef>
                <a:effectRef idx="0">
                  <a:schemeClr val="accent4"/>
                </a:effectRef>
                <a:fontRef idx="minor">
                  <a:schemeClr val="lt1"/>
                </a:fontRef>
              </p:style>
            </p:cxnSp>
            <p:sp>
              <p:nvSpPr>
                <p:cNvPr id="40" name="Rectangle 39"/>
                <p:cNvSpPr/>
                <p:nvPr/>
              </p:nvSpPr>
              <p:spPr>
                <a:xfrm>
                  <a:off x="6970910" y="2438740"/>
                  <a:ext cx="1011828" cy="2487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anchor="ctr"/>
                <a:lstStyle/>
                <a:p>
                  <a:pPr algn="ctr" eaLnBrk="1" fontAlgn="auto" hangingPunct="1">
                    <a:spcBef>
                      <a:spcPts val="0"/>
                    </a:spcBef>
                    <a:spcAft>
                      <a:spcPts val="0"/>
                    </a:spcAft>
                    <a:defRPr/>
                  </a:pPr>
                  <a:r>
                    <a:rPr lang="en-US" dirty="0" err="1"/>
                    <a:t>Hadoop</a:t>
                  </a:r>
                  <a:endParaRPr lang="en-US" dirty="0"/>
                </a:p>
              </p:txBody>
            </p:sp>
            <p:cxnSp>
              <p:nvCxnSpPr>
                <p:cNvPr id="45" name="Straight Arrow Connector 44"/>
                <p:cNvCxnSpPr>
                  <a:cxnSpLocks noChangeShapeType="1"/>
                  <a:stCxn id="46" idx="2"/>
                  <a:endCxn id="14" idx="2"/>
                </p:cNvCxnSpPr>
                <p:nvPr/>
              </p:nvCxnSpPr>
              <p:spPr bwMode="auto">
                <a:xfrm flipH="1">
                  <a:off x="6078044" y="2660677"/>
                  <a:ext cx="257724" cy="447195"/>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6" name="Rectangle 45"/>
                <p:cNvSpPr/>
                <p:nvPr/>
              </p:nvSpPr>
              <p:spPr>
                <a:xfrm>
                  <a:off x="5957961" y="2412968"/>
                  <a:ext cx="755229" cy="247635"/>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tIns="0" rIns="0" bIns="0" anchor="ctr"/>
                <a:lstStyle/>
                <a:p>
                  <a:pPr algn="ctr" eaLnBrk="1" fontAlgn="auto" hangingPunct="1">
                    <a:spcBef>
                      <a:spcPts val="0"/>
                    </a:spcBef>
                    <a:spcAft>
                      <a:spcPts val="0"/>
                    </a:spcAft>
                    <a:defRPr/>
                  </a:pPr>
                  <a:r>
                    <a:rPr lang="en-US" dirty="0"/>
                    <a:t>MPI</a:t>
                  </a:r>
                </a:p>
              </p:txBody>
            </p:sp>
            <p:cxnSp>
              <p:nvCxnSpPr>
                <p:cNvPr id="51" name="Straight Arrow Connector 50"/>
                <p:cNvCxnSpPr>
                  <a:cxnSpLocks noChangeShapeType="1"/>
                  <a:stCxn id="52" idx="1"/>
                  <a:endCxn id="15" idx="3"/>
                </p:cNvCxnSpPr>
                <p:nvPr/>
              </p:nvCxnSpPr>
              <p:spPr bwMode="auto">
                <a:xfrm flipH="1" flipV="1">
                  <a:off x="6441760" y="3369767"/>
                  <a:ext cx="117790" cy="32304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 name="Rectangle 51"/>
                <p:cNvSpPr/>
                <p:nvPr/>
              </p:nvSpPr>
              <p:spPr>
                <a:xfrm>
                  <a:off x="6559679" y="3568221"/>
                  <a:ext cx="1000623" cy="2476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eaLnBrk="1" fontAlgn="auto" hangingPunct="1">
                    <a:spcBef>
                      <a:spcPts val="0"/>
                    </a:spcBef>
                    <a:spcAft>
                      <a:spcPts val="0"/>
                    </a:spcAft>
                    <a:defRPr/>
                  </a:pPr>
                  <a:r>
                    <a:rPr lang="en-US" dirty="0" err="1"/>
                    <a:t>GraphLab</a:t>
                  </a:r>
                  <a:endParaRPr lang="en-US" dirty="0"/>
                </a:p>
              </p:txBody>
            </p:sp>
          </p:grpSp>
          <p:pic>
            <p:nvPicPr>
              <p:cNvPr id="9421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3657" y="4897695"/>
                <a:ext cx="915750" cy="30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6" name="TextBox 32"/>
            <p:cNvSpPr txBox="1">
              <a:spLocks noChangeArrowheads="1"/>
            </p:cNvSpPr>
            <p:nvPr/>
          </p:nvSpPr>
          <p:spPr bwMode="auto">
            <a:xfrm>
              <a:off x="6380584" y="4897695"/>
              <a:ext cx="1498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 machines</a:t>
              </a:r>
            </a:p>
          </p:txBody>
        </p:sp>
      </p:grpSp>
      <p:sp>
        <p:nvSpPr>
          <p:cNvPr id="2" name="TextBox 1"/>
          <p:cNvSpPr txBox="1">
            <a:spLocks noChangeArrowheads="1"/>
          </p:cNvSpPr>
          <p:nvPr/>
        </p:nvSpPr>
        <p:spPr bwMode="auto">
          <a:xfrm>
            <a:off x="6527800" y="5402263"/>
            <a:ext cx="93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x-none" b="1"/>
              <a:t>(D = 20)</a:t>
            </a:r>
          </a:p>
        </p:txBody>
      </p:sp>
      <p:sp>
        <p:nvSpPr>
          <p:cNvPr id="3" name="TextBox 2"/>
          <p:cNvSpPr txBox="1">
            <a:spLocks noChangeArrowheads="1"/>
          </p:cNvSpPr>
          <p:nvPr/>
        </p:nvSpPr>
        <p:spPr bwMode="auto">
          <a:xfrm rot="-5400000">
            <a:off x="-671512" y="1784350"/>
            <a:ext cx="1547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r>
              <a:rPr lang="en-US" altLang="x-none"/>
              <a:t>vs  4 machines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pPr eaLnBrk="1" hangingPunct="1"/>
            <a:r>
              <a:rPr lang="en-US" altLang="x-none"/>
              <a:t>Distributed Consistency</a:t>
            </a:r>
          </a:p>
        </p:txBody>
      </p:sp>
      <p:sp>
        <p:nvSpPr>
          <p:cNvPr id="3" name="Subtitle 2"/>
          <p:cNvSpPr>
            <a:spLocks noGrp="1"/>
          </p:cNvSpPr>
          <p:nvPr>
            <p:ph idx="1"/>
          </p:nvPr>
        </p:nvSpPr>
        <p:spPr>
          <a:xfrm>
            <a:off x="457200" y="1600200"/>
            <a:ext cx="8229600" cy="4784725"/>
          </a:xfrm>
        </p:spPr>
        <p:txBody>
          <a:bodyPr/>
          <a:lstStyle/>
          <a:p>
            <a:pPr eaLnBrk="1" hangingPunct="1">
              <a:defRPr/>
            </a:pPr>
            <a:r>
              <a:rPr lang="en-US" altLang="x-none" b="1" spc="-150" dirty="0"/>
              <a:t>Solution </a:t>
            </a:r>
            <a:r>
              <a:rPr lang="en-US" altLang="x-none" b="1" spc="-150" dirty="0" smtClean="0"/>
              <a:t>1:</a:t>
            </a:r>
            <a:r>
              <a:rPr lang="en-US" altLang="x-none" spc="-150" dirty="0" smtClean="0"/>
              <a:t> </a:t>
            </a:r>
            <a:r>
              <a:rPr lang="en-US" altLang="x-none" b="1" i="1" spc="-150" dirty="0" smtClean="0">
                <a:solidFill>
                  <a:schemeClr val="accent6">
                    <a:lumMod val="75000"/>
                  </a:schemeClr>
                </a:solidFill>
              </a:rPr>
              <a:t>Chromatic Engine</a:t>
            </a:r>
          </a:p>
          <a:p>
            <a:pPr lvl="1" eaLnBrk="1" hangingPunct="1">
              <a:defRPr/>
            </a:pPr>
            <a:r>
              <a:rPr lang="en-US" altLang="x-none" spc="-150" dirty="0" smtClean="0"/>
              <a:t>Edge Consistency via </a:t>
            </a:r>
            <a:r>
              <a:rPr lang="en-US" b="1" spc="-150" dirty="0" smtClean="0"/>
              <a:t>Graph Coloring</a:t>
            </a:r>
          </a:p>
          <a:p>
            <a:pPr lvl="1" eaLnBrk="1" hangingPunct="1">
              <a:defRPr/>
            </a:pPr>
            <a:r>
              <a:rPr lang="en-US" b="1" dirty="0" smtClean="0">
                <a:solidFill>
                  <a:srgbClr val="FF0000"/>
                </a:solidFill>
              </a:rPr>
              <a:t>Requires a graph coloring </a:t>
            </a:r>
            <a:r>
              <a:rPr lang="en-US" dirty="0" smtClean="0"/>
              <a:t>to be available</a:t>
            </a:r>
            <a:endParaRPr lang="en-US" dirty="0"/>
          </a:p>
          <a:p>
            <a:pPr lvl="1" eaLnBrk="1" hangingPunct="1">
              <a:defRPr/>
            </a:pPr>
            <a:r>
              <a:rPr lang="en-US" dirty="0" smtClean="0"/>
              <a:t>Frequent barriers </a:t>
            </a:r>
            <a:r>
              <a:rPr lang="en-US" dirty="0" smtClean="0">
                <a:sym typeface="Wingdings"/>
              </a:rPr>
              <a:t> </a:t>
            </a:r>
            <a:r>
              <a:rPr lang="en-US" b="1" dirty="0" smtClean="0">
                <a:solidFill>
                  <a:srgbClr val="FF0000"/>
                </a:solidFill>
                <a:sym typeface="Wingdings"/>
              </a:rPr>
              <a:t>inefficient</a:t>
            </a:r>
            <a:r>
              <a:rPr lang="en-US" dirty="0" smtClean="0">
                <a:solidFill>
                  <a:srgbClr val="FF0000"/>
                </a:solidFill>
                <a:sym typeface="Wingdings"/>
              </a:rPr>
              <a:t> </a:t>
            </a:r>
            <a:r>
              <a:rPr lang="en-US" dirty="0" smtClean="0">
                <a:sym typeface="Wingdings"/>
              </a:rPr>
              <a:t>when only </a:t>
            </a:r>
            <a:r>
              <a:rPr lang="en-US" b="1" dirty="0" smtClean="0">
                <a:sym typeface="Wingdings"/>
              </a:rPr>
              <a:t>some</a:t>
            </a:r>
            <a:r>
              <a:rPr lang="en-US" dirty="0" smtClean="0">
                <a:sym typeface="Wingdings"/>
              </a:rPr>
              <a:t> vertices active</a:t>
            </a:r>
            <a:endParaRPr lang="en-US" dirty="0">
              <a:sym typeface="Wingdings"/>
            </a:endParaRPr>
          </a:p>
          <a:p>
            <a:pPr lvl="1" eaLnBrk="1" hangingPunct="1">
              <a:defRPr/>
            </a:pPr>
            <a:endParaRPr lang="en-US" dirty="0"/>
          </a:p>
          <a:p>
            <a:pPr eaLnBrk="1" hangingPunct="1">
              <a:defRPr/>
            </a:pPr>
            <a:r>
              <a:rPr lang="en-US" b="1" dirty="0" smtClean="0"/>
              <a:t>Solution 2: Distributed Locking</a:t>
            </a:r>
            <a:endParaRPr lang="en-US" b="1" dirty="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altLang="x-none"/>
              <a:t>Distributed Locking</a:t>
            </a:r>
          </a:p>
        </p:txBody>
      </p:sp>
      <p:sp>
        <p:nvSpPr>
          <p:cNvPr id="98306" name="TextBox 59"/>
          <p:cNvSpPr txBox="1">
            <a:spLocks noChangeArrowheads="1"/>
          </p:cNvSpPr>
          <p:nvPr/>
        </p:nvSpPr>
        <p:spPr bwMode="auto">
          <a:xfrm>
            <a:off x="557213" y="1130300"/>
            <a:ext cx="794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Edge Consistency can be guaranteed through locking.</a:t>
            </a:r>
          </a:p>
        </p:txBody>
      </p:sp>
      <p:sp>
        <p:nvSpPr>
          <p:cNvPr id="98" name="Oval 4"/>
          <p:cNvSpPr>
            <a:spLocks noChangeArrowheads="1"/>
          </p:cNvSpPr>
          <p:nvPr/>
        </p:nvSpPr>
        <p:spPr bwMode="auto">
          <a:xfrm>
            <a:off x="2927350" y="3821113"/>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9" name="Oval 98"/>
          <p:cNvSpPr>
            <a:spLocks noChangeArrowheads="1"/>
          </p:cNvSpPr>
          <p:nvPr/>
        </p:nvSpPr>
        <p:spPr bwMode="auto">
          <a:xfrm>
            <a:off x="4413250" y="3821113"/>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0" name="Oval 99"/>
          <p:cNvSpPr>
            <a:spLocks noChangeArrowheads="1"/>
          </p:cNvSpPr>
          <p:nvPr/>
        </p:nvSpPr>
        <p:spPr bwMode="auto">
          <a:xfrm>
            <a:off x="5899150" y="3821113"/>
            <a:ext cx="393700"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nvGrpSpPr>
          <p:cNvPr id="98310" name="Group 15"/>
          <p:cNvGrpSpPr>
            <a:grpSpLocks/>
          </p:cNvGrpSpPr>
          <p:nvPr/>
        </p:nvGrpSpPr>
        <p:grpSpPr bwMode="auto">
          <a:xfrm>
            <a:off x="2105025" y="5213350"/>
            <a:ext cx="5008563" cy="403225"/>
            <a:chOff x="1519063" y="3382942"/>
            <a:chExt cx="3699724" cy="297360"/>
          </a:xfrm>
        </p:grpSpPr>
        <p:sp>
          <p:nvSpPr>
            <p:cNvPr id="102" name="Oval 101"/>
            <p:cNvSpPr>
              <a:spLocks noChangeArrowheads="1"/>
            </p:cNvSpPr>
            <p:nvPr/>
          </p:nvSpPr>
          <p:spPr bwMode="auto">
            <a:xfrm>
              <a:off x="4928866" y="3382942"/>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3" name="Oval 102"/>
            <p:cNvSpPr>
              <a:spLocks noChangeArrowheads="1"/>
            </p:cNvSpPr>
            <p:nvPr/>
          </p:nvSpPr>
          <p:spPr bwMode="auto">
            <a:xfrm>
              <a:off x="3792265" y="3390381"/>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4" name="Oval 103"/>
            <p:cNvSpPr>
              <a:spLocks noChangeArrowheads="1"/>
            </p:cNvSpPr>
            <p:nvPr/>
          </p:nvSpPr>
          <p:spPr bwMode="auto">
            <a:xfrm>
              <a:off x="2655664" y="3382942"/>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5" name="Oval 104"/>
            <p:cNvSpPr>
              <a:spLocks noChangeArrowheads="1"/>
            </p:cNvSpPr>
            <p:nvPr/>
          </p:nvSpPr>
          <p:spPr bwMode="auto">
            <a:xfrm>
              <a:off x="1519063" y="3390381"/>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grpSp>
        <p:nvGrpSpPr>
          <p:cNvPr id="98311" name="Group 17"/>
          <p:cNvGrpSpPr>
            <a:grpSpLocks/>
          </p:cNvGrpSpPr>
          <p:nvPr/>
        </p:nvGrpSpPr>
        <p:grpSpPr bwMode="auto">
          <a:xfrm>
            <a:off x="2105025" y="2419350"/>
            <a:ext cx="5008563" cy="401638"/>
            <a:chOff x="1526502" y="1318448"/>
            <a:chExt cx="3699724" cy="297360"/>
          </a:xfrm>
        </p:grpSpPr>
        <p:sp>
          <p:nvSpPr>
            <p:cNvPr id="107" name="Oval 106"/>
            <p:cNvSpPr>
              <a:spLocks noChangeArrowheads="1"/>
            </p:cNvSpPr>
            <p:nvPr/>
          </p:nvSpPr>
          <p:spPr bwMode="auto">
            <a:xfrm>
              <a:off x="4936305" y="1318448"/>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8" name="Oval 107"/>
            <p:cNvSpPr>
              <a:spLocks noChangeArrowheads="1"/>
            </p:cNvSpPr>
            <p:nvPr/>
          </p:nvSpPr>
          <p:spPr bwMode="auto">
            <a:xfrm>
              <a:off x="3799704" y="1325887"/>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9" name="Oval 108"/>
            <p:cNvSpPr>
              <a:spLocks noChangeArrowheads="1"/>
            </p:cNvSpPr>
            <p:nvPr/>
          </p:nvSpPr>
          <p:spPr bwMode="auto">
            <a:xfrm>
              <a:off x="2663103" y="1318448"/>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10" name="Oval 109"/>
            <p:cNvSpPr>
              <a:spLocks noChangeArrowheads="1"/>
            </p:cNvSpPr>
            <p:nvPr/>
          </p:nvSpPr>
          <p:spPr bwMode="auto">
            <a:xfrm>
              <a:off x="1526502" y="1325887"/>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cxnSp>
        <p:nvCxnSpPr>
          <p:cNvPr id="111" name="Straight Arrow Connector 110"/>
          <p:cNvCxnSpPr>
            <a:cxnSpLocks noChangeShapeType="1"/>
          </p:cNvCxnSpPr>
          <p:nvPr/>
        </p:nvCxnSpPr>
        <p:spPr bwMode="auto">
          <a:xfrm flipV="1">
            <a:off x="2498725" y="2625725"/>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Arrow Connector 111"/>
          <p:cNvCxnSpPr>
            <a:cxnSpLocks noChangeShapeType="1"/>
          </p:cNvCxnSpPr>
          <p:nvPr/>
        </p:nvCxnSpPr>
        <p:spPr bwMode="auto">
          <a:xfrm>
            <a:off x="4037013" y="2614613"/>
            <a:ext cx="1146175" cy="11112"/>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Arrow Connector 112"/>
          <p:cNvCxnSpPr>
            <a:cxnSpLocks noChangeShapeType="1"/>
          </p:cNvCxnSpPr>
          <p:nvPr/>
        </p:nvCxnSpPr>
        <p:spPr bwMode="auto">
          <a:xfrm flipV="1">
            <a:off x="5575300" y="2614613"/>
            <a:ext cx="1146175" cy="11112"/>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Arrow Connector 113"/>
          <p:cNvCxnSpPr>
            <a:cxnSpLocks noChangeShapeType="1"/>
          </p:cNvCxnSpPr>
          <p:nvPr/>
        </p:nvCxnSpPr>
        <p:spPr bwMode="auto">
          <a:xfrm rot="5400000" flipH="1" flipV="1">
            <a:off x="2920207" y="3096419"/>
            <a:ext cx="1123950" cy="4397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Arrow Connector 114"/>
          <p:cNvCxnSpPr>
            <a:cxnSpLocks noChangeShapeType="1"/>
            <a:stCxn id="100" idx="1"/>
          </p:cNvCxnSpPr>
          <p:nvPr/>
        </p:nvCxnSpPr>
        <p:spPr bwMode="auto">
          <a:xfrm rot="16200000" flipV="1">
            <a:off x="5180806" y="3101182"/>
            <a:ext cx="1114425" cy="43973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stCxn id="99" idx="7"/>
          </p:cNvCxnSpPr>
          <p:nvPr/>
        </p:nvCxnSpPr>
        <p:spPr bwMode="auto">
          <a:xfrm rot="5400000" flipH="1" flipV="1">
            <a:off x="4437063" y="3074988"/>
            <a:ext cx="1114425" cy="4921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stCxn id="99" idx="1"/>
          </p:cNvCxnSpPr>
          <p:nvPr/>
        </p:nvCxnSpPr>
        <p:spPr bwMode="auto">
          <a:xfrm rot="16200000" flipV="1">
            <a:off x="3663157" y="3071019"/>
            <a:ext cx="1123950" cy="4905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p:cNvCxnSpPr>
          <p:nvPr/>
        </p:nvCxnSpPr>
        <p:spPr bwMode="auto">
          <a:xfrm flipV="1">
            <a:off x="2498725"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p:cNvCxnSpPr>
          <p:nvPr/>
        </p:nvCxnSpPr>
        <p:spPr bwMode="auto">
          <a:xfrm>
            <a:off x="4037013"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p:cNvCxnSpPr>
          <p:nvPr/>
        </p:nvCxnSpPr>
        <p:spPr bwMode="auto">
          <a:xfrm flipV="1">
            <a:off x="5575300"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p:cNvCxnSpPr>
          <p:nvPr/>
        </p:nvCxnSpPr>
        <p:spPr bwMode="auto">
          <a:xfrm rot="16200000" flipV="1">
            <a:off x="2924969" y="4493419"/>
            <a:ext cx="1114425" cy="4397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endCxn id="100" idx="3"/>
          </p:cNvCxnSpPr>
          <p:nvPr/>
        </p:nvCxnSpPr>
        <p:spPr bwMode="auto">
          <a:xfrm rot="5400000" flipH="1" flipV="1">
            <a:off x="5175250" y="4498975"/>
            <a:ext cx="1125538" cy="43973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endCxn id="99" idx="5"/>
          </p:cNvCxnSpPr>
          <p:nvPr/>
        </p:nvCxnSpPr>
        <p:spPr bwMode="auto">
          <a:xfrm rot="16200000" flipV="1">
            <a:off x="4431507" y="4472781"/>
            <a:ext cx="1125538" cy="4921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endCxn id="99" idx="3"/>
          </p:cNvCxnSpPr>
          <p:nvPr/>
        </p:nvCxnSpPr>
        <p:spPr bwMode="auto">
          <a:xfrm rot="5400000" flipH="1" flipV="1">
            <a:off x="3667919" y="4468019"/>
            <a:ext cx="1114425" cy="4905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8" name="Group 147"/>
          <p:cNvGrpSpPr>
            <a:grpSpLocks/>
          </p:cNvGrpSpPr>
          <p:nvPr/>
        </p:nvGrpSpPr>
        <p:grpSpPr bwMode="auto">
          <a:xfrm>
            <a:off x="2105025" y="2092325"/>
            <a:ext cx="5287963" cy="3433763"/>
            <a:chOff x="2105625" y="2092906"/>
            <a:chExt cx="5287485" cy="3432535"/>
          </a:xfrm>
        </p:grpSpPr>
        <p:pic>
          <p:nvPicPr>
            <p:cNvPr id="98331" name="Picture 1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0410" y="2092906"/>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2" name="Picture 1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6583" y="2092906"/>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3" name="Picture 1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1147" y="3562271"/>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4" name="Picture 1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7888" y="4939277"/>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5" name="Picture 1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386" y="4939277"/>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6" name="Picture 1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5625" y="2177533"/>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7" name="Picture 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3659" y="3527995"/>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8" name="Picture 1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9194" y="4939277"/>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9" name="Picture 1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277" y="4877472"/>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0" name="Picture 1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9768" y="3550503"/>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1" name="Picture 1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277" y="2190483"/>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7392988" y="3582988"/>
            <a:ext cx="1654175" cy="585787"/>
            <a:chOff x="581616" y="1506742"/>
            <a:chExt cx="1654459" cy="586164"/>
          </a:xfrm>
        </p:grpSpPr>
        <p:sp>
          <p:nvSpPr>
            <p:cNvPr id="98329" name="TextBox 2"/>
            <p:cNvSpPr txBox="1">
              <a:spLocks noChangeArrowheads="1"/>
            </p:cNvSpPr>
            <p:nvPr/>
          </p:nvSpPr>
          <p:spPr bwMode="auto">
            <a:xfrm>
              <a:off x="1115118" y="1612904"/>
              <a:ext cx="11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b="1"/>
                <a:t>: RW Lock</a:t>
              </a:r>
            </a:p>
          </p:txBody>
        </p:sp>
        <p:pic>
          <p:nvPicPr>
            <p:cNvPr id="983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16" y="1506742"/>
              <a:ext cx="557833" cy="58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3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F5BC095F-BCCC-D442-83FD-24F71A6BE3BC}" type="slidenum">
              <a:rPr lang="en-US" altLang="x-none" sz="1200">
                <a:solidFill>
                  <a:srgbClr val="000000"/>
                </a:solidFill>
              </a:rPr>
              <a:pPr fontAlgn="base">
                <a:spcBef>
                  <a:spcPct val="0"/>
                </a:spcBef>
                <a:spcAft>
                  <a:spcPct val="0"/>
                </a:spcAft>
                <a:buFontTx/>
                <a:buNone/>
              </a:pPr>
              <a:t>48</a:t>
            </a:fld>
            <a:endParaRPr lang="en-US" altLang="x-none" sz="120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bwMode="auto">
          <a:xfrm>
            <a:off x="3551238" y="2141538"/>
            <a:ext cx="3968750" cy="2282825"/>
          </a:xfrm>
          <a:custGeom>
            <a:avLst/>
            <a:gdLst>
              <a:gd name="connsiteX0" fmla="*/ 1629833 w 3409950"/>
              <a:gd name="connsiteY0" fmla="*/ 55033 h 1811866"/>
              <a:gd name="connsiteX1" fmla="*/ 3026833 w 3409950"/>
              <a:gd name="connsiteY1" fmla="*/ 105833 h 1811866"/>
              <a:gd name="connsiteX2" fmla="*/ 3230033 w 3409950"/>
              <a:gd name="connsiteY2" fmla="*/ 690033 h 1811866"/>
              <a:gd name="connsiteX3" fmla="*/ 1947333 w 3409950"/>
              <a:gd name="connsiteY3" fmla="*/ 664633 h 1811866"/>
              <a:gd name="connsiteX4" fmla="*/ 2493433 w 3409950"/>
              <a:gd name="connsiteY4" fmla="*/ 1413933 h 1811866"/>
              <a:gd name="connsiteX5" fmla="*/ 2290233 w 3409950"/>
              <a:gd name="connsiteY5" fmla="*/ 1769533 h 1811866"/>
              <a:gd name="connsiteX6" fmla="*/ 1833033 w 3409950"/>
              <a:gd name="connsiteY6" fmla="*/ 1642533 h 1811866"/>
              <a:gd name="connsiteX7" fmla="*/ 1540933 w 3409950"/>
              <a:gd name="connsiteY7" fmla="*/ 753533 h 1811866"/>
              <a:gd name="connsiteX8" fmla="*/ 1274233 w 3409950"/>
              <a:gd name="connsiteY8" fmla="*/ 1591733 h 1811866"/>
              <a:gd name="connsiteX9" fmla="*/ 867833 w 3409950"/>
              <a:gd name="connsiteY9" fmla="*/ 1756833 h 1811866"/>
              <a:gd name="connsiteX10" fmla="*/ 740833 w 3409950"/>
              <a:gd name="connsiteY10" fmla="*/ 1325033 h 1811866"/>
              <a:gd name="connsiteX11" fmla="*/ 1198033 w 3409950"/>
              <a:gd name="connsiteY11" fmla="*/ 677333 h 1811866"/>
              <a:gd name="connsiteX12" fmla="*/ 194733 w 3409950"/>
              <a:gd name="connsiteY12" fmla="*/ 690033 h 1811866"/>
              <a:gd name="connsiteX13" fmla="*/ 29633 w 3409950"/>
              <a:gd name="connsiteY13" fmla="*/ 283633 h 1811866"/>
              <a:gd name="connsiteX14" fmla="*/ 372533 w 3409950"/>
              <a:gd name="connsiteY14" fmla="*/ 93133 h 1811866"/>
              <a:gd name="connsiteX15" fmla="*/ 1629833 w 3409950"/>
              <a:gd name="connsiteY15" fmla="*/ 55033 h 18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9950" h="1811866">
                <a:moveTo>
                  <a:pt x="1629833" y="55033"/>
                </a:moveTo>
                <a:cubicBezTo>
                  <a:pt x="2072216" y="57150"/>
                  <a:pt x="2760133" y="0"/>
                  <a:pt x="3026833" y="105833"/>
                </a:cubicBezTo>
                <a:cubicBezTo>
                  <a:pt x="3293533" y="211666"/>
                  <a:pt x="3409950" y="596900"/>
                  <a:pt x="3230033" y="690033"/>
                </a:cubicBezTo>
                <a:cubicBezTo>
                  <a:pt x="3050116" y="783166"/>
                  <a:pt x="2070100" y="543983"/>
                  <a:pt x="1947333" y="664633"/>
                </a:cubicBezTo>
                <a:cubicBezTo>
                  <a:pt x="1824566" y="785283"/>
                  <a:pt x="2436283" y="1229783"/>
                  <a:pt x="2493433" y="1413933"/>
                </a:cubicBezTo>
                <a:cubicBezTo>
                  <a:pt x="2550583" y="1598083"/>
                  <a:pt x="2400300" y="1731433"/>
                  <a:pt x="2290233" y="1769533"/>
                </a:cubicBezTo>
                <a:cubicBezTo>
                  <a:pt x="2180166" y="1807633"/>
                  <a:pt x="1957916" y="1811866"/>
                  <a:pt x="1833033" y="1642533"/>
                </a:cubicBezTo>
                <a:cubicBezTo>
                  <a:pt x="1708150" y="1473200"/>
                  <a:pt x="1634066" y="762000"/>
                  <a:pt x="1540933" y="753533"/>
                </a:cubicBezTo>
                <a:cubicBezTo>
                  <a:pt x="1447800" y="745066"/>
                  <a:pt x="1386416" y="1424516"/>
                  <a:pt x="1274233" y="1591733"/>
                </a:cubicBezTo>
                <a:cubicBezTo>
                  <a:pt x="1162050" y="1758950"/>
                  <a:pt x="956733" y="1801283"/>
                  <a:pt x="867833" y="1756833"/>
                </a:cubicBezTo>
                <a:cubicBezTo>
                  <a:pt x="778933" y="1712383"/>
                  <a:pt x="685800" y="1504950"/>
                  <a:pt x="740833" y="1325033"/>
                </a:cubicBezTo>
                <a:cubicBezTo>
                  <a:pt x="795866" y="1145116"/>
                  <a:pt x="1289050" y="783166"/>
                  <a:pt x="1198033" y="677333"/>
                </a:cubicBezTo>
                <a:cubicBezTo>
                  <a:pt x="1107016" y="571500"/>
                  <a:pt x="389466" y="755650"/>
                  <a:pt x="194733" y="690033"/>
                </a:cubicBezTo>
                <a:cubicBezTo>
                  <a:pt x="0" y="624416"/>
                  <a:pt x="0" y="383116"/>
                  <a:pt x="29633" y="283633"/>
                </a:cubicBezTo>
                <a:cubicBezTo>
                  <a:pt x="59266" y="184150"/>
                  <a:pt x="105833" y="131233"/>
                  <a:pt x="372533" y="93133"/>
                </a:cubicBezTo>
                <a:cubicBezTo>
                  <a:pt x="639233" y="55033"/>
                  <a:pt x="1187450" y="52916"/>
                  <a:pt x="1629833" y="55033"/>
                </a:cubicBezTo>
                <a:close/>
              </a:path>
            </a:pathLst>
          </a:cu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41" name="Freeform 40"/>
          <p:cNvSpPr/>
          <p:nvPr/>
        </p:nvSpPr>
        <p:spPr bwMode="auto">
          <a:xfrm rot="10800000">
            <a:off x="1828800" y="3562350"/>
            <a:ext cx="3968750" cy="2282825"/>
          </a:xfrm>
          <a:custGeom>
            <a:avLst/>
            <a:gdLst>
              <a:gd name="connsiteX0" fmla="*/ 1629833 w 3409950"/>
              <a:gd name="connsiteY0" fmla="*/ 55033 h 1811866"/>
              <a:gd name="connsiteX1" fmla="*/ 3026833 w 3409950"/>
              <a:gd name="connsiteY1" fmla="*/ 105833 h 1811866"/>
              <a:gd name="connsiteX2" fmla="*/ 3230033 w 3409950"/>
              <a:gd name="connsiteY2" fmla="*/ 690033 h 1811866"/>
              <a:gd name="connsiteX3" fmla="*/ 1947333 w 3409950"/>
              <a:gd name="connsiteY3" fmla="*/ 664633 h 1811866"/>
              <a:gd name="connsiteX4" fmla="*/ 2493433 w 3409950"/>
              <a:gd name="connsiteY4" fmla="*/ 1413933 h 1811866"/>
              <a:gd name="connsiteX5" fmla="*/ 2290233 w 3409950"/>
              <a:gd name="connsiteY5" fmla="*/ 1769533 h 1811866"/>
              <a:gd name="connsiteX6" fmla="*/ 1833033 w 3409950"/>
              <a:gd name="connsiteY6" fmla="*/ 1642533 h 1811866"/>
              <a:gd name="connsiteX7" fmla="*/ 1540933 w 3409950"/>
              <a:gd name="connsiteY7" fmla="*/ 753533 h 1811866"/>
              <a:gd name="connsiteX8" fmla="*/ 1274233 w 3409950"/>
              <a:gd name="connsiteY8" fmla="*/ 1591733 h 1811866"/>
              <a:gd name="connsiteX9" fmla="*/ 867833 w 3409950"/>
              <a:gd name="connsiteY9" fmla="*/ 1756833 h 1811866"/>
              <a:gd name="connsiteX10" fmla="*/ 740833 w 3409950"/>
              <a:gd name="connsiteY10" fmla="*/ 1325033 h 1811866"/>
              <a:gd name="connsiteX11" fmla="*/ 1198033 w 3409950"/>
              <a:gd name="connsiteY11" fmla="*/ 677333 h 1811866"/>
              <a:gd name="connsiteX12" fmla="*/ 194733 w 3409950"/>
              <a:gd name="connsiteY12" fmla="*/ 690033 h 1811866"/>
              <a:gd name="connsiteX13" fmla="*/ 29633 w 3409950"/>
              <a:gd name="connsiteY13" fmla="*/ 283633 h 1811866"/>
              <a:gd name="connsiteX14" fmla="*/ 372533 w 3409950"/>
              <a:gd name="connsiteY14" fmla="*/ 93133 h 1811866"/>
              <a:gd name="connsiteX15" fmla="*/ 1629833 w 3409950"/>
              <a:gd name="connsiteY15" fmla="*/ 55033 h 18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09950" h="1811866">
                <a:moveTo>
                  <a:pt x="1629833" y="55033"/>
                </a:moveTo>
                <a:cubicBezTo>
                  <a:pt x="2072216" y="57150"/>
                  <a:pt x="2760133" y="0"/>
                  <a:pt x="3026833" y="105833"/>
                </a:cubicBezTo>
                <a:cubicBezTo>
                  <a:pt x="3293533" y="211666"/>
                  <a:pt x="3409950" y="596900"/>
                  <a:pt x="3230033" y="690033"/>
                </a:cubicBezTo>
                <a:cubicBezTo>
                  <a:pt x="3050116" y="783166"/>
                  <a:pt x="2070100" y="543983"/>
                  <a:pt x="1947333" y="664633"/>
                </a:cubicBezTo>
                <a:cubicBezTo>
                  <a:pt x="1824566" y="785283"/>
                  <a:pt x="2436283" y="1229783"/>
                  <a:pt x="2493433" y="1413933"/>
                </a:cubicBezTo>
                <a:cubicBezTo>
                  <a:pt x="2550583" y="1598083"/>
                  <a:pt x="2400300" y="1731433"/>
                  <a:pt x="2290233" y="1769533"/>
                </a:cubicBezTo>
                <a:cubicBezTo>
                  <a:pt x="2180166" y="1807633"/>
                  <a:pt x="1957916" y="1811866"/>
                  <a:pt x="1833033" y="1642533"/>
                </a:cubicBezTo>
                <a:cubicBezTo>
                  <a:pt x="1708150" y="1473200"/>
                  <a:pt x="1634066" y="762000"/>
                  <a:pt x="1540933" y="753533"/>
                </a:cubicBezTo>
                <a:cubicBezTo>
                  <a:pt x="1447800" y="745066"/>
                  <a:pt x="1386416" y="1424516"/>
                  <a:pt x="1274233" y="1591733"/>
                </a:cubicBezTo>
                <a:cubicBezTo>
                  <a:pt x="1162050" y="1758950"/>
                  <a:pt x="956733" y="1801283"/>
                  <a:pt x="867833" y="1756833"/>
                </a:cubicBezTo>
                <a:cubicBezTo>
                  <a:pt x="778933" y="1712383"/>
                  <a:pt x="685800" y="1504950"/>
                  <a:pt x="740833" y="1325033"/>
                </a:cubicBezTo>
                <a:cubicBezTo>
                  <a:pt x="795866" y="1145116"/>
                  <a:pt x="1289050" y="783166"/>
                  <a:pt x="1198033" y="677333"/>
                </a:cubicBezTo>
                <a:cubicBezTo>
                  <a:pt x="1107016" y="571500"/>
                  <a:pt x="389466" y="755650"/>
                  <a:pt x="194733" y="690033"/>
                </a:cubicBezTo>
                <a:cubicBezTo>
                  <a:pt x="0" y="624416"/>
                  <a:pt x="0" y="383116"/>
                  <a:pt x="29633" y="283633"/>
                </a:cubicBezTo>
                <a:cubicBezTo>
                  <a:pt x="59266" y="184150"/>
                  <a:pt x="105833" y="131233"/>
                  <a:pt x="372533" y="93133"/>
                </a:cubicBezTo>
                <a:cubicBezTo>
                  <a:pt x="639233" y="55033"/>
                  <a:pt x="1187450" y="52916"/>
                  <a:pt x="1629833" y="55033"/>
                </a:cubicBezTo>
                <a:close/>
              </a:path>
            </a:pathLst>
          </a:cu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0355" name="Title 1"/>
          <p:cNvSpPr>
            <a:spLocks noGrp="1"/>
          </p:cNvSpPr>
          <p:nvPr>
            <p:ph type="title"/>
          </p:nvPr>
        </p:nvSpPr>
        <p:spPr/>
        <p:txBody>
          <a:bodyPr/>
          <a:lstStyle/>
          <a:p>
            <a:pPr eaLnBrk="1" hangingPunct="1"/>
            <a:r>
              <a:rPr lang="en-US" altLang="x-none">
                <a:ea typeface="Calibri" charset="0"/>
                <a:cs typeface="Calibri" charset="0"/>
              </a:rPr>
              <a:t>Consistency Through Locking</a:t>
            </a:r>
            <a:endParaRPr lang="en-US" altLang="x-none"/>
          </a:p>
        </p:txBody>
      </p:sp>
      <p:sp>
        <p:nvSpPr>
          <p:cNvPr id="98" name="Oval 4"/>
          <p:cNvSpPr>
            <a:spLocks noChangeArrowheads="1"/>
          </p:cNvSpPr>
          <p:nvPr/>
        </p:nvSpPr>
        <p:spPr bwMode="auto">
          <a:xfrm>
            <a:off x="2927350" y="3821113"/>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99" name="Oval 98"/>
          <p:cNvSpPr>
            <a:spLocks noChangeArrowheads="1"/>
          </p:cNvSpPr>
          <p:nvPr/>
        </p:nvSpPr>
        <p:spPr bwMode="auto">
          <a:xfrm>
            <a:off x="4413250" y="3821113"/>
            <a:ext cx="392113"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0" name="Oval 99"/>
          <p:cNvSpPr>
            <a:spLocks noChangeArrowheads="1"/>
          </p:cNvSpPr>
          <p:nvPr/>
        </p:nvSpPr>
        <p:spPr bwMode="auto">
          <a:xfrm>
            <a:off x="5899150" y="3821113"/>
            <a:ext cx="393700" cy="392112"/>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nvGrpSpPr>
          <p:cNvPr id="100359" name="Group 15"/>
          <p:cNvGrpSpPr>
            <a:grpSpLocks/>
          </p:cNvGrpSpPr>
          <p:nvPr/>
        </p:nvGrpSpPr>
        <p:grpSpPr bwMode="auto">
          <a:xfrm>
            <a:off x="2105025" y="5213350"/>
            <a:ext cx="5008563" cy="403225"/>
            <a:chOff x="1519063" y="3382942"/>
            <a:chExt cx="3699724" cy="297360"/>
          </a:xfrm>
        </p:grpSpPr>
        <p:sp>
          <p:nvSpPr>
            <p:cNvPr id="102" name="Oval 101"/>
            <p:cNvSpPr>
              <a:spLocks noChangeArrowheads="1"/>
            </p:cNvSpPr>
            <p:nvPr/>
          </p:nvSpPr>
          <p:spPr bwMode="auto">
            <a:xfrm>
              <a:off x="4928866" y="3382942"/>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3" name="Oval 102"/>
            <p:cNvSpPr>
              <a:spLocks noChangeArrowheads="1"/>
            </p:cNvSpPr>
            <p:nvPr/>
          </p:nvSpPr>
          <p:spPr bwMode="auto">
            <a:xfrm>
              <a:off x="3792265" y="3390381"/>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4" name="Oval 103"/>
            <p:cNvSpPr>
              <a:spLocks noChangeArrowheads="1"/>
            </p:cNvSpPr>
            <p:nvPr/>
          </p:nvSpPr>
          <p:spPr bwMode="auto">
            <a:xfrm>
              <a:off x="2655664" y="3382942"/>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5" name="Oval 104"/>
            <p:cNvSpPr>
              <a:spLocks noChangeArrowheads="1"/>
            </p:cNvSpPr>
            <p:nvPr/>
          </p:nvSpPr>
          <p:spPr bwMode="auto">
            <a:xfrm>
              <a:off x="1519063" y="3390381"/>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grpSp>
        <p:nvGrpSpPr>
          <p:cNvPr id="100360" name="Group 17"/>
          <p:cNvGrpSpPr>
            <a:grpSpLocks/>
          </p:cNvGrpSpPr>
          <p:nvPr/>
        </p:nvGrpSpPr>
        <p:grpSpPr bwMode="auto">
          <a:xfrm>
            <a:off x="2105025" y="2419350"/>
            <a:ext cx="5008563" cy="401638"/>
            <a:chOff x="1526502" y="1318448"/>
            <a:chExt cx="3699724" cy="297360"/>
          </a:xfrm>
        </p:grpSpPr>
        <p:sp>
          <p:nvSpPr>
            <p:cNvPr id="107" name="Oval 106"/>
            <p:cNvSpPr>
              <a:spLocks noChangeArrowheads="1"/>
            </p:cNvSpPr>
            <p:nvPr/>
          </p:nvSpPr>
          <p:spPr bwMode="auto">
            <a:xfrm>
              <a:off x="4936305" y="1318448"/>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8" name="Oval 107"/>
            <p:cNvSpPr>
              <a:spLocks noChangeArrowheads="1"/>
            </p:cNvSpPr>
            <p:nvPr/>
          </p:nvSpPr>
          <p:spPr bwMode="auto">
            <a:xfrm>
              <a:off x="3799704" y="1325887"/>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09" name="Oval 108"/>
            <p:cNvSpPr>
              <a:spLocks noChangeArrowheads="1"/>
            </p:cNvSpPr>
            <p:nvPr/>
          </p:nvSpPr>
          <p:spPr bwMode="auto">
            <a:xfrm>
              <a:off x="2663103" y="1318448"/>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110" name="Oval 109"/>
            <p:cNvSpPr>
              <a:spLocks noChangeArrowheads="1"/>
            </p:cNvSpPr>
            <p:nvPr/>
          </p:nvSpPr>
          <p:spPr bwMode="auto">
            <a:xfrm>
              <a:off x="1526502" y="1325887"/>
              <a:ext cx="289921" cy="289921"/>
            </a:xfrm>
            <a:prstGeom prst="ellipse">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grpSp>
      <p:cxnSp>
        <p:nvCxnSpPr>
          <p:cNvPr id="111" name="Straight Arrow Connector 110"/>
          <p:cNvCxnSpPr>
            <a:cxnSpLocks noChangeShapeType="1"/>
          </p:cNvCxnSpPr>
          <p:nvPr/>
        </p:nvCxnSpPr>
        <p:spPr bwMode="auto">
          <a:xfrm flipV="1">
            <a:off x="2498725" y="2625725"/>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Arrow Connector 111"/>
          <p:cNvCxnSpPr>
            <a:cxnSpLocks noChangeShapeType="1"/>
          </p:cNvCxnSpPr>
          <p:nvPr/>
        </p:nvCxnSpPr>
        <p:spPr bwMode="auto">
          <a:xfrm>
            <a:off x="4037013" y="2614613"/>
            <a:ext cx="1146175" cy="11112"/>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Arrow Connector 112"/>
          <p:cNvCxnSpPr>
            <a:cxnSpLocks noChangeShapeType="1"/>
          </p:cNvCxnSpPr>
          <p:nvPr/>
        </p:nvCxnSpPr>
        <p:spPr bwMode="auto">
          <a:xfrm flipV="1">
            <a:off x="5575300" y="2614613"/>
            <a:ext cx="1146175" cy="11112"/>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Arrow Connector 113"/>
          <p:cNvCxnSpPr>
            <a:cxnSpLocks noChangeShapeType="1"/>
          </p:cNvCxnSpPr>
          <p:nvPr/>
        </p:nvCxnSpPr>
        <p:spPr bwMode="auto">
          <a:xfrm rot="5400000" flipH="1" flipV="1">
            <a:off x="2920207" y="3096419"/>
            <a:ext cx="1123950" cy="4397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Arrow Connector 114"/>
          <p:cNvCxnSpPr>
            <a:cxnSpLocks noChangeShapeType="1"/>
            <a:stCxn id="100" idx="1"/>
          </p:cNvCxnSpPr>
          <p:nvPr/>
        </p:nvCxnSpPr>
        <p:spPr bwMode="auto">
          <a:xfrm rot="16200000" flipV="1">
            <a:off x="5180806" y="3101182"/>
            <a:ext cx="1114425" cy="43973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Arrow Connector 115"/>
          <p:cNvCxnSpPr>
            <a:cxnSpLocks noChangeShapeType="1"/>
            <a:stCxn id="99" idx="7"/>
          </p:cNvCxnSpPr>
          <p:nvPr/>
        </p:nvCxnSpPr>
        <p:spPr bwMode="auto">
          <a:xfrm rot="5400000" flipH="1" flipV="1">
            <a:off x="4437063" y="3074988"/>
            <a:ext cx="1114425" cy="4921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Arrow Connector 116"/>
          <p:cNvCxnSpPr>
            <a:cxnSpLocks noChangeShapeType="1"/>
            <a:stCxn id="99" idx="1"/>
          </p:cNvCxnSpPr>
          <p:nvPr/>
        </p:nvCxnSpPr>
        <p:spPr bwMode="auto">
          <a:xfrm rot="16200000" flipV="1">
            <a:off x="3663157" y="3071019"/>
            <a:ext cx="1123950" cy="4905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Arrow Connector 117"/>
          <p:cNvCxnSpPr>
            <a:cxnSpLocks noChangeShapeType="1"/>
          </p:cNvCxnSpPr>
          <p:nvPr/>
        </p:nvCxnSpPr>
        <p:spPr bwMode="auto">
          <a:xfrm flipV="1">
            <a:off x="2498725"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Arrow Connector 118"/>
          <p:cNvCxnSpPr>
            <a:cxnSpLocks noChangeShapeType="1"/>
          </p:cNvCxnSpPr>
          <p:nvPr/>
        </p:nvCxnSpPr>
        <p:spPr bwMode="auto">
          <a:xfrm>
            <a:off x="4037013"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Arrow Connector 119"/>
          <p:cNvCxnSpPr>
            <a:cxnSpLocks noChangeShapeType="1"/>
          </p:cNvCxnSpPr>
          <p:nvPr/>
        </p:nvCxnSpPr>
        <p:spPr bwMode="auto">
          <a:xfrm flipV="1">
            <a:off x="5575300" y="5410200"/>
            <a:ext cx="1146175" cy="95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p:cNvCxnSpPr>
          <p:nvPr/>
        </p:nvCxnSpPr>
        <p:spPr bwMode="auto">
          <a:xfrm rot="16200000" flipV="1">
            <a:off x="2924969" y="4493419"/>
            <a:ext cx="1114425" cy="4397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Arrow Connector 121"/>
          <p:cNvCxnSpPr>
            <a:cxnSpLocks noChangeShapeType="1"/>
            <a:endCxn id="100" idx="3"/>
          </p:cNvCxnSpPr>
          <p:nvPr/>
        </p:nvCxnSpPr>
        <p:spPr bwMode="auto">
          <a:xfrm rot="5400000" flipH="1" flipV="1">
            <a:off x="5175250" y="4498975"/>
            <a:ext cx="1125538" cy="439738"/>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Arrow Connector 122"/>
          <p:cNvCxnSpPr>
            <a:cxnSpLocks noChangeShapeType="1"/>
            <a:endCxn id="99" idx="5"/>
          </p:cNvCxnSpPr>
          <p:nvPr/>
        </p:nvCxnSpPr>
        <p:spPr bwMode="auto">
          <a:xfrm rot="16200000" flipV="1">
            <a:off x="4431507" y="4472781"/>
            <a:ext cx="1125538" cy="492125"/>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Arrow Connector 123"/>
          <p:cNvCxnSpPr>
            <a:cxnSpLocks noChangeShapeType="1"/>
            <a:endCxn id="99" idx="3"/>
          </p:cNvCxnSpPr>
          <p:nvPr/>
        </p:nvCxnSpPr>
        <p:spPr bwMode="auto">
          <a:xfrm rot="5400000" flipH="1" flipV="1">
            <a:off x="3667919" y="4468019"/>
            <a:ext cx="1114425" cy="490537"/>
          </a:xfrm>
          <a:prstGeom prst="straightConnector1">
            <a:avLst/>
          </a:prstGeom>
          <a:noFill/>
          <a:ln w="25400">
            <a:solidFill>
              <a:schemeClr val="accent2"/>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35" name="Picture 134"/>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927567" y="3527995"/>
            <a:ext cx="557833" cy="586164"/>
          </a:xfrm>
          <a:prstGeom prst="rect">
            <a:avLst/>
          </a:prstGeom>
        </p:spPr>
      </p:pic>
      <p:pic>
        <p:nvPicPr>
          <p:cNvPr id="136" name="Picture 135"/>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219194" y="4939277"/>
            <a:ext cx="557833" cy="586164"/>
          </a:xfrm>
          <a:prstGeom prst="rect">
            <a:avLst/>
          </a:prstGeom>
        </p:spPr>
      </p:pic>
      <p:pic>
        <p:nvPicPr>
          <p:cNvPr id="137" name="Picture 136"/>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471147" y="3562271"/>
            <a:ext cx="557833" cy="586164"/>
          </a:xfrm>
          <a:prstGeom prst="rect">
            <a:avLst/>
          </a:prstGeom>
        </p:spPr>
      </p:pic>
      <p:pic>
        <p:nvPicPr>
          <p:cNvPr id="100378" name="Picture 1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4938713"/>
            <a:ext cx="558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8"/>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270386" y="4939277"/>
            <a:ext cx="557833" cy="586164"/>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135188"/>
            <a:ext cx="5572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757888" y="2100711"/>
            <a:ext cx="557833" cy="586164"/>
          </a:xfrm>
          <a:prstGeom prst="rect">
            <a:avLst/>
          </a:prstGeom>
        </p:spPr>
      </p:pic>
      <p:pic>
        <p:nvPicPr>
          <p:cNvPr id="50" name="Picture 49"/>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957247" y="3527995"/>
            <a:ext cx="557833" cy="586164"/>
          </a:xfrm>
          <a:prstGeom prst="rect">
            <a:avLst/>
          </a:prstGeom>
        </p:spPr>
      </p:pic>
      <p:pic>
        <p:nvPicPr>
          <p:cNvPr id="51" name="Picture 50"/>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835277" y="2135561"/>
            <a:ext cx="557833" cy="586164"/>
          </a:xfrm>
          <a:prstGeom prst="rect">
            <a:avLst/>
          </a:prstGeom>
        </p:spPr>
      </p:pic>
      <p:pic>
        <p:nvPicPr>
          <p:cNvPr id="52" name="Picture 51"/>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676761" y="3569921"/>
            <a:ext cx="557833" cy="586164"/>
          </a:xfrm>
          <a:prstGeom prst="rect">
            <a:avLst/>
          </a:prstGeom>
        </p:spPr>
      </p:pic>
      <p:sp>
        <p:nvSpPr>
          <p:cNvPr id="100385" name="Rectangle 2"/>
          <p:cNvSpPr>
            <a:spLocks noChangeArrowheads="1"/>
          </p:cNvSpPr>
          <p:nvPr/>
        </p:nvSpPr>
        <p:spPr bwMode="auto">
          <a:xfrm>
            <a:off x="350838" y="1344613"/>
            <a:ext cx="823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2400"/>
              <a:t>Acquire write-lock on center vertex, read-lock on adjacent.</a:t>
            </a:r>
          </a:p>
        </p:txBody>
      </p:sp>
      <p:sp>
        <p:nvSpPr>
          <p:cNvPr id="100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628BEC31-3E1F-5444-B8F3-FE31714728AA}" type="slidenum">
              <a:rPr lang="en-US" altLang="x-none" sz="1200">
                <a:solidFill>
                  <a:srgbClr val="000000"/>
                </a:solidFill>
              </a:rPr>
              <a:pPr fontAlgn="base">
                <a:spcBef>
                  <a:spcPct val="0"/>
                </a:spcBef>
                <a:spcAft>
                  <a:spcPct val="0"/>
                </a:spcAft>
                <a:buFontTx/>
                <a:buNone/>
              </a:pPr>
              <a:t>49</a:t>
            </a:fld>
            <a:endParaRPr lang="en-US" altLang="x-none" sz="1200">
              <a:solidFill>
                <a:srgbClr val="000000"/>
              </a:solidFill>
            </a:endParaRPr>
          </a:p>
        </p:txBody>
      </p:sp>
      <p:sp>
        <p:nvSpPr>
          <p:cNvPr id="2" name="Rectangle 1"/>
          <p:cNvSpPr>
            <a:spLocks noChangeArrowheads="1"/>
          </p:cNvSpPr>
          <p:nvPr/>
        </p:nvSpPr>
        <p:spPr bwMode="auto">
          <a:xfrm>
            <a:off x="973138" y="5360988"/>
            <a:ext cx="7197725" cy="1155700"/>
          </a:xfrm>
          <a:prstGeom prst="rect">
            <a:avLst/>
          </a:prstGeom>
          <a:solidFill>
            <a:srgbClr val="F2DCDB"/>
          </a:solidFill>
          <a:ln w="28575">
            <a:solidFill>
              <a:schemeClr val="tx1"/>
            </a:solidFill>
            <a:prstDash val="sysDash"/>
            <a:miter lim="800000"/>
            <a:headEnd/>
            <a:tailEnd/>
          </a:ln>
          <a:effectLst>
            <a:outerShdw blurRad="40000" dist="23000" dir="5400000" rotWithShape="0">
              <a:srgbClr val="000000">
                <a:alpha val="34999"/>
              </a:srgbClr>
            </a:outerShdw>
          </a:effectLst>
        </p:spPr>
        <p:txBody>
          <a:bodyPr anchor="ctr"/>
          <a:lstStyle/>
          <a:p>
            <a:pPr algn="ctr">
              <a:defRPr/>
            </a:pPr>
            <a:r>
              <a:rPr lang="en-US" sz="2800" b="1" dirty="0">
                <a:latin typeface="+mn-lt"/>
              </a:rPr>
              <a:t>Performance problem: </a:t>
            </a:r>
            <a:r>
              <a:rPr lang="en-US" sz="2800" dirty="0">
                <a:latin typeface="+mn-lt"/>
              </a:rPr>
              <a:t>Acquiring a lock from a </a:t>
            </a:r>
            <a:r>
              <a:rPr lang="en-US" sz="2800" b="1" dirty="0">
                <a:latin typeface="+mn-lt"/>
              </a:rPr>
              <a:t>neighboring</a:t>
            </a:r>
            <a:r>
              <a:rPr lang="en-US" sz="2800" dirty="0">
                <a:latin typeface="+mn-lt"/>
              </a:rPr>
              <a:t> machine incurs a </a:t>
            </a:r>
            <a:r>
              <a:rPr lang="en-US" sz="2800" b="1" dirty="0">
                <a:solidFill>
                  <a:srgbClr val="FF0000"/>
                </a:solidFill>
                <a:latin typeface="+mn-lt"/>
              </a:rPr>
              <a:t>latency penalty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Shift Towards Use Of Parallelism in ML</a:t>
            </a:r>
            <a:endParaRPr lang="en-US" dirty="0"/>
          </a:p>
        </p:txBody>
      </p:sp>
      <p:sp>
        <p:nvSpPr>
          <p:cNvPr id="17" name="Content Placeholder 2"/>
          <p:cNvSpPr>
            <a:spLocks noGrp="1"/>
          </p:cNvSpPr>
          <p:nvPr>
            <p:ph idx="1"/>
          </p:nvPr>
        </p:nvSpPr>
        <p:spPr>
          <a:xfrm>
            <a:off x="304800" y="3051175"/>
            <a:ext cx="8534400" cy="2220913"/>
          </a:xfrm>
        </p:spPr>
        <p:txBody>
          <a:bodyPr rtlCol="0">
            <a:normAutofit fontScale="92500" lnSpcReduction="20000"/>
          </a:bodyPr>
          <a:lstStyle/>
          <a:p>
            <a:pPr eaLnBrk="1" fontAlgn="auto" hangingPunct="1">
              <a:spcAft>
                <a:spcPts val="0"/>
              </a:spcAft>
              <a:buFont typeface="Arial"/>
              <a:buChar char="•"/>
              <a:defRPr/>
            </a:pPr>
            <a:r>
              <a:rPr lang="en-US" dirty="0" smtClean="0"/>
              <a:t>Programmers </a:t>
            </a:r>
            <a:r>
              <a:rPr lang="en-US" b="1" dirty="0" smtClean="0">
                <a:solidFill>
                  <a:srgbClr val="FF0000"/>
                </a:solidFill>
              </a:rPr>
              <a:t>repeatedly</a:t>
            </a:r>
            <a:r>
              <a:rPr lang="en-US" dirty="0" smtClean="0">
                <a:solidFill>
                  <a:srgbClr val="FF0000"/>
                </a:solidFill>
              </a:rPr>
              <a:t> </a:t>
            </a:r>
            <a:r>
              <a:rPr lang="en-US" dirty="0" smtClean="0"/>
              <a:t>solve the same </a:t>
            </a:r>
            <a:r>
              <a:rPr lang="en-US" b="1" dirty="0" smtClean="0">
                <a:solidFill>
                  <a:schemeClr val="accent6">
                    <a:lumMod val="75000"/>
                  </a:schemeClr>
                </a:solidFill>
              </a:rPr>
              <a:t>parallel design challenges:</a:t>
            </a:r>
          </a:p>
          <a:p>
            <a:pPr lvl="1" eaLnBrk="1" fontAlgn="auto" hangingPunct="1">
              <a:spcAft>
                <a:spcPts val="0"/>
              </a:spcAft>
              <a:buFont typeface="Arial"/>
              <a:buChar char="–"/>
              <a:defRPr/>
            </a:pPr>
            <a:r>
              <a:rPr lang="en-US" dirty="0" smtClean="0"/>
              <a:t>Race conditions, distributed state, communication… </a:t>
            </a:r>
          </a:p>
          <a:p>
            <a:pPr eaLnBrk="1" fontAlgn="auto" hangingPunct="1">
              <a:spcAft>
                <a:spcPts val="0"/>
              </a:spcAft>
              <a:buFont typeface="Arial"/>
              <a:buChar char="•"/>
              <a:defRPr/>
            </a:pPr>
            <a:r>
              <a:rPr lang="en-US" dirty="0" smtClean="0"/>
              <a:t>Resulting code is very </a:t>
            </a:r>
            <a:r>
              <a:rPr lang="en-US" b="1" dirty="0" smtClean="0">
                <a:solidFill>
                  <a:srgbClr val="FF0000"/>
                </a:solidFill>
              </a:rPr>
              <a:t>specialized</a:t>
            </a:r>
            <a:r>
              <a:rPr lang="en-US" dirty="0" smtClean="0"/>
              <a:t>:</a:t>
            </a:r>
          </a:p>
          <a:p>
            <a:pPr lvl="1" eaLnBrk="1" fontAlgn="auto" hangingPunct="1">
              <a:spcAft>
                <a:spcPts val="0"/>
              </a:spcAft>
              <a:buFont typeface="Arial"/>
              <a:buChar char="–"/>
              <a:defRPr/>
            </a:pPr>
            <a:r>
              <a:rPr lang="en-US" b="1" dirty="0" smtClean="0"/>
              <a:t>Difficult</a:t>
            </a:r>
            <a:r>
              <a:rPr lang="en-US" dirty="0" smtClean="0"/>
              <a:t> to maintain, extend, debug… </a:t>
            </a:r>
          </a:p>
        </p:txBody>
      </p:sp>
      <p:sp>
        <p:nvSpPr>
          <p:cNvPr id="3" name="Slide Number Placeholder 2"/>
          <p:cNvSpPr>
            <a:spLocks noGrp="1"/>
          </p:cNvSpPr>
          <p:nvPr>
            <p:ph type="sldNum" sz="quarter" idx="12"/>
          </p:nvPr>
        </p:nvSpPr>
        <p:spPr/>
        <p:txBody>
          <a:bodyPr/>
          <a:lstStyle/>
          <a:p>
            <a:pPr>
              <a:defRPr/>
            </a:pPr>
            <a:fld id="{FF55A263-141E-4749-8B5C-BCF61A2DABAB}" type="slidenum">
              <a:rPr lang="en-US"/>
              <a:pPr>
                <a:defRPr/>
              </a:pPr>
              <a:t>5</a:t>
            </a:fld>
            <a:endParaRPr lang="en-US"/>
          </a:p>
        </p:txBody>
      </p:sp>
      <p:grpSp>
        <p:nvGrpSpPr>
          <p:cNvPr id="17412" name="Group 3"/>
          <p:cNvGrpSpPr>
            <a:grpSpLocks/>
          </p:cNvGrpSpPr>
          <p:nvPr/>
        </p:nvGrpSpPr>
        <p:grpSpPr bwMode="auto">
          <a:xfrm>
            <a:off x="150813" y="1173163"/>
            <a:ext cx="8993187" cy="1722437"/>
            <a:chOff x="151099" y="2335315"/>
            <a:chExt cx="8992901" cy="1722394"/>
          </a:xfrm>
        </p:grpSpPr>
        <p:pic>
          <p:nvPicPr>
            <p:cNvPr id="17414" name="Picture 2" descr="http://www.nvidia.com/docs/IO/56076/GeForce_GTX_280_3qtr.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99" y="2593999"/>
              <a:ext cx="1447800" cy="9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benchmarkreviews.com/images/reviews/processor/Intel_Core_i7/Intel_Nehalem_Die_Callou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84" y="2724148"/>
              <a:ext cx="1360715"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http://tampabaytechs.net/images/server_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0744" y="2621243"/>
              <a:ext cx="840786" cy="9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descr="http://files.wizardstower.co.uk/wordpress/wp-content/uploads/2008/11/amazon_aws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413" y="2593999"/>
              <a:ext cx="2133600" cy="8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9"/>
            <p:cNvSpPr txBox="1">
              <a:spLocks noChangeArrowheads="1"/>
            </p:cNvSpPr>
            <p:nvPr/>
          </p:nvSpPr>
          <p:spPr bwMode="auto">
            <a:xfrm>
              <a:off x="379093" y="3657599"/>
              <a:ext cx="7457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2000">
                  <a:solidFill>
                    <a:srgbClr val="333399"/>
                  </a:solidFill>
                  <a:latin typeface="Tahoma" charset="0"/>
                  <a:ea typeface="ＭＳ Ｐゴシック" charset="-128"/>
                  <a:cs typeface="ＭＳ Ｐゴシック" charset="-128"/>
                </a:rPr>
                <a:t>GPUs</a:t>
              </a:r>
            </a:p>
          </p:txBody>
        </p:sp>
        <p:sp>
          <p:nvSpPr>
            <p:cNvPr id="17419" name="TextBox 10"/>
            <p:cNvSpPr txBox="1">
              <a:spLocks noChangeArrowheads="1"/>
            </p:cNvSpPr>
            <p:nvPr/>
          </p:nvSpPr>
          <p:spPr bwMode="auto">
            <a:xfrm>
              <a:off x="1873852" y="3657599"/>
              <a:ext cx="12002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2000">
                  <a:solidFill>
                    <a:srgbClr val="333399"/>
                  </a:solidFill>
                  <a:latin typeface="Tahoma" charset="0"/>
                  <a:ea typeface="ＭＳ Ｐゴシック" charset="-128"/>
                  <a:cs typeface="ＭＳ Ｐゴシック" charset="-128"/>
                </a:rPr>
                <a:t>Multicore</a:t>
              </a:r>
            </a:p>
          </p:txBody>
        </p:sp>
        <p:sp>
          <p:nvSpPr>
            <p:cNvPr id="17420" name="TextBox 11"/>
            <p:cNvSpPr txBox="1">
              <a:spLocks noChangeArrowheads="1"/>
            </p:cNvSpPr>
            <p:nvPr/>
          </p:nvSpPr>
          <p:spPr bwMode="auto">
            <a:xfrm>
              <a:off x="3580099" y="3657599"/>
              <a:ext cx="1011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2000">
                  <a:solidFill>
                    <a:srgbClr val="333399"/>
                  </a:solidFill>
                  <a:latin typeface="Tahoma" charset="0"/>
                  <a:ea typeface="ＭＳ Ｐゴシック" charset="-128"/>
                  <a:cs typeface="ＭＳ Ｐゴシック" charset="-128"/>
                </a:rPr>
                <a:t>Clusters</a:t>
              </a:r>
            </a:p>
          </p:txBody>
        </p:sp>
        <p:sp>
          <p:nvSpPr>
            <p:cNvPr id="17421" name="TextBox 12"/>
            <p:cNvSpPr txBox="1">
              <a:spLocks noChangeArrowheads="1"/>
            </p:cNvSpPr>
            <p:nvPr/>
          </p:nvSpPr>
          <p:spPr bwMode="auto">
            <a:xfrm>
              <a:off x="5601621" y="3657599"/>
              <a:ext cx="935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2000">
                  <a:solidFill>
                    <a:srgbClr val="333399"/>
                  </a:solidFill>
                  <a:latin typeface="Tahoma" charset="0"/>
                  <a:ea typeface="ＭＳ Ｐゴシック" charset="-128"/>
                  <a:cs typeface="ＭＳ Ｐゴシック" charset="-128"/>
                </a:rPr>
                <a:t>Clouds</a:t>
              </a:r>
            </a:p>
          </p:txBody>
        </p:sp>
        <p:sp>
          <p:nvSpPr>
            <p:cNvPr id="17422" name="TextBox 13"/>
            <p:cNvSpPr txBox="1">
              <a:spLocks noChangeArrowheads="1"/>
            </p:cNvSpPr>
            <p:nvPr/>
          </p:nvSpPr>
          <p:spPr bwMode="auto">
            <a:xfrm>
              <a:off x="7120013" y="3657599"/>
              <a:ext cx="2023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defTabSz="914400" eaLnBrk="1" hangingPunct="1">
                <a:spcBef>
                  <a:spcPct val="0"/>
                </a:spcBef>
                <a:buFontTx/>
                <a:buNone/>
              </a:pPr>
              <a:r>
                <a:rPr lang="en-US" altLang="x-none" sz="2000">
                  <a:solidFill>
                    <a:srgbClr val="333399"/>
                  </a:solidFill>
                  <a:latin typeface="Tahoma" charset="0"/>
                  <a:ea typeface="ＭＳ Ｐゴシック" charset="-128"/>
                  <a:cs typeface="ＭＳ Ｐゴシック" charset="-128"/>
                </a:rPr>
                <a:t>Supercomputers</a:t>
              </a:r>
            </a:p>
          </p:txBody>
        </p:sp>
        <p:pic>
          <p:nvPicPr>
            <p:cNvPr id="17423"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62272" y="2335315"/>
              <a:ext cx="1531105" cy="121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a:xfrm>
            <a:off x="1125538" y="5427663"/>
            <a:ext cx="7038975" cy="1200150"/>
          </a:xfrm>
          <a:prstGeom prst="rect">
            <a:avLst/>
          </a:prstGeom>
          <a:solidFill>
            <a:schemeClr val="accent3">
              <a:lumMod val="20000"/>
              <a:lumOff val="80000"/>
            </a:schemeClr>
          </a:solidFill>
          <a:ln w="28575">
            <a:solidFill>
              <a:schemeClr val="tx1"/>
            </a:solidFill>
            <a:prstDash val="sysDash"/>
          </a:ln>
        </p:spPr>
        <p:txBody>
          <a:bodyPr>
            <a:spAutoFit/>
          </a:bodyPr>
          <a:lstStyle/>
          <a:p>
            <a:pPr algn="ctr" defTabSz="914400" eaLnBrk="1" fontAlgn="auto" hangingPunct="1">
              <a:spcBef>
                <a:spcPts val="0"/>
              </a:spcBef>
              <a:spcAft>
                <a:spcPts val="0"/>
              </a:spcAft>
              <a:defRPr/>
            </a:pPr>
            <a:r>
              <a:rPr lang="en-US" sz="3600">
                <a:solidFill>
                  <a:prstClr val="black"/>
                </a:solidFill>
                <a:latin typeface="Calibri"/>
              </a:rPr>
              <a:t>Idea: Avoid </a:t>
            </a:r>
            <a:r>
              <a:rPr lang="en-US" sz="3600" dirty="0">
                <a:solidFill>
                  <a:prstClr val="black"/>
                </a:solidFill>
                <a:latin typeface="Calibri"/>
              </a:rPr>
              <a:t>these problems by using </a:t>
            </a:r>
          </a:p>
          <a:p>
            <a:pPr algn="ctr" defTabSz="914400" eaLnBrk="1" fontAlgn="auto" hangingPunct="1">
              <a:spcBef>
                <a:spcPts val="0"/>
              </a:spcBef>
              <a:spcAft>
                <a:spcPts val="0"/>
              </a:spcAft>
              <a:defRPr/>
            </a:pPr>
            <a:r>
              <a:rPr lang="en-US" sz="3600" b="1" dirty="0">
                <a:solidFill>
                  <a:srgbClr val="0070C0"/>
                </a:solidFill>
                <a:latin typeface="Calibri"/>
              </a:rPr>
              <a:t>high-level abstractions</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en-US" altLang="x-none"/>
              <a:t>Simple locking</a:t>
            </a:r>
          </a:p>
        </p:txBody>
      </p:sp>
      <p:sp>
        <p:nvSpPr>
          <p:cNvPr id="4" name="Rectangle 3"/>
          <p:cNvSpPr>
            <a:spLocks noChangeArrowheads="1"/>
          </p:cNvSpPr>
          <p:nvPr/>
        </p:nvSpPr>
        <p:spPr bwMode="auto">
          <a:xfrm>
            <a:off x="1962150" y="2995613"/>
            <a:ext cx="2124075"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lock scope 1</a:t>
            </a:r>
          </a:p>
        </p:txBody>
      </p:sp>
      <p:cxnSp>
        <p:nvCxnSpPr>
          <p:cNvPr id="102403" name="Straight Connector 5"/>
          <p:cNvCxnSpPr>
            <a:cxnSpLocks noChangeShapeType="1"/>
          </p:cNvCxnSpPr>
          <p:nvPr/>
        </p:nvCxnSpPr>
        <p:spPr bwMode="auto">
          <a:xfrm>
            <a:off x="4556125" y="2319338"/>
            <a:ext cx="0" cy="4238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5013325" y="3535363"/>
            <a:ext cx="2468563"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request 1</a:t>
            </a:r>
          </a:p>
        </p:txBody>
      </p:sp>
      <p:cxnSp>
        <p:nvCxnSpPr>
          <p:cNvPr id="11" name="Straight Arrow Connector 10"/>
          <p:cNvCxnSpPr>
            <a:cxnSpLocks noChangeShapeType="1"/>
            <a:stCxn id="4" idx="3"/>
            <a:endCxn id="9" idx="1"/>
          </p:cNvCxnSpPr>
          <p:nvPr/>
        </p:nvCxnSpPr>
        <p:spPr bwMode="auto">
          <a:xfrm>
            <a:off x="4086225" y="3168650"/>
            <a:ext cx="927100" cy="538163"/>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962150" y="4141788"/>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scope 1 acquired</a:t>
            </a:r>
            <a:endParaRPr lang="en-US" sz="2000" dirty="0">
              <a:latin typeface="Tahoma" pitchFamily="34" charset="0"/>
              <a:ea typeface="ＭＳ Ｐゴシック" pitchFamily="-111" charset="-128"/>
            </a:endParaRPr>
          </a:p>
        </p:txBody>
      </p:sp>
      <p:cxnSp>
        <p:nvCxnSpPr>
          <p:cNvPr id="13" name="Straight Arrow Connector 12"/>
          <p:cNvCxnSpPr>
            <a:cxnSpLocks noChangeShapeType="1"/>
            <a:stCxn id="9" idx="1"/>
            <a:endCxn id="12" idx="3"/>
          </p:cNvCxnSpPr>
          <p:nvPr/>
        </p:nvCxnSpPr>
        <p:spPr bwMode="auto">
          <a:xfrm flipH="1">
            <a:off x="4086225" y="3706813"/>
            <a:ext cx="927100" cy="608012"/>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962150" y="4487863"/>
            <a:ext cx="2124075"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err="1">
                <a:solidFill>
                  <a:schemeClr val="dk1"/>
                </a:solidFill>
                <a:latin typeface="+mn-lt"/>
                <a:ea typeface="ＭＳ Ｐゴシック" pitchFamily="-111" charset="-128"/>
              </a:rPr>
              <a:t>update_function</a:t>
            </a:r>
            <a:r>
              <a:rPr lang="en-US" sz="2000" dirty="0">
                <a:solidFill>
                  <a:schemeClr val="dk1"/>
                </a:solidFill>
                <a:latin typeface="+mn-lt"/>
                <a:ea typeface="ＭＳ Ｐゴシック" pitchFamily="-111" charset="-128"/>
              </a:rPr>
              <a:t> 1</a:t>
            </a:r>
            <a:endParaRPr lang="en-US" sz="2000" dirty="0">
              <a:latin typeface="Tahoma" pitchFamily="34" charset="0"/>
              <a:ea typeface="ＭＳ Ｐゴシック" pitchFamily="-111" charset="-128"/>
            </a:endParaRPr>
          </a:p>
        </p:txBody>
      </p:sp>
      <p:sp>
        <p:nvSpPr>
          <p:cNvPr id="18" name="Rectangle 17"/>
          <p:cNvSpPr>
            <a:spLocks noChangeArrowheads="1"/>
          </p:cNvSpPr>
          <p:nvPr/>
        </p:nvSpPr>
        <p:spPr bwMode="auto">
          <a:xfrm>
            <a:off x="1962150" y="4832350"/>
            <a:ext cx="2124075" cy="34448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release scope 1</a:t>
            </a:r>
            <a:endParaRPr lang="en-US" sz="2000" dirty="0">
              <a:latin typeface="Tahoma" pitchFamily="34" charset="0"/>
              <a:ea typeface="ＭＳ Ｐゴシック" pitchFamily="-111" charset="-128"/>
            </a:endParaRPr>
          </a:p>
        </p:txBody>
      </p:sp>
      <p:cxnSp>
        <p:nvCxnSpPr>
          <p:cNvPr id="19" name="Straight Arrow Connector 18"/>
          <p:cNvCxnSpPr>
            <a:cxnSpLocks noChangeShapeType="1"/>
            <a:stCxn id="18" idx="3"/>
            <a:endCxn id="20" idx="1"/>
          </p:cNvCxnSpPr>
          <p:nvPr/>
        </p:nvCxnSpPr>
        <p:spPr bwMode="auto">
          <a:xfrm>
            <a:off x="4086225" y="5005388"/>
            <a:ext cx="927100" cy="676275"/>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5013325" y="5510213"/>
            <a:ext cx="2468563"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release 1</a:t>
            </a:r>
          </a:p>
        </p:txBody>
      </p:sp>
      <p:sp>
        <p:nvSpPr>
          <p:cNvPr id="102412" name="TextBox 24"/>
          <p:cNvSpPr txBox="1">
            <a:spLocks noChangeArrowheads="1"/>
          </p:cNvSpPr>
          <p:nvPr/>
        </p:nvSpPr>
        <p:spPr bwMode="auto">
          <a:xfrm rot="-5400000">
            <a:off x="-49212" y="3722688"/>
            <a:ext cx="85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Time</a:t>
            </a:r>
          </a:p>
        </p:txBody>
      </p:sp>
      <p:sp>
        <p:nvSpPr>
          <p:cNvPr id="26" name="Down Arrow 25"/>
          <p:cNvSpPr/>
          <p:nvPr/>
        </p:nvSpPr>
        <p:spPr bwMode="auto">
          <a:xfrm>
            <a:off x="609600" y="1863725"/>
            <a:ext cx="328613" cy="4694238"/>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1024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E1D12A28-D97A-E24B-8E9E-B42EFDA36930}" type="slidenum">
              <a:rPr lang="en-US" altLang="x-none" sz="1200">
                <a:solidFill>
                  <a:srgbClr val="000000"/>
                </a:solidFill>
              </a:rPr>
              <a:pPr fontAlgn="base">
                <a:spcBef>
                  <a:spcPct val="0"/>
                </a:spcBef>
                <a:spcAft>
                  <a:spcPct val="0"/>
                </a:spcAft>
                <a:buFontTx/>
                <a:buNone/>
              </a:pPr>
              <a:t>50</a:t>
            </a:fld>
            <a:endParaRPr lang="en-US" altLang="x-none" sz="1200">
              <a:solidFill>
                <a:srgbClr val="000000"/>
              </a:solidFill>
            </a:endParaRPr>
          </a:p>
        </p:txBody>
      </p:sp>
      <p:pic>
        <p:nvPicPr>
          <p:cNvPr id="102415"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644650"/>
            <a:ext cx="15636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644650"/>
            <a:ext cx="15636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Up-Down Arrow 13"/>
          <p:cNvSpPr/>
          <p:nvPr/>
        </p:nvSpPr>
        <p:spPr bwMode="auto">
          <a:xfrm>
            <a:off x="2286000" y="3340100"/>
            <a:ext cx="292100" cy="801688"/>
          </a:xfrm>
          <a:prstGeom prst="upDownArrow">
            <a:avLst/>
          </a:prstGeom>
          <a:solidFill>
            <a:srgbClr val="FF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defTabSz="914400" eaLnBrk="1" hangingPunct="1">
              <a:defRPr/>
            </a:pPr>
            <a:endParaRPr lang="en-US" sz="2800">
              <a:solidFill>
                <a:schemeClr val="tx1"/>
              </a:solidFill>
              <a:latin typeface="Tahoma" pitchFamily="-6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7" grpId="0" animBg="1"/>
      <p:bldP spid="18" grpId="0" animBg="1"/>
      <p:bldP spid="20"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pPr eaLnBrk="1" hangingPunct="1"/>
            <a:r>
              <a:rPr lang="en-US" altLang="x-none"/>
              <a:t>Pipelining </a:t>
            </a:r>
            <a:r>
              <a:rPr lang="en-US" altLang="x-none">
                <a:sym typeface="Wingdings" charset="2"/>
              </a:rPr>
              <a:t>hides latency</a:t>
            </a:r>
            <a:endParaRPr lang="en-US" altLang="x-none"/>
          </a:p>
        </p:txBody>
      </p:sp>
      <p:sp>
        <p:nvSpPr>
          <p:cNvPr id="104450" name="Content Placeholder 2"/>
          <p:cNvSpPr>
            <a:spLocks noGrp="1"/>
          </p:cNvSpPr>
          <p:nvPr>
            <p:ph idx="1"/>
          </p:nvPr>
        </p:nvSpPr>
        <p:spPr>
          <a:xfrm>
            <a:off x="403225" y="1479550"/>
            <a:ext cx="8305800" cy="687388"/>
          </a:xfrm>
        </p:spPr>
        <p:txBody>
          <a:bodyPr/>
          <a:lstStyle/>
          <a:p>
            <a:pPr marL="0" indent="0" eaLnBrk="1" hangingPunct="1">
              <a:buFont typeface="Arial" charset="0"/>
              <a:buNone/>
            </a:pPr>
            <a:r>
              <a:rPr lang="en-US" altLang="x-none" b="1"/>
              <a:t>GraphLab Idea: </a:t>
            </a:r>
            <a:r>
              <a:rPr lang="en-US" altLang="x-none" b="1">
                <a:solidFill>
                  <a:srgbClr val="00B050"/>
                </a:solidFill>
              </a:rPr>
              <a:t>Hide latency </a:t>
            </a:r>
            <a:r>
              <a:rPr lang="en-US" altLang="x-none"/>
              <a:t>using </a:t>
            </a:r>
            <a:r>
              <a:rPr lang="en-US" altLang="x-none" b="1">
                <a:solidFill>
                  <a:srgbClr val="0070C0"/>
                </a:solidFill>
              </a:rPr>
              <a:t>pipelining</a:t>
            </a:r>
          </a:p>
        </p:txBody>
      </p:sp>
      <p:sp>
        <p:nvSpPr>
          <p:cNvPr id="4" name="Rectangle 3"/>
          <p:cNvSpPr>
            <a:spLocks noChangeArrowheads="1"/>
          </p:cNvSpPr>
          <p:nvPr/>
        </p:nvSpPr>
        <p:spPr bwMode="auto">
          <a:xfrm>
            <a:off x="1962150" y="2995613"/>
            <a:ext cx="2124075"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lock scope 1</a:t>
            </a:r>
          </a:p>
        </p:txBody>
      </p:sp>
      <p:cxnSp>
        <p:nvCxnSpPr>
          <p:cNvPr id="104452" name="Straight Connector 5"/>
          <p:cNvCxnSpPr>
            <a:cxnSpLocks noChangeShapeType="1"/>
          </p:cNvCxnSpPr>
          <p:nvPr/>
        </p:nvCxnSpPr>
        <p:spPr bwMode="auto">
          <a:xfrm>
            <a:off x="4556125" y="2319338"/>
            <a:ext cx="0" cy="4238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5013325" y="3535363"/>
            <a:ext cx="2468563"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request 1</a:t>
            </a:r>
          </a:p>
        </p:txBody>
      </p:sp>
      <p:cxnSp>
        <p:nvCxnSpPr>
          <p:cNvPr id="11" name="Straight Arrow Connector 10"/>
          <p:cNvCxnSpPr>
            <a:cxnSpLocks noChangeShapeType="1"/>
            <a:stCxn id="4" idx="3"/>
            <a:endCxn id="9" idx="1"/>
          </p:cNvCxnSpPr>
          <p:nvPr/>
        </p:nvCxnSpPr>
        <p:spPr bwMode="auto">
          <a:xfrm>
            <a:off x="4086225" y="3168650"/>
            <a:ext cx="927100" cy="538163"/>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1962150" y="4141788"/>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scope 1 acquired</a:t>
            </a:r>
            <a:endParaRPr lang="en-US" sz="2000" dirty="0">
              <a:latin typeface="Tahoma" pitchFamily="34" charset="0"/>
              <a:ea typeface="ＭＳ Ｐゴシック" pitchFamily="-111" charset="-128"/>
            </a:endParaRPr>
          </a:p>
        </p:txBody>
      </p:sp>
      <p:cxnSp>
        <p:nvCxnSpPr>
          <p:cNvPr id="13" name="Straight Arrow Connector 12"/>
          <p:cNvCxnSpPr>
            <a:cxnSpLocks noChangeShapeType="1"/>
            <a:stCxn id="9" idx="1"/>
            <a:endCxn id="12" idx="3"/>
          </p:cNvCxnSpPr>
          <p:nvPr/>
        </p:nvCxnSpPr>
        <p:spPr bwMode="auto">
          <a:xfrm flipH="1">
            <a:off x="4086225" y="3706813"/>
            <a:ext cx="927100" cy="608012"/>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1962150" y="5148263"/>
            <a:ext cx="2124075"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err="1">
                <a:solidFill>
                  <a:schemeClr val="dk1"/>
                </a:solidFill>
                <a:latin typeface="+mn-lt"/>
                <a:ea typeface="ＭＳ Ｐゴシック" pitchFamily="-111" charset="-128"/>
              </a:rPr>
              <a:t>update_function</a:t>
            </a:r>
            <a:r>
              <a:rPr lang="en-US" sz="2000" dirty="0">
                <a:solidFill>
                  <a:schemeClr val="dk1"/>
                </a:solidFill>
                <a:latin typeface="+mn-lt"/>
                <a:ea typeface="ＭＳ Ｐゴシック" pitchFamily="-111" charset="-128"/>
              </a:rPr>
              <a:t> 1</a:t>
            </a:r>
            <a:endParaRPr lang="en-US" sz="2000" dirty="0">
              <a:latin typeface="Tahoma" pitchFamily="34" charset="0"/>
              <a:ea typeface="ＭＳ Ｐゴシック" pitchFamily="-111" charset="-128"/>
            </a:endParaRPr>
          </a:p>
        </p:txBody>
      </p:sp>
      <p:sp>
        <p:nvSpPr>
          <p:cNvPr id="18" name="Rectangle 17"/>
          <p:cNvSpPr>
            <a:spLocks noChangeArrowheads="1"/>
          </p:cNvSpPr>
          <p:nvPr/>
        </p:nvSpPr>
        <p:spPr bwMode="auto">
          <a:xfrm>
            <a:off x="1962150" y="5514975"/>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release scope 1</a:t>
            </a:r>
            <a:endParaRPr lang="en-US" sz="2000" dirty="0">
              <a:latin typeface="Tahoma" pitchFamily="34" charset="0"/>
              <a:ea typeface="ＭＳ Ｐゴシック" pitchFamily="-111" charset="-128"/>
            </a:endParaRPr>
          </a:p>
        </p:txBody>
      </p:sp>
      <p:cxnSp>
        <p:nvCxnSpPr>
          <p:cNvPr id="19" name="Straight Arrow Connector 18"/>
          <p:cNvCxnSpPr>
            <a:cxnSpLocks noChangeShapeType="1"/>
            <a:stCxn id="18" idx="3"/>
            <a:endCxn id="20" idx="1"/>
          </p:cNvCxnSpPr>
          <p:nvPr/>
        </p:nvCxnSpPr>
        <p:spPr bwMode="auto">
          <a:xfrm>
            <a:off x="4086225" y="5688013"/>
            <a:ext cx="927100" cy="53340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5013325" y="6048375"/>
            <a:ext cx="2468563"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release 1</a:t>
            </a:r>
          </a:p>
        </p:txBody>
      </p:sp>
      <p:sp>
        <p:nvSpPr>
          <p:cNvPr id="21" name="Rectangle 20"/>
          <p:cNvSpPr>
            <a:spLocks noChangeArrowheads="1"/>
          </p:cNvSpPr>
          <p:nvPr/>
        </p:nvSpPr>
        <p:spPr bwMode="auto">
          <a:xfrm>
            <a:off x="1962150" y="3340100"/>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lock scope 2</a:t>
            </a:r>
          </a:p>
        </p:txBody>
      </p:sp>
      <p:sp>
        <p:nvSpPr>
          <p:cNvPr id="104462" name="TextBox 24"/>
          <p:cNvSpPr txBox="1">
            <a:spLocks noChangeArrowheads="1"/>
          </p:cNvSpPr>
          <p:nvPr/>
        </p:nvSpPr>
        <p:spPr bwMode="auto">
          <a:xfrm rot="-5400000">
            <a:off x="-49212" y="3722688"/>
            <a:ext cx="85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x-none" sz="1800"/>
              <a:t>Time</a:t>
            </a:r>
          </a:p>
        </p:txBody>
      </p:sp>
      <p:sp>
        <p:nvSpPr>
          <p:cNvPr id="26" name="Down Arrow 25"/>
          <p:cNvSpPr/>
          <p:nvPr/>
        </p:nvSpPr>
        <p:spPr bwMode="auto">
          <a:xfrm>
            <a:off x="609600" y="2319338"/>
            <a:ext cx="328613" cy="4238625"/>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914400" eaLnBrk="1" hangingPunct="1">
              <a:defRPr/>
            </a:pPr>
            <a:endParaRPr lang="en-US" sz="2400">
              <a:solidFill>
                <a:schemeClr val="tx1"/>
              </a:solidFill>
              <a:latin typeface="Tahoma" pitchFamily="34" charset="0"/>
              <a:ea typeface="ＭＳ Ｐゴシック" pitchFamily="-111" charset="-128"/>
            </a:endParaRPr>
          </a:p>
        </p:txBody>
      </p:sp>
      <p:sp>
        <p:nvSpPr>
          <p:cNvPr id="23" name="Rectangle 22"/>
          <p:cNvSpPr>
            <a:spLocks noChangeArrowheads="1"/>
          </p:cNvSpPr>
          <p:nvPr/>
        </p:nvSpPr>
        <p:spPr bwMode="auto">
          <a:xfrm>
            <a:off x="1962150" y="3706813"/>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lock scope 3</a:t>
            </a:r>
          </a:p>
        </p:txBody>
      </p:sp>
      <p:sp>
        <p:nvSpPr>
          <p:cNvPr id="24" name="Rectangle 23"/>
          <p:cNvSpPr>
            <a:spLocks noChangeArrowheads="1"/>
          </p:cNvSpPr>
          <p:nvPr/>
        </p:nvSpPr>
        <p:spPr bwMode="auto">
          <a:xfrm>
            <a:off x="5019675" y="3859213"/>
            <a:ext cx="2468563"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request 2</a:t>
            </a:r>
          </a:p>
        </p:txBody>
      </p:sp>
      <p:sp>
        <p:nvSpPr>
          <p:cNvPr id="27" name="Rectangle 26"/>
          <p:cNvSpPr>
            <a:spLocks noChangeArrowheads="1"/>
          </p:cNvSpPr>
          <p:nvPr/>
        </p:nvSpPr>
        <p:spPr bwMode="auto">
          <a:xfrm>
            <a:off x="5019675" y="4233863"/>
            <a:ext cx="2468563" cy="34448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latin typeface="Tahoma" pitchFamily="34" charset="0"/>
                <a:ea typeface="ＭＳ Ｐゴシック" pitchFamily="-111" charset="-128"/>
              </a:rPr>
              <a:t>Process request 3</a:t>
            </a:r>
          </a:p>
        </p:txBody>
      </p:sp>
      <p:cxnSp>
        <p:nvCxnSpPr>
          <p:cNvPr id="28" name="Straight Arrow Connector 27"/>
          <p:cNvCxnSpPr>
            <a:cxnSpLocks noChangeShapeType="1"/>
            <a:stCxn id="21" idx="3"/>
            <a:endCxn id="24" idx="1"/>
          </p:cNvCxnSpPr>
          <p:nvPr/>
        </p:nvCxnSpPr>
        <p:spPr bwMode="auto">
          <a:xfrm>
            <a:off x="4086225" y="3513138"/>
            <a:ext cx="933450" cy="519112"/>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29" name="Straight Arrow Connector 28"/>
          <p:cNvCxnSpPr>
            <a:cxnSpLocks noChangeShapeType="1"/>
            <a:stCxn id="23" idx="3"/>
            <a:endCxn id="27" idx="1"/>
          </p:cNvCxnSpPr>
          <p:nvPr/>
        </p:nvCxnSpPr>
        <p:spPr bwMode="auto">
          <a:xfrm>
            <a:off x="4086225" y="3879850"/>
            <a:ext cx="933450" cy="52705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9"/>
          <p:cNvCxnSpPr>
            <a:cxnSpLocks noChangeShapeType="1"/>
            <a:stCxn id="24" idx="1"/>
            <a:endCxn id="31" idx="3"/>
          </p:cNvCxnSpPr>
          <p:nvPr/>
        </p:nvCxnSpPr>
        <p:spPr bwMode="auto">
          <a:xfrm flipH="1">
            <a:off x="4086225" y="4032250"/>
            <a:ext cx="933450" cy="608013"/>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31" name="Rectangle 30"/>
          <p:cNvSpPr>
            <a:spLocks noChangeArrowheads="1"/>
          </p:cNvSpPr>
          <p:nvPr/>
        </p:nvSpPr>
        <p:spPr bwMode="auto">
          <a:xfrm>
            <a:off x="1962150" y="4467225"/>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scope 2 acquired</a:t>
            </a:r>
            <a:endParaRPr lang="en-US" sz="2000" dirty="0">
              <a:latin typeface="Tahoma" pitchFamily="34" charset="0"/>
              <a:ea typeface="ＭＳ Ｐゴシック" pitchFamily="-111" charset="-128"/>
            </a:endParaRPr>
          </a:p>
        </p:txBody>
      </p:sp>
      <p:sp>
        <p:nvSpPr>
          <p:cNvPr id="32" name="Rectangle 31"/>
          <p:cNvSpPr>
            <a:spLocks noChangeArrowheads="1"/>
          </p:cNvSpPr>
          <p:nvPr/>
        </p:nvSpPr>
        <p:spPr bwMode="auto">
          <a:xfrm>
            <a:off x="1962150" y="4792663"/>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scope 3 acquired</a:t>
            </a:r>
            <a:endParaRPr lang="en-US" sz="2000" dirty="0">
              <a:latin typeface="Tahoma" pitchFamily="34" charset="0"/>
              <a:ea typeface="ＭＳ Ｐゴシック" pitchFamily="-111" charset="-128"/>
            </a:endParaRPr>
          </a:p>
        </p:txBody>
      </p:sp>
      <p:cxnSp>
        <p:nvCxnSpPr>
          <p:cNvPr id="34" name="Straight Arrow Connector 33"/>
          <p:cNvCxnSpPr>
            <a:cxnSpLocks noChangeShapeType="1"/>
            <a:stCxn id="27" idx="1"/>
            <a:endCxn id="32" idx="3"/>
          </p:cNvCxnSpPr>
          <p:nvPr/>
        </p:nvCxnSpPr>
        <p:spPr bwMode="auto">
          <a:xfrm flipH="1">
            <a:off x="4086225" y="4406900"/>
            <a:ext cx="933450" cy="558800"/>
          </a:xfrm>
          <a:prstGeom prst="straightConnector1">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cxnSp>
      <p:sp>
        <p:nvSpPr>
          <p:cNvPr id="37" name="Rectangle 36"/>
          <p:cNvSpPr>
            <a:spLocks noChangeArrowheads="1"/>
          </p:cNvSpPr>
          <p:nvPr/>
        </p:nvSpPr>
        <p:spPr bwMode="auto">
          <a:xfrm>
            <a:off x="1962150" y="5876925"/>
            <a:ext cx="2124075" cy="34448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err="1">
                <a:solidFill>
                  <a:schemeClr val="dk1"/>
                </a:solidFill>
                <a:latin typeface="+mn-lt"/>
                <a:ea typeface="ＭＳ Ｐゴシック" pitchFamily="-111" charset="-128"/>
              </a:rPr>
              <a:t>update_function</a:t>
            </a:r>
            <a:r>
              <a:rPr lang="en-US" sz="2000" dirty="0">
                <a:solidFill>
                  <a:schemeClr val="dk1"/>
                </a:solidFill>
                <a:latin typeface="+mn-lt"/>
                <a:ea typeface="ＭＳ Ｐゴシック" pitchFamily="-111" charset="-128"/>
              </a:rPr>
              <a:t> 2</a:t>
            </a:r>
            <a:endParaRPr lang="en-US" sz="2000" dirty="0">
              <a:latin typeface="Tahoma" pitchFamily="34" charset="0"/>
              <a:ea typeface="ＭＳ Ｐゴシック" pitchFamily="-111" charset="-128"/>
            </a:endParaRPr>
          </a:p>
        </p:txBody>
      </p:sp>
      <p:sp>
        <p:nvSpPr>
          <p:cNvPr id="38" name="Rectangle 37"/>
          <p:cNvSpPr>
            <a:spLocks noChangeArrowheads="1"/>
          </p:cNvSpPr>
          <p:nvPr/>
        </p:nvSpPr>
        <p:spPr bwMode="auto">
          <a:xfrm>
            <a:off x="1962150" y="6243638"/>
            <a:ext cx="2124075" cy="3460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r>
              <a:rPr lang="en-US" sz="2000" dirty="0">
                <a:solidFill>
                  <a:schemeClr val="dk1"/>
                </a:solidFill>
                <a:latin typeface="+mn-lt"/>
                <a:ea typeface="ＭＳ Ｐゴシック" pitchFamily="-111" charset="-128"/>
              </a:rPr>
              <a:t>release scope 2</a:t>
            </a:r>
            <a:endParaRPr lang="en-US" sz="2000" dirty="0">
              <a:latin typeface="Tahoma" pitchFamily="34" charset="0"/>
              <a:ea typeface="ＭＳ Ｐゴシック" pitchFamily="-111" charset="-128"/>
            </a:endParaRPr>
          </a:p>
        </p:txBody>
      </p:sp>
      <p:sp>
        <p:nvSpPr>
          <p:cNvPr id="1044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10F12869-4647-8446-BC1C-39E12B25577B}" type="slidenum">
              <a:rPr lang="en-US" altLang="x-none" sz="1200">
                <a:solidFill>
                  <a:srgbClr val="000000"/>
                </a:solidFill>
              </a:rPr>
              <a:pPr fontAlgn="base">
                <a:spcBef>
                  <a:spcPct val="0"/>
                </a:spcBef>
                <a:spcAft>
                  <a:spcPct val="0"/>
                </a:spcAft>
                <a:buFontTx/>
                <a:buNone/>
              </a:pPr>
              <a:t>51</a:t>
            </a:fld>
            <a:endParaRPr lang="en-US" altLang="x-none" sz="1200">
              <a:solidFill>
                <a:srgbClr val="000000"/>
              </a:solidFill>
            </a:endParaRPr>
          </a:p>
        </p:txBody>
      </p:sp>
      <p:pic>
        <p:nvPicPr>
          <p:cNvPr id="104476"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017713"/>
            <a:ext cx="15636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7"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763" y="2017713"/>
            <a:ext cx="1563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7" grpId="0" animBg="1"/>
      <p:bldP spid="18" grpId="0" animBg="1"/>
      <p:bldP spid="20" grpId="0" animBg="1"/>
      <p:bldP spid="21" grpId="0" animBg="1"/>
      <p:bldP spid="23" grpId="0" animBg="1"/>
      <p:bldP spid="24" grpId="0" animBg="1"/>
      <p:bldP spid="27" grpId="0" animBg="1"/>
      <p:bldP spid="31" grpId="0" animBg="1"/>
      <p:bldP spid="32" grpId="0" animBg="1"/>
      <p:bldP spid="37" grpId="0" animBg="1"/>
      <p:bldP spid="3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eaLnBrk="1" hangingPunct="1"/>
            <a:r>
              <a:rPr lang="en-US" altLang="x-none"/>
              <a:t>Distributed Consistency</a:t>
            </a:r>
          </a:p>
        </p:txBody>
      </p:sp>
      <p:sp>
        <p:nvSpPr>
          <p:cNvPr id="3" name="Subtitle 2"/>
          <p:cNvSpPr>
            <a:spLocks noGrp="1"/>
          </p:cNvSpPr>
          <p:nvPr>
            <p:ph idx="1"/>
          </p:nvPr>
        </p:nvSpPr>
        <p:spPr>
          <a:xfrm>
            <a:off x="457200" y="1600200"/>
            <a:ext cx="8229600" cy="4784725"/>
          </a:xfrm>
        </p:spPr>
        <p:txBody>
          <a:bodyPr/>
          <a:lstStyle/>
          <a:p>
            <a:pPr eaLnBrk="1" hangingPunct="1">
              <a:defRPr/>
            </a:pPr>
            <a:r>
              <a:rPr lang="en-US" altLang="x-none" b="1" spc="-150" dirty="0">
                <a:solidFill>
                  <a:schemeClr val="tx1">
                    <a:lumMod val="50000"/>
                    <a:lumOff val="50000"/>
                  </a:schemeClr>
                </a:solidFill>
              </a:rPr>
              <a:t>Solution </a:t>
            </a:r>
            <a:r>
              <a:rPr lang="en-US" altLang="x-none" b="1" spc="-150" dirty="0" smtClean="0">
                <a:solidFill>
                  <a:schemeClr val="tx1">
                    <a:lumMod val="50000"/>
                    <a:lumOff val="50000"/>
                  </a:schemeClr>
                </a:solidFill>
              </a:rPr>
              <a:t>1:</a:t>
            </a:r>
            <a:r>
              <a:rPr lang="en-US" altLang="x-none" spc="-150" dirty="0" smtClean="0">
                <a:solidFill>
                  <a:schemeClr val="tx1">
                    <a:lumMod val="50000"/>
                    <a:lumOff val="50000"/>
                  </a:schemeClr>
                </a:solidFill>
              </a:rPr>
              <a:t> </a:t>
            </a:r>
            <a:r>
              <a:rPr lang="en-US" altLang="x-none" b="1" i="1" spc="-150" dirty="0" smtClean="0">
                <a:solidFill>
                  <a:schemeClr val="tx1">
                    <a:lumMod val="50000"/>
                    <a:lumOff val="50000"/>
                  </a:schemeClr>
                </a:solidFill>
              </a:rPr>
              <a:t>Chromatic Engine</a:t>
            </a:r>
          </a:p>
          <a:p>
            <a:pPr lvl="1" eaLnBrk="1" hangingPunct="1">
              <a:defRPr/>
            </a:pPr>
            <a:r>
              <a:rPr lang="en-US" altLang="x-none" spc="-150" dirty="0" smtClean="0">
                <a:solidFill>
                  <a:schemeClr val="tx1">
                    <a:lumMod val="50000"/>
                    <a:lumOff val="50000"/>
                  </a:schemeClr>
                </a:solidFill>
              </a:rPr>
              <a:t>Edge Consistency via </a:t>
            </a:r>
            <a:r>
              <a:rPr lang="en-US" b="1" spc="-150" dirty="0" smtClean="0">
                <a:solidFill>
                  <a:schemeClr val="tx1">
                    <a:lumMod val="50000"/>
                    <a:lumOff val="50000"/>
                  </a:schemeClr>
                </a:solidFill>
              </a:rPr>
              <a:t>Graph Coloring</a:t>
            </a:r>
          </a:p>
          <a:p>
            <a:pPr lvl="1" eaLnBrk="1" hangingPunct="1">
              <a:defRPr/>
            </a:pPr>
            <a:r>
              <a:rPr lang="en-US" b="1" dirty="0" smtClean="0">
                <a:solidFill>
                  <a:schemeClr val="tx1">
                    <a:lumMod val="50000"/>
                    <a:lumOff val="50000"/>
                  </a:schemeClr>
                </a:solidFill>
              </a:rPr>
              <a:t>Requires a graph coloring </a:t>
            </a:r>
            <a:r>
              <a:rPr lang="en-US" dirty="0" smtClean="0">
                <a:solidFill>
                  <a:schemeClr val="tx1">
                    <a:lumMod val="50000"/>
                    <a:lumOff val="50000"/>
                  </a:schemeClr>
                </a:solidFill>
              </a:rPr>
              <a:t>to be available</a:t>
            </a:r>
            <a:endParaRPr lang="en-US" dirty="0">
              <a:solidFill>
                <a:schemeClr val="tx1">
                  <a:lumMod val="50000"/>
                  <a:lumOff val="50000"/>
                </a:schemeClr>
              </a:solidFill>
            </a:endParaRPr>
          </a:p>
          <a:p>
            <a:pPr lvl="1" eaLnBrk="1" hangingPunct="1">
              <a:defRPr/>
            </a:pPr>
            <a:r>
              <a:rPr lang="en-US" dirty="0" smtClean="0">
                <a:solidFill>
                  <a:schemeClr val="tx1">
                    <a:lumMod val="50000"/>
                    <a:lumOff val="50000"/>
                  </a:schemeClr>
                </a:solidFill>
              </a:rPr>
              <a:t>Frequent barriers </a:t>
            </a:r>
            <a:r>
              <a:rPr lang="en-US" dirty="0" smtClean="0">
                <a:solidFill>
                  <a:schemeClr val="tx1">
                    <a:lumMod val="50000"/>
                    <a:lumOff val="50000"/>
                  </a:schemeClr>
                </a:solidFill>
                <a:sym typeface="Wingdings"/>
              </a:rPr>
              <a:t> </a:t>
            </a:r>
            <a:r>
              <a:rPr lang="en-US" b="1" dirty="0" smtClean="0">
                <a:solidFill>
                  <a:schemeClr val="tx1">
                    <a:lumMod val="50000"/>
                    <a:lumOff val="50000"/>
                  </a:schemeClr>
                </a:solidFill>
                <a:sym typeface="Wingdings"/>
              </a:rPr>
              <a:t>inefficient</a:t>
            </a:r>
            <a:r>
              <a:rPr lang="en-US" dirty="0" smtClean="0">
                <a:solidFill>
                  <a:schemeClr val="tx1">
                    <a:lumMod val="50000"/>
                    <a:lumOff val="50000"/>
                  </a:schemeClr>
                </a:solidFill>
                <a:sym typeface="Wingdings"/>
              </a:rPr>
              <a:t> when only </a:t>
            </a:r>
            <a:r>
              <a:rPr lang="en-US" b="1" dirty="0" smtClean="0">
                <a:solidFill>
                  <a:schemeClr val="tx1">
                    <a:lumMod val="50000"/>
                    <a:lumOff val="50000"/>
                  </a:schemeClr>
                </a:solidFill>
                <a:sym typeface="Wingdings"/>
              </a:rPr>
              <a:t>some</a:t>
            </a:r>
            <a:r>
              <a:rPr lang="en-US" dirty="0" smtClean="0">
                <a:solidFill>
                  <a:schemeClr val="tx1">
                    <a:lumMod val="50000"/>
                    <a:lumOff val="50000"/>
                  </a:schemeClr>
                </a:solidFill>
                <a:sym typeface="Wingdings"/>
              </a:rPr>
              <a:t> vertices active</a:t>
            </a:r>
            <a:endParaRPr lang="en-US" dirty="0">
              <a:solidFill>
                <a:schemeClr val="tx1">
                  <a:lumMod val="50000"/>
                  <a:lumOff val="50000"/>
                </a:schemeClr>
              </a:solidFill>
              <a:sym typeface="Wingdings"/>
            </a:endParaRPr>
          </a:p>
          <a:p>
            <a:pPr lvl="1" eaLnBrk="1" hangingPunct="1">
              <a:defRPr/>
            </a:pPr>
            <a:endParaRPr lang="en-US" dirty="0">
              <a:solidFill>
                <a:schemeClr val="tx1">
                  <a:lumMod val="50000"/>
                  <a:lumOff val="50000"/>
                </a:schemeClr>
              </a:solidFill>
            </a:endParaRPr>
          </a:p>
          <a:p>
            <a:pPr eaLnBrk="1" hangingPunct="1">
              <a:defRPr/>
            </a:pPr>
            <a:r>
              <a:rPr lang="en-US" b="1" dirty="0" smtClean="0"/>
              <a:t>Solution 2: Distributed Locking</a:t>
            </a:r>
          </a:p>
          <a:p>
            <a:pPr lvl="1" eaLnBrk="1" hangingPunct="1">
              <a:defRPr/>
            </a:pPr>
            <a:r>
              <a:rPr lang="en-US" spc="-150" dirty="0" smtClean="0"/>
              <a:t>Residual BP on 190K-vertex/560K-edge graph, 4 machines</a:t>
            </a:r>
          </a:p>
          <a:p>
            <a:pPr lvl="1" eaLnBrk="1" hangingPunct="1">
              <a:defRPr/>
            </a:pPr>
            <a:r>
              <a:rPr lang="en-US" dirty="0" smtClean="0"/>
              <a:t>No pipelining: 472 sec; </a:t>
            </a:r>
            <a:r>
              <a:rPr lang="en-US" b="1" dirty="0" smtClean="0">
                <a:solidFill>
                  <a:srgbClr val="00B050"/>
                </a:solidFill>
              </a:rPr>
              <a:t>with pipelining: 10 sec</a:t>
            </a:r>
            <a:endParaRPr lang="en-US" b="1" dirty="0">
              <a:solidFill>
                <a:srgbClr val="00B050"/>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p:cNvSpPr>
            <a:spLocks noGrp="1"/>
          </p:cNvSpPr>
          <p:nvPr>
            <p:ph type="title"/>
          </p:nvPr>
        </p:nvSpPr>
        <p:spPr/>
        <p:txBody>
          <a:bodyPr/>
          <a:lstStyle/>
          <a:p>
            <a:pPr eaLnBrk="1" hangingPunct="1"/>
            <a:r>
              <a:rPr lang="en-US" altLang="x-none"/>
              <a:t>How to handle machine failure?</a:t>
            </a:r>
          </a:p>
        </p:txBody>
      </p:sp>
      <p:sp>
        <p:nvSpPr>
          <p:cNvPr id="5" name="Content Placeholder 4"/>
          <p:cNvSpPr>
            <a:spLocks noGrp="1"/>
          </p:cNvSpPr>
          <p:nvPr>
            <p:ph idx="1"/>
          </p:nvPr>
        </p:nvSpPr>
        <p:spPr/>
        <p:txBody>
          <a:bodyPr/>
          <a:lstStyle/>
          <a:p>
            <a:pPr eaLnBrk="1" hangingPunct="1">
              <a:defRPr/>
            </a:pPr>
            <a:r>
              <a:rPr lang="en-US" i="1" dirty="0" smtClean="0"/>
              <a:t>What when machines fail?  </a:t>
            </a:r>
            <a:r>
              <a:rPr lang="en-US" b="1" dirty="0" smtClean="0"/>
              <a:t>How</a:t>
            </a:r>
            <a:r>
              <a:rPr lang="en-US" dirty="0" smtClean="0"/>
              <a:t> do we </a:t>
            </a:r>
            <a:r>
              <a:rPr lang="en-US" b="1" dirty="0" smtClean="0">
                <a:solidFill>
                  <a:srgbClr val="0070C0"/>
                </a:solidFill>
              </a:rPr>
              <a:t>provide fault tolerance?</a:t>
            </a:r>
          </a:p>
          <a:p>
            <a:pPr eaLnBrk="1" hangingPunct="1">
              <a:defRPr/>
            </a:pPr>
            <a:endParaRPr lang="en-US" dirty="0"/>
          </a:p>
          <a:p>
            <a:pPr eaLnBrk="1" hangingPunct="1">
              <a:defRPr/>
            </a:pPr>
            <a:r>
              <a:rPr lang="en-US" dirty="0" smtClean="0"/>
              <a:t>Strawman scheme: </a:t>
            </a:r>
            <a:r>
              <a:rPr lang="en-US" b="1" i="1" dirty="0" smtClean="0">
                <a:solidFill>
                  <a:schemeClr val="accent6">
                    <a:lumMod val="75000"/>
                  </a:schemeClr>
                </a:solidFill>
              </a:rPr>
              <a:t>Synchronous snapshot</a:t>
            </a:r>
            <a:r>
              <a:rPr lang="en-US" dirty="0" smtClean="0">
                <a:solidFill>
                  <a:schemeClr val="accent6">
                    <a:lumMod val="75000"/>
                  </a:schemeClr>
                </a:solidFill>
              </a:rPr>
              <a:t> </a:t>
            </a:r>
            <a:r>
              <a:rPr lang="en-US" dirty="0" err="1" smtClean="0"/>
              <a:t>checkpointing</a:t>
            </a:r>
            <a:endParaRPr lang="en-US" dirty="0" smtClean="0"/>
          </a:p>
          <a:p>
            <a:pPr marL="971550" lvl="1" indent="-514350" eaLnBrk="1" hangingPunct="1">
              <a:buFont typeface="+mj-lt"/>
              <a:buAutoNum type="arabicPeriod"/>
              <a:defRPr/>
            </a:pPr>
            <a:r>
              <a:rPr lang="en-US" dirty="0" smtClean="0"/>
              <a:t>Stop the world</a:t>
            </a:r>
          </a:p>
          <a:p>
            <a:pPr marL="971550" lvl="1" indent="-514350" eaLnBrk="1" hangingPunct="1">
              <a:buFont typeface="+mj-lt"/>
              <a:buAutoNum type="arabicPeriod"/>
              <a:defRPr/>
            </a:pPr>
            <a:r>
              <a:rPr lang="en-US" dirty="0" smtClean="0"/>
              <a:t>Write each machines’ state to disk</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altLang="x-none"/>
              <a:t>Snapshot Performance</a:t>
            </a:r>
          </a:p>
        </p:txBody>
      </p:sp>
      <p:pic>
        <p:nvPicPr>
          <p:cNvPr id="1095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314450"/>
            <a:ext cx="756761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24DFEAC-6D4F-F148-9E25-2066A2FC3559}" type="slidenum">
              <a:rPr lang="en-US"/>
              <a:pPr>
                <a:defRPr/>
              </a:pPr>
              <a:t>54</a:t>
            </a:fld>
            <a:endParaRPr lang="en-US"/>
          </a:p>
        </p:txBody>
      </p:sp>
      <p:sp>
        <p:nvSpPr>
          <p:cNvPr id="109572" name="Rectangle 8"/>
          <p:cNvSpPr>
            <a:spLocks noChangeArrowheads="1"/>
          </p:cNvSpPr>
          <p:nvPr/>
        </p:nvSpPr>
        <p:spPr bwMode="auto">
          <a:xfrm>
            <a:off x="2144713" y="1768475"/>
            <a:ext cx="5584825" cy="4262438"/>
          </a:xfrm>
          <a:prstGeom prst="rect">
            <a:avLst/>
          </a:prstGeom>
          <a:solidFill>
            <a:schemeClr val="bg1"/>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sp>
        <p:nvSpPr>
          <p:cNvPr id="8" name="Freeform 7"/>
          <p:cNvSpPr>
            <a:spLocks/>
          </p:cNvSpPr>
          <p:nvPr/>
        </p:nvSpPr>
        <p:spPr bwMode="auto">
          <a:xfrm>
            <a:off x="2119313" y="1800225"/>
            <a:ext cx="3617912" cy="4221163"/>
          </a:xfrm>
          <a:custGeom>
            <a:avLst/>
            <a:gdLst>
              <a:gd name="T0" fmla="*/ 0 w 3618458"/>
              <a:gd name="T1" fmla="*/ 4221007 h 4221319"/>
              <a:gd name="T2" fmla="*/ 539127 w 3618458"/>
              <a:gd name="T3" fmla="*/ 3299137 h 4221319"/>
              <a:gd name="T4" fmla="*/ 1391295 w 3618458"/>
              <a:gd name="T5" fmla="*/ 3212168 h 4221319"/>
              <a:gd name="T6" fmla="*/ 1599989 w 3618458"/>
              <a:gd name="T7" fmla="*/ 2916474 h 4221319"/>
              <a:gd name="T8" fmla="*/ 2852154 w 3618458"/>
              <a:gd name="T9" fmla="*/ 846617 h 4221319"/>
              <a:gd name="T10" fmla="*/ 3269543 w 3618458"/>
              <a:gd name="T11" fmla="*/ 133471 h 4221319"/>
              <a:gd name="T12" fmla="*/ 3478237 w 3618458"/>
              <a:gd name="T13" fmla="*/ 11716 h 4221319"/>
              <a:gd name="T14" fmla="*/ 3617366 w 3618458"/>
              <a:gd name="T15" fmla="*/ 11716 h 4221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8458" h="4221319">
                <a:moveTo>
                  <a:pt x="0" y="4221319"/>
                </a:moveTo>
                <a:cubicBezTo>
                  <a:pt x="112352" y="4029249"/>
                  <a:pt x="490874" y="3311389"/>
                  <a:pt x="539289" y="3299381"/>
                </a:cubicBezTo>
                <a:cubicBezTo>
                  <a:pt x="789823" y="3237244"/>
                  <a:pt x="1318215" y="3281892"/>
                  <a:pt x="1391715" y="3212406"/>
                </a:cubicBezTo>
                <a:cubicBezTo>
                  <a:pt x="1551183" y="3061648"/>
                  <a:pt x="1356921" y="3310978"/>
                  <a:pt x="1600471" y="2916690"/>
                </a:cubicBezTo>
                <a:cubicBezTo>
                  <a:pt x="1844021" y="2522402"/>
                  <a:pt x="2574672" y="1310547"/>
                  <a:pt x="2853015" y="846679"/>
                </a:cubicBezTo>
                <a:cubicBezTo>
                  <a:pt x="3131358" y="382811"/>
                  <a:pt x="3166150" y="272641"/>
                  <a:pt x="3270529" y="133481"/>
                </a:cubicBezTo>
                <a:cubicBezTo>
                  <a:pt x="3374908" y="-5679"/>
                  <a:pt x="3421299" y="32010"/>
                  <a:pt x="3479287" y="11716"/>
                </a:cubicBezTo>
                <a:cubicBezTo>
                  <a:pt x="3537275" y="-8578"/>
                  <a:pt x="3614109" y="1569"/>
                  <a:pt x="3618458" y="11716"/>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5" name="Group 34"/>
          <p:cNvGrpSpPr>
            <a:grpSpLocks/>
          </p:cNvGrpSpPr>
          <p:nvPr/>
        </p:nvGrpSpPr>
        <p:grpSpPr bwMode="auto">
          <a:xfrm>
            <a:off x="2206625" y="1828800"/>
            <a:ext cx="1790700" cy="1201738"/>
            <a:chOff x="2418102" y="1774150"/>
            <a:chExt cx="1791832" cy="1200404"/>
          </a:xfrm>
        </p:grpSpPr>
        <p:sp>
          <p:nvSpPr>
            <p:cNvPr id="109590" name="Rectangle 9"/>
            <p:cNvSpPr>
              <a:spLocks noChangeArrowheads="1"/>
            </p:cNvSpPr>
            <p:nvPr/>
          </p:nvSpPr>
          <p:spPr bwMode="auto">
            <a:xfrm>
              <a:off x="2418102" y="1774150"/>
              <a:ext cx="1791832" cy="48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latin typeface="Tahoma" charset="0"/>
                </a:rPr>
                <a:t>No Snapshot</a:t>
              </a:r>
            </a:p>
          </p:txBody>
        </p:sp>
        <p:cxnSp>
          <p:nvCxnSpPr>
            <p:cNvPr id="109591" name="Straight Arrow Connector 11"/>
            <p:cNvCxnSpPr>
              <a:cxnSpLocks noChangeShapeType="1"/>
            </p:cNvCxnSpPr>
            <p:nvPr/>
          </p:nvCxnSpPr>
          <p:spPr bwMode="auto">
            <a:xfrm>
              <a:off x="3305322" y="2261212"/>
              <a:ext cx="713254" cy="71334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5" name="Freeform 4"/>
          <p:cNvSpPr>
            <a:spLocks/>
          </p:cNvSpPr>
          <p:nvPr/>
        </p:nvSpPr>
        <p:spPr bwMode="auto">
          <a:xfrm>
            <a:off x="2119313" y="1828800"/>
            <a:ext cx="2852737" cy="4175125"/>
          </a:xfrm>
          <a:custGeom>
            <a:avLst/>
            <a:gdLst>
              <a:gd name="T0" fmla="*/ 0 w 2853015"/>
              <a:gd name="T1" fmla="*/ 4175437 h 4174813"/>
              <a:gd name="T2" fmla="*/ 2104558 w 2853015"/>
              <a:gd name="T3" fmla="*/ 695907 h 4174813"/>
              <a:gd name="T4" fmla="*/ 2400251 w 2853015"/>
              <a:gd name="T5" fmla="*/ 208772 h 4174813"/>
              <a:gd name="T6" fmla="*/ 2591562 w 2853015"/>
              <a:gd name="T7" fmla="*/ 34796 h 4174813"/>
              <a:gd name="T8" fmla="*/ 2852459 w 2853015"/>
              <a:gd name="T9" fmla="*/ 0 h 4174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3015" h="4174813">
                <a:moveTo>
                  <a:pt x="0" y="4174813"/>
                </a:moveTo>
                <a:cubicBezTo>
                  <a:pt x="1004644" y="2501989"/>
                  <a:pt x="1704848" y="1356815"/>
                  <a:pt x="2104968" y="695803"/>
                </a:cubicBezTo>
                <a:lnTo>
                  <a:pt x="2400719" y="208740"/>
                </a:lnTo>
                <a:cubicBezTo>
                  <a:pt x="2452908" y="121765"/>
                  <a:pt x="2516685" y="69580"/>
                  <a:pt x="2592068" y="34790"/>
                </a:cubicBezTo>
                <a:cubicBezTo>
                  <a:pt x="2667451" y="0"/>
                  <a:pt x="2853015" y="0"/>
                  <a:pt x="2853015"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9"/>
          <p:cNvSpPr>
            <a:spLocks/>
          </p:cNvSpPr>
          <p:nvPr/>
        </p:nvSpPr>
        <p:spPr bwMode="auto">
          <a:xfrm>
            <a:off x="2136775" y="1838325"/>
            <a:ext cx="3983038" cy="4200525"/>
          </a:xfrm>
          <a:custGeom>
            <a:avLst/>
            <a:gdLst>
              <a:gd name="T0" fmla="*/ 0 w 3983784"/>
              <a:gd name="T1" fmla="*/ 4200158 h 4200892"/>
              <a:gd name="T2" fmla="*/ 539087 w 3983784"/>
              <a:gd name="T3" fmla="*/ 3278382 h 4200892"/>
              <a:gd name="T4" fmla="*/ 1704212 w 3983784"/>
              <a:gd name="T5" fmla="*/ 3191421 h 4200892"/>
              <a:gd name="T6" fmla="*/ 1895500 w 3983784"/>
              <a:gd name="T7" fmla="*/ 2895757 h 4200892"/>
              <a:gd name="T8" fmla="*/ 3130186 w 3983784"/>
              <a:gd name="T9" fmla="*/ 826108 h 4200892"/>
              <a:gd name="T10" fmla="*/ 3582323 w 3983784"/>
              <a:gd name="T11" fmla="*/ 95643 h 4200892"/>
              <a:gd name="T12" fmla="*/ 3982292 w 3983784"/>
              <a:gd name="T13" fmla="*/ 8682 h 42008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83784" h="4200892">
                <a:moveTo>
                  <a:pt x="0" y="4200892"/>
                </a:moveTo>
                <a:cubicBezTo>
                  <a:pt x="112352" y="4008822"/>
                  <a:pt x="297383" y="3534898"/>
                  <a:pt x="539289" y="3278954"/>
                </a:cubicBezTo>
                <a:cubicBezTo>
                  <a:pt x="864023" y="3215172"/>
                  <a:pt x="1394780" y="3209571"/>
                  <a:pt x="1704850" y="3191979"/>
                </a:cubicBezTo>
                <a:cubicBezTo>
                  <a:pt x="1861417" y="2971641"/>
                  <a:pt x="1658459" y="3290551"/>
                  <a:pt x="1896210" y="2896263"/>
                </a:cubicBezTo>
                <a:cubicBezTo>
                  <a:pt x="2133961" y="2501975"/>
                  <a:pt x="2850116" y="1293019"/>
                  <a:pt x="3131358" y="826252"/>
                </a:cubicBezTo>
                <a:cubicBezTo>
                  <a:pt x="3412600" y="359485"/>
                  <a:pt x="3441594" y="231920"/>
                  <a:pt x="3583665" y="95659"/>
                </a:cubicBezTo>
                <a:cubicBezTo>
                  <a:pt x="3725736" y="-40602"/>
                  <a:pt x="3833015" y="8684"/>
                  <a:pt x="3983784" y="8684"/>
                </a:cubicBez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3" name="Group 32"/>
          <p:cNvGrpSpPr>
            <a:grpSpLocks/>
          </p:cNvGrpSpPr>
          <p:nvPr/>
        </p:nvGrpSpPr>
        <p:grpSpPr bwMode="auto">
          <a:xfrm>
            <a:off x="4972050" y="2552700"/>
            <a:ext cx="2757488" cy="523875"/>
            <a:chOff x="5184139" y="2497500"/>
            <a:chExt cx="2757328" cy="523220"/>
          </a:xfrm>
        </p:grpSpPr>
        <p:sp>
          <p:nvSpPr>
            <p:cNvPr id="109588" name="TextBox 24"/>
            <p:cNvSpPr txBox="1">
              <a:spLocks noChangeArrowheads="1"/>
            </p:cNvSpPr>
            <p:nvPr/>
          </p:nvSpPr>
          <p:spPr bwMode="auto">
            <a:xfrm>
              <a:off x="6332302" y="2497500"/>
              <a:ext cx="1609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b="1">
                  <a:solidFill>
                    <a:srgbClr val="006700"/>
                  </a:solidFill>
                </a:rPr>
                <a:t>Snapshot</a:t>
              </a:r>
            </a:p>
          </p:txBody>
        </p:sp>
        <p:cxnSp>
          <p:nvCxnSpPr>
            <p:cNvPr id="109589" name="Straight Arrow Connector 25"/>
            <p:cNvCxnSpPr>
              <a:cxnSpLocks noChangeShapeType="1"/>
              <a:stCxn id="109588" idx="1"/>
            </p:cNvCxnSpPr>
            <p:nvPr/>
          </p:nvCxnSpPr>
          <p:spPr bwMode="auto">
            <a:xfrm flipH="1" flipV="1">
              <a:off x="5184139" y="2692119"/>
              <a:ext cx="1148163" cy="66991"/>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grpSp>
      <p:grpSp>
        <p:nvGrpSpPr>
          <p:cNvPr id="34" name="Group 33"/>
          <p:cNvGrpSpPr>
            <a:grpSpLocks/>
          </p:cNvGrpSpPr>
          <p:nvPr/>
        </p:nvGrpSpPr>
        <p:grpSpPr bwMode="auto">
          <a:xfrm>
            <a:off x="4510088" y="4065588"/>
            <a:ext cx="2690812" cy="954087"/>
            <a:chOff x="4721266" y="4010289"/>
            <a:chExt cx="2691949" cy="954107"/>
          </a:xfrm>
        </p:grpSpPr>
        <p:sp>
          <p:nvSpPr>
            <p:cNvPr id="109586" name="TextBox 23"/>
            <p:cNvSpPr txBox="1">
              <a:spLocks noChangeArrowheads="1"/>
            </p:cNvSpPr>
            <p:nvPr/>
          </p:nvSpPr>
          <p:spPr bwMode="auto">
            <a:xfrm>
              <a:off x="5715216" y="4010289"/>
              <a:ext cx="1697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b="1">
                  <a:solidFill>
                    <a:srgbClr val="FF0000"/>
                  </a:solidFill>
                </a:rPr>
                <a:t>One slow machine</a:t>
              </a:r>
            </a:p>
          </p:txBody>
        </p:sp>
        <p:cxnSp>
          <p:nvCxnSpPr>
            <p:cNvPr id="109587" name="Straight Arrow Connector 27"/>
            <p:cNvCxnSpPr>
              <a:cxnSpLocks noChangeShapeType="1"/>
              <a:stCxn id="109586" idx="1"/>
            </p:cNvCxnSpPr>
            <p:nvPr/>
          </p:nvCxnSpPr>
          <p:spPr bwMode="auto">
            <a:xfrm flipH="1" flipV="1">
              <a:off x="4721266" y="4010291"/>
              <a:ext cx="993950" cy="477052"/>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36" name="TextBox 35"/>
          <p:cNvSpPr txBox="1">
            <a:spLocks noChangeArrowheads="1"/>
          </p:cNvSpPr>
          <p:nvPr/>
        </p:nvSpPr>
        <p:spPr bwMode="auto">
          <a:xfrm>
            <a:off x="1011238" y="2928938"/>
            <a:ext cx="7137400" cy="1077912"/>
          </a:xfrm>
          <a:prstGeom prst="rect">
            <a:avLst/>
          </a:prstGeom>
          <a:solidFill>
            <a:srgbClr val="FDEADA"/>
          </a:solidFill>
          <a:ln w="28575">
            <a:solidFill>
              <a:schemeClr val="tx1"/>
            </a:solidFill>
            <a:prstDash val="sysDash"/>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3200" dirty="0">
                <a:solidFill>
                  <a:schemeClr val="dk1"/>
                </a:solidFill>
                <a:latin typeface="+mn-lt"/>
              </a:rPr>
              <a:t>How can we do better, </a:t>
            </a:r>
            <a:r>
              <a:rPr lang="en-US" sz="3200" b="1" dirty="0">
                <a:solidFill>
                  <a:srgbClr val="00B050"/>
                </a:solidFill>
                <a:latin typeface="+mn-lt"/>
              </a:rPr>
              <a:t>leveraging</a:t>
            </a:r>
            <a:r>
              <a:rPr lang="en-US" sz="3200" dirty="0">
                <a:solidFill>
                  <a:srgbClr val="00B050"/>
                </a:solidFill>
                <a:latin typeface="+mn-lt"/>
              </a:rPr>
              <a:t> </a:t>
            </a:r>
            <a:r>
              <a:rPr lang="en-US" sz="3200" dirty="0">
                <a:solidFill>
                  <a:schemeClr val="dk1"/>
                </a:solidFill>
                <a:latin typeface="+mn-lt"/>
              </a:rPr>
              <a:t>GraphLab’s </a:t>
            </a:r>
            <a:r>
              <a:rPr lang="en-US" sz="3200" b="1" dirty="0">
                <a:solidFill>
                  <a:schemeClr val="dk1"/>
                </a:solidFill>
                <a:latin typeface="+mn-lt"/>
              </a:rPr>
              <a:t>consistency mechanisms?</a:t>
            </a:r>
          </a:p>
        </p:txBody>
      </p:sp>
      <p:grpSp>
        <p:nvGrpSpPr>
          <p:cNvPr id="41" name="Group 40"/>
          <p:cNvGrpSpPr>
            <a:grpSpLocks/>
          </p:cNvGrpSpPr>
          <p:nvPr/>
        </p:nvGrpSpPr>
        <p:grpSpPr bwMode="auto">
          <a:xfrm>
            <a:off x="2281238" y="4141788"/>
            <a:ext cx="1793875" cy="863600"/>
            <a:chOff x="2281416" y="4141986"/>
            <a:chExt cx="1794633" cy="863824"/>
          </a:xfrm>
        </p:grpSpPr>
        <p:sp>
          <p:nvSpPr>
            <p:cNvPr id="39" name="Left-Right Arrow 38"/>
            <p:cNvSpPr>
              <a:spLocks noChangeArrowheads="1"/>
            </p:cNvSpPr>
            <p:nvPr/>
          </p:nvSpPr>
          <p:spPr bwMode="auto">
            <a:xfrm>
              <a:off x="2785485" y="4660667"/>
              <a:ext cx="726247" cy="345143"/>
            </a:xfrm>
            <a:prstGeom prst="leftRightArrow">
              <a:avLst>
                <a:gd name="adj1" fmla="val 50000"/>
                <a:gd name="adj2" fmla="val 50004"/>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sp>
          <p:nvSpPr>
            <p:cNvPr id="40" name="TextBox 39"/>
            <p:cNvSpPr txBox="1">
              <a:spLocks noChangeArrowheads="1"/>
            </p:cNvSpPr>
            <p:nvPr/>
          </p:nvSpPr>
          <p:spPr bwMode="auto">
            <a:xfrm>
              <a:off x="2281416" y="4141989"/>
              <a:ext cx="1794633" cy="40011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spAutoFit/>
            </a:bodyPr>
            <a:lstStyle/>
            <a:p>
              <a:pPr eaLnBrk="1" fontAlgn="auto" hangingPunct="1">
                <a:spcBef>
                  <a:spcPts val="0"/>
                </a:spcBef>
                <a:spcAft>
                  <a:spcPts val="0"/>
                </a:spcAft>
                <a:defRPr/>
              </a:pPr>
              <a:r>
                <a:rPr lang="en-US" sz="2000" b="1" dirty="0">
                  <a:solidFill>
                    <a:schemeClr val="dk1"/>
                  </a:solidFill>
                  <a:latin typeface="+mn-lt"/>
                </a:rPr>
                <a:t>Snapshot time</a:t>
              </a:r>
            </a:p>
          </p:txBody>
        </p:sp>
      </p:grpSp>
      <p:grpSp>
        <p:nvGrpSpPr>
          <p:cNvPr id="43" name="Group 42"/>
          <p:cNvGrpSpPr>
            <a:grpSpLocks/>
          </p:cNvGrpSpPr>
          <p:nvPr/>
        </p:nvGrpSpPr>
        <p:grpSpPr bwMode="auto">
          <a:xfrm>
            <a:off x="2913063" y="5149850"/>
            <a:ext cx="1666875" cy="781050"/>
            <a:chOff x="2912827" y="5149540"/>
            <a:chExt cx="1667291" cy="780999"/>
          </a:xfrm>
        </p:grpSpPr>
        <p:sp>
          <p:nvSpPr>
            <p:cNvPr id="38" name="Left-Right Arrow 37"/>
            <p:cNvSpPr>
              <a:spLocks noChangeArrowheads="1"/>
            </p:cNvSpPr>
            <p:nvPr/>
          </p:nvSpPr>
          <p:spPr bwMode="auto">
            <a:xfrm>
              <a:off x="3511732" y="5149540"/>
              <a:ext cx="486269" cy="345143"/>
            </a:xfrm>
            <a:prstGeom prst="leftRightArrow">
              <a:avLst>
                <a:gd name="adj1" fmla="val 50000"/>
                <a:gd name="adj2" fmla="val 50003"/>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800">
                <a:latin typeface="Tahoma" pitchFamily="-64" charset="0"/>
              </a:endParaRPr>
            </a:p>
          </p:txBody>
        </p:sp>
        <p:sp>
          <p:nvSpPr>
            <p:cNvPr id="42" name="TextBox 41"/>
            <p:cNvSpPr txBox="1">
              <a:spLocks noChangeArrowheads="1"/>
            </p:cNvSpPr>
            <p:nvPr/>
          </p:nvSpPr>
          <p:spPr bwMode="auto">
            <a:xfrm>
              <a:off x="2912827" y="5530429"/>
              <a:ext cx="1667291" cy="40011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a:spAutoFit/>
            </a:bodyPr>
            <a:lstStyle/>
            <a:p>
              <a:pPr eaLnBrk="1" fontAlgn="auto" hangingPunct="1">
                <a:spcBef>
                  <a:spcPts val="0"/>
                </a:spcBef>
                <a:spcAft>
                  <a:spcPts val="0"/>
                </a:spcAft>
                <a:defRPr/>
              </a:pPr>
              <a:r>
                <a:rPr lang="en-US" sz="2000" b="1" dirty="0">
                  <a:solidFill>
                    <a:schemeClr val="dk1"/>
                  </a:solidFill>
                  <a:latin typeface="+mn-lt"/>
                </a:rPr>
                <a:t>Slow machine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4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nodeType="afterGroup">
                            <p:stCondLst>
                              <p:cond delay="500"/>
                            </p:stCondLst>
                            <p:childTnLst>
                              <p:par>
                                <p:cTn id="32" presetID="1"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0" grpId="0" animBg="1"/>
      <p:bldP spid="3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0" y="290513"/>
            <a:ext cx="7772400" cy="1143000"/>
          </a:xfrm>
        </p:spPr>
        <p:txBody>
          <a:bodyPr/>
          <a:lstStyle/>
          <a:p>
            <a:pPr eaLnBrk="1" hangingPunct="1"/>
            <a:r>
              <a:rPr lang="en-US" altLang="x-none">
                <a:ea typeface="ＭＳ Ｐゴシック" charset="-128"/>
                <a:cs typeface="ＭＳ Ｐゴシック" charset="-128"/>
              </a:rPr>
              <a:t>Chandy-Lamport checkpointing</a:t>
            </a:r>
          </a:p>
        </p:txBody>
      </p:sp>
      <p:sp>
        <p:nvSpPr>
          <p:cNvPr id="111618" name="Rectangle 3"/>
          <p:cNvSpPr>
            <a:spLocks noGrp="1" noChangeArrowheads="1"/>
          </p:cNvSpPr>
          <p:nvPr>
            <p:ph type="body" sz="half" idx="1"/>
          </p:nvPr>
        </p:nvSpPr>
        <p:spPr>
          <a:xfrm>
            <a:off x="304800" y="1501775"/>
            <a:ext cx="5943600" cy="4778375"/>
          </a:xfrm>
        </p:spPr>
        <p:txBody>
          <a:bodyPr/>
          <a:lstStyle/>
          <a:p>
            <a:pPr marL="533400" indent="-533400" eaLnBrk="1" hangingPunct="1">
              <a:lnSpc>
                <a:spcPct val="110000"/>
              </a:lnSpc>
              <a:buFontTx/>
              <a:buNone/>
            </a:pPr>
            <a:r>
              <a:rPr lang="en-US" altLang="x-none" b="1" dirty="0">
                <a:ea typeface="Calibri" charset="0"/>
                <a:cs typeface="Calibri" charset="0"/>
              </a:rPr>
              <a:t>Step 1. </a:t>
            </a:r>
            <a:r>
              <a:rPr lang="en-US" altLang="x-none" dirty="0">
                <a:ea typeface="Calibri" charset="0"/>
                <a:cs typeface="Calibri" charset="0"/>
              </a:rPr>
              <a:t>Atomically one </a:t>
            </a:r>
            <a:r>
              <a:rPr lang="en-US" altLang="x-none" i="1" dirty="0">
                <a:ea typeface="Calibri" charset="0"/>
                <a:cs typeface="Calibri" charset="0"/>
              </a:rPr>
              <a:t>initiator</a:t>
            </a:r>
            <a:endParaRPr lang="en-US" altLang="x-none" dirty="0">
              <a:ea typeface="Calibri" charset="0"/>
              <a:cs typeface="Calibri" charset="0"/>
            </a:endParaRPr>
          </a:p>
          <a:p>
            <a:pPr marL="533400" indent="-533400" eaLnBrk="1" hangingPunct="1">
              <a:lnSpc>
                <a:spcPct val="110000"/>
              </a:lnSpc>
              <a:buFontTx/>
              <a:buNone/>
            </a:pPr>
            <a:r>
              <a:rPr lang="en-US" altLang="x-none" dirty="0">
                <a:ea typeface="Calibri" charset="0"/>
                <a:cs typeface="Calibri" charset="0"/>
              </a:rPr>
              <a:t>(a) Turns red, (b) Records its own state (c) sends </a:t>
            </a:r>
            <a:r>
              <a:rPr lang="en-US" altLang="x-none" i="1" dirty="0">
                <a:ea typeface="Calibri" charset="0"/>
                <a:cs typeface="Calibri" charset="0"/>
              </a:rPr>
              <a:t>marker</a:t>
            </a:r>
            <a:r>
              <a:rPr lang="en-US" altLang="x-none" dirty="0">
                <a:ea typeface="Calibri" charset="0"/>
                <a:cs typeface="Calibri" charset="0"/>
              </a:rPr>
              <a:t> to neighbors</a:t>
            </a:r>
          </a:p>
          <a:p>
            <a:pPr marL="533400" indent="-533400" eaLnBrk="1" hangingPunct="1">
              <a:lnSpc>
                <a:spcPct val="110000"/>
              </a:lnSpc>
              <a:buFontTx/>
              <a:buNone/>
            </a:pPr>
            <a:endParaRPr lang="en-US" altLang="x-none" dirty="0">
              <a:ea typeface="Calibri" charset="0"/>
              <a:cs typeface="Calibri" charset="0"/>
            </a:endParaRPr>
          </a:p>
          <a:p>
            <a:pPr marL="533400" indent="-533400" eaLnBrk="1" hangingPunct="1">
              <a:lnSpc>
                <a:spcPct val="110000"/>
              </a:lnSpc>
              <a:buFontTx/>
              <a:buNone/>
            </a:pPr>
            <a:r>
              <a:rPr lang="en-US" altLang="x-none" b="1" dirty="0">
                <a:ea typeface="Calibri" charset="0"/>
                <a:cs typeface="Calibri" charset="0"/>
              </a:rPr>
              <a:t>Step 2. </a:t>
            </a:r>
            <a:r>
              <a:rPr lang="en-US" altLang="x-none" dirty="0">
                <a:ea typeface="Calibri" charset="0"/>
                <a:cs typeface="Calibri" charset="0"/>
              </a:rPr>
              <a:t>On receiving marker </a:t>
            </a:r>
            <a:r>
              <a:rPr lang="en-US" altLang="x-none" b="1" dirty="0">
                <a:ea typeface="Calibri" charset="0"/>
                <a:cs typeface="Calibri" charset="0"/>
              </a:rPr>
              <a:t>non-red</a:t>
            </a:r>
            <a:r>
              <a:rPr lang="en-US" altLang="x-none" dirty="0">
                <a:ea typeface="Calibri" charset="0"/>
                <a:cs typeface="Calibri" charset="0"/>
              </a:rPr>
              <a:t> node atomically: (a) Turns red,</a:t>
            </a:r>
          </a:p>
          <a:p>
            <a:pPr marL="533400" indent="-533400" eaLnBrk="1" hangingPunct="1">
              <a:lnSpc>
                <a:spcPct val="110000"/>
              </a:lnSpc>
              <a:buFontTx/>
              <a:buNone/>
            </a:pPr>
            <a:r>
              <a:rPr lang="en-US" altLang="x-none" dirty="0">
                <a:ea typeface="Calibri" charset="0"/>
                <a:cs typeface="Calibri" charset="0"/>
              </a:rPr>
              <a:t>	(b) Records its own state, (c) </a:t>
            </a:r>
            <a:r>
              <a:rPr lang="en-US" altLang="x-none" dirty="0" smtClean="0">
                <a:ea typeface="Calibri" charset="0"/>
                <a:cs typeface="Calibri" charset="0"/>
              </a:rPr>
              <a:t>Sends </a:t>
            </a:r>
            <a:r>
              <a:rPr lang="en-US" altLang="x-none" dirty="0">
                <a:ea typeface="Calibri" charset="0"/>
                <a:cs typeface="Calibri" charset="0"/>
              </a:rPr>
              <a:t>markers along all outgoing channels</a:t>
            </a:r>
          </a:p>
        </p:txBody>
      </p:sp>
      <p:sp>
        <p:nvSpPr>
          <p:cNvPr id="111619" name="Oval 4"/>
          <p:cNvSpPr>
            <a:spLocks noChangeArrowheads="1"/>
          </p:cNvSpPr>
          <p:nvPr/>
        </p:nvSpPr>
        <p:spPr bwMode="auto">
          <a:xfrm>
            <a:off x="6781800" y="2308225"/>
            <a:ext cx="304800" cy="304800"/>
          </a:xfrm>
          <a:prstGeom prst="ellipse">
            <a:avLst/>
          </a:prstGeom>
          <a:solidFill>
            <a:srgbClr val="C70F05"/>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37931725" indent="-37474525">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x-none" altLang="x-none" sz="2400">
              <a:latin typeface="Times New Roman" charset="0"/>
              <a:ea typeface="ＭＳ Ｐゴシック" charset="-128"/>
              <a:cs typeface="ＭＳ Ｐゴシック" charset="-128"/>
            </a:endParaRPr>
          </a:p>
        </p:txBody>
      </p:sp>
      <p:sp>
        <p:nvSpPr>
          <p:cNvPr id="111620" name="Oval 5"/>
          <p:cNvSpPr>
            <a:spLocks noChangeArrowheads="1"/>
          </p:cNvSpPr>
          <p:nvPr/>
        </p:nvSpPr>
        <p:spPr bwMode="auto">
          <a:xfrm>
            <a:off x="8229600" y="3451225"/>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37931725" indent="-37474525">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x-none" altLang="x-none" sz="2400">
              <a:latin typeface="Times New Roman" charset="0"/>
              <a:ea typeface="ＭＳ Ｐゴシック" charset="-128"/>
              <a:cs typeface="ＭＳ Ｐゴシック" charset="-128"/>
            </a:endParaRPr>
          </a:p>
        </p:txBody>
      </p:sp>
      <p:sp>
        <p:nvSpPr>
          <p:cNvPr id="111621" name="Oval 6"/>
          <p:cNvSpPr>
            <a:spLocks noChangeArrowheads="1"/>
          </p:cNvSpPr>
          <p:nvPr/>
        </p:nvSpPr>
        <p:spPr bwMode="auto">
          <a:xfrm>
            <a:off x="6858000" y="3527425"/>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37931725" indent="-37474525">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x-none" altLang="x-none" sz="2400">
              <a:latin typeface="Times New Roman" charset="0"/>
              <a:ea typeface="ＭＳ Ｐゴシック" charset="-128"/>
              <a:cs typeface="ＭＳ Ｐゴシック" charset="-128"/>
            </a:endParaRPr>
          </a:p>
        </p:txBody>
      </p:sp>
      <p:sp>
        <p:nvSpPr>
          <p:cNvPr id="111622" name="Oval 7"/>
          <p:cNvSpPr>
            <a:spLocks noChangeArrowheads="1"/>
          </p:cNvSpPr>
          <p:nvPr/>
        </p:nvSpPr>
        <p:spPr bwMode="auto">
          <a:xfrm>
            <a:off x="8229600" y="2308225"/>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37931725" indent="-37474525">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x-none" altLang="x-none" sz="2400">
              <a:latin typeface="Times New Roman" charset="0"/>
              <a:ea typeface="ＭＳ Ｐゴシック" charset="-128"/>
              <a:cs typeface="ＭＳ Ｐゴシック" charset="-128"/>
            </a:endParaRPr>
          </a:p>
        </p:txBody>
      </p:sp>
      <p:sp>
        <p:nvSpPr>
          <p:cNvPr id="111623" name="Oval 8"/>
          <p:cNvSpPr>
            <a:spLocks noChangeArrowheads="1"/>
          </p:cNvSpPr>
          <p:nvPr/>
        </p:nvSpPr>
        <p:spPr bwMode="auto">
          <a:xfrm>
            <a:off x="7620000" y="4670425"/>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charset="0"/>
              </a:defRPr>
            </a:lvl1pPr>
            <a:lvl2pPr marL="37931725" indent="-37474525">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x-none" altLang="x-none" sz="2400">
              <a:latin typeface="Times New Roman" charset="0"/>
              <a:ea typeface="ＭＳ Ｐゴシック" charset="-128"/>
              <a:cs typeface="ＭＳ Ｐゴシック" charset="-128"/>
            </a:endParaRPr>
          </a:p>
        </p:txBody>
      </p:sp>
      <p:sp>
        <p:nvSpPr>
          <p:cNvPr id="111624" name="Line 9"/>
          <p:cNvSpPr>
            <a:spLocks noChangeShapeType="1"/>
          </p:cNvSpPr>
          <p:nvPr/>
        </p:nvSpPr>
        <p:spPr bwMode="auto">
          <a:xfrm>
            <a:off x="7086600" y="2460625"/>
            <a:ext cx="11430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5" name="Line 10"/>
          <p:cNvSpPr>
            <a:spLocks noChangeShapeType="1"/>
          </p:cNvSpPr>
          <p:nvPr/>
        </p:nvSpPr>
        <p:spPr bwMode="auto">
          <a:xfrm>
            <a:off x="8382000" y="2613025"/>
            <a:ext cx="0" cy="838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6" name="Line 11"/>
          <p:cNvSpPr>
            <a:spLocks noChangeShapeType="1"/>
          </p:cNvSpPr>
          <p:nvPr/>
        </p:nvSpPr>
        <p:spPr bwMode="auto">
          <a:xfrm flipH="1">
            <a:off x="7162800" y="3603625"/>
            <a:ext cx="1066800"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7" name="Line 12"/>
          <p:cNvSpPr>
            <a:spLocks noChangeShapeType="1"/>
          </p:cNvSpPr>
          <p:nvPr/>
        </p:nvSpPr>
        <p:spPr bwMode="auto">
          <a:xfrm flipV="1">
            <a:off x="6934200" y="2613025"/>
            <a:ext cx="0" cy="9144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8" name="Line 13"/>
          <p:cNvSpPr>
            <a:spLocks noChangeShapeType="1"/>
          </p:cNvSpPr>
          <p:nvPr/>
        </p:nvSpPr>
        <p:spPr bwMode="auto">
          <a:xfrm flipH="1">
            <a:off x="7086600" y="2536825"/>
            <a:ext cx="1219200" cy="9906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9" name="Line 14"/>
          <p:cNvSpPr>
            <a:spLocks noChangeShapeType="1"/>
          </p:cNvSpPr>
          <p:nvPr/>
        </p:nvSpPr>
        <p:spPr bwMode="auto">
          <a:xfrm flipH="1">
            <a:off x="7772400" y="3756025"/>
            <a:ext cx="609600" cy="9144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30" name="Line 15"/>
          <p:cNvSpPr>
            <a:spLocks noChangeShapeType="1"/>
          </p:cNvSpPr>
          <p:nvPr/>
        </p:nvSpPr>
        <p:spPr bwMode="auto">
          <a:xfrm flipH="1" flipV="1">
            <a:off x="7086600" y="3832225"/>
            <a:ext cx="609600" cy="8382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880" name="AutoShape 16"/>
          <p:cNvSpPr>
            <a:spLocks noChangeArrowheads="1"/>
          </p:cNvSpPr>
          <p:nvPr/>
        </p:nvSpPr>
        <p:spPr bwMode="auto">
          <a:xfrm>
            <a:off x="7467600" y="2155825"/>
            <a:ext cx="228600" cy="228600"/>
          </a:xfrm>
          <a:prstGeom prst="star5">
            <a:avLst/>
          </a:prstGeom>
          <a:solidFill>
            <a:srgbClr val="C70F05"/>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Times New Roman" pitchFamily="-107" charset="0"/>
            </a:endParaRPr>
          </a:p>
        </p:txBody>
      </p:sp>
      <p:sp>
        <p:nvSpPr>
          <p:cNvPr id="18" name="AutoShape 16"/>
          <p:cNvSpPr>
            <a:spLocks noChangeArrowheads="1"/>
          </p:cNvSpPr>
          <p:nvPr/>
        </p:nvSpPr>
        <p:spPr bwMode="auto">
          <a:xfrm>
            <a:off x="6591300" y="2917825"/>
            <a:ext cx="228600" cy="228600"/>
          </a:xfrm>
          <a:prstGeom prst="star5">
            <a:avLst/>
          </a:prstGeom>
          <a:solidFill>
            <a:srgbClr val="C70F05"/>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Times New Roman" pitchFamily="-107" charset="0"/>
            </a:endParaRPr>
          </a:p>
        </p:txBody>
      </p:sp>
      <p:cxnSp>
        <p:nvCxnSpPr>
          <p:cNvPr id="4" name="Straight Arrow Connector 3"/>
          <p:cNvCxnSpPr>
            <a:cxnSpLocks noChangeShapeType="1"/>
          </p:cNvCxnSpPr>
          <p:nvPr/>
        </p:nvCxnSpPr>
        <p:spPr bwMode="auto">
          <a:xfrm>
            <a:off x="6708775" y="3228975"/>
            <a:ext cx="0" cy="37465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7775575" y="2284413"/>
            <a:ext cx="301625" cy="3175"/>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Rounded Rectangular Callout 5"/>
          <p:cNvSpPr>
            <a:spLocks noChangeArrowheads="1"/>
          </p:cNvSpPr>
          <p:nvPr/>
        </p:nvSpPr>
        <p:spPr bwMode="auto">
          <a:xfrm>
            <a:off x="6338888" y="5064125"/>
            <a:ext cx="1905000" cy="1109663"/>
          </a:xfrm>
          <a:prstGeom prst="wedgeRoundRectCallout">
            <a:avLst>
              <a:gd name="adj1" fmla="val -5162"/>
              <a:gd name="adj2" fmla="val -125157"/>
              <a:gd name="adj3" fmla="val 16667"/>
            </a:avLst>
          </a:prstGeom>
          <a:solidFill>
            <a:srgbClr val="FDFDD4"/>
          </a:solidFill>
          <a:ln w="28575">
            <a:solidFill>
              <a:schemeClr val="tx1"/>
            </a:solidFill>
            <a:miter lim="800000"/>
            <a:headEnd/>
            <a:tailEnd/>
          </a:ln>
          <a:effectLst>
            <a:outerShdw blurRad="40000" dist="23000" dir="5400000" rotWithShape="0">
              <a:srgbClr val="000000">
                <a:alpha val="34998"/>
              </a:srgbClr>
            </a:outerShdw>
          </a:effectLst>
        </p:spPr>
        <p:txBody>
          <a:bodyPr anchor="ctr"/>
          <a:lstStyle/>
          <a:p>
            <a:pPr algn="ctr" eaLnBrk="1" fontAlgn="auto" hangingPunct="1">
              <a:spcBef>
                <a:spcPts val="0"/>
              </a:spcBef>
              <a:spcAft>
                <a:spcPts val="0"/>
              </a:spcAft>
              <a:defRPr/>
            </a:pPr>
            <a:r>
              <a:rPr lang="en-US" sz="2000">
                <a:latin typeface="+mn-lt"/>
              </a:rPr>
              <a:t>First-in, first-out </a:t>
            </a:r>
            <a:r>
              <a:rPr lang="en-US" sz="2000" dirty="0">
                <a:latin typeface="+mn-lt"/>
              </a:rPr>
              <a:t>channels </a:t>
            </a:r>
            <a:r>
              <a:rPr lang="en-US" sz="2000">
                <a:latin typeface="+mn-lt"/>
              </a:rPr>
              <a:t>between nodes</a:t>
            </a:r>
          </a:p>
        </p:txBody>
      </p:sp>
      <p:sp>
        <p:nvSpPr>
          <p:cNvPr id="24" name="TextBox 23"/>
          <p:cNvSpPr txBox="1"/>
          <p:nvPr/>
        </p:nvSpPr>
        <p:spPr>
          <a:xfrm>
            <a:off x="207963" y="5902325"/>
            <a:ext cx="8585200" cy="523875"/>
          </a:xfrm>
          <a:prstGeom prst="rect">
            <a:avLst/>
          </a:prstGeom>
          <a:solidFill>
            <a:schemeClr val="accent3">
              <a:lumMod val="20000"/>
              <a:lumOff val="80000"/>
            </a:schemeClr>
          </a:solidFill>
          <a:ln w="28575">
            <a:solidFill>
              <a:schemeClr val="tx1"/>
            </a:solidFill>
            <a:prstDash val="sysDash"/>
          </a:ln>
        </p:spPr>
        <p:txBody>
          <a:bodyPr>
            <a:spAutoFit/>
          </a:bodyPr>
          <a:lstStyle/>
          <a:p>
            <a:pPr algn="ctr" eaLnBrk="1" fontAlgn="auto" hangingPunct="1">
              <a:spcBef>
                <a:spcPts val="0"/>
              </a:spcBef>
              <a:spcAft>
                <a:spcPts val="0"/>
              </a:spcAft>
              <a:defRPr/>
            </a:pPr>
            <a:r>
              <a:rPr lang="en-US" sz="2800" b="1" dirty="0">
                <a:latin typeface="+mn-lt"/>
              </a:rPr>
              <a:t>Implemented within GraphLab as an </a:t>
            </a:r>
            <a:r>
              <a:rPr lang="en-US" sz="2800" b="1" dirty="0">
                <a:solidFill>
                  <a:schemeClr val="accent6">
                    <a:lumMod val="75000"/>
                  </a:schemeClr>
                </a:solidFill>
                <a:latin typeface="+mn-lt"/>
              </a:rPr>
              <a:t>Update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altLang="x-none"/>
              <a:t>Async. Snapshot Performance</a:t>
            </a:r>
          </a:p>
        </p:txBody>
      </p:sp>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314450"/>
            <a:ext cx="756761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D3BCBFA5-210D-FD4A-BD73-1746640F37BA}" type="slidenum">
              <a:rPr lang="en-US"/>
              <a:pPr>
                <a:defRPr/>
              </a:pPr>
              <a:t>56</a:t>
            </a:fld>
            <a:endParaRPr lang="en-US"/>
          </a:p>
        </p:txBody>
      </p:sp>
      <p:sp>
        <p:nvSpPr>
          <p:cNvPr id="112644" name="Rectangle 8"/>
          <p:cNvSpPr>
            <a:spLocks noChangeArrowheads="1"/>
          </p:cNvSpPr>
          <p:nvPr/>
        </p:nvSpPr>
        <p:spPr bwMode="auto">
          <a:xfrm>
            <a:off x="2144713" y="1768475"/>
            <a:ext cx="5584825" cy="4262438"/>
          </a:xfrm>
          <a:prstGeom prst="rect">
            <a:avLst/>
          </a:prstGeom>
          <a:solidFill>
            <a:schemeClr val="bg1"/>
          </a:solidFill>
          <a:ln w="38100">
            <a:solidFill>
              <a:schemeClr val="bg1"/>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endParaRPr lang="x-none" altLang="x-none" sz="2800">
              <a:latin typeface="Tahoma" charset="0"/>
            </a:endParaRPr>
          </a:p>
        </p:txBody>
      </p:sp>
      <p:grpSp>
        <p:nvGrpSpPr>
          <p:cNvPr id="112645" name="Group 34"/>
          <p:cNvGrpSpPr>
            <a:grpSpLocks/>
          </p:cNvGrpSpPr>
          <p:nvPr/>
        </p:nvGrpSpPr>
        <p:grpSpPr bwMode="auto">
          <a:xfrm>
            <a:off x="2206625" y="1828800"/>
            <a:ext cx="1790700" cy="1201738"/>
            <a:chOff x="2418102" y="1774150"/>
            <a:chExt cx="1791832" cy="1200404"/>
          </a:xfrm>
        </p:grpSpPr>
        <p:sp>
          <p:nvSpPr>
            <p:cNvPr id="112656" name="Rectangle 9"/>
            <p:cNvSpPr>
              <a:spLocks noChangeArrowheads="1"/>
            </p:cNvSpPr>
            <p:nvPr/>
          </p:nvSpPr>
          <p:spPr bwMode="auto">
            <a:xfrm>
              <a:off x="2418102" y="1774150"/>
              <a:ext cx="1791832" cy="48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2400">
                  <a:latin typeface="Tahoma" charset="0"/>
                </a:rPr>
                <a:t>No Snapshot</a:t>
              </a:r>
            </a:p>
          </p:txBody>
        </p:sp>
        <p:cxnSp>
          <p:nvCxnSpPr>
            <p:cNvPr id="112657" name="Straight Arrow Connector 11"/>
            <p:cNvCxnSpPr>
              <a:cxnSpLocks noChangeShapeType="1"/>
            </p:cNvCxnSpPr>
            <p:nvPr/>
          </p:nvCxnSpPr>
          <p:spPr bwMode="auto">
            <a:xfrm>
              <a:off x="3305322" y="2261212"/>
              <a:ext cx="713254" cy="713342"/>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112646" name="Freeform 4"/>
          <p:cNvSpPr>
            <a:spLocks/>
          </p:cNvSpPr>
          <p:nvPr/>
        </p:nvSpPr>
        <p:spPr bwMode="auto">
          <a:xfrm>
            <a:off x="2119313" y="1828800"/>
            <a:ext cx="2852737" cy="4175125"/>
          </a:xfrm>
          <a:custGeom>
            <a:avLst/>
            <a:gdLst>
              <a:gd name="T0" fmla="*/ 0 w 2853015"/>
              <a:gd name="T1" fmla="*/ 4175437 h 4174813"/>
              <a:gd name="T2" fmla="*/ 2104558 w 2853015"/>
              <a:gd name="T3" fmla="*/ 695907 h 4174813"/>
              <a:gd name="T4" fmla="*/ 2400251 w 2853015"/>
              <a:gd name="T5" fmla="*/ 208772 h 4174813"/>
              <a:gd name="T6" fmla="*/ 2591562 w 2853015"/>
              <a:gd name="T7" fmla="*/ 34796 h 4174813"/>
              <a:gd name="T8" fmla="*/ 2852459 w 2853015"/>
              <a:gd name="T9" fmla="*/ 0 h 4174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3015" h="4174813">
                <a:moveTo>
                  <a:pt x="0" y="4174813"/>
                </a:moveTo>
                <a:cubicBezTo>
                  <a:pt x="1004644" y="2501989"/>
                  <a:pt x="1704848" y="1356815"/>
                  <a:pt x="2104968" y="695803"/>
                </a:cubicBezTo>
                <a:lnTo>
                  <a:pt x="2400719" y="208740"/>
                </a:lnTo>
                <a:cubicBezTo>
                  <a:pt x="2452908" y="121765"/>
                  <a:pt x="2516685" y="69580"/>
                  <a:pt x="2592068" y="34790"/>
                </a:cubicBezTo>
                <a:cubicBezTo>
                  <a:pt x="2667451" y="0"/>
                  <a:pt x="2853015" y="0"/>
                  <a:pt x="2853015"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3" name="Group 32"/>
          <p:cNvGrpSpPr>
            <a:grpSpLocks/>
          </p:cNvGrpSpPr>
          <p:nvPr/>
        </p:nvGrpSpPr>
        <p:grpSpPr bwMode="auto">
          <a:xfrm>
            <a:off x="4741863" y="2552700"/>
            <a:ext cx="2757487" cy="523875"/>
            <a:chOff x="5184139" y="2497500"/>
            <a:chExt cx="2757328" cy="523220"/>
          </a:xfrm>
        </p:grpSpPr>
        <p:sp>
          <p:nvSpPr>
            <p:cNvPr id="112654" name="TextBox 24"/>
            <p:cNvSpPr txBox="1">
              <a:spLocks noChangeArrowheads="1"/>
            </p:cNvSpPr>
            <p:nvPr/>
          </p:nvSpPr>
          <p:spPr bwMode="auto">
            <a:xfrm>
              <a:off x="6332302" y="2497500"/>
              <a:ext cx="1609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b="1">
                  <a:solidFill>
                    <a:srgbClr val="006700"/>
                  </a:solidFill>
                </a:rPr>
                <a:t>Snapshot</a:t>
              </a:r>
            </a:p>
          </p:txBody>
        </p:sp>
        <p:cxnSp>
          <p:nvCxnSpPr>
            <p:cNvPr id="112655" name="Straight Arrow Connector 25"/>
            <p:cNvCxnSpPr>
              <a:cxnSpLocks noChangeShapeType="1"/>
              <a:stCxn id="112654" idx="1"/>
            </p:cNvCxnSpPr>
            <p:nvPr/>
          </p:nvCxnSpPr>
          <p:spPr bwMode="auto">
            <a:xfrm flipH="1" flipV="1">
              <a:off x="5184139" y="2692119"/>
              <a:ext cx="1148163" cy="66991"/>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grpSp>
      <p:grpSp>
        <p:nvGrpSpPr>
          <p:cNvPr id="34" name="Group 33"/>
          <p:cNvGrpSpPr>
            <a:grpSpLocks/>
          </p:cNvGrpSpPr>
          <p:nvPr/>
        </p:nvGrpSpPr>
        <p:grpSpPr bwMode="auto">
          <a:xfrm>
            <a:off x="4157663" y="3886200"/>
            <a:ext cx="2690812" cy="954088"/>
            <a:chOff x="4721266" y="4010289"/>
            <a:chExt cx="2691949" cy="954107"/>
          </a:xfrm>
        </p:grpSpPr>
        <p:sp>
          <p:nvSpPr>
            <p:cNvPr id="112652" name="TextBox 23"/>
            <p:cNvSpPr txBox="1">
              <a:spLocks noChangeArrowheads="1"/>
            </p:cNvSpPr>
            <p:nvPr/>
          </p:nvSpPr>
          <p:spPr bwMode="auto">
            <a:xfrm>
              <a:off x="5715216" y="4010289"/>
              <a:ext cx="1697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2800" b="1">
                  <a:solidFill>
                    <a:srgbClr val="FF0000"/>
                  </a:solidFill>
                </a:rPr>
                <a:t>One slow machine</a:t>
              </a:r>
            </a:p>
          </p:txBody>
        </p:sp>
        <p:cxnSp>
          <p:nvCxnSpPr>
            <p:cNvPr id="112653" name="Straight Arrow Connector 27"/>
            <p:cNvCxnSpPr>
              <a:cxnSpLocks noChangeShapeType="1"/>
              <a:stCxn id="112652" idx="1"/>
            </p:cNvCxnSpPr>
            <p:nvPr/>
          </p:nvCxnSpPr>
          <p:spPr bwMode="auto">
            <a:xfrm flipH="1" flipV="1">
              <a:off x="4721266" y="4010291"/>
              <a:ext cx="993950" cy="477052"/>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sp>
        <p:nvSpPr>
          <p:cNvPr id="19" name="Freeform 18"/>
          <p:cNvSpPr>
            <a:spLocks/>
          </p:cNvSpPr>
          <p:nvPr/>
        </p:nvSpPr>
        <p:spPr bwMode="auto">
          <a:xfrm>
            <a:off x="2119313" y="1781175"/>
            <a:ext cx="3565525" cy="4257675"/>
          </a:xfrm>
          <a:custGeom>
            <a:avLst/>
            <a:gdLst>
              <a:gd name="T0" fmla="*/ 0 w 3566269"/>
              <a:gd name="T1" fmla="*/ 4257567 h 4257783"/>
              <a:gd name="T2" fmla="*/ 521675 w 3566269"/>
              <a:gd name="T3" fmla="*/ 3335675 h 4257783"/>
              <a:gd name="T4" fmla="*/ 747735 w 3566269"/>
              <a:gd name="T5" fmla="*/ 3126947 h 4257783"/>
              <a:gd name="T6" fmla="*/ 1078129 w 3566269"/>
              <a:gd name="T7" fmla="*/ 3057368 h 4257783"/>
              <a:gd name="T8" fmla="*/ 1443302 w 3566269"/>
              <a:gd name="T9" fmla="*/ 2866033 h 4257783"/>
              <a:gd name="T10" fmla="*/ 1930198 w 3566269"/>
              <a:gd name="T11" fmla="*/ 2065902 h 4257783"/>
              <a:gd name="T12" fmla="*/ 2573598 w 3566269"/>
              <a:gd name="T13" fmla="*/ 1022251 h 4257783"/>
              <a:gd name="T14" fmla="*/ 3130052 w 3566269"/>
              <a:gd name="T15" fmla="*/ 152542 h 4257783"/>
              <a:gd name="T16" fmla="*/ 3373500 w 3566269"/>
              <a:gd name="T17" fmla="*/ 13390 h 4257783"/>
              <a:gd name="T18" fmla="*/ 3564781 w 3566269"/>
              <a:gd name="T19" fmla="*/ 13390 h 42577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6269" h="4257783">
                <a:moveTo>
                  <a:pt x="0" y="4257783"/>
                </a:moveTo>
                <a:cubicBezTo>
                  <a:pt x="198609" y="3893936"/>
                  <a:pt x="397219" y="3524291"/>
                  <a:pt x="521893" y="3335845"/>
                </a:cubicBezTo>
                <a:cubicBezTo>
                  <a:pt x="646567" y="3147399"/>
                  <a:pt x="655266" y="3173492"/>
                  <a:pt x="748047" y="3127105"/>
                </a:cubicBezTo>
                <a:cubicBezTo>
                  <a:pt x="840828" y="3080718"/>
                  <a:pt x="962603" y="3101012"/>
                  <a:pt x="1078579" y="3057524"/>
                </a:cubicBezTo>
                <a:cubicBezTo>
                  <a:pt x="1194555" y="3014036"/>
                  <a:pt x="1301833" y="3031432"/>
                  <a:pt x="1443904" y="2866179"/>
                </a:cubicBezTo>
                <a:cubicBezTo>
                  <a:pt x="1585975" y="2700926"/>
                  <a:pt x="1931004" y="2066006"/>
                  <a:pt x="1931004" y="2066006"/>
                </a:cubicBezTo>
                <a:cubicBezTo>
                  <a:pt x="2119465" y="1758693"/>
                  <a:pt x="2374613" y="1341212"/>
                  <a:pt x="2574672" y="1022303"/>
                </a:cubicBezTo>
                <a:cubicBezTo>
                  <a:pt x="2774731" y="703394"/>
                  <a:pt x="2997985" y="320702"/>
                  <a:pt x="3131358" y="152550"/>
                </a:cubicBezTo>
                <a:cubicBezTo>
                  <a:pt x="3264731" y="-15602"/>
                  <a:pt x="3302423" y="36583"/>
                  <a:pt x="3374908" y="13390"/>
                </a:cubicBezTo>
                <a:cubicBezTo>
                  <a:pt x="3447393" y="-9803"/>
                  <a:pt x="3506831" y="1793"/>
                  <a:pt x="3566269" y="13390"/>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20"/>
          <p:cNvSpPr>
            <a:spLocks/>
          </p:cNvSpPr>
          <p:nvPr/>
        </p:nvSpPr>
        <p:spPr bwMode="auto">
          <a:xfrm>
            <a:off x="2116138" y="1828800"/>
            <a:ext cx="3567112" cy="4257675"/>
          </a:xfrm>
          <a:custGeom>
            <a:avLst/>
            <a:gdLst>
              <a:gd name="T0" fmla="*/ 0 w 3566269"/>
              <a:gd name="T1" fmla="*/ 4257567 h 4257783"/>
              <a:gd name="T2" fmla="*/ 522139 w 3566269"/>
              <a:gd name="T3" fmla="*/ 3335675 h 4257783"/>
              <a:gd name="T4" fmla="*/ 748401 w 3566269"/>
              <a:gd name="T5" fmla="*/ 3126947 h 4257783"/>
              <a:gd name="T6" fmla="*/ 1079089 w 3566269"/>
              <a:gd name="T7" fmla="*/ 3057368 h 4257783"/>
              <a:gd name="T8" fmla="*/ 1526033 w 3566269"/>
              <a:gd name="T9" fmla="*/ 2768359 h 4257783"/>
              <a:gd name="T10" fmla="*/ 1964495 w 3566269"/>
              <a:gd name="T11" fmla="*/ 2065902 h 4257783"/>
              <a:gd name="T12" fmla="*/ 2592178 w 3566269"/>
              <a:gd name="T13" fmla="*/ 1038531 h 4257783"/>
              <a:gd name="T14" fmla="*/ 3149127 w 3566269"/>
              <a:gd name="T15" fmla="*/ 152542 h 4257783"/>
              <a:gd name="T16" fmla="*/ 3376504 w 3566269"/>
              <a:gd name="T17" fmla="*/ 13390 h 4257783"/>
              <a:gd name="T18" fmla="*/ 3567955 w 3566269"/>
              <a:gd name="T19" fmla="*/ 13390 h 42577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66269" h="4257783">
                <a:moveTo>
                  <a:pt x="0" y="4257783"/>
                </a:moveTo>
                <a:cubicBezTo>
                  <a:pt x="198609" y="3893936"/>
                  <a:pt x="397219" y="3524291"/>
                  <a:pt x="521893" y="3335845"/>
                </a:cubicBezTo>
                <a:cubicBezTo>
                  <a:pt x="646567" y="3147399"/>
                  <a:pt x="655266" y="3173492"/>
                  <a:pt x="748047" y="3127105"/>
                </a:cubicBezTo>
                <a:cubicBezTo>
                  <a:pt x="840828" y="3080718"/>
                  <a:pt x="949035" y="3117292"/>
                  <a:pt x="1078579" y="3057524"/>
                </a:cubicBezTo>
                <a:cubicBezTo>
                  <a:pt x="1208123" y="2997756"/>
                  <a:pt x="1377813" y="2933752"/>
                  <a:pt x="1525311" y="2768499"/>
                </a:cubicBezTo>
                <a:cubicBezTo>
                  <a:pt x="1672809" y="2603246"/>
                  <a:pt x="1785960" y="2354325"/>
                  <a:pt x="1963567" y="2066006"/>
                </a:cubicBezTo>
                <a:cubicBezTo>
                  <a:pt x="2141174" y="1777687"/>
                  <a:pt x="2393608" y="1357492"/>
                  <a:pt x="2590953" y="1038583"/>
                </a:cubicBezTo>
                <a:cubicBezTo>
                  <a:pt x="2788298" y="719674"/>
                  <a:pt x="3016980" y="323415"/>
                  <a:pt x="3147639" y="152550"/>
                </a:cubicBezTo>
                <a:cubicBezTo>
                  <a:pt x="3278298" y="-18315"/>
                  <a:pt x="3302423" y="36583"/>
                  <a:pt x="3374908" y="13390"/>
                </a:cubicBezTo>
                <a:cubicBezTo>
                  <a:pt x="3447393" y="-9803"/>
                  <a:pt x="3506831" y="1793"/>
                  <a:pt x="3566269" y="13390"/>
                </a:cubicBezTo>
              </a:path>
            </a:pathLst>
          </a:custGeom>
          <a:noFill/>
          <a:ln w="5715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TextBox 21"/>
          <p:cNvSpPr txBox="1">
            <a:spLocks noChangeArrowheads="1"/>
          </p:cNvSpPr>
          <p:nvPr/>
        </p:nvSpPr>
        <p:spPr bwMode="auto">
          <a:xfrm>
            <a:off x="2001838" y="4852988"/>
            <a:ext cx="5870575" cy="1077912"/>
          </a:xfrm>
          <a:prstGeom prst="rect">
            <a:avLst/>
          </a:prstGeom>
          <a:gradFill rotWithShape="1">
            <a:gsLst>
              <a:gs pos="0">
                <a:srgbClr val="E5EEFF"/>
              </a:gs>
              <a:gs pos="64999">
                <a:srgbClr val="BFD5FF"/>
              </a:gs>
              <a:gs pos="100000">
                <a:srgbClr val="A3C4FF"/>
              </a:gs>
            </a:gsLst>
            <a:lin ang="5400000" scaled="1"/>
          </a:gradFill>
          <a:ln w="28575">
            <a:solidFill>
              <a:schemeClr val="tx1"/>
            </a:solidFill>
            <a:prstDash val="sysDash"/>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3200" b="1" dirty="0">
                <a:solidFill>
                  <a:srgbClr val="00B050"/>
                </a:solidFill>
                <a:latin typeface="+mn-lt"/>
              </a:rPr>
              <a:t>No </a:t>
            </a:r>
            <a:r>
              <a:rPr lang="en-US" sz="3200" b="1">
                <a:solidFill>
                  <a:srgbClr val="00B050"/>
                </a:solidFill>
                <a:latin typeface="+mn-lt"/>
              </a:rPr>
              <a:t>system performance penalty </a:t>
            </a:r>
            <a:r>
              <a:rPr lang="en-US" sz="3200">
                <a:solidFill>
                  <a:schemeClr val="dk1"/>
                </a:solidFill>
                <a:latin typeface="+mn-lt"/>
              </a:rPr>
              <a:t>incurred from </a:t>
            </a:r>
            <a:r>
              <a:rPr lang="en-US" sz="3200" dirty="0">
                <a:solidFill>
                  <a:schemeClr val="dk1"/>
                </a:solidFill>
                <a:latin typeface="+mn-lt"/>
              </a:rPr>
              <a:t>the </a:t>
            </a:r>
            <a:r>
              <a:rPr lang="en-US" sz="3200" b="1" dirty="0">
                <a:solidFill>
                  <a:schemeClr val="dk1"/>
                </a:solidFill>
                <a:latin typeface="+mn-lt"/>
              </a:rPr>
              <a:t>slow machine!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pPr eaLnBrk="1" hangingPunct="1"/>
            <a:r>
              <a:rPr lang="en-US" altLang="x-none"/>
              <a:t>Summary</a:t>
            </a:r>
          </a:p>
        </p:txBody>
      </p:sp>
      <p:sp>
        <p:nvSpPr>
          <p:cNvPr id="3" name="Content Placeholder 2"/>
          <p:cNvSpPr>
            <a:spLocks noGrp="1"/>
          </p:cNvSpPr>
          <p:nvPr>
            <p:ph idx="1"/>
          </p:nvPr>
        </p:nvSpPr>
        <p:spPr>
          <a:xfrm>
            <a:off x="457200" y="1600200"/>
            <a:ext cx="8229600" cy="2814638"/>
          </a:xfrm>
        </p:spPr>
        <p:txBody>
          <a:bodyPr>
            <a:normAutofit fontScale="92500"/>
          </a:bodyPr>
          <a:lstStyle/>
          <a:p>
            <a:pPr eaLnBrk="1" hangingPunct="1">
              <a:defRPr/>
            </a:pPr>
            <a:r>
              <a:rPr lang="en-US" dirty="0" smtClean="0"/>
              <a:t>Two different methods of achieving </a:t>
            </a:r>
            <a:r>
              <a:rPr lang="en-US" b="1" dirty="0" smtClean="0"/>
              <a:t>consistency</a:t>
            </a:r>
          </a:p>
          <a:p>
            <a:pPr lvl="1" eaLnBrk="1" hangingPunct="1">
              <a:defRPr/>
            </a:pPr>
            <a:r>
              <a:rPr lang="en-US" dirty="0" smtClean="0"/>
              <a:t>Graph Coloring</a:t>
            </a:r>
          </a:p>
          <a:p>
            <a:pPr lvl="1" eaLnBrk="1" hangingPunct="1">
              <a:defRPr/>
            </a:pPr>
            <a:r>
              <a:rPr lang="en-US" dirty="0" smtClean="0"/>
              <a:t>Distributed Locking with pipelining</a:t>
            </a:r>
          </a:p>
          <a:p>
            <a:pPr eaLnBrk="1" hangingPunct="1">
              <a:defRPr/>
            </a:pPr>
            <a:r>
              <a:rPr lang="en-US" b="1" dirty="0" smtClean="0"/>
              <a:t>Efficient implementations</a:t>
            </a:r>
          </a:p>
          <a:p>
            <a:pPr eaLnBrk="1" hangingPunct="1">
              <a:defRPr/>
            </a:pPr>
            <a:r>
              <a:rPr lang="en-US" b="1" spc="-150" dirty="0" smtClean="0"/>
              <a:t>Asynchronous FT </a:t>
            </a:r>
            <a:r>
              <a:rPr lang="en-US" spc="-150" dirty="0" smtClean="0"/>
              <a:t>w/fine-grained </a:t>
            </a:r>
            <a:r>
              <a:rPr lang="en-US" spc="-150" dirty="0" err="1" smtClean="0"/>
              <a:t>Chandy-Lamport</a:t>
            </a:r>
            <a:endParaRPr lang="en-US" spc="-150" dirty="0" smtClean="0"/>
          </a:p>
        </p:txBody>
      </p:sp>
      <p:sp>
        <p:nvSpPr>
          <p:cNvPr id="11469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Tx/>
              <a:buNone/>
            </a:pPr>
            <a:fld id="{E9E54935-ECE1-BB40-8386-D16329389A63}" type="slidenum">
              <a:rPr lang="en-US" altLang="x-none" sz="1200"/>
              <a:pPr fontAlgn="base">
                <a:spcBef>
                  <a:spcPct val="0"/>
                </a:spcBef>
                <a:spcAft>
                  <a:spcPct val="0"/>
                </a:spcAft>
                <a:buFontTx/>
                <a:buNone/>
              </a:pPr>
              <a:t>57</a:t>
            </a:fld>
            <a:endParaRPr lang="en-US" altLang="x-none" sz="1200"/>
          </a:p>
        </p:txBody>
      </p:sp>
      <p:sp>
        <p:nvSpPr>
          <p:cNvPr id="4" name="TextBox 3"/>
          <p:cNvSpPr txBox="1">
            <a:spLocks noChangeArrowheads="1"/>
          </p:cNvSpPr>
          <p:nvPr/>
        </p:nvSpPr>
        <p:spPr bwMode="auto">
          <a:xfrm>
            <a:off x="566738" y="4978400"/>
            <a:ext cx="2473325" cy="5238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2800" b="1" dirty="0">
                <a:solidFill>
                  <a:schemeClr val="dk1"/>
                </a:solidFill>
                <a:latin typeface="+mn-lt"/>
              </a:rPr>
              <a:t>Performance</a:t>
            </a:r>
          </a:p>
        </p:txBody>
      </p:sp>
      <p:sp>
        <p:nvSpPr>
          <p:cNvPr id="5" name="TextBox 4"/>
          <p:cNvSpPr txBox="1">
            <a:spLocks noChangeArrowheads="1"/>
          </p:cNvSpPr>
          <p:nvPr/>
        </p:nvSpPr>
        <p:spPr bwMode="auto">
          <a:xfrm>
            <a:off x="958850" y="5678488"/>
            <a:ext cx="7172325" cy="64611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3600" b="1" dirty="0" err="1">
                <a:solidFill>
                  <a:schemeClr val="dk1"/>
                </a:solidFill>
                <a:latin typeface="+mn-lt"/>
              </a:rPr>
              <a:t>Useability</a:t>
            </a:r>
            <a:endParaRPr lang="en-US" sz="3600" b="1" dirty="0">
              <a:solidFill>
                <a:schemeClr val="dk1"/>
              </a:solidFill>
              <a:latin typeface="+mn-lt"/>
            </a:endParaRPr>
          </a:p>
        </p:txBody>
      </p:sp>
      <p:sp>
        <p:nvSpPr>
          <p:cNvPr id="6" name="TextBox 5"/>
          <p:cNvSpPr txBox="1">
            <a:spLocks noChangeArrowheads="1"/>
          </p:cNvSpPr>
          <p:nvPr/>
        </p:nvSpPr>
        <p:spPr bwMode="auto">
          <a:xfrm>
            <a:off x="3289300" y="4978400"/>
            <a:ext cx="2473325" cy="5238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2800" b="1" dirty="0">
                <a:solidFill>
                  <a:schemeClr val="dk1"/>
                </a:solidFill>
                <a:latin typeface="+mn-lt"/>
              </a:rPr>
              <a:t>Efficiency</a:t>
            </a:r>
          </a:p>
        </p:txBody>
      </p:sp>
      <p:sp>
        <p:nvSpPr>
          <p:cNvPr id="7" name="TextBox 6"/>
          <p:cNvSpPr txBox="1">
            <a:spLocks noChangeArrowheads="1"/>
          </p:cNvSpPr>
          <p:nvPr/>
        </p:nvSpPr>
        <p:spPr bwMode="auto">
          <a:xfrm>
            <a:off x="6135688" y="4978400"/>
            <a:ext cx="2474912" cy="5238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a:spAutoFit/>
          </a:bodyPr>
          <a:lstStyle/>
          <a:p>
            <a:pPr algn="ctr" eaLnBrk="1" fontAlgn="auto" hangingPunct="1">
              <a:spcBef>
                <a:spcPts val="0"/>
              </a:spcBef>
              <a:spcAft>
                <a:spcPts val="0"/>
              </a:spcAft>
              <a:defRPr/>
            </a:pPr>
            <a:r>
              <a:rPr lang="en-US" sz="2800" b="1">
                <a:solidFill>
                  <a:schemeClr val="dk1"/>
                </a:solidFill>
                <a:latin typeface="+mn-lt"/>
              </a:rPr>
              <a:t>Scalability</a:t>
            </a:r>
            <a:endParaRPr lang="en-US" sz="2800" b="1" dirty="0">
              <a:solidFill>
                <a:schemeClr val="dk1"/>
              </a:solidFill>
              <a:latin typeface="+mn-lt"/>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65138"/>
            <a:ext cx="8229600" cy="5661025"/>
          </a:xfrm>
        </p:spPr>
        <p:txBody>
          <a:bodyPr anchor="ctr"/>
          <a:lstStyle/>
          <a:p>
            <a:pPr marL="0" indent="0" algn="ctr">
              <a:lnSpc>
                <a:spcPct val="80000"/>
              </a:lnSpc>
              <a:buFont typeface="Arial" charset="0"/>
              <a:buNone/>
              <a:defRPr/>
            </a:pPr>
            <a:r>
              <a:rPr lang="en-US" sz="3600" dirty="0" smtClean="0">
                <a:solidFill>
                  <a:schemeClr val="bg1"/>
                </a:solidFill>
              </a:rPr>
              <a:t>Sunday topic:</a:t>
            </a:r>
          </a:p>
          <a:p>
            <a:pPr marL="0" indent="0" algn="ctr">
              <a:lnSpc>
                <a:spcPct val="80000"/>
              </a:lnSpc>
              <a:buFont typeface="Arial" charset="0"/>
              <a:buNone/>
              <a:defRPr/>
            </a:pPr>
            <a:r>
              <a:rPr lang="en-US" sz="3600" b="1" dirty="0" smtClean="0">
                <a:solidFill>
                  <a:schemeClr val="accent6">
                    <a:lumMod val="75000"/>
                  </a:schemeClr>
                </a:solidFill>
              </a:rPr>
              <a:t>Streaming </a:t>
            </a:r>
            <a:r>
              <a:rPr lang="en-US" sz="3600" b="1" smtClean="0">
                <a:solidFill>
                  <a:schemeClr val="accent6">
                    <a:lumMod val="75000"/>
                  </a:schemeClr>
                </a:solidFill>
              </a:rPr>
              <a:t>Data Processing</a:t>
            </a:r>
          </a:p>
          <a:p>
            <a:pPr marL="0" indent="0" algn="ctr">
              <a:lnSpc>
                <a:spcPct val="80000"/>
              </a:lnSpc>
              <a:buFont typeface="Arial" charset="0"/>
              <a:buNone/>
              <a:defRPr/>
            </a:pPr>
            <a:r>
              <a:rPr lang="en-US" sz="3600" b="1" smtClean="0">
                <a:solidFill>
                  <a:schemeClr val="accent6">
                    <a:lumMod val="75000"/>
                  </a:schemeClr>
                </a:solidFill>
              </a:rPr>
              <a:t>and Cluster Coordination</a:t>
            </a:r>
            <a:endParaRPr lang="en-US" sz="36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4F30C9C0-7725-6B47-A9D8-4ACA12A8FBF1}"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ctrTitle"/>
          </p:nvPr>
        </p:nvSpPr>
        <p:spPr>
          <a:xfrm>
            <a:off x="685800" y="1912938"/>
            <a:ext cx="7772400" cy="1676400"/>
          </a:xfrm>
        </p:spPr>
        <p:txBody>
          <a:bodyPr/>
          <a:lstStyle/>
          <a:p>
            <a:pPr eaLnBrk="1" hangingPunct="1"/>
            <a:r>
              <a:rPr lang="en-US" altLang="x-none"/>
              <a:t>MapReduce / Hadoop</a:t>
            </a:r>
          </a:p>
        </p:txBody>
      </p:sp>
      <p:sp>
        <p:nvSpPr>
          <p:cNvPr id="19458" name="Subtitle 4"/>
          <p:cNvSpPr>
            <a:spLocks noGrp="1"/>
          </p:cNvSpPr>
          <p:nvPr>
            <p:ph type="subTitle" idx="1"/>
          </p:nvPr>
        </p:nvSpPr>
        <p:spPr>
          <a:xfrm>
            <a:off x="1847850" y="4046538"/>
            <a:ext cx="5448300" cy="954087"/>
          </a:xfrm>
        </p:spPr>
        <p:txBody>
          <a:bodyPr wrap="none">
            <a:spAutoFit/>
          </a:bodyPr>
          <a:lstStyle/>
          <a:p>
            <a:pPr eaLnBrk="1" hangingPunct="1"/>
            <a:r>
              <a:rPr lang="en-US" altLang="x-none" sz="2800" b="1">
                <a:solidFill>
                  <a:srgbClr val="0070C0"/>
                </a:solidFill>
              </a:rPr>
              <a:t>Build learning algorithms on top of </a:t>
            </a:r>
            <a:br>
              <a:rPr lang="en-US" altLang="x-none" sz="2800" b="1">
                <a:solidFill>
                  <a:srgbClr val="0070C0"/>
                </a:solidFill>
              </a:rPr>
            </a:br>
            <a:r>
              <a:rPr lang="en-US" altLang="x-none" sz="2800" b="1">
                <a:solidFill>
                  <a:srgbClr val="0070C0"/>
                </a:solidFill>
              </a:rPr>
              <a:t>high-level parallel abstractions</a:t>
            </a:r>
          </a:p>
        </p:txBody>
      </p:sp>
      <p:sp>
        <p:nvSpPr>
          <p:cNvPr id="21507" name="TextBox 1"/>
          <p:cNvSpPr txBox="1">
            <a:spLocks noChangeArrowheads="1"/>
          </p:cNvSpPr>
          <p:nvPr/>
        </p:nvSpPr>
        <p:spPr bwMode="auto">
          <a:xfrm>
            <a:off x="533400" y="990600"/>
            <a:ext cx="300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defRPr/>
            </a:pPr>
            <a:r>
              <a:rPr lang="en-US" altLang="x-none" sz="2800" dirty="0" smtClean="0"/>
              <a:t>... a </a:t>
            </a:r>
            <a:r>
              <a:rPr lang="en-US" altLang="x-none" sz="2800" b="1" i="1" dirty="0" smtClean="0">
                <a:solidFill>
                  <a:schemeClr val="accent6">
                    <a:lumMod val="75000"/>
                  </a:schemeClr>
                </a:solidFill>
              </a:rPr>
              <a:t>better</a:t>
            </a:r>
            <a:r>
              <a:rPr lang="en-US" altLang="x-none" sz="2800" dirty="0" smtClean="0">
                <a:solidFill>
                  <a:schemeClr val="accent6">
                    <a:lumMod val="75000"/>
                  </a:schemeClr>
                </a:solidFill>
              </a:rPr>
              <a:t> </a:t>
            </a:r>
            <a:r>
              <a:rPr lang="en-US" altLang="x-none" sz="2800" dirty="0" smtClean="0"/>
              <a:t>answer: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a:spLocks noChangeArrowheads="1"/>
          </p:cNvSpPr>
          <p:nvPr/>
        </p:nvSpPr>
        <p:spPr bwMode="auto">
          <a:xfrm>
            <a:off x="263525" y="4757738"/>
            <a:ext cx="8423275" cy="944562"/>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1</a:t>
            </a: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2</a:t>
            </a: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3</a:t>
            </a: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4</a:t>
            </a:r>
          </a:p>
        </p:txBody>
      </p:sp>
      <p:sp>
        <p:nvSpPr>
          <p:cNvPr id="20494" name="Title 1"/>
          <p:cNvSpPr>
            <a:spLocks noGrp="1"/>
          </p:cNvSpPr>
          <p:nvPr>
            <p:ph type="title"/>
          </p:nvPr>
        </p:nvSpPr>
        <p:spPr/>
        <p:txBody>
          <a:bodyPr/>
          <a:lstStyle/>
          <a:p>
            <a:pPr eaLnBrk="1" hangingPunct="1"/>
            <a:r>
              <a:rPr lang="en-US" altLang="x-none"/>
              <a:t>MapReduce – Map Phase</a:t>
            </a:r>
          </a:p>
        </p:txBody>
      </p:sp>
      <p:sp>
        <p:nvSpPr>
          <p:cNvPr id="4" name="Slide Number Placeholder 3"/>
          <p:cNvSpPr>
            <a:spLocks noGrp="1"/>
          </p:cNvSpPr>
          <p:nvPr>
            <p:ph type="sldNum" sz="quarter" idx="12"/>
          </p:nvPr>
        </p:nvSpPr>
        <p:spPr/>
        <p:txBody>
          <a:bodyPr/>
          <a:lstStyle/>
          <a:p>
            <a:pPr>
              <a:defRPr/>
            </a:pPr>
            <a:fld id="{E499A1AE-8DC3-9B4D-9EF0-E951895523C9}" type="slidenum">
              <a:rPr lang="en-US"/>
              <a:pPr>
                <a:defRPr/>
              </a:pPr>
              <a:t>7</a:t>
            </a:fld>
            <a:endParaRPr lang="en-US"/>
          </a:p>
        </p:txBody>
      </p:sp>
      <p:sp>
        <p:nvSpPr>
          <p:cNvPr id="7" name="Rectangle 6"/>
          <p:cNvSpPr>
            <a:spLocks noChangeArrowheads="1"/>
          </p:cNvSpPr>
          <p:nvPr/>
        </p:nvSpPr>
        <p:spPr bwMode="auto">
          <a:xfrm>
            <a:off x="263525" y="1363663"/>
            <a:ext cx="8423275" cy="9445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0497" name="TextBox 23"/>
          <p:cNvSpPr txBox="1">
            <a:spLocks noChangeArrowheads="1"/>
          </p:cNvSpPr>
          <p:nvPr/>
        </p:nvSpPr>
        <p:spPr bwMode="auto">
          <a:xfrm>
            <a:off x="263525" y="5702300"/>
            <a:ext cx="842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b="1"/>
              <a:t>Embarrassingly Parallel independent computation </a:t>
            </a:r>
          </a:p>
        </p:txBody>
      </p:sp>
      <p:pic>
        <p:nvPicPr>
          <p:cNvPr id="25" name="Picture 24" descr="aap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465263"/>
            <a:ext cx="4841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29" descr="ant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6963" y="1454150"/>
            <a:ext cx="492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Picture 30" descr="arthur.jpg"/>
          <p:cNvSpPr>
            <a:spLocks noChangeAspect="1"/>
          </p:cNvSpPr>
          <p:nvPr/>
        </p:nvSpPr>
        <p:spPr bwMode="auto">
          <a:xfrm>
            <a:off x="1752600" y="1447800"/>
            <a:ext cx="574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endParaRPr lang="x-none" altLang="x-none" sz="1800"/>
          </a:p>
        </p:txBody>
      </p:sp>
      <p:pic>
        <p:nvPicPr>
          <p:cNvPr id="34" name="Picture 33" descr="bicks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447800"/>
            <a:ext cx="5937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radle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9613" y="1484313"/>
            <a:ext cx="536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38" descr="dudik.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72075" y="1484313"/>
            <a:ext cx="60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39" descr="funiak.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8038" y="1484313"/>
            <a:ext cx="639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gonzalez.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43688" y="1484313"/>
            <a:ext cx="5207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44" descr="guestri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80275" y="1484313"/>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7" name="Picture 45" descr="hong.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23213" y="1484313"/>
            <a:ext cx="5397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46" descr="huang.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84613" y="1484313"/>
            <a:ext cx="5191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48" descr="ylow.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08338" y="1484313"/>
            <a:ext cx="560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auto">
          <a:xfrm>
            <a:off x="1228725" y="3127375"/>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latin typeface="Tahoma" charset="0"/>
                <a:ea typeface="ＭＳ Ｐゴシック" charset="-128"/>
                <a:cs typeface="ＭＳ Ｐゴシック" charset="-128"/>
              </a:rPr>
              <a:t>1</a:t>
            </a: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52" name="Rectangle 51"/>
          <p:cNvSpPr>
            <a:spLocks noChangeArrowheads="1"/>
          </p:cNvSpPr>
          <p:nvPr/>
        </p:nvSpPr>
        <p:spPr bwMode="auto">
          <a:xfrm>
            <a:off x="33607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53" name="Rectangle 52"/>
          <p:cNvSpPr>
            <a:spLocks noChangeArrowheads="1"/>
          </p:cNvSpPr>
          <p:nvPr/>
        </p:nvSpPr>
        <p:spPr bwMode="auto">
          <a:xfrm>
            <a:off x="5505450"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1</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54" name="Rectangle 53"/>
          <p:cNvSpPr>
            <a:spLocks noChangeArrowheads="1"/>
          </p:cNvSpPr>
          <p:nvPr/>
        </p:nvSpPr>
        <p:spPr bwMode="auto">
          <a:xfrm>
            <a:off x="7616825"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5</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p:txBody>
      </p:sp>
      <p:sp>
        <p:nvSpPr>
          <p:cNvPr id="20514" name="TextBox 31"/>
          <p:cNvSpPr txBox="1">
            <a:spLocks noChangeArrowheads="1"/>
          </p:cNvSpPr>
          <p:nvPr/>
        </p:nvSpPr>
        <p:spPr bwMode="auto">
          <a:xfrm>
            <a:off x="250825" y="6030913"/>
            <a:ext cx="8423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b="1"/>
              <a:t>No Communication needed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E-6 -8.14815E-6 L 0.06806 0.23587 " pathEditMode="relative" ptsTypes="AA">
                                      <p:cBhvr>
                                        <p:cTn id="6" dur="500" fill="hold"/>
                                        <p:tgtEl>
                                          <p:spTgt spid="2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05556E-6 3.7037E-6 L 0.08194 0.23611 " pathEditMode="relative" ptsTypes="AA">
                                      <p:cBhvr>
                                        <p:cTn id="8" dur="500" fill="hold"/>
                                        <p:tgtEl>
                                          <p:spTgt spid="3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22222E-6 -3.7037E-7 L 0.09584 0.23866 " pathEditMode="relative" ptsTypes="AA">
                                      <p:cBhvr>
                                        <p:cTn id="10" dur="500" fill="hold"/>
                                        <p:tgtEl>
                                          <p:spTgt spid="3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2.77778E-7 4.44444E-6 L 0.09167 0.23403 " pathEditMode="relative" ptsTypes="AA">
                                      <p:cBhvr>
                                        <p:cTn id="12" dur="500" fill="hold"/>
                                        <p:tgtEl>
                                          <p:spTgt spid="42"/>
                                        </p:tgtEl>
                                        <p:attrNameLst>
                                          <p:attrName>ppt_x</p:attrName>
                                          <p:attrName>ppt_y</p:attrName>
                                        </p:attrNameLst>
                                      </p:cBhvr>
                                    </p:animMotion>
                                  </p:childTnLst>
                                </p:cTn>
                              </p:par>
                            </p:childTnLst>
                          </p:cTn>
                        </p:par>
                        <p:par>
                          <p:cTn id="13" fill="hold" nodeType="afterGroup">
                            <p:stCondLst>
                              <p:cond delay="500"/>
                            </p:stCondLst>
                            <p:childTnLst>
                              <p:par>
                                <p:cTn id="14" presetID="53" presetClass="exit" presetSubtype="0" fill="hold" nodeType="afterEffect">
                                  <p:stCondLst>
                                    <p:cond delay="0"/>
                                  </p:stCondLst>
                                  <p:childTnLst>
                                    <p:anim calcmode="lin" valueType="num">
                                      <p:cBhvr>
                                        <p:cTn id="15" dur="500"/>
                                        <p:tgtEl>
                                          <p:spTgt spid="34"/>
                                        </p:tgtEl>
                                        <p:attrNameLst>
                                          <p:attrName>ppt_w</p:attrName>
                                        </p:attrNameLst>
                                      </p:cBhvr>
                                      <p:tavLst>
                                        <p:tav tm="0">
                                          <p:val>
                                            <p:strVal val="ppt_w"/>
                                          </p:val>
                                        </p:tav>
                                        <p:tav tm="100000">
                                          <p:val>
                                            <p:fltVal val="0"/>
                                          </p:val>
                                        </p:tav>
                                      </p:tavLst>
                                    </p:anim>
                                    <p:anim calcmode="lin" valueType="num">
                                      <p:cBhvr>
                                        <p:cTn id="16" dur="500"/>
                                        <p:tgtEl>
                                          <p:spTgt spid="34"/>
                                        </p:tgtEl>
                                        <p:attrNameLst>
                                          <p:attrName>ppt_h</p:attrName>
                                        </p:attrNameLst>
                                      </p:cBhvr>
                                      <p:tavLst>
                                        <p:tav tm="0">
                                          <p:val>
                                            <p:strVal val="ppt_h"/>
                                          </p:val>
                                        </p:tav>
                                        <p:tav tm="100000">
                                          <p:val>
                                            <p:fltVal val="0"/>
                                          </p:val>
                                        </p:tav>
                                      </p:tavLst>
                                    </p:anim>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25"/>
                                        </p:tgtEl>
                                        <p:attrNameLst>
                                          <p:attrName>ppt_w</p:attrName>
                                        </p:attrNameLst>
                                      </p:cBhvr>
                                      <p:tavLst>
                                        <p:tav tm="0">
                                          <p:val>
                                            <p:strVal val="ppt_w"/>
                                          </p:val>
                                        </p:tav>
                                        <p:tav tm="100000">
                                          <p:val>
                                            <p:fltVal val="0"/>
                                          </p:val>
                                        </p:tav>
                                      </p:tavLst>
                                    </p:anim>
                                    <p:anim calcmode="lin" valueType="num">
                                      <p:cBhvr>
                                        <p:cTn id="21" dur="500"/>
                                        <p:tgtEl>
                                          <p:spTgt spid="25"/>
                                        </p:tgtEl>
                                        <p:attrNameLst>
                                          <p:attrName>ppt_h</p:attrName>
                                        </p:attrNameLst>
                                      </p:cBhvr>
                                      <p:tavLst>
                                        <p:tav tm="0">
                                          <p:val>
                                            <p:strVal val="ppt_h"/>
                                          </p:val>
                                        </p:tav>
                                        <p:tav tm="100000">
                                          <p:val>
                                            <p:fltVal val="0"/>
                                          </p:val>
                                        </p:tav>
                                      </p:tavLst>
                                    </p:anim>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2"/>
                                        </p:tgtEl>
                                        <p:attrNameLst>
                                          <p:attrName>ppt_w</p:attrName>
                                        </p:attrNameLst>
                                      </p:cBhvr>
                                      <p:tavLst>
                                        <p:tav tm="0">
                                          <p:val>
                                            <p:strVal val="ppt_w"/>
                                          </p:val>
                                        </p:tav>
                                        <p:tav tm="100000">
                                          <p:val>
                                            <p:fltVal val="0"/>
                                          </p:val>
                                        </p:tav>
                                      </p:tavLst>
                                    </p:anim>
                                    <p:anim calcmode="lin" valueType="num">
                                      <p:cBhvr>
                                        <p:cTn id="26" dur="500"/>
                                        <p:tgtEl>
                                          <p:spTgt spid="42"/>
                                        </p:tgtEl>
                                        <p:attrNameLst>
                                          <p:attrName>ppt_h</p:attrName>
                                        </p:attrNameLst>
                                      </p:cBhvr>
                                      <p:tavLst>
                                        <p:tav tm="0">
                                          <p:val>
                                            <p:strVal val="ppt_h"/>
                                          </p:val>
                                        </p:tav>
                                        <p:tav tm="100000">
                                          <p:val>
                                            <p:fltVal val="0"/>
                                          </p:val>
                                        </p:tav>
                                      </p:tavLst>
                                    </p:anim>
                                    <p:animEffect transition="out" filter="fade">
                                      <p:cBhvr>
                                        <p:cTn id="27" dur="500"/>
                                        <p:tgtEl>
                                          <p:spTgt spid="42"/>
                                        </p:tgtEl>
                                      </p:cBhvr>
                                    </p:animEffect>
                                    <p:set>
                                      <p:cBhvr>
                                        <p:cTn id="28" dur="1" fill="hold">
                                          <p:stCondLst>
                                            <p:cond delay="499"/>
                                          </p:stCondLst>
                                        </p:cTn>
                                        <p:tgtEl>
                                          <p:spTgt spid="42"/>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6"/>
                                        </p:tgtEl>
                                        <p:attrNameLst>
                                          <p:attrName>ppt_w</p:attrName>
                                        </p:attrNameLst>
                                      </p:cBhvr>
                                      <p:tavLst>
                                        <p:tav tm="0">
                                          <p:val>
                                            <p:strVal val="ppt_w"/>
                                          </p:val>
                                        </p:tav>
                                        <p:tav tm="100000">
                                          <p:val>
                                            <p:fltVal val="0"/>
                                          </p:val>
                                        </p:tav>
                                      </p:tavLst>
                                    </p:anim>
                                    <p:anim calcmode="lin" valueType="num">
                                      <p:cBhvr>
                                        <p:cTn id="31" dur="500"/>
                                        <p:tgtEl>
                                          <p:spTgt spid="36"/>
                                        </p:tgtEl>
                                        <p:attrNameLst>
                                          <p:attrName>ppt_h</p:attrName>
                                        </p:attrNameLst>
                                      </p:cBhvr>
                                      <p:tavLst>
                                        <p:tav tm="0">
                                          <p:val>
                                            <p:strVal val="ppt_h"/>
                                          </p:val>
                                        </p:tav>
                                        <p:tav tm="100000">
                                          <p:val>
                                            <p:fltVal val="0"/>
                                          </p:val>
                                        </p:tav>
                                      </p:tavLst>
                                    </p:anim>
                                    <p:animEffect transition="out" filter="fade">
                                      <p:cBhvr>
                                        <p:cTn id="32" dur="500"/>
                                        <p:tgtEl>
                                          <p:spTgt spid="36"/>
                                        </p:tgtEl>
                                      </p:cBhvr>
                                    </p:animEffect>
                                    <p:set>
                                      <p:cBhvr>
                                        <p:cTn id="33" dur="1" fill="hold">
                                          <p:stCondLst>
                                            <p:cond delay="499"/>
                                          </p:stCondLst>
                                        </p:cTn>
                                        <p:tgtEl>
                                          <p:spTgt spid="3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nodeType="afterGroup">
                            <p:stCondLst>
                              <p:cond delay="1000"/>
                            </p:stCondLst>
                            <p:childTnLst>
                              <p:par>
                                <p:cTn id="55" presetID="0" presetClass="path" presetSubtype="0" accel="50000" decel="50000" fill="hold" grpId="1" nodeType="afterEffect">
                                  <p:stCondLst>
                                    <p:cond delay="0"/>
                                  </p:stCondLst>
                                  <p:childTnLst>
                                    <p:animMotion origin="layout" path="M 5E-6 3.33333E-6 L -0.06962 0.25486 " pathEditMode="relative" rAng="0" ptsTypes="AA">
                                      <p:cBhvr>
                                        <p:cTn id="56" dur="500" fill="hold"/>
                                        <p:tgtEl>
                                          <p:spTgt spid="50"/>
                                        </p:tgtEl>
                                        <p:attrNameLst>
                                          <p:attrName>ppt_x</p:attrName>
                                          <p:attrName>ppt_y</p:attrName>
                                        </p:attrNameLst>
                                      </p:cBhvr>
                                      <p:rCtr x="-3500" y="12700"/>
                                    </p:animMotion>
                                  </p:childTnLst>
                                </p:cTn>
                              </p:par>
                              <p:par>
                                <p:cTn id="57" presetID="0" presetClass="path" presetSubtype="0" accel="50000" decel="50000" fill="hold" grpId="1" nodeType="withEffect">
                                  <p:stCondLst>
                                    <p:cond delay="0"/>
                                  </p:stCondLst>
                                  <p:childTnLst>
                                    <p:animMotion origin="layout" path="M 4.72222E-6 3.7037E-6 L -0.07899 0.25509 " pathEditMode="relative" ptsTypes="AA">
                                      <p:cBhvr>
                                        <p:cTn id="58" dur="500" fill="hold"/>
                                        <p:tgtEl>
                                          <p:spTgt spid="52"/>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5.27778E-6 3.7037E-6 L -0.09235 0.25509 " pathEditMode="relative" ptsTypes="AA">
                                      <p:cBhvr>
                                        <p:cTn id="60" dur="500" fill="hold"/>
                                        <p:tgtEl>
                                          <p:spTgt spid="53"/>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1.11111E-6 3.7037E-6 L -0.08768 0.25509 " pathEditMode="relative" ptsTypes="AA">
                                      <p:cBhvr>
                                        <p:cTn id="62" dur="5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53" grpId="0" animBg="1"/>
      <p:bldP spid="53" grpId="1" animBg="1"/>
      <p:bldP spid="54" grpId="0" animBg="1"/>
      <p:bldP spid="5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a:spLocks noChangeArrowheads="1"/>
          </p:cNvSpPr>
          <p:nvPr/>
        </p:nvSpPr>
        <p:spPr bwMode="auto">
          <a:xfrm>
            <a:off x="263525" y="4757738"/>
            <a:ext cx="8423275" cy="944562"/>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1</a:t>
            </a: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2</a:t>
            </a: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3</a:t>
            </a: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4</a:t>
            </a:r>
          </a:p>
        </p:txBody>
      </p:sp>
      <p:sp>
        <p:nvSpPr>
          <p:cNvPr id="22542" name="Title 1"/>
          <p:cNvSpPr>
            <a:spLocks noGrp="1"/>
          </p:cNvSpPr>
          <p:nvPr>
            <p:ph type="title"/>
          </p:nvPr>
        </p:nvSpPr>
        <p:spPr/>
        <p:txBody>
          <a:bodyPr/>
          <a:lstStyle/>
          <a:p>
            <a:pPr eaLnBrk="1" hangingPunct="1"/>
            <a:r>
              <a:rPr lang="en-US" altLang="x-none"/>
              <a:t>MapReduce – Map Phase</a:t>
            </a:r>
          </a:p>
        </p:txBody>
      </p:sp>
      <p:sp>
        <p:nvSpPr>
          <p:cNvPr id="4" name="Slide Number Placeholder 3"/>
          <p:cNvSpPr>
            <a:spLocks noGrp="1"/>
          </p:cNvSpPr>
          <p:nvPr>
            <p:ph type="sldNum" sz="quarter" idx="12"/>
          </p:nvPr>
        </p:nvSpPr>
        <p:spPr/>
        <p:txBody>
          <a:bodyPr/>
          <a:lstStyle/>
          <a:p>
            <a:pPr>
              <a:defRPr/>
            </a:pPr>
            <a:fld id="{E71A681B-2752-E547-80DC-6F1BCA287681}" type="slidenum">
              <a:rPr lang="en-US"/>
              <a:pPr>
                <a:defRPr/>
              </a:pPr>
              <a:t>8</a:t>
            </a:fld>
            <a:endParaRPr lang="en-US"/>
          </a:p>
        </p:txBody>
      </p:sp>
      <p:sp>
        <p:nvSpPr>
          <p:cNvPr id="7" name="Rectangle 6"/>
          <p:cNvSpPr>
            <a:spLocks noChangeArrowheads="1"/>
          </p:cNvSpPr>
          <p:nvPr/>
        </p:nvSpPr>
        <p:spPr bwMode="auto">
          <a:xfrm>
            <a:off x="263525" y="1363663"/>
            <a:ext cx="8423275" cy="9445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pic>
        <p:nvPicPr>
          <p:cNvPr id="30" name="Picture 29" descr="ant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454150"/>
            <a:ext cx="492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30" descr="arth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74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dudi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2075" y="1484313"/>
            <a:ext cx="60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39" descr="funia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88038" y="1484313"/>
            <a:ext cx="639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guestr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0275" y="1484313"/>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45" descr="hong.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23213" y="1484313"/>
            <a:ext cx="5397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46" descr="huang.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84613" y="1484313"/>
            <a:ext cx="5191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ylow.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8338" y="1484313"/>
            <a:ext cx="560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Rectangle 49"/>
          <p:cNvSpPr>
            <a:spLocks noChangeArrowheads="1"/>
          </p:cNvSpPr>
          <p:nvPr/>
        </p:nvSpPr>
        <p:spPr bwMode="auto">
          <a:xfrm>
            <a:off x="5667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latin typeface="Tahoma" charset="0"/>
                <a:ea typeface="ＭＳ Ｐゴシック" charset="-128"/>
                <a:cs typeface="ＭＳ Ｐゴシック" charset="-128"/>
              </a:rPr>
              <a:t>1</a:t>
            </a: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22554" name="Rectangle 51"/>
          <p:cNvSpPr>
            <a:spLocks noChangeArrowheads="1"/>
          </p:cNvSpPr>
          <p:nvPr/>
        </p:nvSpPr>
        <p:spPr bwMode="auto">
          <a:xfrm>
            <a:off x="26114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2555" name="Rectangle 52"/>
          <p:cNvSpPr>
            <a:spLocks noChangeArrowheads="1"/>
          </p:cNvSpPr>
          <p:nvPr/>
        </p:nvSpPr>
        <p:spPr bwMode="auto">
          <a:xfrm>
            <a:off x="46815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1</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2556" name="Rectangle 53"/>
          <p:cNvSpPr>
            <a:spLocks noChangeArrowheads="1"/>
          </p:cNvSpPr>
          <p:nvPr/>
        </p:nvSpPr>
        <p:spPr bwMode="auto">
          <a:xfrm>
            <a:off x="68278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5</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p:txBody>
      </p:sp>
      <p:sp>
        <p:nvSpPr>
          <p:cNvPr id="32" name="Rectangle 31"/>
          <p:cNvSpPr>
            <a:spLocks noChangeArrowheads="1"/>
          </p:cNvSpPr>
          <p:nvPr/>
        </p:nvSpPr>
        <p:spPr bwMode="auto">
          <a:xfrm>
            <a:off x="1228725" y="3127375"/>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200">
                <a:ea typeface="ＭＳ Ｐゴシック" charset="-128"/>
                <a:cs typeface="ＭＳ Ｐゴシック" charset="-128"/>
              </a:rPr>
              <a:t>2</a:t>
            </a:r>
          </a:p>
          <a:p>
            <a:pPr algn="ctr" eaLnBrk="1" hangingPunct="1">
              <a:spcBef>
                <a:spcPct val="0"/>
              </a:spcBef>
              <a:buFontTx/>
              <a:buNone/>
            </a:pPr>
            <a:r>
              <a:rPr lang="en-US" altLang="x-none" sz="1200">
                <a:ea typeface="ＭＳ Ｐゴシック" charset="-128"/>
                <a:cs typeface="ＭＳ Ｐゴシック" charset="-128"/>
              </a:rPr>
              <a:t>4</a:t>
            </a:r>
          </a:p>
          <a:p>
            <a:pPr algn="ctr" eaLnBrk="1" hangingPunct="1">
              <a:spcBef>
                <a:spcPct val="0"/>
              </a:spcBef>
              <a:buFontTx/>
              <a:buNone/>
            </a:pPr>
            <a:r>
              <a:rPr lang="en-US" altLang="x-none" sz="1200">
                <a:ea typeface="ＭＳ Ｐゴシック" charset="-128"/>
                <a:cs typeface="ＭＳ Ｐゴシック" charset="-128"/>
              </a:rPr>
              <a:t>.</a:t>
            </a:r>
          </a:p>
          <a:p>
            <a:pPr algn="ctr" eaLnBrk="1" hangingPunct="1">
              <a:spcBef>
                <a:spcPct val="0"/>
              </a:spcBef>
              <a:buFontTx/>
              <a:buNone/>
            </a:pPr>
            <a:r>
              <a:rPr lang="en-US" altLang="x-none" sz="1200">
                <a:ea typeface="ＭＳ Ｐゴシック" charset="-128"/>
                <a:cs typeface="ＭＳ Ｐゴシック" charset="-128"/>
              </a:rPr>
              <a:t>1</a:t>
            </a:r>
          </a:p>
        </p:txBody>
      </p:sp>
      <p:sp>
        <p:nvSpPr>
          <p:cNvPr id="33" name="Rectangle 32"/>
          <p:cNvSpPr>
            <a:spLocks noChangeArrowheads="1"/>
          </p:cNvSpPr>
          <p:nvPr/>
        </p:nvSpPr>
        <p:spPr bwMode="auto">
          <a:xfrm>
            <a:off x="33607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200">
                <a:ea typeface="ＭＳ Ｐゴシック" charset="-128"/>
                <a:cs typeface="ＭＳ Ｐゴシック" charset="-128"/>
              </a:rPr>
              <a:t>8</a:t>
            </a:r>
          </a:p>
          <a:p>
            <a:pPr algn="ctr" eaLnBrk="1" hangingPunct="1">
              <a:spcBef>
                <a:spcPct val="0"/>
              </a:spcBef>
              <a:buFontTx/>
              <a:buNone/>
            </a:pPr>
            <a:r>
              <a:rPr lang="en-US" altLang="x-none" sz="1200">
                <a:ea typeface="ＭＳ Ｐゴシック" charset="-128"/>
                <a:cs typeface="ＭＳ Ｐゴシック" charset="-128"/>
              </a:rPr>
              <a:t>4</a:t>
            </a:r>
          </a:p>
          <a:p>
            <a:pPr algn="ctr" eaLnBrk="1" hangingPunct="1">
              <a:spcBef>
                <a:spcPct val="0"/>
              </a:spcBef>
              <a:buFontTx/>
              <a:buNone/>
            </a:pPr>
            <a:r>
              <a:rPr lang="en-US" altLang="x-none" sz="1200">
                <a:ea typeface="ＭＳ Ｐゴシック" charset="-128"/>
                <a:cs typeface="ＭＳ Ｐゴシック" charset="-128"/>
              </a:rPr>
              <a:t>.</a:t>
            </a:r>
          </a:p>
          <a:p>
            <a:pPr algn="ctr" eaLnBrk="1" hangingPunct="1">
              <a:spcBef>
                <a:spcPct val="0"/>
              </a:spcBef>
              <a:buFontTx/>
              <a:buNone/>
            </a:pPr>
            <a:r>
              <a:rPr lang="en-US" altLang="x-none" sz="1200">
                <a:ea typeface="ＭＳ Ｐゴシック" charset="-128"/>
                <a:cs typeface="ＭＳ Ｐゴシック" charset="-128"/>
              </a:rPr>
              <a:t>3</a:t>
            </a:r>
          </a:p>
        </p:txBody>
      </p:sp>
      <p:sp>
        <p:nvSpPr>
          <p:cNvPr id="35" name="Rectangle 34"/>
          <p:cNvSpPr>
            <a:spLocks noChangeArrowheads="1"/>
          </p:cNvSpPr>
          <p:nvPr/>
        </p:nvSpPr>
        <p:spPr bwMode="auto">
          <a:xfrm>
            <a:off x="53546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200">
                <a:ea typeface="ＭＳ Ｐゴシック" charset="-128"/>
                <a:cs typeface="ＭＳ Ｐゴシック" charset="-128"/>
              </a:rPr>
              <a:t>1</a:t>
            </a:r>
          </a:p>
          <a:p>
            <a:pPr algn="ctr" eaLnBrk="1" hangingPunct="1">
              <a:spcBef>
                <a:spcPct val="0"/>
              </a:spcBef>
              <a:buFontTx/>
              <a:buNone/>
            </a:pPr>
            <a:r>
              <a:rPr lang="en-US" altLang="x-none" sz="1200">
                <a:ea typeface="ＭＳ Ｐゴシック" charset="-128"/>
                <a:cs typeface="ＭＳ Ｐゴシック" charset="-128"/>
              </a:rPr>
              <a:t>8</a:t>
            </a:r>
          </a:p>
          <a:p>
            <a:pPr algn="ctr" eaLnBrk="1" hangingPunct="1">
              <a:spcBef>
                <a:spcPct val="0"/>
              </a:spcBef>
              <a:buFontTx/>
              <a:buNone/>
            </a:pPr>
            <a:r>
              <a:rPr lang="en-US" altLang="x-none" sz="1200">
                <a:ea typeface="ＭＳ Ｐゴシック" charset="-128"/>
                <a:cs typeface="ＭＳ Ｐゴシック" charset="-128"/>
              </a:rPr>
              <a:t>.</a:t>
            </a:r>
          </a:p>
          <a:p>
            <a:pPr algn="ctr" eaLnBrk="1" hangingPunct="1">
              <a:spcBef>
                <a:spcPct val="0"/>
              </a:spcBef>
              <a:buFontTx/>
              <a:buNone/>
            </a:pPr>
            <a:r>
              <a:rPr lang="en-US" altLang="x-none" sz="1200">
                <a:ea typeface="ＭＳ Ｐゴシック" charset="-128"/>
                <a:cs typeface="ＭＳ Ｐゴシック" charset="-128"/>
              </a:rPr>
              <a:t>4</a:t>
            </a:r>
          </a:p>
        </p:txBody>
      </p:sp>
      <p:sp>
        <p:nvSpPr>
          <p:cNvPr id="37" name="Rectangle 36"/>
          <p:cNvSpPr>
            <a:spLocks noChangeArrowheads="1"/>
          </p:cNvSpPr>
          <p:nvPr/>
        </p:nvSpPr>
        <p:spPr bwMode="auto">
          <a:xfrm>
            <a:off x="74247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200">
                <a:ea typeface="ＭＳ Ｐゴシック" charset="-128"/>
                <a:cs typeface="ＭＳ Ｐゴシック" charset="-128"/>
              </a:rPr>
              <a:t>8</a:t>
            </a:r>
          </a:p>
          <a:p>
            <a:pPr algn="ctr" eaLnBrk="1" hangingPunct="1">
              <a:spcBef>
                <a:spcPct val="0"/>
              </a:spcBef>
              <a:buFontTx/>
              <a:buNone/>
            </a:pPr>
            <a:r>
              <a:rPr lang="en-US" altLang="x-none" sz="1200">
                <a:ea typeface="ＭＳ Ｐゴシック" charset="-128"/>
                <a:cs typeface="ＭＳ Ｐゴシック" charset="-128"/>
              </a:rPr>
              <a:t>4</a:t>
            </a:r>
          </a:p>
          <a:p>
            <a:pPr algn="ctr" eaLnBrk="1" hangingPunct="1">
              <a:spcBef>
                <a:spcPct val="0"/>
              </a:spcBef>
              <a:buFontTx/>
              <a:buNone/>
            </a:pPr>
            <a:r>
              <a:rPr lang="en-US" altLang="x-none" sz="1200">
                <a:ea typeface="ＭＳ Ｐゴシック" charset="-128"/>
                <a:cs typeface="ＭＳ Ｐゴシック" charset="-128"/>
              </a:rPr>
              <a:t>.</a:t>
            </a:r>
          </a:p>
          <a:p>
            <a:pPr algn="ctr" eaLnBrk="1" hangingPunct="1">
              <a:spcBef>
                <a:spcPct val="0"/>
              </a:spcBef>
              <a:buFontTx/>
              <a:buNone/>
            </a:pPr>
            <a:r>
              <a:rPr lang="en-US" altLang="x-none" sz="1200">
                <a:ea typeface="ＭＳ Ｐゴシック" charset="-128"/>
                <a:cs typeface="ＭＳ Ｐゴシック" charset="-128"/>
              </a:rPr>
              <a:t>4</a:t>
            </a:r>
          </a:p>
        </p:txBody>
      </p:sp>
      <p:sp>
        <p:nvSpPr>
          <p:cNvPr id="22561" name="TextBox 35"/>
          <p:cNvSpPr txBox="1">
            <a:spLocks noChangeArrowheads="1"/>
          </p:cNvSpPr>
          <p:nvPr/>
        </p:nvSpPr>
        <p:spPr bwMode="auto">
          <a:xfrm>
            <a:off x="263525" y="5702300"/>
            <a:ext cx="842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b="1"/>
              <a:t>Image Features</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0035 -0.00093 L 0.00035 0.23796 " pathEditMode="relative" ptsTypes="AA">
                                      <p:cBhvr>
                                        <p:cTn id="6" dur="500" fill="hold"/>
                                        <p:tgtEl>
                                          <p:spTgt spid="30"/>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4444E-6 -9.25926E-6 L 6.94444E-6 0.23912 " pathEditMode="relative" ptsTypes="AA">
                                      <p:cBhvr>
                                        <p:cTn id="8" dur="500" fill="hold"/>
                                        <p:tgtEl>
                                          <p:spTgt spid="4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17 4.44444E-6 L 0.00017 0.23588 " pathEditMode="relative" ptsTypes="AA">
                                      <p:cBhvr>
                                        <p:cTn id="10" dur="500" fill="hold"/>
                                        <p:tgtEl>
                                          <p:spTgt spid="3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11111E-6 4.44444E-6 L 1.11111E-6 0.23588 " pathEditMode="relative" ptsTypes="AA">
                                      <p:cBhvr>
                                        <p:cTn id="12" dur="500" fill="hold"/>
                                        <p:tgtEl>
                                          <p:spTgt spid="45"/>
                                        </p:tgtEl>
                                        <p:attrNameLst>
                                          <p:attrName>ppt_x</p:attrName>
                                          <p:attrName>ppt_y</p:attrName>
                                        </p:attrNameLst>
                                      </p:cBhvr>
                                    </p:animMotion>
                                  </p:childTnLst>
                                </p:cTn>
                              </p:par>
                            </p:childTnLst>
                          </p:cTn>
                        </p:par>
                        <p:par>
                          <p:cTn id="13" fill="hold" nodeType="afterGroup">
                            <p:stCondLst>
                              <p:cond delay="500"/>
                            </p:stCondLst>
                            <p:childTnLst>
                              <p:par>
                                <p:cTn id="14" presetID="53" presetClass="exit" presetSubtype="0" fill="hold" nodeType="afterEffect">
                                  <p:stCondLst>
                                    <p:cond delay="0"/>
                                  </p:stCondLst>
                                  <p:childTnLst>
                                    <p:anim calcmode="lin" valueType="num">
                                      <p:cBhvr>
                                        <p:cTn id="15" dur="500"/>
                                        <p:tgtEl>
                                          <p:spTgt spid="49"/>
                                        </p:tgtEl>
                                        <p:attrNameLst>
                                          <p:attrName>ppt_w</p:attrName>
                                        </p:attrNameLst>
                                      </p:cBhvr>
                                      <p:tavLst>
                                        <p:tav tm="0">
                                          <p:val>
                                            <p:strVal val="ppt_w"/>
                                          </p:val>
                                        </p:tav>
                                        <p:tav tm="100000">
                                          <p:val>
                                            <p:fltVal val="0"/>
                                          </p:val>
                                        </p:tav>
                                      </p:tavLst>
                                    </p:anim>
                                    <p:anim calcmode="lin" valueType="num">
                                      <p:cBhvr>
                                        <p:cTn id="16" dur="500"/>
                                        <p:tgtEl>
                                          <p:spTgt spid="49"/>
                                        </p:tgtEl>
                                        <p:attrNameLst>
                                          <p:attrName>ppt_h</p:attrName>
                                        </p:attrNameLst>
                                      </p:cBhvr>
                                      <p:tavLst>
                                        <p:tav tm="0">
                                          <p:val>
                                            <p:strVal val="ppt_h"/>
                                          </p:val>
                                        </p:tav>
                                        <p:tav tm="100000">
                                          <p:val>
                                            <p:fltVal val="0"/>
                                          </p:val>
                                        </p:tav>
                                      </p:tavLst>
                                    </p:anim>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39"/>
                                        </p:tgtEl>
                                        <p:attrNameLst>
                                          <p:attrName>ppt_w</p:attrName>
                                        </p:attrNameLst>
                                      </p:cBhvr>
                                      <p:tavLst>
                                        <p:tav tm="0">
                                          <p:val>
                                            <p:strVal val="ppt_w"/>
                                          </p:val>
                                        </p:tav>
                                        <p:tav tm="100000">
                                          <p:val>
                                            <p:fltVal val="0"/>
                                          </p:val>
                                        </p:tav>
                                      </p:tavLst>
                                    </p:anim>
                                    <p:anim calcmode="lin" valueType="num">
                                      <p:cBhvr>
                                        <p:cTn id="21" dur="500"/>
                                        <p:tgtEl>
                                          <p:spTgt spid="39"/>
                                        </p:tgtEl>
                                        <p:attrNameLst>
                                          <p:attrName>ppt_h</p:attrName>
                                        </p:attrNameLst>
                                      </p:cBhvr>
                                      <p:tavLst>
                                        <p:tav tm="0">
                                          <p:val>
                                            <p:strVal val="ppt_h"/>
                                          </p:val>
                                        </p:tav>
                                        <p:tav tm="100000">
                                          <p:val>
                                            <p:fltVal val="0"/>
                                          </p:val>
                                        </p:tav>
                                      </p:tavLst>
                                    </p:anim>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5"/>
                                        </p:tgtEl>
                                        <p:attrNameLst>
                                          <p:attrName>ppt_w</p:attrName>
                                        </p:attrNameLst>
                                      </p:cBhvr>
                                      <p:tavLst>
                                        <p:tav tm="0">
                                          <p:val>
                                            <p:strVal val="ppt_w"/>
                                          </p:val>
                                        </p:tav>
                                        <p:tav tm="100000">
                                          <p:val>
                                            <p:fltVal val="0"/>
                                          </p:val>
                                        </p:tav>
                                      </p:tavLst>
                                    </p:anim>
                                    <p:anim calcmode="lin" valueType="num">
                                      <p:cBhvr>
                                        <p:cTn id="26" dur="500"/>
                                        <p:tgtEl>
                                          <p:spTgt spid="45"/>
                                        </p:tgtEl>
                                        <p:attrNameLst>
                                          <p:attrName>ppt_h</p:attrName>
                                        </p:attrNameLst>
                                      </p:cBhvr>
                                      <p:tavLst>
                                        <p:tav tm="0">
                                          <p:val>
                                            <p:strVal val="ppt_h"/>
                                          </p:val>
                                        </p:tav>
                                        <p:tav tm="100000">
                                          <p:val>
                                            <p:fltVal val="0"/>
                                          </p:val>
                                        </p:tav>
                                      </p:tavLst>
                                    </p:anim>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30"/>
                                        </p:tgtEl>
                                        <p:attrNameLst>
                                          <p:attrName>ppt_w</p:attrName>
                                        </p:attrNameLst>
                                      </p:cBhvr>
                                      <p:tavLst>
                                        <p:tav tm="0">
                                          <p:val>
                                            <p:strVal val="ppt_w"/>
                                          </p:val>
                                        </p:tav>
                                        <p:tav tm="100000">
                                          <p:val>
                                            <p:fltVal val="0"/>
                                          </p:val>
                                        </p:tav>
                                      </p:tavLst>
                                    </p:anim>
                                    <p:anim calcmode="lin" valueType="num">
                                      <p:cBhvr>
                                        <p:cTn id="31" dur="500"/>
                                        <p:tgtEl>
                                          <p:spTgt spid="30"/>
                                        </p:tgtEl>
                                        <p:attrNameLst>
                                          <p:attrName>ppt_h</p:attrName>
                                        </p:attrNameLst>
                                      </p:cBhvr>
                                      <p:tavLst>
                                        <p:tav tm="0">
                                          <p:val>
                                            <p:strVal val="ppt_h"/>
                                          </p:val>
                                        </p:tav>
                                        <p:tav tm="100000">
                                          <p:val>
                                            <p:fltVal val="0"/>
                                          </p:val>
                                        </p:tav>
                                      </p:tavLst>
                                    </p:anim>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nodeType="afterGroup">
                            <p:stCondLst>
                              <p:cond delay="1000"/>
                            </p:stCondLst>
                            <p:childTnLst>
                              <p:par>
                                <p:cTn id="55" presetID="0" presetClass="path" presetSubtype="0" accel="50000" decel="50000" fill="hold" grpId="1" nodeType="afterEffect">
                                  <p:stCondLst>
                                    <p:cond delay="0"/>
                                  </p:stCondLst>
                                  <p:childTnLst>
                                    <p:animMotion origin="layout" path="M 0.00035 -0.00694 L 0.00087 0.24792 " pathEditMode="relative" rAng="0" ptsTypes="AA">
                                      <p:cBhvr>
                                        <p:cTn id="56" dur="500" fill="hold"/>
                                        <p:tgtEl>
                                          <p:spTgt spid="32"/>
                                        </p:tgtEl>
                                        <p:attrNameLst>
                                          <p:attrName>ppt_x</p:attrName>
                                          <p:attrName>ppt_y</p:attrName>
                                        </p:attrNameLst>
                                      </p:cBhvr>
                                      <p:rCtr x="0" y="127"/>
                                    </p:animMotion>
                                  </p:childTnLst>
                                </p:cTn>
                              </p:par>
                              <p:par>
                                <p:cTn id="57" presetID="0" presetClass="path" presetSubtype="0" accel="50000" decel="50000" fill="hold" grpId="1" nodeType="withEffect">
                                  <p:stCondLst>
                                    <p:cond delay="0"/>
                                  </p:stCondLst>
                                  <p:childTnLst>
                                    <p:animMotion origin="layout" path="M 0.00138 -0.00093 L 0.00295 0.25648 " pathEditMode="relative" rAng="0" ptsTypes="AA">
                                      <p:cBhvr>
                                        <p:cTn id="58" dur="500" fill="hold"/>
                                        <p:tgtEl>
                                          <p:spTgt spid="33"/>
                                        </p:tgtEl>
                                        <p:attrNameLst>
                                          <p:attrName>ppt_x</p:attrName>
                                          <p:attrName>ppt_y</p:attrName>
                                        </p:attrNameLst>
                                      </p:cBhvr>
                                      <p:rCtr x="1" y="129"/>
                                    </p:animMotion>
                                  </p:childTnLst>
                                </p:cTn>
                              </p:par>
                              <p:par>
                                <p:cTn id="59" presetID="0" presetClass="path" presetSubtype="0" accel="50000" decel="50000" fill="hold" grpId="1" nodeType="withEffect">
                                  <p:stCondLst>
                                    <p:cond delay="0"/>
                                  </p:stCondLst>
                                  <p:childTnLst>
                                    <p:animMotion origin="layout" path="M -1.11111E-6 4.81481E-6 L -1.11111E-6 0.26157 " pathEditMode="relative" rAng="0" ptsTypes="AA">
                                      <p:cBhvr>
                                        <p:cTn id="60" dur="500" fill="hold"/>
                                        <p:tgtEl>
                                          <p:spTgt spid="35"/>
                                        </p:tgtEl>
                                        <p:attrNameLst>
                                          <p:attrName>ppt_x</p:attrName>
                                          <p:attrName>ppt_y</p:attrName>
                                        </p:attrNameLst>
                                      </p:cBhvr>
                                      <p:rCtr x="0" y="131"/>
                                    </p:animMotion>
                                  </p:childTnLst>
                                </p:cTn>
                              </p:par>
                              <p:par>
                                <p:cTn id="61" presetID="0" presetClass="path" presetSubtype="0" accel="50000" decel="50000" fill="hold" grpId="1" nodeType="withEffect">
                                  <p:stCondLst>
                                    <p:cond delay="0"/>
                                  </p:stCondLst>
                                  <p:childTnLst>
                                    <p:animMotion origin="layout" path="M 0.00052 -0.00417 L 0.00121 0.25764 " pathEditMode="relative" rAng="0" ptsTypes="AA">
                                      <p:cBhvr>
                                        <p:cTn id="62" dur="500" fill="hold"/>
                                        <p:tgtEl>
                                          <p:spTgt spid="37"/>
                                        </p:tgtEl>
                                        <p:attrNameLst>
                                          <p:attrName>ppt_x</p:attrName>
                                          <p:attrName>ppt_y</p:attrName>
                                        </p:attrNameLst>
                                      </p:cBhvr>
                                      <p:rCtr x="0"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a:spLocks noChangeArrowheads="1"/>
          </p:cNvSpPr>
          <p:nvPr/>
        </p:nvSpPr>
        <p:spPr bwMode="auto">
          <a:xfrm>
            <a:off x="263525" y="4757738"/>
            <a:ext cx="8423275" cy="950912"/>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6" name="Rounded Rectangle 25"/>
          <p:cNvSpPr/>
          <p:nvPr/>
        </p:nvSpPr>
        <p:spPr bwMode="auto">
          <a:xfrm>
            <a:off x="64589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1</a:t>
            </a:r>
          </a:p>
        </p:txBody>
      </p:sp>
      <p:sp>
        <p:nvSpPr>
          <p:cNvPr id="27" name="Rounded Rectangle 26"/>
          <p:cNvSpPr/>
          <p:nvPr/>
        </p:nvSpPr>
        <p:spPr bwMode="auto">
          <a:xfrm>
            <a:off x="276747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2</a:t>
            </a:r>
          </a:p>
        </p:txBody>
      </p:sp>
      <p:sp>
        <p:nvSpPr>
          <p:cNvPr id="28" name="Rounded Rectangle 27"/>
          <p:cNvSpPr/>
          <p:nvPr/>
        </p:nvSpPr>
        <p:spPr bwMode="auto">
          <a:xfrm>
            <a:off x="4889056"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3</a:t>
            </a:r>
          </a:p>
        </p:txBody>
      </p:sp>
      <p:sp>
        <p:nvSpPr>
          <p:cNvPr id="29" name="Rounded Rectangle 28"/>
          <p:cNvSpPr/>
          <p:nvPr/>
        </p:nvSpPr>
        <p:spPr bwMode="auto">
          <a:xfrm>
            <a:off x="7010635" y="3126997"/>
            <a:ext cx="1452675" cy="731704"/>
          </a:xfrm>
          <a:prstGeom prst="roundRect">
            <a:avLst/>
          </a:prstGeom>
          <a:gradFill>
            <a:gsLst>
              <a:gs pos="0">
                <a:srgbClr val="02CA00"/>
              </a:gs>
              <a:gs pos="80000">
                <a:srgbClr val="00FF00"/>
              </a:gs>
              <a:gs pos="100000">
                <a:srgbClr val="00FF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defTabSz="914400" eaLnBrk="1" hangingPunct="1">
              <a:defRPr/>
            </a:pPr>
            <a:r>
              <a:rPr lang="en-US" sz="2400" dirty="0">
                <a:solidFill>
                  <a:schemeClr val="tx1"/>
                </a:solidFill>
                <a:latin typeface="Tahoma" pitchFamily="34" charset="0"/>
                <a:ea typeface="ＭＳ Ｐゴシック" pitchFamily="-111" charset="-128"/>
              </a:rPr>
              <a:t>CPU 4</a:t>
            </a:r>
          </a:p>
        </p:txBody>
      </p:sp>
      <p:sp>
        <p:nvSpPr>
          <p:cNvPr id="24590" name="Title 1"/>
          <p:cNvSpPr>
            <a:spLocks noGrp="1"/>
          </p:cNvSpPr>
          <p:nvPr>
            <p:ph type="title"/>
          </p:nvPr>
        </p:nvSpPr>
        <p:spPr/>
        <p:txBody>
          <a:bodyPr/>
          <a:lstStyle/>
          <a:p>
            <a:pPr eaLnBrk="1" hangingPunct="1"/>
            <a:r>
              <a:rPr lang="en-US" altLang="x-none"/>
              <a:t>MapReduce – Map Phase</a:t>
            </a:r>
          </a:p>
        </p:txBody>
      </p:sp>
      <p:sp>
        <p:nvSpPr>
          <p:cNvPr id="4" name="Slide Number Placeholder 3"/>
          <p:cNvSpPr>
            <a:spLocks noGrp="1"/>
          </p:cNvSpPr>
          <p:nvPr>
            <p:ph type="sldNum" sz="quarter" idx="12"/>
          </p:nvPr>
        </p:nvSpPr>
        <p:spPr/>
        <p:txBody>
          <a:bodyPr/>
          <a:lstStyle/>
          <a:p>
            <a:pPr>
              <a:defRPr/>
            </a:pPr>
            <a:fld id="{CD81F00B-0908-2F45-B1FB-60C106D773AA}" type="slidenum">
              <a:rPr lang="en-US"/>
              <a:pPr>
                <a:defRPr/>
              </a:pPr>
              <a:t>9</a:t>
            </a:fld>
            <a:endParaRPr lang="en-US"/>
          </a:p>
        </p:txBody>
      </p:sp>
      <p:sp>
        <p:nvSpPr>
          <p:cNvPr id="7" name="Rectangle 6"/>
          <p:cNvSpPr>
            <a:spLocks noChangeArrowheads="1"/>
          </p:cNvSpPr>
          <p:nvPr/>
        </p:nvSpPr>
        <p:spPr bwMode="auto">
          <a:xfrm>
            <a:off x="263525" y="1363663"/>
            <a:ext cx="8423275" cy="9445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000000">
                <a:alpha val="37999"/>
              </a:srgbClr>
            </a:outerShdw>
          </a:effectLst>
        </p:spPr>
        <p:txBody>
          <a:bodyPr wrap="none" anchor="ctr"/>
          <a:lstStyle/>
          <a:p>
            <a:pPr algn="ctr" defTabSz="914400" eaLnBrk="1" hangingPunct="1">
              <a:defRPr/>
            </a:pPr>
            <a:endParaRPr lang="en-US" sz="2400">
              <a:latin typeface="Tahoma" pitchFamily="34" charset="0"/>
              <a:ea typeface="ＭＳ Ｐゴシック" pitchFamily="-111" charset="-128"/>
            </a:endParaRPr>
          </a:p>
        </p:txBody>
      </p:sp>
      <p:sp>
        <p:nvSpPr>
          <p:cNvPr id="24593" name="TextBox 23"/>
          <p:cNvSpPr txBox="1">
            <a:spLocks noChangeArrowheads="1"/>
          </p:cNvSpPr>
          <p:nvPr/>
        </p:nvSpPr>
        <p:spPr bwMode="auto">
          <a:xfrm>
            <a:off x="263525" y="6015038"/>
            <a:ext cx="842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x-none" sz="1800" b="1"/>
              <a:t>Embarrassingly Parallel independent computation </a:t>
            </a:r>
          </a:p>
        </p:txBody>
      </p:sp>
      <p:pic>
        <p:nvPicPr>
          <p:cNvPr id="31" name="Picture 30" descr="arthu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746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funia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1484313"/>
            <a:ext cx="639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ho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3213" y="1484313"/>
            <a:ext cx="5397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hua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4613" y="1484313"/>
            <a:ext cx="5191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8" name="Rectangle 49"/>
          <p:cNvSpPr>
            <a:spLocks noChangeArrowheads="1"/>
          </p:cNvSpPr>
          <p:nvPr/>
        </p:nvSpPr>
        <p:spPr bwMode="auto">
          <a:xfrm>
            <a:off x="5667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latin typeface="Tahoma" charset="0"/>
                <a:ea typeface="ＭＳ Ｐゴシック" charset="-128"/>
                <a:cs typeface="ＭＳ Ｐゴシック" charset="-128"/>
              </a:rPr>
              <a:t>1</a:t>
            </a: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24599" name="Rectangle 51"/>
          <p:cNvSpPr>
            <a:spLocks noChangeArrowheads="1"/>
          </p:cNvSpPr>
          <p:nvPr/>
        </p:nvSpPr>
        <p:spPr bwMode="auto">
          <a:xfrm>
            <a:off x="26114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2</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4600" name="Rectangle 52"/>
          <p:cNvSpPr>
            <a:spLocks noChangeArrowheads="1"/>
          </p:cNvSpPr>
          <p:nvPr/>
        </p:nvSpPr>
        <p:spPr bwMode="auto">
          <a:xfrm>
            <a:off x="46815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1</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4601" name="Rectangle 53"/>
          <p:cNvSpPr>
            <a:spLocks noChangeArrowheads="1"/>
          </p:cNvSpPr>
          <p:nvPr/>
        </p:nvSpPr>
        <p:spPr bwMode="auto">
          <a:xfrm>
            <a:off x="6827838"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5</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p:txBody>
      </p:sp>
      <p:sp>
        <p:nvSpPr>
          <p:cNvPr id="32" name="Rectangle 31"/>
          <p:cNvSpPr>
            <a:spLocks noChangeArrowheads="1"/>
          </p:cNvSpPr>
          <p:nvPr/>
        </p:nvSpPr>
        <p:spPr bwMode="auto">
          <a:xfrm>
            <a:off x="1228725" y="3127375"/>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7</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5</a:t>
            </a:r>
            <a:endParaRPr lang="en-US" altLang="x-none" sz="1200">
              <a:latin typeface="Tahoma" charset="0"/>
              <a:ea typeface="ＭＳ Ｐゴシック" charset="-128"/>
              <a:cs typeface="ＭＳ Ｐゴシック" charset="-128"/>
            </a:endParaRPr>
          </a:p>
        </p:txBody>
      </p:sp>
      <p:sp>
        <p:nvSpPr>
          <p:cNvPr id="33" name="Rectangle 32"/>
          <p:cNvSpPr>
            <a:spLocks noChangeArrowheads="1"/>
          </p:cNvSpPr>
          <p:nvPr/>
        </p:nvSpPr>
        <p:spPr bwMode="auto">
          <a:xfrm>
            <a:off x="33607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6</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7</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5</a:t>
            </a:r>
            <a:endParaRPr lang="en-US" altLang="x-none" sz="1200">
              <a:latin typeface="Tahoma" charset="0"/>
              <a:ea typeface="ＭＳ Ｐゴシック" charset="-128"/>
              <a:cs typeface="ＭＳ Ｐゴシック" charset="-128"/>
            </a:endParaRPr>
          </a:p>
        </p:txBody>
      </p:sp>
      <p:sp>
        <p:nvSpPr>
          <p:cNvPr id="35" name="Rectangle 34"/>
          <p:cNvSpPr>
            <a:spLocks noChangeArrowheads="1"/>
          </p:cNvSpPr>
          <p:nvPr/>
        </p:nvSpPr>
        <p:spPr bwMode="auto">
          <a:xfrm>
            <a:off x="53546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9</a:t>
            </a:r>
            <a:endParaRPr lang="en-US" altLang="x-none" sz="1200">
              <a:latin typeface="Tahoma" charset="0"/>
              <a:ea typeface="ＭＳ Ｐゴシック" charset="-128"/>
              <a:cs typeface="ＭＳ Ｐゴシック" charset="-128"/>
            </a:endParaRPr>
          </a:p>
        </p:txBody>
      </p:sp>
      <p:sp>
        <p:nvSpPr>
          <p:cNvPr id="37" name="Rectangle 36"/>
          <p:cNvSpPr>
            <a:spLocks noChangeArrowheads="1"/>
          </p:cNvSpPr>
          <p:nvPr/>
        </p:nvSpPr>
        <p:spPr bwMode="auto">
          <a:xfrm>
            <a:off x="7424738" y="31099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4606" name="Rectangle 33"/>
          <p:cNvSpPr>
            <a:spLocks noChangeArrowheads="1"/>
          </p:cNvSpPr>
          <p:nvPr/>
        </p:nvSpPr>
        <p:spPr bwMode="auto">
          <a:xfrm>
            <a:off x="1266825" y="4875213"/>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2</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p:txBody>
      </p:sp>
      <p:sp>
        <p:nvSpPr>
          <p:cNvPr id="24607" name="Rectangle 35"/>
          <p:cNvSpPr>
            <a:spLocks noChangeArrowheads="1"/>
          </p:cNvSpPr>
          <p:nvPr/>
        </p:nvSpPr>
        <p:spPr bwMode="auto">
          <a:xfrm>
            <a:off x="3398838"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3</a:t>
            </a:r>
            <a:endParaRPr lang="en-US" altLang="x-none" sz="1200">
              <a:latin typeface="Tahoma" charset="0"/>
              <a:ea typeface="ＭＳ Ｐゴシック" charset="-128"/>
              <a:cs typeface="ＭＳ Ｐゴシック" charset="-128"/>
            </a:endParaRPr>
          </a:p>
        </p:txBody>
      </p:sp>
      <p:sp>
        <p:nvSpPr>
          <p:cNvPr id="24608" name="Rectangle 37"/>
          <p:cNvSpPr>
            <a:spLocks noChangeArrowheads="1"/>
          </p:cNvSpPr>
          <p:nvPr/>
        </p:nvSpPr>
        <p:spPr bwMode="auto">
          <a:xfrm>
            <a:off x="5392738"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1</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8</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p:txBody>
      </p:sp>
      <p:sp>
        <p:nvSpPr>
          <p:cNvPr id="24609" name="Rectangle 40"/>
          <p:cNvSpPr>
            <a:spLocks noChangeArrowheads="1"/>
          </p:cNvSpPr>
          <p:nvPr/>
        </p:nvSpPr>
        <p:spPr bwMode="auto">
          <a:xfrm>
            <a:off x="7462838" y="4857750"/>
            <a:ext cx="228600" cy="749300"/>
          </a:xfrm>
          <a:prstGeom prst="rect">
            <a:avLst/>
          </a:prstGeom>
          <a:solidFill>
            <a:schemeClr val="bg1"/>
          </a:solidFill>
          <a:ln w="38100">
            <a:solidFill>
              <a:srgbClr val="000000"/>
            </a:solidFill>
            <a:round/>
            <a:headEnd/>
            <a:tailEnd/>
          </a:ln>
        </p:spPr>
        <p:txBody>
          <a:bodyPr wrap="none"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defTabSz="914400" eaLnBrk="1" hangingPunct="1">
              <a:spcBef>
                <a:spcPct val="0"/>
              </a:spcBef>
              <a:buFontTx/>
              <a:buNone/>
            </a:pPr>
            <a:r>
              <a:rPr lang="en-US" altLang="x-none" sz="1200">
                <a:ea typeface="ＭＳ Ｐゴシック" charset="-128"/>
                <a:cs typeface="ＭＳ Ｐゴシック" charset="-128"/>
              </a:rPr>
              <a:t>8</a:t>
            </a:r>
            <a:endParaRPr lang="en-US" altLang="x-none" sz="1200">
              <a:latin typeface="Tahoma" charset="0"/>
              <a:ea typeface="ＭＳ Ｐゴシック" charset="-128"/>
              <a:cs typeface="ＭＳ Ｐゴシック" charset="-128"/>
            </a:endParaRPr>
          </a:p>
          <a:p>
            <a:pPr algn="ctr" defTabSz="914400" eaLnBrk="1" hangingPunct="1">
              <a:spcBef>
                <a:spcPct val="0"/>
              </a:spcBef>
              <a:buFontTx/>
              <a:buNone/>
            </a:pPr>
            <a:r>
              <a:rPr lang="en-US" altLang="x-none" sz="1200">
                <a:ea typeface="ＭＳ Ｐゴシック" charset="-128"/>
                <a:cs typeface="ＭＳ Ｐゴシック" charset="-128"/>
              </a:rPr>
              <a:t>4</a:t>
            </a:r>
          </a:p>
          <a:p>
            <a:pPr algn="ctr" defTabSz="914400" eaLnBrk="1" hangingPunct="1">
              <a:spcBef>
                <a:spcPct val="0"/>
              </a:spcBef>
              <a:buFontTx/>
              <a:buNone/>
            </a:pPr>
            <a:r>
              <a:rPr lang="en-US" altLang="x-none" sz="1200">
                <a:latin typeface="Tahoma" charset="0"/>
                <a:ea typeface="ＭＳ Ｐゴシック" charset="-128"/>
                <a:cs typeface="ＭＳ Ｐゴシック" charset="-128"/>
              </a:rPr>
              <a:t>.</a:t>
            </a:r>
          </a:p>
          <a:p>
            <a:pPr algn="ctr" defTabSz="914400" eaLnBrk="1" hangingPunct="1">
              <a:spcBef>
                <a:spcPct val="0"/>
              </a:spcBef>
              <a:buFontTx/>
              <a:buNone/>
            </a:pPr>
            <a:r>
              <a:rPr lang="en-US" altLang="x-none" sz="1200">
                <a:ea typeface="ＭＳ Ｐゴシック" charset="-128"/>
                <a:cs typeface="ＭＳ Ｐゴシック" charset="-128"/>
              </a:rPr>
              <a:t>4</a:t>
            </a:r>
            <a:endParaRPr lang="en-US" altLang="x-none" sz="1200">
              <a:latin typeface="Tahoma"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8.33333E-7 -2.59259E-6 L -0.07639 0.24514 " pathEditMode="relative" ptsTypes="AA">
                                      <p:cBhvr>
                                        <p:cTn id="6" dur="500" fill="hold"/>
                                        <p:tgtEl>
                                          <p:spTgt spid="3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6 4.07407E-6 L -0.071 0.24537 " pathEditMode="relative" ptsTypes="AA">
                                      <p:cBhvr>
                                        <p:cTn id="8" dur="500" fill="hold"/>
                                        <p:tgtEl>
                                          <p:spTgt spid="4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88889E-6 -4.81481E-6 L -0.06112 0.24537 " pathEditMode="relative" ptsTypes="AA">
                                      <p:cBhvr>
                                        <p:cTn id="10" dur="500" fill="hold"/>
                                        <p:tgtEl>
                                          <p:spTgt spid="4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5.27778E-6 4.07407E-6 L -0.04584 0.23958 " pathEditMode="relative" ptsTypes="AA">
                                      <p:cBhvr>
                                        <p:cTn id="12" dur="500" fill="hold"/>
                                        <p:tgtEl>
                                          <p:spTgt spid="46"/>
                                        </p:tgtEl>
                                        <p:attrNameLst>
                                          <p:attrName>ppt_x</p:attrName>
                                          <p:attrName>ppt_y</p:attrName>
                                        </p:attrNameLst>
                                      </p:cBhvr>
                                    </p:animMotion>
                                  </p:childTnLst>
                                </p:cTn>
                              </p:par>
                            </p:childTnLst>
                          </p:cTn>
                        </p:par>
                        <p:par>
                          <p:cTn id="13" fill="hold" nodeType="afterGroup">
                            <p:stCondLst>
                              <p:cond delay="500"/>
                            </p:stCondLst>
                            <p:childTnLst>
                              <p:par>
                                <p:cTn id="14" presetID="53" presetClass="exit" presetSubtype="0" fill="hold" nodeType="afterEffect">
                                  <p:stCondLst>
                                    <p:cond delay="0"/>
                                  </p:stCondLst>
                                  <p:childTnLst>
                                    <p:anim calcmode="lin" valueType="num">
                                      <p:cBhvr>
                                        <p:cTn id="15" dur="500"/>
                                        <p:tgtEl>
                                          <p:spTgt spid="31"/>
                                        </p:tgtEl>
                                        <p:attrNameLst>
                                          <p:attrName>ppt_w</p:attrName>
                                        </p:attrNameLst>
                                      </p:cBhvr>
                                      <p:tavLst>
                                        <p:tav tm="0">
                                          <p:val>
                                            <p:strVal val="ppt_w"/>
                                          </p:val>
                                        </p:tav>
                                        <p:tav tm="100000">
                                          <p:val>
                                            <p:fltVal val="0"/>
                                          </p:val>
                                        </p:tav>
                                      </p:tavLst>
                                    </p:anim>
                                    <p:anim calcmode="lin" valueType="num">
                                      <p:cBhvr>
                                        <p:cTn id="16" dur="500"/>
                                        <p:tgtEl>
                                          <p:spTgt spid="31"/>
                                        </p:tgtEl>
                                        <p:attrNameLst>
                                          <p:attrName>ppt_h</p:attrName>
                                        </p:attrNameLst>
                                      </p:cBhvr>
                                      <p:tavLst>
                                        <p:tav tm="0">
                                          <p:val>
                                            <p:strVal val="ppt_h"/>
                                          </p:val>
                                        </p:tav>
                                        <p:tav tm="100000">
                                          <p:val>
                                            <p:fltVal val="0"/>
                                          </p:val>
                                        </p:tav>
                                      </p:tavLst>
                                    </p:anim>
                                    <p:animEffect transition="out" filter="fade">
                                      <p:cBhvr>
                                        <p:cTn id="17" dur="500"/>
                                        <p:tgtEl>
                                          <p:spTgt spid="31"/>
                                        </p:tgtEl>
                                      </p:cBhvr>
                                    </p:animEffect>
                                    <p:set>
                                      <p:cBhvr>
                                        <p:cTn id="18" dur="1" fill="hold">
                                          <p:stCondLst>
                                            <p:cond delay="499"/>
                                          </p:stCondLst>
                                        </p:cTn>
                                        <p:tgtEl>
                                          <p:spTgt spid="31"/>
                                        </p:tgtEl>
                                        <p:attrNameLst>
                                          <p:attrName>style.visibility</p:attrName>
                                        </p:attrNameLst>
                                      </p:cBhvr>
                                      <p:to>
                                        <p:strVal val="hidden"/>
                                      </p:to>
                                    </p:set>
                                  </p:childTnLst>
                                </p:cTn>
                              </p:par>
                              <p:par>
                                <p:cTn id="19" presetID="53" presetClass="exit" presetSubtype="0" fill="hold" nodeType="withEffect">
                                  <p:stCondLst>
                                    <p:cond delay="0"/>
                                  </p:stCondLst>
                                  <p:childTnLst>
                                    <p:anim calcmode="lin" valueType="num">
                                      <p:cBhvr>
                                        <p:cTn id="20" dur="500"/>
                                        <p:tgtEl>
                                          <p:spTgt spid="47"/>
                                        </p:tgtEl>
                                        <p:attrNameLst>
                                          <p:attrName>ppt_w</p:attrName>
                                        </p:attrNameLst>
                                      </p:cBhvr>
                                      <p:tavLst>
                                        <p:tav tm="0">
                                          <p:val>
                                            <p:strVal val="ppt_w"/>
                                          </p:val>
                                        </p:tav>
                                        <p:tav tm="100000">
                                          <p:val>
                                            <p:fltVal val="0"/>
                                          </p:val>
                                        </p:tav>
                                      </p:tavLst>
                                    </p:anim>
                                    <p:anim calcmode="lin" valueType="num">
                                      <p:cBhvr>
                                        <p:cTn id="21" dur="500"/>
                                        <p:tgtEl>
                                          <p:spTgt spid="47"/>
                                        </p:tgtEl>
                                        <p:attrNameLst>
                                          <p:attrName>ppt_h</p:attrName>
                                        </p:attrNameLst>
                                      </p:cBhvr>
                                      <p:tavLst>
                                        <p:tav tm="0">
                                          <p:val>
                                            <p:strVal val="ppt_h"/>
                                          </p:val>
                                        </p:tav>
                                        <p:tav tm="100000">
                                          <p:val>
                                            <p:fltVal val="0"/>
                                          </p:val>
                                        </p:tav>
                                      </p:tavLst>
                                    </p:anim>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40"/>
                                        </p:tgtEl>
                                        <p:attrNameLst>
                                          <p:attrName>ppt_w</p:attrName>
                                        </p:attrNameLst>
                                      </p:cBhvr>
                                      <p:tavLst>
                                        <p:tav tm="0">
                                          <p:val>
                                            <p:strVal val="ppt_w"/>
                                          </p:val>
                                        </p:tav>
                                        <p:tav tm="100000">
                                          <p:val>
                                            <p:fltVal val="0"/>
                                          </p:val>
                                        </p:tav>
                                      </p:tavLst>
                                    </p:anim>
                                    <p:anim calcmode="lin" valueType="num">
                                      <p:cBhvr>
                                        <p:cTn id="26" dur="500"/>
                                        <p:tgtEl>
                                          <p:spTgt spid="40"/>
                                        </p:tgtEl>
                                        <p:attrNameLst>
                                          <p:attrName>ppt_h</p:attrName>
                                        </p:attrNameLst>
                                      </p:cBhvr>
                                      <p:tavLst>
                                        <p:tav tm="0">
                                          <p:val>
                                            <p:strVal val="ppt_h"/>
                                          </p:val>
                                        </p:tav>
                                        <p:tav tm="100000">
                                          <p:val>
                                            <p:fltVal val="0"/>
                                          </p:val>
                                        </p:tav>
                                      </p:tavLst>
                                    </p:anim>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46"/>
                                        </p:tgtEl>
                                        <p:attrNameLst>
                                          <p:attrName>ppt_w</p:attrName>
                                        </p:attrNameLst>
                                      </p:cBhvr>
                                      <p:tavLst>
                                        <p:tav tm="0">
                                          <p:val>
                                            <p:strVal val="ppt_w"/>
                                          </p:val>
                                        </p:tav>
                                        <p:tav tm="100000">
                                          <p:val>
                                            <p:fltVal val="0"/>
                                          </p:val>
                                        </p:tav>
                                      </p:tavLst>
                                    </p:anim>
                                    <p:anim calcmode="lin" valueType="num">
                                      <p:cBhvr>
                                        <p:cTn id="31" dur="500"/>
                                        <p:tgtEl>
                                          <p:spTgt spid="46"/>
                                        </p:tgtEl>
                                        <p:attrNameLst>
                                          <p:attrName>ppt_h</p:attrName>
                                        </p:attrNameLst>
                                      </p:cBhvr>
                                      <p:tavLst>
                                        <p:tav tm="0">
                                          <p:val>
                                            <p:strVal val="ppt_h"/>
                                          </p:val>
                                        </p:tav>
                                        <p:tav tm="100000">
                                          <p:val>
                                            <p:fltVal val="0"/>
                                          </p:val>
                                        </p:tav>
                                      </p:tavLst>
                                    </p:anim>
                                    <p:animEffect transition="out" filter="fade">
                                      <p:cBhvr>
                                        <p:cTn id="32" dur="500"/>
                                        <p:tgtEl>
                                          <p:spTgt spid="46"/>
                                        </p:tgtEl>
                                      </p:cBhvr>
                                    </p:animEffect>
                                    <p:set>
                                      <p:cBhvr>
                                        <p:cTn id="33" dur="1" fill="hold">
                                          <p:stCondLst>
                                            <p:cond delay="499"/>
                                          </p:stCondLst>
                                        </p:cTn>
                                        <p:tgtEl>
                                          <p:spTgt spid="46"/>
                                        </p:tgtEl>
                                        <p:attrNameLst>
                                          <p:attrName>style.visibility</p:attrName>
                                        </p:attrNameLst>
                                      </p:cBhvr>
                                      <p:to>
                                        <p:strVal val="hidden"/>
                                      </p:to>
                                    </p:set>
                                  </p:childTnLst>
                                </p:cTn>
                              </p:par>
                              <p:par>
                                <p:cTn id="34" presetID="53"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nodeType="afterGroup">
                            <p:stCondLst>
                              <p:cond delay="1000"/>
                            </p:stCondLst>
                            <p:childTnLst>
                              <p:par>
                                <p:cTn id="55" presetID="0" presetClass="path" presetSubtype="0" accel="50000" decel="50000" fill="hold" grpId="1" nodeType="afterEffect">
                                  <p:stCondLst>
                                    <p:cond delay="0"/>
                                  </p:stCondLst>
                                  <p:childTnLst>
                                    <p:animMotion origin="layout" path="M 2.5E-6 3.7037E-6 L 0.07465 0.24838 " pathEditMode="relative" rAng="0" ptsTypes="AA">
                                      <p:cBhvr>
                                        <p:cTn id="56" dur="500" fill="hold"/>
                                        <p:tgtEl>
                                          <p:spTgt spid="32"/>
                                        </p:tgtEl>
                                        <p:attrNameLst>
                                          <p:attrName>ppt_x</p:attrName>
                                          <p:attrName>ppt_y</p:attrName>
                                        </p:attrNameLst>
                                      </p:cBhvr>
                                      <p:rCtr x="3700" y="12400"/>
                                    </p:animMotion>
                                  </p:childTnLst>
                                </p:cTn>
                              </p:par>
                              <p:par>
                                <p:cTn id="57" presetID="0" presetClass="path" presetSubtype="0" accel="50000" decel="50000" fill="hold" grpId="1" nodeType="withEffect">
                                  <p:stCondLst>
                                    <p:cond delay="0"/>
                                  </p:stCondLst>
                                  <p:childTnLst>
                                    <p:animMotion origin="layout" path="M 0.00208 0.00671 L 0.07396 0.26319 " pathEditMode="relative" rAng="0" ptsTypes="AA">
                                      <p:cBhvr>
                                        <p:cTn id="58" dur="500" fill="hold"/>
                                        <p:tgtEl>
                                          <p:spTgt spid="33"/>
                                        </p:tgtEl>
                                        <p:attrNameLst>
                                          <p:attrName>ppt_x</p:attrName>
                                          <p:attrName>ppt_y</p:attrName>
                                        </p:attrNameLst>
                                      </p:cBhvr>
                                      <p:rCtr x="3600" y="12800"/>
                                    </p:animMotion>
                                  </p:childTnLst>
                                </p:cTn>
                              </p:par>
                              <p:par>
                                <p:cTn id="59" presetID="0" presetClass="path" presetSubtype="0" accel="50000" decel="50000" fill="hold" grpId="1" nodeType="withEffect">
                                  <p:stCondLst>
                                    <p:cond delay="0"/>
                                  </p:stCondLst>
                                  <p:childTnLst>
                                    <p:animMotion origin="layout" path="M 0.01962 0.00532 L 0.10052 0.26088 " pathEditMode="relative" rAng="0" ptsTypes="AA">
                                      <p:cBhvr>
                                        <p:cTn id="60" dur="500" fill="hold"/>
                                        <p:tgtEl>
                                          <p:spTgt spid="35"/>
                                        </p:tgtEl>
                                        <p:attrNameLst>
                                          <p:attrName>ppt_x</p:attrName>
                                          <p:attrName>ppt_y</p:attrName>
                                        </p:attrNameLst>
                                      </p:cBhvr>
                                      <p:rCtr x="4000" y="12800"/>
                                    </p:animMotion>
                                  </p:childTnLst>
                                </p:cTn>
                              </p:par>
                              <p:par>
                                <p:cTn id="61" presetID="0" presetClass="path" presetSubtype="0" accel="50000" decel="50000" fill="hold" grpId="1" nodeType="withEffect">
                                  <p:stCondLst>
                                    <p:cond delay="0"/>
                                  </p:stCondLst>
                                  <p:childTnLst>
                                    <p:animMotion origin="layout" path="M 0.0257 0.00092 L 0.09688 0.2625 " pathEditMode="relative" rAng="0" ptsTypes="AA">
                                      <p:cBhvr>
                                        <p:cTn id="62" dur="500" fill="hold"/>
                                        <p:tgtEl>
                                          <p:spTgt spid="37"/>
                                        </p:tgtEl>
                                        <p:attrNameLst>
                                          <p:attrName>ppt_x</p:attrName>
                                          <p:attrName>ppt_y</p:attrName>
                                        </p:attrNameLst>
                                      </p:cBhvr>
                                      <p:rCtr x="3600" y="1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5" grpId="0" animBg="1"/>
      <p:bldP spid="35" grpId="1" animBg="1"/>
      <p:bldP spid="37" grpId="0" animBg="1"/>
      <p:bldP spid="3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7"/>
</p:tagLst>
</file>

<file path=ppt/tags/tag2.xml><?xml version="1.0" encoding="utf-8"?>
<p:tagLst xmlns:a="http://schemas.openxmlformats.org/drawingml/2006/main" xmlns:r="http://schemas.openxmlformats.org/officeDocument/2006/relationships" xmlns:p="http://schemas.openxmlformats.org/presentationml/2006/main">
  <p:tag name="TIMING" val="|6.4|9.9"/>
</p:tagLst>
</file>

<file path=ppt/tags/tag3.xml><?xml version="1.0" encoding="utf-8"?>
<p:tagLst xmlns:a="http://schemas.openxmlformats.org/drawingml/2006/main" xmlns:r="http://schemas.openxmlformats.org/officeDocument/2006/relationships" xmlns:p="http://schemas.openxmlformats.org/presentationml/2006/main">
  <p:tag name="TIMING" val="|1.8|3.3|2.4|2.9|1.4|6.4|3.7"/>
</p:tagLst>
</file>

<file path=ppt/tags/tag4.xml><?xml version="1.0" encoding="utf-8"?>
<p:tagLst xmlns:a="http://schemas.openxmlformats.org/drawingml/2006/main" xmlns:r="http://schemas.openxmlformats.org/officeDocument/2006/relationships" xmlns:p="http://schemas.openxmlformats.org/presentationml/2006/main">
  <p:tag name="TIMING" val="|4.4|3.3"/>
</p:tagLst>
</file>

<file path=ppt/tags/tag5.xml><?xml version="1.0" encoding="utf-8"?>
<p:tagLst xmlns:a="http://schemas.openxmlformats.org/drawingml/2006/main" xmlns:r="http://schemas.openxmlformats.org/officeDocument/2006/relationships" xmlns:p="http://schemas.openxmlformats.org/presentationml/2006/main">
  <p:tag name="TIMING" val="|2.8|4|9.7|9.5|4|7.4"/>
</p:tagLst>
</file>

<file path=ppt/tags/tag6.xml><?xml version="1.0" encoding="utf-8"?>
<p:tagLst xmlns:a="http://schemas.openxmlformats.org/drawingml/2006/main" xmlns:r="http://schemas.openxmlformats.org/officeDocument/2006/relationships" xmlns:p="http://schemas.openxmlformats.org/presentationml/2006/main">
  <p:tag name="TIMING" val="|12.5|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28575">
          <a:solidFill>
            <a:schemeClr val="tx1"/>
          </a:solidFill>
          <a:prstDash val="sysDash"/>
        </a:ln>
      </a:spPr>
      <a:bodyPr rtlCol="0" anchor="ctr"/>
      <a:lstStyle>
        <a:defPPr algn="ctr">
          <a:defRPr sz="2800" b="1"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3102</TotalTime>
  <Words>3917</Words>
  <Application>Microsoft Macintosh PowerPoint</Application>
  <PresentationFormat>On-screen Show (4:3)</PresentationFormat>
  <Paragraphs>1035</Paragraphs>
  <Slides>58</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8" baseType="lpstr">
      <vt:lpstr>Calibri</vt:lpstr>
      <vt:lpstr>Consolas</vt:lpstr>
      <vt:lpstr>Mangal</vt:lpstr>
      <vt:lpstr>ＭＳ Ｐゴシック</vt:lpstr>
      <vt:lpstr>Tahoma</vt:lpstr>
      <vt:lpstr>Times New Roman</vt:lpstr>
      <vt:lpstr>Wingdings</vt:lpstr>
      <vt:lpstr>Arial</vt:lpstr>
      <vt:lpstr>Office Theme</vt:lpstr>
      <vt:lpstr>Equation</vt:lpstr>
      <vt:lpstr>Big Data I: Graph Processing, Distributed Machine Learning</vt:lpstr>
      <vt:lpstr>PowerPoint Presentation</vt:lpstr>
      <vt:lpstr>Big Data is Everywhere</vt:lpstr>
      <vt:lpstr>Threads, Locks, &amp; Messages </vt:lpstr>
      <vt:lpstr>Shift Towards Use Of Parallelism in ML</vt:lpstr>
      <vt:lpstr>MapReduce / Hadoop</vt:lpstr>
      <vt:lpstr>MapReduce – Map Phase</vt:lpstr>
      <vt:lpstr>MapReduce – Map Phase</vt:lpstr>
      <vt:lpstr>MapReduce – Map Phase</vt:lpstr>
      <vt:lpstr>MapReduce – Reduce Phase</vt:lpstr>
      <vt:lpstr>Map-Reduce for Data-Parallel ML</vt:lpstr>
      <vt:lpstr>Exploiting Dependencies</vt:lpstr>
      <vt:lpstr>Graphs are Everywhere</vt:lpstr>
      <vt:lpstr>Concrete Example</vt:lpstr>
      <vt:lpstr>Label Propagation Algorithm</vt:lpstr>
      <vt:lpstr>Properties of Graph Parallel Algorithms</vt:lpstr>
      <vt:lpstr>Map-Reduce for Data-Parallel ML</vt:lpstr>
      <vt:lpstr>Problem: Data Dependencies</vt:lpstr>
      <vt:lpstr>Iterative Algorithms</vt:lpstr>
      <vt:lpstr>MapAbuse: Iterative MapReduce</vt:lpstr>
      <vt:lpstr>MapAbuse: Iterative MapReduce</vt:lpstr>
      <vt:lpstr>ML Tasks Beyond Data-Parallelism </vt:lpstr>
      <vt:lpstr>ML Tasks Beyond Data-Parallelism </vt:lpstr>
      <vt:lpstr>PowerPoint Presentation</vt:lpstr>
      <vt:lpstr>Distributed Cloud</vt:lpstr>
      <vt:lpstr>The GraphLab Framework</vt:lpstr>
      <vt:lpstr>Data Graph</vt:lpstr>
      <vt:lpstr>Distributed Data Graph</vt:lpstr>
      <vt:lpstr>Distributed Data Graph</vt:lpstr>
      <vt:lpstr>Distributed Data Graph</vt:lpstr>
      <vt:lpstr>The GraphLab Framework</vt:lpstr>
      <vt:lpstr>Update Function</vt:lpstr>
      <vt:lpstr>Distributed Scheduling</vt:lpstr>
      <vt:lpstr>Ensuring Race-Free Code</vt:lpstr>
      <vt:lpstr>The GraphLab Framework</vt:lpstr>
      <vt:lpstr>PageRank Revisited</vt:lpstr>
      <vt:lpstr>PageRank data races confound convergence</vt:lpstr>
      <vt:lpstr>Racing PageRank: Bug</vt:lpstr>
      <vt:lpstr>Racing PageRank: Bug Fix</vt:lpstr>
      <vt:lpstr>Throughput != Performance</vt:lpstr>
      <vt:lpstr>Serializability</vt:lpstr>
      <vt:lpstr>Serializability Example</vt:lpstr>
      <vt:lpstr>Distributed Consistency</vt:lpstr>
      <vt:lpstr>Chromatic Distributed Engine</vt:lpstr>
      <vt:lpstr>Matrix Factorization</vt:lpstr>
      <vt:lpstr>Netflix Collaborative Filtering</vt:lpstr>
      <vt:lpstr>Distributed Consistency</vt:lpstr>
      <vt:lpstr>Distributed Locking</vt:lpstr>
      <vt:lpstr>Consistency Through Locking</vt:lpstr>
      <vt:lpstr>Simple locking</vt:lpstr>
      <vt:lpstr>Pipelining hides latency</vt:lpstr>
      <vt:lpstr>Distributed Consistency</vt:lpstr>
      <vt:lpstr>How to handle machine failure?</vt:lpstr>
      <vt:lpstr>Snapshot Performance</vt:lpstr>
      <vt:lpstr>Chandy-Lamport checkpointing</vt:lpstr>
      <vt:lpstr>Async. Snapshot Performance</vt:lpstr>
      <vt:lpstr>Summary</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Systems [Fall 20120] </dc:title>
  <dc:creator>Yu Qiao</dc:creator>
  <cp:lastModifiedBy>Marco Canini</cp:lastModifiedBy>
  <cp:revision>416</cp:revision>
  <dcterms:created xsi:type="dcterms:W3CDTF">2012-11-29T06:34:31Z</dcterms:created>
  <dcterms:modified xsi:type="dcterms:W3CDTF">2017-11-26T08:43:52Z</dcterms:modified>
</cp:coreProperties>
</file>