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394" r:id="rId3"/>
    <p:sldId id="408" r:id="rId4"/>
    <p:sldId id="409" r:id="rId5"/>
    <p:sldId id="410" r:id="rId6"/>
    <p:sldId id="411" r:id="rId7"/>
    <p:sldId id="461" r:id="rId8"/>
    <p:sldId id="398" r:id="rId9"/>
    <p:sldId id="399" r:id="rId10"/>
    <p:sldId id="400" r:id="rId11"/>
    <p:sldId id="413" r:id="rId12"/>
    <p:sldId id="416" r:id="rId13"/>
    <p:sldId id="417" r:id="rId14"/>
    <p:sldId id="529" r:id="rId15"/>
    <p:sldId id="535" r:id="rId16"/>
    <p:sldId id="536" r:id="rId17"/>
    <p:sldId id="537" r:id="rId18"/>
    <p:sldId id="507" r:id="rId19"/>
    <p:sldId id="538" r:id="rId20"/>
    <p:sldId id="508" r:id="rId21"/>
    <p:sldId id="509" r:id="rId22"/>
    <p:sldId id="510" r:id="rId23"/>
    <p:sldId id="530" r:id="rId24"/>
    <p:sldId id="531" r:id="rId25"/>
    <p:sldId id="532" r:id="rId26"/>
    <p:sldId id="533" r:id="rId27"/>
    <p:sldId id="534" r:id="rId28"/>
    <p:sldId id="512" r:id="rId29"/>
    <p:sldId id="513" r:id="rId30"/>
    <p:sldId id="539" r:id="rId31"/>
    <p:sldId id="515" r:id="rId32"/>
    <p:sldId id="516" r:id="rId33"/>
    <p:sldId id="517" r:id="rId34"/>
    <p:sldId id="518" r:id="rId35"/>
    <p:sldId id="551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4" autoAdjust="0"/>
    <p:restoredTop sz="84282" autoAdjust="0"/>
  </p:normalViewPr>
  <p:slideViewPr>
    <p:cSldViewPr snapToGrid="0">
      <p:cViewPr varScale="1">
        <p:scale>
          <a:sx n="129" d="100"/>
          <a:sy n="129" d="100"/>
        </p:scale>
        <p:origin x="13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Let’s deal with timeout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49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…</a:t>
            </a:r>
          </a:p>
          <a:p>
            <a:pPr marL="228600" indent="-228600">
              <a:buAutoNum type="arabicPeriod"/>
            </a:pPr>
            <a:endParaRPr lang="en-US" dirty="0"/>
          </a:p>
          <a:p>
            <a:r>
              <a:rPr lang="en-US" dirty="0"/>
              <a:t>2. If A/B voted no, it can safely abort </a:t>
            </a:r>
            <a:r>
              <a:rPr lang="en-US" b="1" dirty="0"/>
              <a:t>(since the TC will abort from receiving</a:t>
            </a:r>
            <a:r>
              <a:rPr lang="en-US" b="1" baseline="0" dirty="0"/>
              <a:t> the no, or conservatively abort)</a:t>
            </a:r>
          </a:p>
          <a:p>
            <a:r>
              <a:rPr lang="en-US" dirty="0"/>
              <a:t>If sent yes,</a:t>
            </a:r>
            <a:r>
              <a:rPr lang="en-US" baseline="0" dirty="0"/>
              <a:t> can it unilaterally abort?  </a:t>
            </a:r>
            <a:r>
              <a:rPr lang="en-US" b="1" baseline="0" dirty="0"/>
              <a:t>(NO, since the TC may go ahead, or may have crashed before sending commit to B but will come back up)</a:t>
            </a:r>
          </a:p>
          <a:p>
            <a:r>
              <a:rPr lang="en-US" dirty="0"/>
              <a:t>Can it unilaterally commit</a:t>
            </a:r>
            <a:r>
              <a:rPr lang="en-US" b="0" dirty="0"/>
              <a:t>?</a:t>
            </a:r>
            <a:r>
              <a:rPr lang="en-US" b="1" dirty="0"/>
              <a:t>  (NO</a:t>
            </a:r>
            <a:r>
              <a:rPr lang="en-US" b="1" baseline="0" dirty="0"/>
              <a:t>, never, needs consensus)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72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Let’s deal with timeout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83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</a:t>
            </a:r>
            <a:r>
              <a:rPr lang="en-US" baseline="0" dirty="0"/>
              <a:t> Crash and reboot?  Let's see (next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10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Trouble: We’re back to debiting one bank and not crediting</a:t>
            </a:r>
            <a:r>
              <a:rPr lang="en-US" baseline="0" dirty="0"/>
              <a:t> another</a:t>
            </a:r>
          </a:p>
          <a:p>
            <a:endParaRPr lang="en-US" baseline="0" dirty="0"/>
          </a:p>
          <a:p>
            <a:r>
              <a:rPr lang="en-US" baseline="0" dirty="0"/>
              <a:t>Why write to log first</a:t>
            </a:r>
            <a:r>
              <a:rPr lang="en-US" b="1" baseline="0" dirty="0"/>
              <a:t>?  (If we write to log second we might send commit then crash!)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81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So,</a:t>
            </a:r>
            <a:r>
              <a:rPr lang="en-US" baseline="0" dirty="0"/>
              <a:t> let’s investigate replicating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3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77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Users post messages, reply to each others’ messages.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6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7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3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10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66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79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Invent a transaction coordinator as a</a:t>
            </a:r>
            <a:r>
              <a:rPr lang="en-US" baseline="0" dirty="0"/>
              <a:t> single authoritative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37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Invent a transaction coordinator as a</a:t>
            </a:r>
            <a:r>
              <a:rPr lang="en-US" baseline="0" dirty="0"/>
              <a:t> single authoritative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0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</a:t>
            </a:r>
            <a:r>
              <a:rPr lang="en-US" baseline="0" dirty="0"/>
              <a:t> Let’s start with correctness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9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172D-75B7-A04C-9BD4-BE3498D2E1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47472" y="18288"/>
            <a:ext cx="87965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b="1" spc="-1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52728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dirty="0"/>
              <a:t>Causal Consistency</a:t>
            </a:r>
            <a:br>
              <a:rPr lang="en-US" sz="3800" dirty="0"/>
            </a:br>
            <a:r>
              <a:rPr lang="en-US" sz="3800" dirty="0"/>
              <a:t>and Two-Phase Commit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16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175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pic>
        <p:nvPicPr>
          <p:cNvPr id="52231" name="Picture 4"/>
          <p:cNvPicPr>
            <a:picLocks noChangeAspect="1" noChangeArrowheads="1"/>
          </p:cNvPicPr>
          <p:nvPr/>
        </p:nvPicPr>
        <p:blipFill>
          <a:blip r:embed="rId3"/>
          <a:srcRect l="19455" t="48489" r="48531" b="43655"/>
          <a:stretch>
            <a:fillRect/>
          </a:stretch>
        </p:blipFill>
        <p:spPr bwMode="auto">
          <a:xfrm>
            <a:off x="838200" y="1447799"/>
            <a:ext cx="5705475" cy="191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5"/>
          <p:cNvPicPr>
            <a:picLocks noChangeAspect="1" noChangeArrowheads="1"/>
          </p:cNvPicPr>
          <p:nvPr/>
        </p:nvPicPr>
        <p:blipFill>
          <a:blip r:embed="rId3"/>
          <a:srcRect l="51950" t="48489" r="11545" b="43655"/>
          <a:stretch>
            <a:fillRect/>
          </a:stretch>
        </p:blipFill>
        <p:spPr bwMode="auto">
          <a:xfrm>
            <a:off x="504825" y="3276600"/>
            <a:ext cx="6505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46"/>
          <p:cNvSpPr>
            <a:spLocks noChangeArrowheads="1"/>
          </p:cNvSpPr>
          <p:nvPr/>
        </p:nvSpPr>
        <p:spPr bwMode="auto">
          <a:xfrm>
            <a:off x="6934200" y="38100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6600" dirty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80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3" name="Rounded Rectangle 146"/>
          <p:cNvSpPr>
            <a:spLocks noChangeArrowheads="1"/>
          </p:cNvSpPr>
          <p:nvPr/>
        </p:nvSpPr>
        <p:spPr bwMode="auto">
          <a:xfrm>
            <a:off x="6934200" y="16764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15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8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94198" y="5334000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Violation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  </a:t>
            </a:r>
            <a:r>
              <a:rPr lang="en-US" sz="2800" b="0" dirty="0" err="1">
                <a:latin typeface="Calibri"/>
                <a:cs typeface="Calibri"/>
              </a:rPr>
              <a:t>W(x)b</a:t>
            </a:r>
            <a:r>
              <a:rPr lang="en-US" sz="2800" b="0" dirty="0">
                <a:latin typeface="Calibri"/>
                <a:cs typeface="Calibri"/>
              </a:rPr>
              <a:t> is potentially </a:t>
            </a:r>
            <a:r>
              <a:rPr lang="en-US" sz="2800" b="0" dirty="0" err="1">
                <a:latin typeface="Calibri"/>
                <a:cs typeface="Calibri"/>
              </a:rPr>
              <a:t>dep</a:t>
            </a:r>
            <a:r>
              <a:rPr lang="en-US" sz="2800" b="0" dirty="0">
                <a:latin typeface="Calibri"/>
                <a:cs typeface="Calibri"/>
              </a:rPr>
              <a:t> on </a:t>
            </a:r>
            <a:r>
              <a:rPr lang="en-US" sz="2800" b="0" dirty="0" err="1">
                <a:latin typeface="Calibri"/>
                <a:cs typeface="Calibri"/>
              </a:rPr>
              <a:t>W(x)a</a:t>
            </a:r>
            <a:endParaRPr lang="en-US" sz="2800" b="0" dirty="0">
              <a:latin typeface="Calibri"/>
              <a:cs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Correct.  P2 doesn’t read value of a before W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2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0000"/>
            <a:ext cx="7772400" cy="2678001"/>
          </a:xfrm>
        </p:spPr>
        <p:txBody>
          <a:bodyPr/>
          <a:lstStyle/>
          <a:p>
            <a:r>
              <a:rPr lang="en-US" b="0" dirty="0"/>
              <a:t>Causal consistency within replication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6810786" cy="161203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err="1"/>
              <a:t>Linearizability</a:t>
            </a:r>
            <a:r>
              <a:rPr lang="en-US" sz="2400" dirty="0"/>
              <a:t> / sequential:  Eager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low-latency for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5" idx="4"/>
            </p:cNvCxnSpPr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76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3360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744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5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8604658" cy="24384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Causal consistency:  Lazy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consistency for low-latency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Maintain local ordering when replicating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Operations may be lost if failure before replication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5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Two-phase commit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5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send_money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(A, B, amount)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Begin_Transaction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- amount &gt;=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- amount;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+ amount;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Commit_Transaction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}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Abort_Transaction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endParaRPr 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sending money</a:t>
            </a:r>
          </a:p>
        </p:txBody>
      </p:sp>
    </p:spTree>
    <p:extLst>
      <p:ext uri="{BB962C8B-B14F-4D97-AF65-F5344CB8AC3E}">
        <p14:creationId xmlns:p14="http://schemas.microsoft.com/office/powerpoint/2010/main" val="112792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Single-server: ACID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Atomicity</a:t>
            </a:r>
            <a:r>
              <a:rPr lang="en-US" dirty="0"/>
              <a:t>: all parts of the transaction execute or none (A’s decreases and B’s balance increases)</a:t>
            </a:r>
          </a:p>
          <a:p>
            <a:r>
              <a:rPr lang="en-US" b="1" dirty="0">
                <a:solidFill>
                  <a:schemeClr val="accent6"/>
                </a:solidFill>
              </a:rPr>
              <a:t>Consistency</a:t>
            </a:r>
            <a:r>
              <a:rPr lang="en-US" dirty="0"/>
              <a:t>: the transaction only commits if it preserves invariants (A’s balance never goes below 0)</a:t>
            </a:r>
          </a:p>
          <a:p>
            <a:r>
              <a:rPr lang="en-US" b="1" dirty="0">
                <a:solidFill>
                  <a:schemeClr val="accent6"/>
                </a:solidFill>
              </a:rPr>
              <a:t>Isolation</a:t>
            </a:r>
            <a:r>
              <a:rPr lang="en-US" dirty="0"/>
              <a:t>: the transaction executes as if it executed by itself (even if C is accessing A’s account, that will not interfere with this transaction)</a:t>
            </a:r>
          </a:p>
          <a:p>
            <a:r>
              <a:rPr lang="en-US" b="1" dirty="0">
                <a:solidFill>
                  <a:schemeClr val="accent6"/>
                </a:solidFill>
              </a:rPr>
              <a:t>Durability</a:t>
            </a:r>
            <a:r>
              <a:rPr lang="en-US" dirty="0"/>
              <a:t>: the transaction’s effects are not lost after it executes (updates to the balances will remain forever)</a:t>
            </a:r>
          </a:p>
        </p:txBody>
      </p:sp>
    </p:spTree>
    <p:extLst>
      <p:ext uri="{BB962C8B-B14F-4D97-AF65-F5344CB8AC3E}">
        <p14:creationId xmlns:p14="http://schemas.microsoft.com/office/powerpoint/2010/main" val="3383709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Partition databases across multiple machines for scalability (A and B might not share a server)</a:t>
            </a:r>
          </a:p>
          <a:p>
            <a:r>
              <a:rPr lang="en-US" dirty="0"/>
              <a:t>A transaction might touch more than one partition</a:t>
            </a:r>
          </a:p>
          <a:p>
            <a:r>
              <a:rPr lang="en-US" dirty="0"/>
              <a:t>How do we guarantee that all of the partitions commit the transactions or none commit the transactions?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39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Goal: </a:t>
            </a:r>
            <a:r>
              <a:rPr lang="en-US" dirty="0"/>
              <a:t>General purpose, distributed agreement on some action, with failures</a:t>
            </a:r>
          </a:p>
          <a:p>
            <a:pPr lvl="1"/>
            <a:r>
              <a:rPr lang="en-US" dirty="0"/>
              <a:t>Different entities play different roles in the action</a:t>
            </a:r>
          </a:p>
          <a:p>
            <a:r>
              <a:rPr lang="en-US" b="1" dirty="0"/>
              <a:t>Running example:</a:t>
            </a:r>
            <a:r>
              <a:rPr lang="en-US" dirty="0"/>
              <a:t> Transfer money from A to B</a:t>
            </a:r>
          </a:p>
          <a:p>
            <a:pPr lvl="1"/>
            <a:r>
              <a:rPr lang="en-US" dirty="0"/>
              <a:t>Debit at A, credit at B, tell the client “okay”</a:t>
            </a:r>
          </a:p>
          <a:p>
            <a:pPr lvl="1"/>
            <a:r>
              <a:rPr lang="en-US" dirty="0"/>
              <a:t>Require </a:t>
            </a:r>
            <a:r>
              <a:rPr lang="en-US" b="1" dirty="0">
                <a:solidFill>
                  <a:srgbClr val="008000"/>
                </a:solidFill>
              </a:rPr>
              <a:t>both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banks to do it, or </a:t>
            </a:r>
            <a:r>
              <a:rPr lang="en-US" b="1" dirty="0">
                <a:solidFill>
                  <a:srgbClr val="008000"/>
                </a:solidFill>
              </a:rPr>
              <a:t>neither</a:t>
            </a:r>
          </a:p>
          <a:p>
            <a:pPr lvl="1"/>
            <a:r>
              <a:rPr lang="en-US" dirty="0"/>
              <a:t>Require that </a:t>
            </a:r>
            <a:r>
              <a:rPr lang="en-US" b="1" dirty="0">
                <a:solidFill>
                  <a:srgbClr val="FF0000"/>
                </a:solidFill>
              </a:rPr>
              <a:t>one bank never act alone</a:t>
            </a:r>
          </a:p>
          <a:p>
            <a:r>
              <a:rPr lang="en-US" dirty="0">
                <a:solidFill>
                  <a:srgbClr val="000000"/>
                </a:solidFill>
              </a:rPr>
              <a:t>This is an </a:t>
            </a:r>
            <a:r>
              <a:rPr lang="en-US" b="1" dirty="0">
                <a:solidFill>
                  <a:srgbClr val="000000"/>
                </a:solidFill>
              </a:rPr>
              <a:t>all-or-nothing </a:t>
            </a:r>
            <a:r>
              <a:rPr lang="en-US" dirty="0">
                <a:solidFill>
                  <a:srgbClr val="000000"/>
                </a:solidFill>
              </a:rPr>
              <a:t>atomic commit protocol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Later will discuss how to make it </a:t>
            </a:r>
            <a:r>
              <a:rPr lang="en-US" b="1" dirty="0">
                <a:solidFill>
                  <a:srgbClr val="000000"/>
                </a:solidFill>
              </a:rPr>
              <a:t>before-or-after </a:t>
            </a:r>
            <a:r>
              <a:rPr lang="en-US" dirty="0">
                <a:solidFill>
                  <a:srgbClr val="000000"/>
                </a:solidFill>
              </a:rPr>
              <a:t>atomic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 (2PC)</a:t>
            </a:r>
          </a:p>
        </p:txBody>
      </p:sp>
    </p:spTree>
    <p:extLst>
      <p:ext uri="{BB962C8B-B14F-4D97-AF65-F5344CB8AC3E}">
        <p14:creationId xmlns:p14="http://schemas.microsoft.com/office/powerpoint/2010/main" val="2674088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1183" y="1470346"/>
            <a:ext cx="5360582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/>
              <a:t>C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TC</a:t>
            </a:r>
            <a:r>
              <a:rPr lang="en-US" dirty="0">
                <a:sym typeface="Wingdings"/>
              </a:rPr>
              <a:t>: </a:t>
            </a:r>
            <a:r>
              <a:rPr lang="en-US" i="1" dirty="0"/>
              <a:t>“go!”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Straw Man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82215" y="3104737"/>
            <a:ext cx="1706219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2125868" y="251831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06513" y="2656165"/>
            <a:ext cx="6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go!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074606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4154" y="2967409"/>
            <a:ext cx="24112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Linearizability</a:t>
            </a:r>
            <a:endParaRPr lang="en-US" sz="2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5364" y="2967409"/>
            <a:ext cx="15760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471" y="1684619"/>
            <a:ext cx="4673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Consistency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9079" y="4107343"/>
            <a:ext cx="18726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Sequential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0423" y="2936631"/>
            <a:ext cx="14446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Causal</a:t>
            </a:r>
          </a:p>
        </p:txBody>
      </p:sp>
    </p:spTree>
    <p:extLst>
      <p:ext uri="{BB962C8B-B14F-4D97-AF65-F5344CB8AC3E}">
        <p14:creationId xmlns:p14="http://schemas.microsoft.com/office/powerpoint/2010/main" val="17881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1183" y="1470346"/>
            <a:ext cx="5360582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/>
              <a:t>C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TC</a:t>
            </a:r>
            <a:r>
              <a:rPr lang="en-US" dirty="0">
                <a:sym typeface="Wingdings"/>
              </a:rPr>
              <a:t>: </a:t>
            </a:r>
            <a:r>
              <a:rPr lang="en-US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/>
              <a:t>TC </a:t>
            </a:r>
            <a:r>
              <a:rPr lang="en-US" b="1" dirty="0">
                <a:sym typeface="Wingdings"/>
              </a:rPr>
              <a:t> A</a:t>
            </a:r>
            <a:r>
              <a:rPr lang="en-US" dirty="0">
                <a:sym typeface="Wingdings"/>
              </a:rPr>
              <a:t>: </a:t>
            </a:r>
            <a:r>
              <a:rPr lang="en-US" i="1" dirty="0"/>
              <a:t>“debit $20!”</a:t>
            </a:r>
          </a:p>
          <a:p>
            <a:pPr marL="0" indent="447675">
              <a:lnSpc>
                <a:spcPct val="90000"/>
              </a:lnSpc>
              <a:buNone/>
            </a:pPr>
            <a:r>
              <a:rPr lang="en-US" b="1" dirty="0"/>
              <a:t>TC </a:t>
            </a:r>
            <a:r>
              <a:rPr lang="en-US" b="1" dirty="0">
                <a:sym typeface="Wingdings"/>
              </a:rPr>
              <a:t> B: </a:t>
            </a:r>
            <a:r>
              <a:rPr lang="en-US" i="1" dirty="0">
                <a:sym typeface="Wingdings"/>
              </a:rPr>
              <a:t>“credit $20!”</a:t>
            </a:r>
            <a:endParaRPr lang="en-US" i="1" dirty="0"/>
          </a:p>
          <a:p>
            <a:pPr marL="0" indent="447675">
              <a:lnSpc>
                <a:spcPct val="90000"/>
              </a:lnSpc>
              <a:buNone/>
            </a:pPr>
            <a:r>
              <a:rPr lang="en-US" b="1" dirty="0"/>
              <a:t>TC </a:t>
            </a:r>
            <a:r>
              <a:rPr lang="en-US" b="1" dirty="0">
                <a:sym typeface="Wingdings"/>
              </a:rPr>
              <a:t> C: </a:t>
            </a:r>
            <a:r>
              <a:rPr lang="en-US" i="1" dirty="0">
                <a:sym typeface="Wingdings"/>
              </a:rPr>
              <a:t>“okay”</a:t>
            </a:r>
            <a:endParaRPr lang="en-US" i="1" dirty="0"/>
          </a:p>
          <a:p>
            <a:pPr>
              <a:lnSpc>
                <a:spcPct val="90000"/>
              </a:lnSpc>
            </a:pPr>
            <a:endParaRPr lang="en-US" b="1" spc="-150" dirty="0"/>
          </a:p>
          <a:p>
            <a:pPr>
              <a:lnSpc>
                <a:spcPct val="90000"/>
              </a:lnSpc>
            </a:pPr>
            <a:r>
              <a:rPr lang="en-US" b="1" spc="-100" dirty="0"/>
              <a:t>A, B </a:t>
            </a:r>
            <a:r>
              <a:rPr lang="en-US" spc="-100" dirty="0"/>
              <a:t>perform actions on receipt of messages</a:t>
            </a:r>
            <a:endParaRPr lang="en-US" i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Straw Man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82215" y="3104737"/>
            <a:ext cx="1706219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2125868" y="251831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06513" y="2656165"/>
            <a:ext cx="6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go!</a:t>
            </a:r>
          </a:p>
        </p:txBody>
      </p:sp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930232">
            <a:off x="1037570" y="3915408"/>
            <a:ext cx="1060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spc="-150" dirty="0">
                <a:latin typeface="Arial"/>
                <a:cs typeface="Arial"/>
              </a:rPr>
              <a:t>debit $20!</a:t>
            </a:r>
          </a:p>
        </p:txBody>
      </p:sp>
      <p:sp>
        <p:nvSpPr>
          <p:cNvPr id="40" name="TextBox 39"/>
          <p:cNvSpPr txBox="1"/>
          <p:nvPr/>
        </p:nvSpPr>
        <p:spPr>
          <a:xfrm rot="4695899">
            <a:off x="2420355" y="3856614"/>
            <a:ext cx="110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spc="-150" dirty="0">
                <a:latin typeface="Arial"/>
                <a:cs typeface="Arial"/>
              </a:rPr>
              <a:t>credit $20!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33" name="Curved Connector 8"/>
          <p:cNvCxnSpPr/>
          <p:nvPr/>
        </p:nvCxnSpPr>
        <p:spPr>
          <a:xfrm>
            <a:off x="2392568" y="2518311"/>
            <a:ext cx="0" cy="81138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04161" y="2656164"/>
            <a:ext cx="78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okay</a:t>
            </a:r>
          </a:p>
        </p:txBody>
      </p:sp>
    </p:spTree>
    <p:extLst>
      <p:ext uri="{BB962C8B-B14F-4D97-AF65-F5344CB8AC3E}">
        <p14:creationId xmlns:p14="http://schemas.microsoft.com/office/powerpoint/2010/main" val="316649118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What could </a:t>
            </a:r>
            <a:r>
              <a:rPr lang="en-US" b="1" dirty="0"/>
              <a:t>possibly</a:t>
            </a:r>
            <a:r>
              <a:rPr lang="en-US" dirty="0"/>
              <a:t> go wrong?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pc="-150" dirty="0"/>
              <a:t>Not enough money in </a:t>
            </a:r>
            <a:r>
              <a:rPr lang="en-US" b="1" spc="-150" dirty="0"/>
              <a:t>A’s</a:t>
            </a:r>
            <a:r>
              <a:rPr lang="en-US" spc="-150" dirty="0"/>
              <a:t> bank account?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50" dirty="0"/>
              <a:t>B’s</a:t>
            </a:r>
            <a:r>
              <a:rPr lang="en-US" spc="-150" dirty="0"/>
              <a:t> bank account no longer exists?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50" dirty="0"/>
              <a:t>A</a:t>
            </a:r>
            <a:r>
              <a:rPr lang="en-US" spc="-150" dirty="0"/>
              <a:t> or </a:t>
            </a:r>
            <a:r>
              <a:rPr lang="en-US" b="1" spc="-150" dirty="0"/>
              <a:t>B</a:t>
            </a:r>
            <a:r>
              <a:rPr lang="en-US" spc="-150" dirty="0"/>
              <a:t> </a:t>
            </a:r>
            <a:r>
              <a:rPr lang="en-US" b="1" spc="-150" dirty="0">
                <a:solidFill>
                  <a:srgbClr val="FF0000"/>
                </a:solidFill>
              </a:rPr>
              <a:t>crashes </a:t>
            </a:r>
            <a:r>
              <a:rPr lang="en-US" spc="-150" dirty="0">
                <a:solidFill>
                  <a:srgbClr val="000000"/>
                </a:solidFill>
              </a:rPr>
              <a:t>before receiving message</a:t>
            </a:r>
            <a:r>
              <a:rPr lang="en-US" spc="-150" dirty="0"/>
              <a:t>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The best-effort network to </a:t>
            </a:r>
            <a:r>
              <a:rPr lang="en-US" b="1" dirty="0"/>
              <a:t>B </a:t>
            </a:r>
            <a:r>
              <a:rPr lang="en-US" b="1" dirty="0">
                <a:solidFill>
                  <a:srgbClr val="FF0000"/>
                </a:solidFill>
              </a:rPr>
              <a:t>fails</a:t>
            </a:r>
            <a:r>
              <a:rPr lang="en-US" dirty="0"/>
              <a:t>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50" dirty="0"/>
              <a:t>TC </a:t>
            </a:r>
            <a:r>
              <a:rPr lang="en-US" b="1" spc="-150" dirty="0">
                <a:solidFill>
                  <a:srgbClr val="FF0000"/>
                </a:solidFill>
              </a:rPr>
              <a:t>crashes</a:t>
            </a:r>
            <a:r>
              <a:rPr lang="en-US" spc="-150" dirty="0">
                <a:solidFill>
                  <a:srgbClr val="FF0000"/>
                </a:solidFill>
              </a:rPr>
              <a:t> </a:t>
            </a:r>
            <a:r>
              <a:rPr lang="en-US" spc="-150" dirty="0"/>
              <a:t>after it sends </a:t>
            </a:r>
            <a:r>
              <a:rPr lang="en-US" i="1" spc="-150" dirty="0"/>
              <a:t>debit </a:t>
            </a:r>
            <a:r>
              <a:rPr lang="en-US" spc="-150" dirty="0"/>
              <a:t>to </a:t>
            </a:r>
            <a:r>
              <a:rPr lang="en-US" b="1" spc="-150" dirty="0"/>
              <a:t>A</a:t>
            </a:r>
            <a:r>
              <a:rPr lang="en-US" spc="-150" dirty="0"/>
              <a:t> but before sending to </a:t>
            </a:r>
            <a:r>
              <a:rPr lang="en-US" b="1" spc="-150" dirty="0"/>
              <a:t>B</a:t>
            </a:r>
            <a:r>
              <a:rPr lang="en-US" spc="-150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Reasoning about the Straw Man protocol</a:t>
            </a:r>
          </a:p>
        </p:txBody>
      </p:sp>
    </p:spTree>
    <p:extLst>
      <p:ext uri="{BB962C8B-B14F-4D97-AF65-F5344CB8AC3E}">
        <p14:creationId xmlns:p14="http://schemas.microsoft.com/office/powerpoint/2010/main" val="561114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Note that </a:t>
            </a:r>
            <a:r>
              <a:rPr lang="en-US" b="1" dirty="0"/>
              <a:t>TC</a:t>
            </a:r>
            <a:r>
              <a:rPr lang="en-US" dirty="0"/>
              <a:t>, </a:t>
            </a:r>
            <a:r>
              <a:rPr lang="en-US" b="1" dirty="0"/>
              <a:t>A</a:t>
            </a:r>
            <a:r>
              <a:rPr lang="en-US" dirty="0"/>
              <a:t>, and </a:t>
            </a:r>
            <a:r>
              <a:rPr lang="en-US" b="1" dirty="0"/>
              <a:t>B</a:t>
            </a:r>
            <a:r>
              <a:rPr lang="en-US" dirty="0"/>
              <a:t> each have a notion of committing</a:t>
            </a:r>
          </a:p>
          <a:p>
            <a:r>
              <a:rPr lang="en-US" dirty="0"/>
              <a:t>We want two properties:</a:t>
            </a:r>
            <a:endParaRPr lang="en-US" b="1" i="1" dirty="0">
              <a:solidFill>
                <a:srgbClr val="E46C0A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Safety</a:t>
            </a:r>
          </a:p>
          <a:p>
            <a:pPr marL="914400" lvl="1" indent="-514350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b="1" dirty="0">
                <a:solidFill>
                  <a:srgbClr val="000000"/>
                </a:solidFill>
              </a:rPr>
              <a:t>one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commits,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no one </a:t>
            </a:r>
            <a:r>
              <a:rPr lang="en-US" b="1" dirty="0">
                <a:solidFill>
                  <a:srgbClr val="FF0000"/>
                </a:solidFill>
              </a:rPr>
              <a:t>aborts</a:t>
            </a:r>
          </a:p>
          <a:p>
            <a:pPr marL="914400" lvl="1" indent="-514350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b="1" dirty="0">
                <a:solidFill>
                  <a:srgbClr val="000000"/>
                </a:solidFill>
              </a:rPr>
              <a:t>one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aborts,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no one </a:t>
            </a:r>
            <a:r>
              <a:rPr lang="en-US" b="1" dirty="0">
                <a:solidFill>
                  <a:srgbClr val="0000FF"/>
                </a:solidFill>
              </a:rPr>
              <a:t>commits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Liveness</a:t>
            </a:r>
          </a:p>
          <a:p>
            <a:pPr lvl="1"/>
            <a:r>
              <a:rPr lang="en-US" spc="-150" dirty="0">
                <a:solidFill>
                  <a:srgbClr val="000000"/>
                </a:solidFill>
              </a:rPr>
              <a:t>If </a:t>
            </a:r>
            <a:r>
              <a:rPr lang="en-US" b="1" spc="-150" dirty="0">
                <a:solidFill>
                  <a:srgbClr val="0000FF"/>
                </a:solidFill>
              </a:rPr>
              <a:t>no failures </a:t>
            </a:r>
            <a:r>
              <a:rPr lang="en-US" spc="-150" dirty="0">
                <a:solidFill>
                  <a:srgbClr val="000000"/>
                </a:solidFill>
              </a:rPr>
              <a:t>and </a:t>
            </a:r>
            <a:r>
              <a:rPr lang="en-US" b="1" spc="-150" dirty="0">
                <a:solidFill>
                  <a:srgbClr val="000000"/>
                </a:solidFill>
              </a:rPr>
              <a:t>A</a:t>
            </a:r>
            <a:r>
              <a:rPr lang="en-US" spc="-150" dirty="0">
                <a:solidFill>
                  <a:srgbClr val="000000"/>
                </a:solidFill>
              </a:rPr>
              <a:t> and </a:t>
            </a:r>
            <a:r>
              <a:rPr lang="en-US" b="1" spc="-150" dirty="0">
                <a:solidFill>
                  <a:srgbClr val="000000"/>
                </a:solidFill>
              </a:rPr>
              <a:t>B</a:t>
            </a:r>
            <a:r>
              <a:rPr lang="en-US" spc="-150" dirty="0">
                <a:solidFill>
                  <a:srgbClr val="000000"/>
                </a:solidFill>
              </a:rPr>
              <a:t> can commit, </a:t>
            </a:r>
            <a:r>
              <a:rPr lang="en-US" b="1" spc="-150" dirty="0">
                <a:solidFill>
                  <a:srgbClr val="0000FF"/>
                </a:solidFill>
              </a:rPr>
              <a:t>action commits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failures,</a:t>
            </a:r>
            <a:r>
              <a:rPr lang="en-US" dirty="0">
                <a:solidFill>
                  <a:srgbClr val="000000"/>
                </a:solidFill>
              </a:rPr>
              <a:t> reach a conclusion ASAP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versus liveness</a:t>
            </a:r>
          </a:p>
        </p:txBody>
      </p:sp>
    </p:spTree>
    <p:extLst>
      <p:ext uri="{BB962C8B-B14F-4D97-AF65-F5344CB8AC3E}">
        <p14:creationId xmlns:p14="http://schemas.microsoft.com/office/powerpoint/2010/main" val="1108812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2116343" y="2559586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18272" y="2679681"/>
            <a:ext cx="6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go!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5275964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1558" y="3947046"/>
            <a:ext cx="1202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prepare!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12668" y="3947046"/>
            <a:ext cx="1202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prepare!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1810977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P: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21" name="Curved Connector 8"/>
          <p:cNvCxnSpPr/>
          <p:nvPr/>
        </p:nvCxnSpPr>
        <p:spPr>
          <a:xfrm flipV="1">
            <a:off x="1823246" y="3981728"/>
            <a:ext cx="331118" cy="666414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flipH="1" flipV="1">
            <a:off x="2410039" y="3998494"/>
            <a:ext cx="305969" cy="637074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7869845">
            <a:off x="1722514" y="4288087"/>
            <a:ext cx="64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yes</a:t>
            </a:r>
          </a:p>
        </p:txBody>
      </p:sp>
      <p:sp>
        <p:nvSpPr>
          <p:cNvPr id="55" name="TextBox 54"/>
          <p:cNvSpPr txBox="1"/>
          <p:nvPr/>
        </p:nvSpPr>
        <p:spPr>
          <a:xfrm rot="3935173">
            <a:off x="2197062" y="4316586"/>
            <a:ext cx="64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62017513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92255" y="3947924"/>
            <a:ext cx="114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commit!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23165" y="3954925"/>
            <a:ext cx="114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commit!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P: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>
                <a:sym typeface="Wingdings"/>
              </a:rPr>
              <a:t>TC  A, B: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>
                <a:sym typeface="Wingdings"/>
              </a:rPr>
              <a:t>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>
                <a:sym typeface="Wingdings"/>
              </a:rPr>
              <a:t>”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 </a:t>
            </a:r>
            <a:r>
              <a:rPr lang="en-US" sz="2400" spc="-150" dirty="0">
                <a:sym typeface="Wingdings"/>
              </a:rPr>
              <a:t>sends </a:t>
            </a:r>
            <a:r>
              <a:rPr lang="en-US" sz="2400" b="1" i="1" spc="-150" dirty="0">
                <a:solidFill>
                  <a:srgbClr val="0000FF"/>
                </a:solidFill>
                <a:sym typeface="Wingdings"/>
              </a:rPr>
              <a:t>commit</a:t>
            </a:r>
            <a:r>
              <a:rPr lang="en-US" sz="2400" spc="-15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both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yes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</a:t>
            </a:r>
            <a:r>
              <a:rPr lang="en-US" sz="2400" spc="-150" dirty="0">
                <a:sym typeface="Wingdings"/>
              </a:rPr>
              <a:t> sends </a:t>
            </a:r>
            <a:r>
              <a:rPr lang="en-US" sz="2400" b="1" i="1" spc="-150" dirty="0">
                <a:solidFill>
                  <a:srgbClr val="FF3300"/>
                </a:solidFill>
                <a:sym typeface="Wingdings"/>
              </a:rPr>
              <a:t>abort</a:t>
            </a:r>
            <a:r>
              <a:rPr lang="en-US" sz="2400" spc="-150" dirty="0">
                <a:solidFill>
                  <a:srgbClr val="FF3300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either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no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9541139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P: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>
                <a:sym typeface="Wingdings"/>
              </a:rPr>
              <a:t>TC  A, B: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>
                <a:sym typeface="Wingdings"/>
              </a:rPr>
              <a:t>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>
                <a:sym typeface="Wingdings"/>
              </a:rPr>
              <a:t>”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 </a:t>
            </a:r>
            <a:r>
              <a:rPr lang="en-US" sz="2400" spc="-150" dirty="0">
                <a:sym typeface="Wingdings"/>
              </a:rPr>
              <a:t>sends </a:t>
            </a:r>
            <a:r>
              <a:rPr lang="en-US" sz="2400" b="1" i="1" spc="-150" dirty="0">
                <a:solidFill>
                  <a:srgbClr val="0000FF"/>
                </a:solidFill>
                <a:sym typeface="Wingdings"/>
              </a:rPr>
              <a:t>commit</a:t>
            </a:r>
            <a:r>
              <a:rPr lang="en-US" sz="2400" spc="-15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both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yes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</a:t>
            </a:r>
            <a:r>
              <a:rPr lang="en-US" sz="2400" spc="-150" dirty="0">
                <a:sym typeface="Wingdings"/>
              </a:rPr>
              <a:t> sends </a:t>
            </a:r>
            <a:r>
              <a:rPr lang="en-US" sz="2400" b="1" i="1" spc="-150" dirty="0">
                <a:solidFill>
                  <a:srgbClr val="FF3300"/>
                </a:solidFill>
                <a:sym typeface="Wingdings"/>
              </a:rPr>
              <a:t>abort</a:t>
            </a:r>
            <a:r>
              <a:rPr lang="en-US" sz="2400" spc="-150" dirty="0">
                <a:solidFill>
                  <a:srgbClr val="FF3300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either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no</a:t>
            </a:r>
            <a:endParaRPr lang="en-US" sz="2400" b="1" spc="-1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TC </a:t>
            </a:r>
            <a:r>
              <a:rPr lang="en-US" sz="2400" b="1" spc="-100" dirty="0">
                <a:sym typeface="Wingdings"/>
              </a:rPr>
              <a:t> C: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“okay” or “failed”</a:t>
            </a:r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2400" b="1" spc="-100" dirty="0"/>
              <a:t>A, B </a:t>
            </a:r>
            <a:r>
              <a:rPr lang="en-US" sz="2400" spc="-100" dirty="0"/>
              <a:t>commit on receipt of commit message</a:t>
            </a:r>
            <a:endParaRPr lang="en-US" sz="2400" i="1" spc="-100" dirty="0"/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correct</a:t>
            </a:r>
            <a:r>
              <a:rPr lang="en-US" sz="3200" dirty="0"/>
              <a:t> atomic commit protocol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44" name="Curved Connector 8"/>
          <p:cNvCxnSpPr/>
          <p:nvPr/>
        </p:nvCxnSpPr>
        <p:spPr>
          <a:xfrm>
            <a:off x="2392568" y="2518311"/>
            <a:ext cx="0" cy="81138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80643" y="2679681"/>
            <a:ext cx="78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okay</a:t>
            </a:r>
          </a:p>
        </p:txBody>
      </p:sp>
    </p:spTree>
    <p:extLst>
      <p:ext uri="{BB962C8B-B14F-4D97-AF65-F5344CB8AC3E}">
        <p14:creationId xmlns:p14="http://schemas.microsoft.com/office/powerpoint/2010/main" val="306709005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Why is this correct?</a:t>
            </a:r>
            <a:endParaRPr lang="en-US" dirty="0"/>
          </a:p>
          <a:p>
            <a:pPr lvl="1"/>
            <a:r>
              <a:rPr lang="en-US" dirty="0"/>
              <a:t>Neither can commit unless both agreed to commit</a:t>
            </a:r>
          </a:p>
          <a:p>
            <a:r>
              <a:rPr lang="en-US" i="1" dirty="0"/>
              <a:t>What about performance?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spc="-150" dirty="0"/>
              <a:t>Timeout: </a:t>
            </a:r>
            <a:r>
              <a:rPr lang="en-US" spc="-150" dirty="0"/>
              <a:t>I’m up, but didn’t receive a message I expected</a:t>
            </a:r>
          </a:p>
          <a:p>
            <a:pPr marL="1371600" lvl="2" indent="-514350"/>
            <a:r>
              <a:rPr lang="en-US" dirty="0"/>
              <a:t>Maybe other node crashed, maybe network broken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Reboot: </a:t>
            </a:r>
            <a:r>
              <a:rPr lang="en-US" dirty="0"/>
              <a:t>Node crashed, is rebooting, must clean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atomic commit</a:t>
            </a:r>
          </a:p>
        </p:txBody>
      </p:sp>
    </p:spTree>
    <p:extLst>
      <p:ext uri="{BB962C8B-B14F-4D97-AF65-F5344CB8AC3E}">
        <p14:creationId xmlns:p14="http://schemas.microsoft.com/office/powerpoint/2010/main" val="632440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Where do hosts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wait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messages?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TC</a:t>
            </a:r>
            <a:r>
              <a:rPr lang="en-US" dirty="0"/>
              <a:t> waits for “yes” or “no” from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</a:p>
          <a:p>
            <a:pPr lvl="1"/>
            <a:r>
              <a:rPr lang="en-US" b="1" dirty="0"/>
              <a:t>TC</a:t>
            </a:r>
            <a:r>
              <a:rPr lang="en-US" dirty="0"/>
              <a:t> hasn’t yet sent any commit messages, so can </a:t>
            </a:r>
            <a:r>
              <a:rPr lang="en-US" b="1" dirty="0"/>
              <a:t>safely </a:t>
            </a:r>
            <a:r>
              <a:rPr lang="en-US" b="1" dirty="0">
                <a:solidFill>
                  <a:srgbClr val="FF0000"/>
                </a:solidFill>
              </a:rPr>
              <a:t>abort </a:t>
            </a:r>
            <a:r>
              <a:rPr lang="en-US" dirty="0"/>
              <a:t>after a timeout</a:t>
            </a:r>
            <a:endParaRPr lang="en-US" b="1" dirty="0"/>
          </a:p>
          <a:p>
            <a:pPr marL="717550" lvl="1" indent="-317500"/>
            <a:r>
              <a:rPr lang="en-US" dirty="0"/>
              <a:t>But this is </a:t>
            </a:r>
            <a:r>
              <a:rPr lang="en-US" b="1" dirty="0"/>
              <a:t>conservative:</a:t>
            </a:r>
            <a:r>
              <a:rPr lang="en-US" dirty="0"/>
              <a:t> might be network problem</a:t>
            </a:r>
          </a:p>
          <a:p>
            <a:pPr marL="1117600" lvl="2" indent="-317500"/>
            <a:r>
              <a:rPr lang="en-US" dirty="0"/>
              <a:t>We’ve preserved correctness, sacrificed performance</a:t>
            </a:r>
            <a:endParaRPr lang="en-US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r>
              <a:rPr lang="en-US" dirty="0"/>
              <a:t> wait for “commit” or “abort” from </a:t>
            </a:r>
            <a:r>
              <a:rPr lang="en-US" b="1" dirty="0"/>
              <a:t>TC</a:t>
            </a:r>
          </a:p>
          <a:p>
            <a:pPr lvl="1"/>
            <a:r>
              <a:rPr lang="en-US" dirty="0"/>
              <a:t>If it sent a </a:t>
            </a:r>
            <a:r>
              <a:rPr lang="en-US" i="1" dirty="0"/>
              <a:t>no</a:t>
            </a:r>
            <a:r>
              <a:rPr lang="en-US" dirty="0"/>
              <a:t>, it can</a:t>
            </a:r>
            <a:r>
              <a:rPr lang="en-US" b="1" dirty="0"/>
              <a:t> safely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(why?)</a:t>
            </a:r>
          </a:p>
          <a:p>
            <a:pPr lvl="1"/>
            <a:r>
              <a:rPr lang="en-US" dirty="0"/>
              <a:t>If it sent a </a:t>
            </a:r>
            <a:r>
              <a:rPr lang="en-US" i="1" dirty="0"/>
              <a:t>yes</a:t>
            </a:r>
            <a:r>
              <a:rPr lang="en-US" dirty="0"/>
              <a:t>, can it unilaterally abort?</a:t>
            </a:r>
          </a:p>
          <a:p>
            <a:pPr lvl="1"/>
            <a:r>
              <a:rPr lang="en-US" dirty="0"/>
              <a:t>Can it unilaterally commit?</a:t>
            </a:r>
          </a:p>
          <a:p>
            <a:pPr lvl="1"/>
            <a:r>
              <a:rPr lang="en-US" dirty="0"/>
              <a:t>A, B could wait forever, but there is an alternative…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Timeouts in atomic commit</a:t>
            </a:r>
          </a:p>
        </p:txBody>
      </p:sp>
    </p:spTree>
    <p:extLst>
      <p:ext uri="{BB962C8B-B14F-4D97-AF65-F5344CB8AC3E}">
        <p14:creationId xmlns:p14="http://schemas.microsoft.com/office/powerpoint/2010/main" val="390608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32966"/>
            <a:ext cx="8991600" cy="5325034"/>
          </a:xfrm>
        </p:spPr>
        <p:txBody>
          <a:bodyPr>
            <a:normAutofit/>
          </a:bodyPr>
          <a:lstStyle/>
          <a:p>
            <a:r>
              <a:rPr lang="en-US" sz="2600" dirty="0" err="1"/>
              <a:t>Lamport</a:t>
            </a:r>
            <a:r>
              <a:rPr lang="en-US" sz="2600" dirty="0"/>
              <a:t> clocks:	C(a) &lt; C(z)		Conclusion:  </a:t>
            </a:r>
            <a:r>
              <a:rPr lang="en-US" sz="2600" b="1" dirty="0">
                <a:solidFill>
                  <a:srgbClr val="C00000"/>
                </a:solidFill>
              </a:rPr>
              <a:t>None</a:t>
            </a:r>
          </a:p>
          <a:p>
            <a:r>
              <a:rPr lang="en-US" sz="2600" dirty="0"/>
              <a:t>Vector clocks: 	V(a) &lt; V(z)		Conclusion:  </a:t>
            </a:r>
            <a:r>
              <a:rPr lang="en-US" sz="2600" b="1" dirty="0">
                <a:solidFill>
                  <a:srgbClr val="C00000"/>
                </a:solidFill>
              </a:rPr>
              <a:t>a </a:t>
            </a:r>
            <a:r>
              <a:rPr lang="en-US" sz="2600" b="1" dirty="0">
                <a:solidFill>
                  <a:srgbClr val="C00000"/>
                </a:solidFill>
                <a:sym typeface="Wingdings"/>
              </a:rPr>
              <a:t>→ … → z</a:t>
            </a:r>
            <a:endParaRPr lang="en-U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dirty="0"/>
              <a:t>Distributed bulletin board application</a:t>
            </a:r>
          </a:p>
          <a:p>
            <a:pPr lvl="1"/>
            <a:r>
              <a:rPr lang="en-US" sz="2400" dirty="0"/>
              <a:t>Each post gets sent to all other users</a:t>
            </a:r>
          </a:p>
          <a:p>
            <a:pPr lvl="1"/>
            <a:r>
              <a:rPr lang="en-US" sz="2400" dirty="0"/>
              <a:t>Consistency goal:  No user to see reply before the corresponding original message post</a:t>
            </a:r>
          </a:p>
          <a:p>
            <a:pPr lvl="1"/>
            <a:r>
              <a:rPr lang="en-US" sz="2400" dirty="0"/>
              <a:t>Conclusion:  Deliver message only </a:t>
            </a:r>
            <a:r>
              <a:rPr lang="en-US" sz="2400" b="1" dirty="0"/>
              <a:t>after</a:t>
            </a:r>
            <a:r>
              <a:rPr lang="en-US" sz="2400" dirty="0"/>
              <a:t> all messages that </a:t>
            </a:r>
            <a:r>
              <a:rPr lang="en-US" sz="2400" b="1" dirty="0"/>
              <a:t>causally precede</a:t>
            </a:r>
            <a:r>
              <a:rPr lang="en-US" sz="2400" dirty="0"/>
              <a:t> it have been delivered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use of logical clocks (</a:t>
            </a:r>
            <a:r>
              <a:rPr lang="en-US" dirty="0" err="1"/>
              <a:t>lec</a:t>
            </a:r>
            <a:r>
              <a:rPr lang="en-US" dirty="0"/>
              <a:t> 5)</a:t>
            </a:r>
          </a:p>
        </p:txBody>
      </p:sp>
    </p:spTree>
    <p:extLst>
      <p:ext uri="{BB962C8B-B14F-4D97-AF65-F5344CB8AC3E}">
        <p14:creationId xmlns:p14="http://schemas.microsoft.com/office/powerpoint/2010/main" val="15216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Consider Server </a:t>
            </a:r>
            <a:r>
              <a:rPr lang="en-US" b="1" dirty="0"/>
              <a:t>B</a:t>
            </a:r>
            <a:r>
              <a:rPr lang="en-US" dirty="0"/>
              <a:t> (Server </a:t>
            </a:r>
            <a:r>
              <a:rPr lang="en-US" b="1" dirty="0"/>
              <a:t>A</a:t>
            </a:r>
            <a:r>
              <a:rPr lang="en-US" dirty="0"/>
              <a:t> case is symmetric) waiting for </a:t>
            </a:r>
            <a:r>
              <a:rPr lang="en-US" i="1" dirty="0"/>
              <a:t>commit</a:t>
            </a:r>
            <a:r>
              <a:rPr lang="en-US" dirty="0"/>
              <a:t> or </a:t>
            </a:r>
            <a:r>
              <a:rPr lang="en-US" i="1" dirty="0"/>
              <a:t>abort</a:t>
            </a:r>
            <a:r>
              <a:rPr lang="en-US" dirty="0"/>
              <a:t> from </a:t>
            </a:r>
            <a:r>
              <a:rPr lang="en-US" b="1" dirty="0"/>
              <a:t>TC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Assume </a:t>
            </a:r>
            <a:r>
              <a:rPr lang="en-US" b="1" dirty="0"/>
              <a:t>B</a:t>
            </a:r>
            <a:r>
              <a:rPr lang="en-US" dirty="0"/>
              <a:t> voted </a:t>
            </a:r>
            <a:r>
              <a:rPr lang="en-US" i="1" dirty="0"/>
              <a:t>yes</a:t>
            </a:r>
            <a:r>
              <a:rPr lang="en-US" dirty="0"/>
              <a:t> (else, unilateral abort possible)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A:</a:t>
            </a:r>
            <a:r>
              <a:rPr lang="en-US" dirty="0">
                <a:sym typeface="Wingdings"/>
              </a:rPr>
              <a:t> </a:t>
            </a:r>
            <a:r>
              <a:rPr lang="en-US" dirty="0"/>
              <a:t>“status?” </a:t>
            </a:r>
            <a:r>
              <a:rPr lang="en-US" b="1" dirty="0"/>
              <a:t>A</a:t>
            </a:r>
            <a:r>
              <a:rPr lang="en-US" dirty="0"/>
              <a:t> then replies back to </a:t>
            </a:r>
            <a:r>
              <a:rPr lang="en-US" b="1" dirty="0"/>
              <a:t>B.</a:t>
            </a:r>
            <a:r>
              <a:rPr lang="en-US" dirty="0"/>
              <a:t>  Four cases: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(No reply from </a:t>
            </a:r>
            <a:r>
              <a:rPr lang="en-US" b="1" dirty="0"/>
              <a:t>A</a:t>
            </a:r>
            <a:r>
              <a:rPr lang="en-US" dirty="0"/>
              <a:t>): no decision, </a:t>
            </a:r>
            <a:r>
              <a:rPr lang="en-US" b="1" dirty="0"/>
              <a:t>B</a:t>
            </a:r>
            <a:r>
              <a:rPr lang="en-US" dirty="0"/>
              <a:t> waits for </a:t>
            </a:r>
            <a:r>
              <a:rPr lang="en-US" b="1" dirty="0"/>
              <a:t>TC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Server </a:t>
            </a:r>
            <a:r>
              <a:rPr lang="en-US" b="1" dirty="0"/>
              <a:t>A </a:t>
            </a:r>
            <a:r>
              <a:rPr lang="en-US" dirty="0"/>
              <a:t>received commit or abort from </a:t>
            </a:r>
            <a:r>
              <a:rPr lang="en-US" b="1" dirty="0"/>
              <a:t>TC:</a:t>
            </a:r>
            <a:r>
              <a:rPr lang="en-US" dirty="0"/>
              <a:t> Agree with the </a:t>
            </a:r>
            <a:r>
              <a:rPr lang="en-US" b="1" dirty="0"/>
              <a:t>TC’s</a:t>
            </a:r>
            <a:r>
              <a:rPr lang="en-US" dirty="0"/>
              <a:t> decision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Server </a:t>
            </a:r>
            <a:r>
              <a:rPr lang="en-US" b="1" dirty="0"/>
              <a:t>A</a:t>
            </a:r>
            <a:r>
              <a:rPr lang="en-US" dirty="0"/>
              <a:t> hasn’t voted yet or voted </a:t>
            </a:r>
            <a:r>
              <a:rPr lang="en-US" i="1" dirty="0"/>
              <a:t>no:</a:t>
            </a:r>
            <a:r>
              <a:rPr lang="en-US" dirty="0"/>
              <a:t> both </a:t>
            </a:r>
            <a:r>
              <a:rPr lang="en-US" b="1" dirty="0"/>
              <a:t>abort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</a:rPr>
              <a:t>TC</a:t>
            </a:r>
            <a:r>
              <a:rPr lang="en-US" dirty="0">
                <a:solidFill>
                  <a:prstClr val="black"/>
                </a:solidFill>
              </a:rPr>
              <a:t> can’t have decided to commit</a:t>
            </a:r>
            <a:endParaRPr lang="en-US" b="1" dirty="0">
              <a:solidFill>
                <a:prstClr val="black"/>
              </a:solidFill>
            </a:endParaRP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Server </a:t>
            </a:r>
            <a:r>
              <a:rPr lang="en-US" b="1" dirty="0"/>
              <a:t>A</a:t>
            </a:r>
            <a:r>
              <a:rPr lang="en-US" dirty="0"/>
              <a:t> voted </a:t>
            </a:r>
            <a:r>
              <a:rPr lang="en-US" i="1" dirty="0"/>
              <a:t>yes:</a:t>
            </a:r>
            <a:r>
              <a:rPr lang="en-US" dirty="0"/>
              <a:t> both must </a:t>
            </a:r>
            <a:r>
              <a:rPr lang="en-US" b="1" dirty="0"/>
              <a:t>wait</a:t>
            </a:r>
            <a:r>
              <a:rPr lang="en-US" dirty="0"/>
              <a:t> for the </a:t>
            </a:r>
            <a:r>
              <a:rPr lang="en-US" b="1" dirty="0"/>
              <a:t>TC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TC </a:t>
            </a:r>
            <a:r>
              <a:rPr lang="en-US" dirty="0"/>
              <a:t>decided to </a:t>
            </a:r>
            <a:r>
              <a:rPr lang="en-US" b="1" dirty="0">
                <a:solidFill>
                  <a:srgbClr val="0000FF"/>
                </a:solidFill>
              </a:rPr>
              <a:t>commit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if both replies</a:t>
            </a:r>
            <a:r>
              <a:rPr lang="en-US" i="1" dirty="0"/>
              <a:t> </a:t>
            </a:r>
            <a:r>
              <a:rPr lang="en-US" dirty="0"/>
              <a:t>received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TC</a:t>
            </a:r>
            <a:r>
              <a:rPr lang="en-US" dirty="0"/>
              <a:t> decided to </a:t>
            </a:r>
            <a:r>
              <a:rPr lang="en-US" b="1" dirty="0">
                <a:solidFill>
                  <a:srgbClr val="FF3300"/>
                </a:solidFill>
              </a:rPr>
              <a:t>abort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/>
              <a:t>if it timed out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19093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What are the liveness and safety properties?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Safety</a:t>
            </a:r>
            <a:r>
              <a:rPr lang="en-US" dirty="0"/>
              <a:t>: if servers don’t crash and network between A and B is reliable, all processes reach the same decision (in a finite number of steps)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Liveness</a:t>
            </a:r>
            <a:r>
              <a:rPr lang="en-US" dirty="0"/>
              <a:t>: if failures are eventually repaired, then every participant will eventually reach a decision</a:t>
            </a:r>
          </a:p>
          <a:p>
            <a:r>
              <a:rPr lang="en-US" dirty="0"/>
              <a:t>Can resolve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timeout situations with guaranteed correctness</a:t>
            </a:r>
          </a:p>
          <a:p>
            <a:r>
              <a:rPr lang="en-US" dirty="0"/>
              <a:t>Sometimes however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r>
              <a:rPr lang="en-US" dirty="0"/>
              <a:t> must block</a:t>
            </a:r>
          </a:p>
          <a:p>
            <a:pPr lvl="1"/>
            <a:r>
              <a:rPr lang="en-US" dirty="0"/>
              <a:t>Due to failure of the </a:t>
            </a:r>
            <a:r>
              <a:rPr lang="en-US" b="1" dirty="0"/>
              <a:t>TC</a:t>
            </a:r>
            <a:r>
              <a:rPr lang="en-US" dirty="0"/>
              <a:t> or network to the </a:t>
            </a:r>
            <a:r>
              <a:rPr lang="en-US" b="1" dirty="0"/>
              <a:t>TC</a:t>
            </a:r>
          </a:p>
          <a:p>
            <a:r>
              <a:rPr lang="en-US" dirty="0"/>
              <a:t>But what will happen if </a:t>
            </a:r>
            <a:r>
              <a:rPr lang="en-US" b="1" dirty="0"/>
              <a:t>TC, A,</a:t>
            </a:r>
            <a:r>
              <a:rPr lang="en-US" dirty="0"/>
              <a:t> or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crash and reboot?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the server 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1741291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back out of commit if already decided</a:t>
            </a:r>
          </a:p>
          <a:p>
            <a:pPr lvl="1"/>
            <a:r>
              <a:rPr lang="en-US" b="1" dirty="0"/>
              <a:t>TC</a:t>
            </a:r>
            <a:r>
              <a:rPr lang="en-US" dirty="0"/>
              <a:t> crashes just after sending </a:t>
            </a:r>
            <a:r>
              <a:rPr lang="en-US" i="1" dirty="0"/>
              <a:t>“commit!”</a:t>
            </a:r>
            <a:endParaRPr lang="en-US" b="1" dirty="0"/>
          </a:p>
          <a:p>
            <a:pPr lvl="1"/>
            <a:r>
              <a:rPr lang="en-US" b="1" dirty="0"/>
              <a:t>A</a:t>
            </a:r>
            <a:r>
              <a:rPr lang="en-US" dirty="0"/>
              <a:t> or </a:t>
            </a:r>
            <a:r>
              <a:rPr lang="en-US" b="1" dirty="0"/>
              <a:t>B</a:t>
            </a:r>
            <a:r>
              <a:rPr lang="en-US" dirty="0"/>
              <a:t> crash just after sending </a:t>
            </a:r>
            <a:r>
              <a:rPr lang="en-US" i="1" dirty="0"/>
              <a:t>“yes”</a:t>
            </a:r>
          </a:p>
          <a:p>
            <a:r>
              <a:rPr lang="en-US" dirty="0"/>
              <a:t>If all nodes knew their state before crash, we could use the termination protocol…</a:t>
            </a:r>
          </a:p>
          <a:p>
            <a:pPr lvl="1"/>
            <a:r>
              <a:rPr lang="en-US" dirty="0"/>
              <a:t>Use</a:t>
            </a:r>
            <a:r>
              <a:rPr lang="en-US" b="1" dirty="0">
                <a:solidFill>
                  <a:srgbClr val="008000"/>
                </a:solidFill>
              </a:rPr>
              <a:t> write-ahead log </a:t>
            </a:r>
            <a:r>
              <a:rPr lang="en-US" dirty="0"/>
              <a:t>to record </a:t>
            </a:r>
            <a:r>
              <a:rPr lang="en-US" i="1" dirty="0"/>
              <a:t>“commit!” and “yes” </a:t>
            </a:r>
            <a:r>
              <a:rPr lang="en-US" dirty="0"/>
              <a:t>to disk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crash and reboot?</a:t>
            </a:r>
          </a:p>
        </p:txBody>
      </p:sp>
    </p:spTree>
    <p:extLst>
      <p:ext uri="{BB962C8B-B14F-4D97-AF65-F5344CB8AC3E}">
        <p14:creationId xmlns:p14="http://schemas.microsoft.com/office/powerpoint/2010/main" val="402963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everyone rebooted and is reachable, TC can just check for </a:t>
            </a:r>
            <a:r>
              <a:rPr lang="en-US" b="1" dirty="0"/>
              <a:t>commit</a:t>
            </a:r>
            <a:r>
              <a:rPr lang="en-US" dirty="0"/>
              <a:t> record on disk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resend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action</a:t>
            </a:r>
          </a:p>
          <a:p>
            <a:r>
              <a:rPr lang="en-US" b="1" dirty="0"/>
              <a:t>TC:</a:t>
            </a:r>
            <a:r>
              <a:rPr lang="en-US" dirty="0"/>
              <a:t> If no </a:t>
            </a:r>
            <a:r>
              <a:rPr lang="en-US" b="1" dirty="0"/>
              <a:t>commit</a:t>
            </a:r>
            <a:r>
              <a:rPr lang="en-US" dirty="0"/>
              <a:t> record on disk,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pPr lvl="1"/>
            <a:r>
              <a:rPr lang="en-US" dirty="0"/>
              <a:t>You didn’t send any </a:t>
            </a:r>
            <a:r>
              <a:rPr lang="en-US" i="1" dirty="0"/>
              <a:t>“commit!”</a:t>
            </a:r>
            <a:r>
              <a:rPr lang="en-US" dirty="0"/>
              <a:t> messages</a:t>
            </a:r>
          </a:p>
          <a:p>
            <a:r>
              <a:rPr lang="en-US" b="1" dirty="0"/>
              <a:t>A, B:</a:t>
            </a:r>
            <a:r>
              <a:rPr lang="en-US" dirty="0"/>
              <a:t> If no </a:t>
            </a:r>
            <a:r>
              <a:rPr lang="en-US" b="1" dirty="0"/>
              <a:t>yes</a:t>
            </a:r>
            <a:r>
              <a:rPr lang="en-US" dirty="0"/>
              <a:t> record on disk,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You didn’t vote </a:t>
            </a:r>
            <a:r>
              <a:rPr lang="en-US" i="1" dirty="0">
                <a:solidFill>
                  <a:srgbClr val="000000"/>
                </a:solidFill>
              </a:rPr>
              <a:t>“yes”</a:t>
            </a:r>
            <a:r>
              <a:rPr lang="en-US" dirty="0">
                <a:solidFill>
                  <a:srgbClr val="000000"/>
                </a:solidFill>
              </a:rPr>
              <a:t> so </a:t>
            </a:r>
            <a:r>
              <a:rPr lang="en-US" b="1" dirty="0">
                <a:solidFill>
                  <a:srgbClr val="000000"/>
                </a:solidFill>
              </a:rPr>
              <a:t>TC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couldn’t have </a:t>
            </a:r>
            <a:r>
              <a:rPr lang="en-US" dirty="0">
                <a:solidFill>
                  <a:srgbClr val="000000"/>
                </a:solidFill>
              </a:rPr>
              <a:t>committed</a:t>
            </a:r>
          </a:p>
          <a:p>
            <a:r>
              <a:rPr lang="en-US" dirty="0">
                <a:solidFill>
                  <a:srgbClr val="000000"/>
                </a:solidFill>
              </a:rPr>
              <a:t>A, B: If </a:t>
            </a:r>
            <a:r>
              <a:rPr lang="en-US" b="1" dirty="0">
                <a:solidFill>
                  <a:srgbClr val="000000"/>
                </a:solidFill>
              </a:rPr>
              <a:t>yes</a:t>
            </a:r>
            <a:r>
              <a:rPr lang="en-US" dirty="0">
                <a:solidFill>
                  <a:srgbClr val="000000"/>
                </a:solidFill>
              </a:rPr>
              <a:t> record on disk, execute termination protocol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This might block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Recovery protocol with non-volatile state</a:t>
            </a:r>
          </a:p>
        </p:txBody>
      </p:sp>
    </p:spTree>
    <p:extLst>
      <p:ext uri="{BB962C8B-B14F-4D97-AF65-F5344CB8AC3E}">
        <p14:creationId xmlns:p14="http://schemas.microsoft.com/office/powerpoint/2010/main" val="34537661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recovery protocol with non-volatile logging is called </a:t>
            </a:r>
            <a:r>
              <a:rPr lang="en-US" b="1" i="1" dirty="0">
                <a:solidFill>
                  <a:srgbClr val="E46C0A"/>
                </a:solidFill>
              </a:rPr>
              <a:t>Two-Phase Commit (2PC)</a:t>
            </a:r>
          </a:p>
          <a:p>
            <a:r>
              <a:rPr lang="en-US" b="1" dirty="0">
                <a:solidFill>
                  <a:srgbClr val="000000"/>
                </a:solidFill>
              </a:rPr>
              <a:t>Safety:</a:t>
            </a:r>
            <a:r>
              <a:rPr lang="en-US" dirty="0">
                <a:solidFill>
                  <a:srgbClr val="000000"/>
                </a:solidFill>
              </a:rPr>
              <a:t> All hosts that decide reach the same decision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 commit unless everyone says “yes”</a:t>
            </a:r>
          </a:p>
          <a:p>
            <a:r>
              <a:rPr lang="en-US" b="1" dirty="0">
                <a:solidFill>
                  <a:srgbClr val="000000"/>
                </a:solidFill>
              </a:rPr>
              <a:t>Liveness:</a:t>
            </a:r>
            <a:r>
              <a:rPr lang="en-US" dirty="0">
                <a:solidFill>
                  <a:srgbClr val="000000"/>
                </a:solidFill>
              </a:rPr>
              <a:t> If no failures and all say “yes” then commit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But if failures then 2PC might block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TC must be up to decide</a:t>
            </a:r>
          </a:p>
          <a:p>
            <a:r>
              <a:rPr lang="en-US" b="1" dirty="0">
                <a:solidFill>
                  <a:srgbClr val="FF0000"/>
                </a:solidFill>
              </a:rPr>
              <a:t>Doesn’t tolerate faults well: must wait for repair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</p:spTree>
    <p:extLst>
      <p:ext uri="{BB962C8B-B14F-4D97-AF65-F5344CB8AC3E}">
        <p14:creationId xmlns:p14="http://schemas.microsoft.com/office/powerpoint/2010/main" val="365438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z="3600" dirty="0"/>
              <a:t>Next topic</a:t>
            </a:r>
            <a:br>
              <a:rPr lang="en-US" sz="3600" dirty="0"/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Concurrency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8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Writes that are </a:t>
            </a:r>
            <a:r>
              <a:rPr lang="en-US" sz="2800" b="1" i="1" dirty="0">
                <a:solidFill>
                  <a:schemeClr val="tx1"/>
                </a:solidFill>
              </a:rPr>
              <a:t>potentially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machines in same order.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Concurrent writes may be seen in a different order on different machines.</a:t>
            </a:r>
            <a:endParaRPr lang="en-US" dirty="0"/>
          </a:p>
          <a:p>
            <a:pPr eaLnBrk="1" hangingPunct="1"/>
            <a:r>
              <a:rPr lang="en-US" sz="2400" dirty="0"/>
              <a:t>Concurrent: Ops not causally related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60219" y="1565565"/>
            <a:ext cx="53095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US" sz="2800" b="0"/>
              <a:t>Writes that are </a:t>
            </a:r>
            <a:r>
              <a:rPr lang="en-US" sz="2800" b="1" i="1"/>
              <a:t>potentially </a:t>
            </a:r>
            <a:r>
              <a:rPr lang="en-US" sz="2800" b="0"/>
              <a:t>causally related must be seen by all machines in same order.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b="0"/>
              <a:t>Concurrent writes may be seen in a different order on different machines.</a:t>
            </a:r>
            <a:endParaRPr lang="en-US" b="0"/>
          </a:p>
          <a:p>
            <a:pPr eaLnBrk="1" hangingPunct="1"/>
            <a:r>
              <a:rPr lang="en-US" sz="2400" b="0"/>
              <a:t>Concurrent: Ops not causally related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79365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6439"/>
              </p:ext>
            </p:extLst>
          </p:nvPr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87289"/>
              </p:ext>
            </p:extLst>
          </p:nvPr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71489" y="229119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71489" y="2805592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71489" y="3319988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71489" y="3834384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71489" y="434878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71489" y="486317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1489" y="537757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10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</p:spTree>
    <p:extLst>
      <p:ext uri="{BB962C8B-B14F-4D97-AF65-F5344CB8AC3E}">
        <p14:creationId xmlns:p14="http://schemas.microsoft.com/office/powerpoint/2010/main" val="1333219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Valid under causal consistency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b="1" dirty="0"/>
              <a:t>Why?  </a:t>
            </a:r>
            <a:r>
              <a:rPr lang="en-US" sz="2400" i="1" dirty="0"/>
              <a:t>W(x)b </a:t>
            </a:r>
            <a:r>
              <a:rPr lang="en-US" sz="2400" dirty="0"/>
              <a:t>and </a:t>
            </a:r>
            <a:r>
              <a:rPr lang="en-US" sz="2400" i="1" dirty="0"/>
              <a:t>W(x)c</a:t>
            </a:r>
            <a:r>
              <a:rPr lang="en-US" sz="2400" dirty="0"/>
              <a:t> are concurrent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So all processes don’t (need to) see them in same order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P3 and P4 read the values ‘a’ and ‘b’ in order as potentially causally related. No ‘causality’ for ‘c’.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31000" t="49245" r="28648" b="42749"/>
          <a:stretch>
            <a:fillRect/>
          </a:stretch>
        </p:blipFill>
        <p:spPr bwMode="auto">
          <a:xfrm>
            <a:off x="368157" y="1496003"/>
            <a:ext cx="8529281" cy="209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79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Sequential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3694176"/>
            <a:ext cx="7024255" cy="30252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Invalid under sequential consistency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b="1" dirty="0"/>
              <a:t>Why?  </a:t>
            </a:r>
            <a:r>
              <a:rPr lang="en-US" sz="2400" dirty="0"/>
              <a:t>P3 and P4 see b and c in different order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But fine for causal consistency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B and C are not causally dependent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Write after write has no dep’s,  write after read does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31000" t="49245" r="28648" b="42749"/>
          <a:stretch>
            <a:fillRect/>
          </a:stretch>
        </p:blipFill>
        <p:spPr bwMode="auto">
          <a:xfrm>
            <a:off x="368157" y="1496003"/>
            <a:ext cx="8529281" cy="209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173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41058</TotalTime>
  <Words>1956</Words>
  <Application>Microsoft Macintosh PowerPoint</Application>
  <PresentationFormat>On-screen Show (4:3)</PresentationFormat>
  <Paragraphs>411</Paragraphs>
  <Slides>35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Calibri</vt:lpstr>
      <vt:lpstr>Comic Sans MS</vt:lpstr>
      <vt:lpstr>Courier New</vt:lpstr>
      <vt:lpstr>Gill Sans</vt:lpstr>
      <vt:lpstr>Times New Roman</vt:lpstr>
      <vt:lpstr>Wingdings</vt:lpstr>
      <vt:lpstr>1_Office Theme</vt:lpstr>
      <vt:lpstr>Causal Consistency and Two-Phase Commit</vt:lpstr>
      <vt:lpstr>PowerPoint Presentation</vt:lpstr>
      <vt:lpstr>Recall use of logical clocks (lec 5)</vt:lpstr>
      <vt:lpstr>Causal Consistency</vt:lpstr>
      <vt:lpstr>Causal Consistency</vt:lpstr>
      <vt:lpstr>Causal Consistency</vt:lpstr>
      <vt:lpstr>Causal Consistency</vt:lpstr>
      <vt:lpstr>Causal Consistency:  Quiz</vt:lpstr>
      <vt:lpstr>Sequential Consistency:  Quiz</vt:lpstr>
      <vt:lpstr>Causal Consistency</vt:lpstr>
      <vt:lpstr>Causal consistency within replication systems</vt:lpstr>
      <vt:lpstr>Implications of laziness on consistency</vt:lpstr>
      <vt:lpstr>Implications of laziness on consistency</vt:lpstr>
      <vt:lpstr>Two-phase commit</vt:lpstr>
      <vt:lpstr>Motivation: sending money</vt:lpstr>
      <vt:lpstr>Single-server: ACID</vt:lpstr>
      <vt:lpstr>Distributed transactions?</vt:lpstr>
      <vt:lpstr>Two-Phase Commit (2PC)</vt:lpstr>
      <vt:lpstr>Straw Man protocol</vt:lpstr>
      <vt:lpstr>Straw Man protocol</vt:lpstr>
      <vt:lpstr>Reasoning about the Straw Man protocol</vt:lpstr>
      <vt:lpstr>Safety versus liveness</vt:lpstr>
      <vt:lpstr>A correct atomic commit protocol</vt:lpstr>
      <vt:lpstr>A correct atomic commit protocol</vt:lpstr>
      <vt:lpstr>A correct atomic commit protocol</vt:lpstr>
      <vt:lpstr>A correct atomic commit protocol</vt:lpstr>
      <vt:lpstr>A correct atomic commit protocol</vt:lpstr>
      <vt:lpstr>Reasoning about atomic commit</vt:lpstr>
      <vt:lpstr>Timeouts in atomic commit</vt:lpstr>
      <vt:lpstr>Server termination protocol</vt:lpstr>
      <vt:lpstr>Reasoning about the server termination protocol</vt:lpstr>
      <vt:lpstr>How to handle crash and reboot?</vt:lpstr>
      <vt:lpstr>Recovery protocol with non-volatile state</vt:lpstr>
      <vt:lpstr>Two-Phase Commit</vt:lpstr>
      <vt:lpstr>Next topic Concurrency Control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1653</cp:revision>
  <cp:lastPrinted>2016-10-05T13:43:34Z</cp:lastPrinted>
  <dcterms:created xsi:type="dcterms:W3CDTF">2013-10-08T01:49:25Z</dcterms:created>
  <dcterms:modified xsi:type="dcterms:W3CDTF">2018-11-04T08:05:51Z</dcterms:modified>
</cp:coreProperties>
</file>