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20.xml" ContentType="application/vnd.openxmlformats-officedocument.presentationml.notesSlide+xml"/>
  <Override PartName="/ppt/tags/tag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7"/>
  </p:notesMasterIdLst>
  <p:handoutMasterIdLst>
    <p:handoutMasterId r:id="rId48"/>
  </p:handoutMasterIdLst>
  <p:sldIdLst>
    <p:sldId id="257" r:id="rId2"/>
    <p:sldId id="478" r:id="rId3"/>
    <p:sldId id="469" r:id="rId4"/>
    <p:sldId id="467" r:id="rId5"/>
    <p:sldId id="468" r:id="rId6"/>
    <p:sldId id="482" r:id="rId7"/>
    <p:sldId id="483" r:id="rId8"/>
    <p:sldId id="480" r:id="rId9"/>
    <p:sldId id="507" r:id="rId10"/>
    <p:sldId id="508" r:id="rId11"/>
    <p:sldId id="484" r:id="rId12"/>
    <p:sldId id="489" r:id="rId13"/>
    <p:sldId id="509" r:id="rId14"/>
    <p:sldId id="510" r:id="rId15"/>
    <p:sldId id="490" r:id="rId16"/>
    <p:sldId id="492" r:id="rId17"/>
    <p:sldId id="497" r:id="rId18"/>
    <p:sldId id="498" r:id="rId19"/>
    <p:sldId id="500" r:id="rId20"/>
    <p:sldId id="501" r:id="rId21"/>
    <p:sldId id="503" r:id="rId22"/>
    <p:sldId id="505" r:id="rId23"/>
    <p:sldId id="506" r:id="rId24"/>
    <p:sldId id="511" r:id="rId25"/>
    <p:sldId id="512" r:id="rId26"/>
    <p:sldId id="513" r:id="rId27"/>
    <p:sldId id="516" r:id="rId28"/>
    <p:sldId id="517" r:id="rId29"/>
    <p:sldId id="519" r:id="rId30"/>
    <p:sldId id="520" r:id="rId31"/>
    <p:sldId id="521" r:id="rId32"/>
    <p:sldId id="523" r:id="rId33"/>
    <p:sldId id="525" r:id="rId34"/>
    <p:sldId id="526" r:id="rId35"/>
    <p:sldId id="527" r:id="rId36"/>
    <p:sldId id="531" r:id="rId37"/>
    <p:sldId id="532" r:id="rId38"/>
    <p:sldId id="530" r:id="rId39"/>
    <p:sldId id="529" r:id="rId40"/>
    <p:sldId id="538" r:id="rId41"/>
    <p:sldId id="533" r:id="rId42"/>
    <p:sldId id="534" r:id="rId43"/>
    <p:sldId id="535" r:id="rId44"/>
    <p:sldId id="536" r:id="rId45"/>
    <p:sldId id="539" r:id="rId4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4" autoAdjust="0"/>
    <p:restoredTop sz="79784" autoAdjust="0"/>
  </p:normalViewPr>
  <p:slideViewPr>
    <p:cSldViewPr snapToGrid="0">
      <p:cViewPr varScale="1">
        <p:scale>
          <a:sx n="122" d="100"/>
          <a:sy n="122" d="100"/>
        </p:scale>
        <p:origin x="2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</a:t>
            </a:r>
            <a:r>
              <a:rPr lang="en-US" sz="2400" b="0" baseline="0"/>
              <a:t>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</a:t>
            </a:r>
            <a:r>
              <a:rPr lang="en-US" sz="2400" b="0" baseline="0"/>
              <a:t>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90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4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9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prepare </a:t>
            </a:r>
            <a:r>
              <a:rPr lang="en-US" sz="2600" dirty="0" err="1"/>
              <a:t>ts</a:t>
            </a:r>
            <a:r>
              <a:rPr lang="en-US" sz="2600" dirty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 prepare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commit timestamp  &gt;= prepare </a:t>
            </a:r>
            <a:r>
              <a:rPr lang="en-US" sz="2600" dirty="0" err="1"/>
              <a:t>ts</a:t>
            </a:r>
            <a:r>
              <a:rPr lang="en-US" sz="2600" dirty="0"/>
              <a:t>, &gt; local </a:t>
            </a:r>
            <a:r>
              <a:rPr lang="en-US" sz="2600" dirty="0" err="1"/>
              <a:t>ts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Logs commit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/>
              <a:t>All apply at commit timestamp and release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TOCTTOU = Time to check to time of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0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8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8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Concurrency Control II </a:t>
            </a:r>
            <a:br>
              <a:rPr lang="en-US" sz="3800" b="0" dirty="0"/>
            </a:br>
            <a:r>
              <a:rPr lang="en-US" sz="3800" b="0" dirty="0"/>
              <a:t>and Distributed Transactions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18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57931"/>
            <a:ext cx="7772400" cy="1166478"/>
          </a:xfrm>
        </p:spPr>
        <p:txBody>
          <a:bodyPr/>
          <a:lstStyle/>
          <a:p>
            <a:r>
              <a:rPr lang="en-US" dirty="0"/>
              <a:t>Multi-version            concurrency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3" y="3706459"/>
            <a:ext cx="9123574" cy="988430"/>
          </a:xfrm>
        </p:spPr>
        <p:txBody>
          <a:bodyPr/>
          <a:lstStyle/>
          <a:p>
            <a:r>
              <a:rPr lang="en-US" dirty="0"/>
              <a:t>Generalize use of multiple versions of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Multi-version concurrency control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796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/>
              <a:t>Unlike 2PL/OCC, reads never rejected</a:t>
            </a:r>
          </a:p>
          <a:p>
            <a:r>
              <a:rPr lang="en-US" sz="2800" dirty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Multi-version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67135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transaction into read set and write set</a:t>
            </a:r>
          </a:p>
          <a:p>
            <a:pPr lvl="1"/>
            <a:r>
              <a:rPr lang="en-US" dirty="0"/>
              <a:t>All reads execute as if one “snapshot”</a:t>
            </a:r>
          </a:p>
          <a:p>
            <a:pPr lvl="1"/>
            <a:r>
              <a:rPr lang="en-US" dirty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/>
              <a:t>Yields snapshot isolation  &lt;  </a:t>
            </a:r>
            <a:r>
              <a:rPr lang="en-US" dirty="0" err="1"/>
              <a:t>serializability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MVCC Intuition</a:t>
            </a:r>
          </a:p>
        </p:txBody>
      </p:sp>
    </p:spTree>
    <p:extLst>
      <p:ext uri="{BB962C8B-B14F-4D97-AF65-F5344CB8AC3E}">
        <p14:creationId xmlns:p14="http://schemas.microsoft.com/office/powerpoint/2010/main" val="861417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Intuition:  Bag of marbles:  ½ white, ½ black</a:t>
            </a:r>
          </a:p>
          <a:p>
            <a:r>
              <a:rPr lang="en-US" dirty="0"/>
              <a:t>Transactions:</a:t>
            </a:r>
          </a:p>
          <a:p>
            <a:pPr lvl="1"/>
            <a:r>
              <a:rPr lang="en-US" dirty="0"/>
              <a:t>T1:  Change all white marbles to black marbles</a:t>
            </a:r>
          </a:p>
          <a:p>
            <a:pPr lvl="1"/>
            <a:r>
              <a:rPr lang="en-US" dirty="0"/>
              <a:t>T2:  Change all black marbles to white marbles</a:t>
            </a:r>
          </a:p>
          <a:p>
            <a:r>
              <a:rPr lang="en-US" dirty="0" err="1"/>
              <a:t>Serializability</a:t>
            </a:r>
            <a:r>
              <a:rPr lang="en-US" dirty="0"/>
              <a:t> (2PL, OCC) </a:t>
            </a:r>
          </a:p>
          <a:p>
            <a:pPr lvl="1"/>
            <a:r>
              <a:rPr lang="en-US" dirty="0"/>
              <a:t>T1 → T2   or   T2 → T1</a:t>
            </a:r>
          </a:p>
          <a:p>
            <a:pPr lvl="1"/>
            <a:r>
              <a:rPr lang="en-US" dirty="0"/>
              <a:t>In either case, bag is either ALL white or ALL black</a:t>
            </a:r>
          </a:p>
          <a:p>
            <a:r>
              <a:rPr lang="en-US" dirty="0"/>
              <a:t>Snapshot isolation (MVCC)</a:t>
            </a:r>
          </a:p>
          <a:p>
            <a:pPr lvl="1"/>
            <a:r>
              <a:rPr lang="en-US" dirty="0"/>
              <a:t>T1 → T2   or   T2 → T1    or    T1 || T2</a:t>
            </a:r>
          </a:p>
          <a:p>
            <a:pPr lvl="1"/>
            <a:r>
              <a:rPr lang="en-US" dirty="0"/>
              <a:t>Bag is ALL white, ALL black, or ½ white ½ black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r>
              <a:rPr lang="en-US" dirty="0"/>
              <a:t> vs. Snapshot isolation</a:t>
            </a:r>
          </a:p>
        </p:txBody>
      </p:sp>
    </p:spTree>
    <p:extLst>
      <p:ext uri="{BB962C8B-B14F-4D97-AF65-F5344CB8AC3E}">
        <p14:creationId xmlns:p14="http://schemas.microsoft.com/office/powerpoint/2010/main" val="3711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Transactions</a:t>
            </a:r>
            <a:r>
              <a:rPr lang="en-US" sz="2800" baseline="-25000" dirty="0"/>
              <a:t> </a:t>
            </a:r>
            <a:r>
              <a:rPr lang="en-US" sz="2800" dirty="0"/>
              <a:t>are assigned timestamps, which may get assigned to objects those </a:t>
            </a:r>
            <a:r>
              <a:rPr lang="en-US" sz="2800" dirty="0" err="1"/>
              <a:t>txns</a:t>
            </a:r>
            <a:r>
              <a:rPr lang="en-US" sz="2800" dirty="0"/>
              <a:t> read/write</a:t>
            </a:r>
          </a:p>
          <a:p>
            <a:r>
              <a:rPr lang="en-US" sz="2800" dirty="0"/>
              <a:t>Every object version O</a:t>
            </a:r>
            <a:r>
              <a:rPr lang="en-US" sz="2800" baseline="-25000" dirty="0"/>
              <a:t>V</a:t>
            </a:r>
            <a:r>
              <a:rPr lang="en-US" sz="2800" dirty="0"/>
              <a:t> has both read and write TS</a:t>
            </a:r>
          </a:p>
          <a:p>
            <a:pPr lvl="1"/>
            <a:r>
              <a:rPr lang="en-US" sz="2600" dirty="0" err="1"/>
              <a:t>ReadTS</a:t>
            </a:r>
            <a:r>
              <a:rPr lang="en-US" sz="2600" dirty="0"/>
              <a:t>:  Largest timestamp of </a:t>
            </a:r>
            <a:r>
              <a:rPr lang="en-US" sz="2600" dirty="0" err="1"/>
              <a:t>txn</a:t>
            </a:r>
            <a:r>
              <a:rPr lang="en-US" sz="2600" dirty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/>
          </a:p>
          <a:p>
            <a:pPr lvl="1"/>
            <a:r>
              <a:rPr lang="en-US" sz="2600" dirty="0" err="1"/>
              <a:t>WriteTS</a:t>
            </a:r>
            <a:r>
              <a:rPr lang="en-US" sz="2600" dirty="0"/>
              <a:t>:  Timestamp of </a:t>
            </a:r>
            <a:r>
              <a:rPr lang="en-US" sz="2600" dirty="0" err="1"/>
              <a:t>txn</a:t>
            </a:r>
            <a:r>
              <a:rPr lang="en-US" sz="2600" dirty="0"/>
              <a:t> that wrote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Timestamps in MVCC</a:t>
            </a:r>
          </a:p>
        </p:txBody>
      </p:sp>
    </p:spTree>
    <p:extLst>
      <p:ext uri="{BB962C8B-B14F-4D97-AF65-F5344CB8AC3E}">
        <p14:creationId xmlns:p14="http://schemas.microsoft.com/office/powerpoint/2010/main" val="3470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01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s.t.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=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transaction T in 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5401" y="140438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5617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6521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8821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33686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2996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&gt; 4:  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114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42" y="1671144"/>
            <a:ext cx="7725241" cy="3515711"/>
          </a:xfrm>
        </p:spPr>
        <p:txBody>
          <a:bodyPr/>
          <a:lstStyle/>
          <a:p>
            <a:r>
              <a:rPr lang="en-US" dirty="0" err="1"/>
              <a:t>Serializability</a:t>
            </a:r>
            <a:br>
              <a:rPr lang="en-US" dirty="0"/>
            </a:br>
            <a:br>
              <a:rPr lang="en-US" dirty="0"/>
            </a:br>
            <a:r>
              <a:rPr lang="en-US" sz="3600" b="0" dirty="0"/>
              <a:t> Execution of a set of transactions over multiple items is equivalent to </a:t>
            </a:r>
            <a:r>
              <a:rPr lang="en-US" sz="3600" b="0" i="1" dirty="0"/>
              <a:t>some</a:t>
            </a:r>
            <a:r>
              <a:rPr lang="en-US" sz="3600" b="0" dirty="0"/>
              <a:t> serial execution of </a:t>
            </a:r>
            <a:r>
              <a:rPr lang="en-US" sz="3600" b="0" dirty="0" err="1"/>
              <a:t>txns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0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100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&gt; 4:  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27187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5450306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7946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&gt; 5:  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167724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40975" y="5119402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&gt; 4: 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942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0975" y="5117800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/>
              <a:t>Why not just use 2PL?</a:t>
            </a:r>
          </a:p>
          <a:p>
            <a:pPr lvl="1"/>
            <a:r>
              <a:rPr lang="en-US" sz="2400" dirty="0"/>
              <a:t>Grab locks over entire read and write set</a:t>
            </a:r>
          </a:p>
          <a:p>
            <a:pPr lvl="1"/>
            <a:r>
              <a:rPr lang="en-US" sz="2400" dirty="0"/>
              <a:t>Perform writes</a:t>
            </a:r>
          </a:p>
          <a:p>
            <a:pPr lvl="1"/>
            <a:r>
              <a:rPr lang="en-US" sz="2400" dirty="0"/>
              <a:t>Release locks (at commit time)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699165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/>
              <a:t>How do you get </a:t>
            </a:r>
            <a:r>
              <a:rPr lang="en-US" sz="2800" dirty="0" err="1"/>
              <a:t>serializability</a:t>
            </a:r>
            <a:r>
              <a:rPr lang="en-US" sz="2800" dirty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/>
              <a:t>In distributed setting, assign global timestamp to </a:t>
            </a:r>
            <a:r>
              <a:rPr lang="en-US" sz="2200" dirty="0" err="1"/>
              <a:t>txn</a:t>
            </a:r>
            <a:r>
              <a:rPr lang="en-US" sz="2200" dirty="0"/>
              <a:t> (at sometime after lock acquisition and before commit)</a:t>
            </a:r>
            <a:endParaRPr lang="en-US" sz="18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Centralized </a:t>
            </a:r>
            <a:r>
              <a:rPr lang="en-US" sz="2200" dirty="0" err="1"/>
              <a:t>txn</a:t>
            </a:r>
            <a:r>
              <a:rPr lang="en-US" sz="2200" dirty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Distributed consensus on timestamp (not all ops)</a:t>
            </a:r>
          </a:p>
          <a:p>
            <a:pPr lvl="3"/>
            <a:endParaRPr lang="en-US" dirty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Strawman:  Consensus per </a:t>
            </a:r>
            <a:r>
              <a:rPr lang="en-US" sz="3600" dirty="0" err="1"/>
              <a:t>txn</a:t>
            </a:r>
            <a:r>
              <a:rPr lang="en-US" sz="3600" dirty="0"/>
              <a:t> group?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Single </a:t>
            </a:r>
            <a:r>
              <a:rPr lang="en-US" sz="2800" dirty="0" err="1"/>
              <a:t>Lamport</a:t>
            </a:r>
            <a:r>
              <a:rPr lang="en-US" sz="2800" dirty="0"/>
              <a:t> clock, consensus per group?</a:t>
            </a:r>
          </a:p>
          <a:p>
            <a:pPr lvl="1"/>
            <a:r>
              <a:rPr lang="en-US" sz="2600" dirty="0" err="1">
                <a:solidFill>
                  <a:srgbClr val="1E4899"/>
                </a:solidFill>
              </a:rPr>
              <a:t>Linearizability</a:t>
            </a:r>
            <a:r>
              <a:rPr lang="en-US" sz="2600" dirty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>
                <a:solidFill>
                  <a:srgbClr val="C00000"/>
                </a:solidFill>
              </a:rPr>
              <a:t>txn</a:t>
            </a:r>
            <a:r>
              <a:rPr lang="en-US" sz="2600" dirty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Google’s Globally-Distributed Database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OSDI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Growing phase </a:t>
            </a:r>
            <a:r>
              <a:rPr lang="en-US" sz="2400" dirty="0"/>
              <a:t>when </a:t>
            </a:r>
            <a:r>
              <a:rPr lang="en-US" sz="2400" dirty="0" err="1"/>
              <a:t>txn</a:t>
            </a:r>
            <a:r>
              <a:rPr lang="en-US" sz="2400" dirty="0"/>
              <a:t> acquires locks</a:t>
            </a:r>
          </a:p>
          <a:p>
            <a:pPr lvl="1"/>
            <a:r>
              <a:rPr lang="en-US" sz="2400" b="1" spc="-150" dirty="0">
                <a:solidFill>
                  <a:srgbClr val="FF0000"/>
                </a:solidFill>
              </a:rPr>
              <a:t>Shrinking phase </a:t>
            </a:r>
            <a:r>
              <a:rPr lang="en-US" sz="2400" spc="-150" dirty="0"/>
              <a:t>when </a:t>
            </a:r>
            <a:r>
              <a:rPr lang="en-US" sz="2400" spc="-150" dirty="0" err="1"/>
              <a:t>txn</a:t>
            </a:r>
            <a:r>
              <a:rPr lang="en-US" sz="2400" spc="-150" dirty="0"/>
              <a:t> releases locks (typically commit)</a:t>
            </a:r>
          </a:p>
          <a:p>
            <a:pPr lvl="1"/>
            <a:r>
              <a:rPr lang="en-US" sz="2400" spc="-150" dirty="0"/>
              <a:t>Allows </a:t>
            </a:r>
            <a:r>
              <a:rPr lang="en-US" sz="2400" spc="-150" dirty="0" err="1"/>
              <a:t>txn</a:t>
            </a:r>
            <a:r>
              <a:rPr lang="en-US" sz="2400" spc="-150" dirty="0"/>
              <a:t> to execute concurrently, improving 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Lock-based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/>
              <a:t>Dozens of zones (datacenters)</a:t>
            </a:r>
          </a:p>
          <a:p>
            <a:r>
              <a:rPr lang="en-US" dirty="0"/>
              <a:t>Per zone, 100-1000s of servers</a:t>
            </a:r>
          </a:p>
          <a:p>
            <a:r>
              <a:rPr lang="en-US" dirty="0"/>
              <a:t>Per server, 100-1000 partitions (tablets)</a:t>
            </a:r>
          </a:p>
          <a:p>
            <a:r>
              <a:rPr lang="en-US" dirty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Setting</a:t>
            </a:r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Scale-out vs. fault tolerance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Every tablet replicated via </a:t>
            </a:r>
            <a:r>
              <a:rPr lang="en-US" sz="2400" dirty="0" err="1"/>
              <a:t>Paxos</a:t>
            </a:r>
            <a:r>
              <a:rPr lang="en-US" sz="2400" dirty="0"/>
              <a:t>  (with leader election)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So every “operation” within transactions across tablets actually a replicated  operation within </a:t>
            </a:r>
            <a:r>
              <a:rPr lang="en-US" sz="2400" dirty="0" err="1"/>
              <a:t>Paxos</a:t>
            </a:r>
            <a:r>
              <a:rPr lang="en-US" sz="2400" dirty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datacenters!</a:t>
            </a:r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/>
              <a:t>Disruptive idea:</a:t>
            </a:r>
            <a:br>
              <a:rPr lang="en-US" sz="3600" dirty="0"/>
            </a:br>
            <a:br>
              <a:rPr lang="en-US" sz="3600" dirty="0"/>
            </a:br>
            <a:r>
              <a:rPr lang="en-US" sz="3400" b="0" dirty="0"/>
              <a:t>Do clocks </a:t>
            </a:r>
            <a:r>
              <a:rPr lang="en-US" sz="3400" dirty="0"/>
              <a:t>really</a:t>
            </a:r>
            <a:r>
              <a:rPr lang="en-US" sz="3400" b="0" dirty="0"/>
              <a:t> need to be                arbitrarily unsynchronized?</a:t>
            </a:r>
            <a:br>
              <a:rPr lang="en-US" sz="3400" b="0" dirty="0"/>
            </a:br>
            <a:br>
              <a:rPr lang="en-US" sz="3400" b="0" dirty="0"/>
            </a:br>
            <a:r>
              <a:rPr lang="en-US" sz="3400" b="0" dirty="0"/>
              <a:t>Can you engineer some max divergence?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67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2318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“Global wall-clock time” with bounded uncertainty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2956191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63947" y="272165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8" name="Left Bracket 7"/>
          <p:cNvSpPr/>
          <p:nvPr/>
        </p:nvSpPr>
        <p:spPr>
          <a:xfrm>
            <a:off x="2734796" y="2498991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2498991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9630" y="341345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1838" y="341345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latest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84462" y="2506262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TT.now()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034250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19935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2*ε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33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060039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Consider event </a:t>
            </a:r>
            <a:r>
              <a:rPr lang="en-US" sz="2600" b="0" dirty="0" err="1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which invoked </a:t>
            </a:r>
            <a:r>
              <a:rPr lang="en-US" sz="2600" b="0" dirty="0" err="1"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600" b="0" dirty="0" err="1">
                <a:latin typeface="Arial" charset="0"/>
                <a:ea typeface="Arial" charset="0"/>
                <a:cs typeface="Arial" charset="0"/>
              </a:rPr>
              <a:t>TT.new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():</a:t>
            </a:r>
            <a:endParaRPr lang="en-US" sz="2600" b="0" baseline="-25000" dirty="0">
              <a:latin typeface="Arial" charset="0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	Guarantee:  </a:t>
            </a:r>
            <a:r>
              <a:rPr lang="en-US" sz="2600" b="0" dirty="0" err="1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tt.earliest</a:t>
            </a:r>
            <a:r>
              <a:rPr lang="en-US" sz="26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en-US" sz="26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(e</a:t>
            </a:r>
            <a:r>
              <a:rPr lang="en-US" sz="2600" b="0" baseline="-250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Timestamps and TrueTime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43100" y="265430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1690" y="3404632"/>
            <a:ext cx="29937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&gt; TT.now().latest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88730" y="215357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1166" y="215889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67453" y="3404632"/>
            <a:ext cx="38354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Wait until TT.now().earliest &gt; </a:t>
            </a:r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76583" y="3404632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0040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72438" y="3938032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Commit wait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67099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34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1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Replication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14600" y="300606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0230" y="25590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663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203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46980" y="1496466"/>
            <a:ext cx="130837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followers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2198" y="37597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50476" y="375971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0545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Achieve 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9466" y="25643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8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6" grpId="0"/>
      <p:bldP spid="23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/>
              <a:t>Client: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Issues reads to leader of each tablet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Sends commit message to each leader,                         include identify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Waits for commit from coordinator</a:t>
            </a:r>
          </a:p>
          <a:p>
            <a:pPr>
              <a:spcBef>
                <a:spcPts val="1600"/>
              </a:spcBef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Client-driven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13553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99545"/>
            <a:ext cx="8793804" cy="5566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/>
              <a:t>On commit </a:t>
            </a:r>
            <a:r>
              <a:rPr lang="en-US" sz="2600" dirty="0" err="1"/>
              <a:t>msg</a:t>
            </a:r>
            <a:r>
              <a:rPr lang="en-US" sz="2600" dirty="0"/>
              <a:t> from client, 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prepare </a:t>
            </a:r>
            <a:r>
              <a:rPr lang="en-US" sz="2600" dirty="0" err="1"/>
              <a:t>ts</a:t>
            </a:r>
            <a:r>
              <a:rPr lang="en-US" sz="2600" dirty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 prepare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Choose commit timestamp  &gt;= prepare </a:t>
            </a:r>
            <a:r>
              <a:rPr lang="en-US" sz="2600" dirty="0" err="1"/>
              <a:t>ts</a:t>
            </a:r>
            <a:r>
              <a:rPr lang="en-US" sz="2600" dirty="0"/>
              <a:t>, &gt; local </a:t>
            </a:r>
            <a:r>
              <a:rPr lang="en-US" sz="2600" dirty="0" err="1"/>
              <a:t>ts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Logs commit record through </a:t>
            </a:r>
            <a:r>
              <a:rPr lang="en-US" sz="2600" dirty="0" err="1"/>
              <a:t>Paxos</a:t>
            </a:r>
            <a:endParaRPr lang="en-US" sz="2600" dirty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/>
              <a:t>All apply at commit timestamp and release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</p:spTree>
    <p:extLst>
      <p:ext uri="{BB962C8B-B14F-4D97-AF65-F5344CB8AC3E}">
        <p14:creationId xmlns:p14="http://schemas.microsoft.com/office/powerpoint/2010/main" val="807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2427" y="18732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853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28205" y="40957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527300"/>
            <a:ext cx="519910" cy="908050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527300"/>
            <a:ext cx="433690" cy="18478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7692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38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395968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29146" y="1395968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584450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584450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393684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544340" y="2584450"/>
            <a:ext cx="0" cy="292608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1166" y="18785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3996" y="28257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3878" y="28310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41627" y="38036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Acquired locks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88234" y="37708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Release locks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310625" y="2584450"/>
            <a:ext cx="274145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  <a:r>
              <a:rPr lang="en-US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75404" y="48773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69866" y="4864616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74664" y="5521953"/>
            <a:ext cx="25010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overall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i="1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07595" y="2321784"/>
            <a:ext cx="15231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00428" y="4638909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1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4" grpId="0"/>
      <p:bldP spid="17" grpId="0"/>
      <p:bldP spid="37" grpId="0"/>
      <p:bldP spid="48" grpId="0"/>
      <p:bldP spid="52" grpId="0"/>
      <p:bldP spid="56" grpId="0"/>
      <p:bldP spid="57" grpId="0"/>
      <p:bldP spid="71" grpId="0"/>
      <p:bldP spid="68" grpId="0"/>
      <p:bldP spid="6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41621" y="1446908"/>
            <a:ext cx="20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Remove X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from friend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list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20073" y="2904351"/>
            <a:ext cx="240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Remove myself from X’s friend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0452" y="244067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70082" y="379704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47817" y="2270576"/>
            <a:ext cx="304800" cy="1384303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34475" y="244067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12864" y="2254247"/>
            <a:ext cx="1070479" cy="1384303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19156" y="2440672"/>
            <a:ext cx="115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73054" y="1609902"/>
            <a:ext cx="172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Risky post P</a:t>
            </a:r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71778" y="379704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33462" y="4809782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78" name="Can 77"/>
          <p:cNvSpPr/>
          <p:nvPr/>
        </p:nvSpPr>
        <p:spPr>
          <a:xfrm>
            <a:off x="2097456" y="5332433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37035" y="4809782"/>
            <a:ext cx="476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&lt;8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12189" y="52510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[X]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612803" y="59270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[me]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179672" y="4809782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820763" y="5217214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16819" y="4809782"/>
            <a:ext cx="0" cy="159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84421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47744" y="55939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[P]</a:t>
            </a:r>
          </a:p>
        </p:txBody>
      </p:sp>
      <p:sp>
        <p:nvSpPr>
          <p:cNvPr id="67" name="Can 66"/>
          <p:cNvSpPr/>
          <p:nvPr/>
        </p:nvSpPr>
        <p:spPr>
          <a:xfrm>
            <a:off x="2097456" y="5686061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Can 67"/>
          <p:cNvSpPr/>
          <p:nvPr/>
        </p:nvSpPr>
        <p:spPr>
          <a:xfrm>
            <a:off x="2097456" y="6039688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9368" y="5258911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My friends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783828" y="560181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My posts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46894" y="5932011"/>
            <a:ext cx="148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X’s friends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2292" y="4809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576244" y="5251017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588126" y="5927034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[]</a:t>
            </a:r>
          </a:p>
        </p:txBody>
      </p:sp>
    </p:spTree>
    <p:extLst>
      <p:ext uri="{BB962C8B-B14F-4D97-AF65-F5344CB8AC3E}">
        <p14:creationId xmlns:p14="http://schemas.microsoft.com/office/powerpoint/2010/main" val="5624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 What if access patterns rarely, if ever, conflict?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22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global timestamp, can implement read-only transactions lock-free (snapshot isolation)</a:t>
            </a:r>
          </a:p>
          <a:p>
            <a:r>
              <a:rPr lang="en-US" dirty="0"/>
              <a:t>Step 1:  Choose timestamp </a:t>
            </a:r>
            <a:r>
              <a:rPr lang="en-US" dirty="0" err="1"/>
              <a:t>s</a:t>
            </a:r>
            <a:r>
              <a:rPr lang="en-US" sz="2800" baseline="-25000" dirty="0" err="1"/>
              <a:t>read</a:t>
            </a:r>
            <a:r>
              <a:rPr lang="en-US" dirty="0"/>
              <a:t> = </a:t>
            </a:r>
            <a:r>
              <a:rPr lang="en-US" dirty="0" err="1"/>
              <a:t>TT.now.latest</a:t>
            </a:r>
            <a:r>
              <a:rPr lang="en-US" dirty="0"/>
              <a:t>()</a:t>
            </a:r>
          </a:p>
          <a:p>
            <a:r>
              <a:rPr lang="en-US" dirty="0"/>
              <a:t>Step 2: Snapshot read (at </a:t>
            </a:r>
            <a:r>
              <a:rPr lang="en-US" dirty="0" err="1"/>
              <a:t>s</a:t>
            </a:r>
            <a:r>
              <a:rPr lang="en-US" sz="3200" baseline="-25000" dirty="0" err="1"/>
              <a:t>read</a:t>
            </a:r>
            <a:r>
              <a:rPr lang="en-US" dirty="0"/>
              <a:t>) to each tablet</a:t>
            </a:r>
          </a:p>
          <a:p>
            <a:pPr lvl="1"/>
            <a:r>
              <a:rPr lang="en-US" dirty="0"/>
              <a:t>Can be served by any up-to-date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4891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/>
              <a:t>Disruptive idea:</a:t>
            </a:r>
            <a:br>
              <a:rPr lang="en-US" sz="3600" dirty="0"/>
            </a:br>
            <a:br>
              <a:rPr lang="en-US" sz="3600" dirty="0"/>
            </a:br>
            <a:r>
              <a:rPr lang="en-US" sz="3400" b="0" dirty="0"/>
              <a:t>Do clocks </a:t>
            </a:r>
            <a:r>
              <a:rPr lang="en-US" sz="3400" dirty="0"/>
              <a:t>really</a:t>
            </a:r>
            <a:r>
              <a:rPr lang="en-US" sz="3400" b="0" dirty="0"/>
              <a:t> need to be                arbitrarily unsynchronized?</a:t>
            </a:r>
            <a:br>
              <a:rPr lang="en-US" sz="3400" b="0" dirty="0"/>
            </a:br>
            <a:br>
              <a:rPr lang="en-US" sz="3400" b="0" dirty="0"/>
            </a:br>
            <a:r>
              <a:rPr lang="en-US" sz="3400" dirty="0">
                <a:solidFill>
                  <a:srgbClr val="FFFF00"/>
                </a:solidFill>
              </a:rPr>
              <a:t>Can you engineer some max divergence?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59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TrueTime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Atomic-clock timemaster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Client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42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]   =   now  ± 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time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ε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0sec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30sec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60sec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90sec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+6ms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	=  1ms 			+  200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43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TrueTime implementation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200" dirty="0"/>
              <a:t>Known unknowns &gt; unknown unknowns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Rethink algorithms to reason about uncertainty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8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Virtualization and Cloud Computing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Goal:   Low overhead for non-conflicting </a:t>
            </a:r>
            <a:r>
              <a:rPr lang="en-US" dirty="0" err="1"/>
              <a:t>txns</a:t>
            </a:r>
            <a:endParaRPr lang="en-US" dirty="0"/>
          </a:p>
          <a:p>
            <a:r>
              <a:rPr lang="en-US" dirty="0"/>
              <a:t>Assume success!</a:t>
            </a:r>
          </a:p>
          <a:p>
            <a:pPr lvl="1"/>
            <a:r>
              <a:rPr lang="en-US" dirty="0"/>
              <a:t>Process transaction as if it would succeed</a:t>
            </a:r>
          </a:p>
          <a:p>
            <a:pPr lvl="1"/>
            <a:r>
              <a:rPr lang="en-US" dirty="0"/>
              <a:t>Check for </a:t>
            </a:r>
            <a:r>
              <a:rPr lang="en-US" dirty="0" err="1"/>
              <a:t>serializability</a:t>
            </a:r>
            <a:r>
              <a:rPr lang="en-US" dirty="0"/>
              <a:t> only at commit time</a:t>
            </a:r>
          </a:p>
          <a:p>
            <a:pPr lvl="1"/>
            <a:r>
              <a:rPr lang="en-US" dirty="0"/>
              <a:t>If fails, abort transaction</a:t>
            </a:r>
          </a:p>
          <a:p>
            <a:r>
              <a:rPr lang="en-US" dirty="0"/>
              <a:t>Optimistic Concurrency Control (OCC) </a:t>
            </a:r>
          </a:p>
          <a:p>
            <a:pPr lvl="1"/>
            <a:r>
              <a:rPr lang="en-US" dirty="0"/>
              <a:t>Higher performance when few conflicts vs. locking</a:t>
            </a:r>
          </a:p>
          <a:p>
            <a:pPr lvl="1"/>
            <a:r>
              <a:rPr lang="en-US" dirty="0"/>
              <a:t>Lower performance when many conflicts vs.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optimistic!</a:t>
            </a:r>
          </a:p>
        </p:txBody>
      </p:sp>
    </p:spTree>
    <p:extLst>
      <p:ext uri="{BB962C8B-B14F-4D97-AF65-F5344CB8AC3E}">
        <p14:creationId xmlns:p14="http://schemas.microsoft.com/office/powerpoint/2010/main" val="9551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sz="2800" b="1" dirty="0"/>
              <a:t>Modify </a:t>
            </a:r>
            <a:r>
              <a:rPr lang="en-US" sz="2800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Txn</a:t>
            </a:r>
            <a:r>
              <a:rPr lang="en-US" sz="2400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Updates only to local copies (versions) of items (in DB cache)</a:t>
            </a:r>
          </a:p>
          <a:p>
            <a:r>
              <a:rPr lang="en-US" sz="2800" b="1" dirty="0"/>
              <a:t>Validate</a:t>
            </a:r>
            <a:r>
              <a:rPr lang="en-US" sz="2800" dirty="0"/>
              <a:t> phase</a:t>
            </a:r>
          </a:p>
          <a:p>
            <a:r>
              <a:rPr lang="en-US" sz="2800" b="1" dirty="0"/>
              <a:t>Commit </a:t>
            </a:r>
            <a:r>
              <a:rPr lang="en-US" sz="2800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Care must be taken to avoid “TOCTTOU”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Three-phase approach</a:t>
            </a:r>
          </a:p>
        </p:txBody>
      </p:sp>
    </p:spTree>
    <p:extLst>
      <p:ext uri="{BB962C8B-B14F-4D97-AF65-F5344CB8AC3E}">
        <p14:creationId xmlns:p14="http://schemas.microsoft.com/office/powerpoint/2010/main" val="3542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Why validation is necessary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 creates shadow copies of P and Q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P and 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323297"/>
            <a:ext cx="8683449" cy="553470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200" dirty="0"/>
              <a:t>Transaction is about to commit.  System must ensure: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>
                <a:solidFill>
                  <a:srgbClr val="1E4899"/>
                </a:solidFill>
              </a:rPr>
              <a:t>Initial consistency: </a:t>
            </a:r>
            <a:r>
              <a:rPr lang="en-GB" altLang="en-US" sz="2100" dirty="0"/>
              <a:t>Versions of accessed objects at start consistent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100" dirty="0"/>
              <a:t>No other </a:t>
            </a:r>
            <a:r>
              <a:rPr lang="en-GB" altLang="en-US" sz="2100" dirty="0" err="1"/>
              <a:t>txn</a:t>
            </a:r>
            <a:r>
              <a:rPr lang="en-GB" altLang="en-US" sz="2100" dirty="0"/>
              <a:t> has committed an operation at object that conflicts with one of this </a:t>
            </a:r>
            <a:r>
              <a:rPr lang="en-GB" altLang="en-US" sz="2100" dirty="0" err="1"/>
              <a:t>txn’s</a:t>
            </a:r>
            <a:r>
              <a:rPr lang="en-GB" altLang="en-US" sz="2100" dirty="0"/>
              <a:t> invocations</a:t>
            </a:r>
            <a:endParaRPr lang="en-US" sz="2100" dirty="0"/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200" dirty="0"/>
              <a:t>Consider transaction 1.  For all other </a:t>
            </a:r>
            <a:r>
              <a:rPr lang="en-US" sz="2200" dirty="0" err="1"/>
              <a:t>txns</a:t>
            </a:r>
            <a:r>
              <a:rPr lang="en-US" sz="2200" dirty="0"/>
              <a:t> N either committed or in validation phase, one of the following holds: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N completes commit before 1 starts modify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1 starts commit after N completes commit,                                           and </a:t>
            </a:r>
            <a:r>
              <a:rPr lang="en-US" sz="2100" dirty="0" err="1"/>
              <a:t>ReadSet</a:t>
            </a:r>
            <a:r>
              <a:rPr lang="en-US" sz="2100" dirty="0"/>
              <a:t> 1 and </a:t>
            </a:r>
            <a:r>
              <a:rPr lang="en-US" sz="2100" dirty="0" err="1"/>
              <a:t>WriteSet</a:t>
            </a:r>
            <a:r>
              <a:rPr lang="en-US" sz="2100" dirty="0"/>
              <a:t> N are disjoint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Both </a:t>
            </a:r>
            <a:r>
              <a:rPr lang="en-US" sz="2100" dirty="0" err="1"/>
              <a:t>ReadSet</a:t>
            </a:r>
            <a:r>
              <a:rPr lang="en-US" sz="2100" dirty="0"/>
              <a:t> 1 and </a:t>
            </a:r>
            <a:r>
              <a:rPr lang="en-US" sz="2100" dirty="0" err="1"/>
              <a:t>WriteSet</a:t>
            </a:r>
            <a:r>
              <a:rPr lang="en-US" sz="2100" dirty="0"/>
              <a:t> 1 are disjoint from </a:t>
            </a:r>
            <a:r>
              <a:rPr lang="en-US" sz="2100" dirty="0" err="1"/>
              <a:t>WriteSet</a:t>
            </a:r>
            <a:r>
              <a:rPr lang="en-US" sz="2100" dirty="0"/>
              <a:t> N,              and N completes modify phase. </a:t>
            </a:r>
          </a:p>
          <a:p>
            <a:pPr>
              <a:spcBef>
                <a:spcPts val="2400"/>
              </a:spcBef>
            </a:pPr>
            <a:r>
              <a:rPr lang="en-US" sz="2200" dirty="0"/>
              <a:t>When validating 1, first check (A), then (B), then (C).                              If all fail, validation fails and 1 aborted.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Validate Phase</a:t>
            </a:r>
          </a:p>
        </p:txBody>
      </p:sp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/>
              <a:t>   + Real-time guarantees</a:t>
            </a:r>
          </a:p>
          <a:p>
            <a:endParaRPr lang="en-US" dirty="0"/>
          </a:p>
          <a:p>
            <a:r>
              <a:rPr lang="en-US" dirty="0"/>
              <a:t>2PL:  Pessimistically get all the locks first</a:t>
            </a:r>
          </a:p>
          <a:p>
            <a:r>
              <a:rPr lang="en-US" dirty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&amp; OCC = strict serialization</a:t>
            </a:r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42940</TotalTime>
  <Words>2712</Words>
  <Application>Microsoft Macintosh PowerPoint</Application>
  <PresentationFormat>On-screen Show (4:3)</PresentationFormat>
  <Paragraphs>604</Paragraphs>
  <Slides>45</Slides>
  <Notes>22</Notes>
  <HiddenSlides>10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Symbol</vt:lpstr>
      <vt:lpstr>Times New Roman</vt:lpstr>
      <vt:lpstr>1_Office Theme</vt:lpstr>
      <vt:lpstr>Concurrency Control II  and Distributed Transactions</vt:lpstr>
      <vt:lpstr>Serializability   Execution of a set of transactions over multiple items is equivalent to some serial execution of txns</vt:lpstr>
      <vt:lpstr>Lock-based concurrency control</vt:lpstr>
      <vt:lpstr>Q:  What if access patterns rarely, if ever, conflict?</vt:lpstr>
      <vt:lpstr>Be optimistic!</vt:lpstr>
      <vt:lpstr>OCC:  Three-phase approach</vt:lpstr>
      <vt:lpstr>OCC:  Why validation is necessary</vt:lpstr>
      <vt:lpstr>OCC:  Validate Phase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Serializability vs. Snapshot isolation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Distributed Transactions</vt:lpstr>
      <vt:lpstr>Consider partitioned data over servers</vt:lpstr>
      <vt:lpstr>Consider partitioned data over servers</vt:lpstr>
      <vt:lpstr>Strawman:  Consensus per txn group?</vt:lpstr>
      <vt:lpstr>Spanner: Google’s Globally-Distributed Database  OSDI 2012</vt:lpstr>
      <vt:lpstr>Google’s Setting</vt:lpstr>
      <vt:lpstr>Scale-out vs. fault tolerance</vt:lpstr>
      <vt:lpstr>Disruptive idea:  Do clocks really need to be                arbitrarily unsynchronized?  Can you engineer some max divergence?</vt:lpstr>
      <vt:lpstr>TrueTime </vt:lpstr>
      <vt:lpstr>Timestamps and TrueTime</vt:lpstr>
      <vt:lpstr>Commit Wait and Replication</vt:lpstr>
      <vt:lpstr>Client-driven transactions</vt:lpstr>
      <vt:lpstr>Commit Wait and 2-Phase Commit</vt:lpstr>
      <vt:lpstr>Commit Wait and 2-Phase Commit</vt:lpstr>
      <vt:lpstr>Example</vt:lpstr>
      <vt:lpstr>Read-only optimizations</vt:lpstr>
      <vt:lpstr>Disruptive idea:  Do clocks really need to be                arbitrarily unsynchronized?  Can you engineer some max divergence?</vt:lpstr>
      <vt:lpstr>TrueTime Architecture</vt:lpstr>
      <vt:lpstr>TrueTime implementation</vt:lpstr>
      <vt:lpstr>Known unknowns &gt; unknown unknowns  Rethink algorithms to reason about uncertainty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1713</cp:revision>
  <cp:lastPrinted>2018-11-11T10:57:57Z</cp:lastPrinted>
  <dcterms:created xsi:type="dcterms:W3CDTF">2013-10-08T01:49:25Z</dcterms:created>
  <dcterms:modified xsi:type="dcterms:W3CDTF">2018-11-11T11:15:29Z</dcterms:modified>
</cp:coreProperties>
</file>