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44"/>
  </p:notesMasterIdLst>
  <p:handoutMasterIdLst>
    <p:handoutMasterId r:id="rId45"/>
  </p:handoutMasterIdLst>
  <p:sldIdLst>
    <p:sldId id="257" r:id="rId2"/>
    <p:sldId id="427" r:id="rId3"/>
    <p:sldId id="428" r:id="rId4"/>
    <p:sldId id="430" r:id="rId5"/>
    <p:sldId id="431" r:id="rId6"/>
    <p:sldId id="429" r:id="rId7"/>
    <p:sldId id="432" r:id="rId8"/>
    <p:sldId id="433" r:id="rId9"/>
    <p:sldId id="434" r:id="rId10"/>
    <p:sldId id="437" r:id="rId11"/>
    <p:sldId id="435" r:id="rId12"/>
    <p:sldId id="438" r:id="rId13"/>
    <p:sldId id="439" r:id="rId14"/>
    <p:sldId id="440" r:id="rId15"/>
    <p:sldId id="276" r:id="rId16"/>
    <p:sldId id="282" r:id="rId17"/>
    <p:sldId id="281" r:id="rId18"/>
    <p:sldId id="280" r:id="rId19"/>
    <p:sldId id="279" r:id="rId20"/>
    <p:sldId id="283" r:id="rId21"/>
    <p:sldId id="285" r:id="rId22"/>
    <p:sldId id="391" r:id="rId23"/>
    <p:sldId id="392" r:id="rId24"/>
    <p:sldId id="441" r:id="rId25"/>
    <p:sldId id="287" r:id="rId26"/>
    <p:sldId id="288" r:id="rId27"/>
    <p:sldId id="290" r:id="rId28"/>
    <p:sldId id="289" r:id="rId29"/>
    <p:sldId id="443" r:id="rId30"/>
    <p:sldId id="444" r:id="rId31"/>
    <p:sldId id="442" r:id="rId32"/>
    <p:sldId id="445" r:id="rId33"/>
    <p:sldId id="446" r:id="rId34"/>
    <p:sldId id="405" r:id="rId35"/>
    <p:sldId id="447" r:id="rId36"/>
    <p:sldId id="448" r:id="rId37"/>
    <p:sldId id="449" r:id="rId38"/>
    <p:sldId id="450" r:id="rId39"/>
    <p:sldId id="451" r:id="rId40"/>
    <p:sldId id="301" r:id="rId41"/>
    <p:sldId id="300" r:id="rId42"/>
    <p:sldId id="302" r:id="rId4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3" autoAdjust="0"/>
    <p:restoredTop sz="84082" autoAdjust="0"/>
  </p:normalViewPr>
  <p:slideViewPr>
    <p:cSldViewPr snapToGrid="0">
      <p:cViewPr varScale="1">
        <p:scale>
          <a:sx n="107" d="100"/>
          <a:sy n="107" d="100"/>
        </p:scale>
        <p:origin x="2400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9C1C17-54D3-5F47-924E-AF758C5ECA87}" type="slidenum">
              <a:rPr lang="en-US"/>
              <a:pPr/>
              <a:t>34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/>
              <a:t>If </a:t>
            </a:r>
            <a:r>
              <a:rPr lang="en-US" dirty="0" err="1"/>
              <a:t>ts(a</a:t>
            </a:r>
            <a:r>
              <a:rPr lang="en-US" dirty="0"/>
              <a:t>)</a:t>
            </a:r>
            <a:r>
              <a:rPr lang="en-US" baseline="0" dirty="0"/>
              <a:t> &lt; </a:t>
            </a:r>
            <a:r>
              <a:rPr lang="en-US" baseline="0" dirty="0" err="1"/>
              <a:t>ts</a:t>
            </a:r>
            <a:r>
              <a:rPr lang="en-US" baseline="0" dirty="0"/>
              <a:t> (</a:t>
            </a:r>
            <a:r>
              <a:rPr lang="en-US" baseline="0" dirty="0" err="1"/>
              <a:t>b</a:t>
            </a:r>
            <a:r>
              <a:rPr lang="en-US" baseline="0" dirty="0"/>
              <a:t>), are either </a:t>
            </a:r>
            <a:r>
              <a:rPr lang="en-US" baseline="0" dirty="0" err="1"/>
              <a:t>linearizable</a:t>
            </a:r>
            <a:r>
              <a:rPr lang="en-US" baseline="0" dirty="0"/>
              <a:t>?  Does </a:t>
            </a:r>
            <a:r>
              <a:rPr lang="en-US" baseline="0" dirty="0" err="1"/>
              <a:t>ts(a</a:t>
            </a:r>
            <a:r>
              <a:rPr lang="en-US" baseline="0" dirty="0"/>
              <a:t>) have to be before </a:t>
            </a:r>
            <a:r>
              <a:rPr lang="en-US" baseline="0" dirty="0" err="1"/>
              <a:t>ts(b</a:t>
            </a:r>
            <a:r>
              <a:rPr lang="en-US" baseline="0" dirty="0"/>
              <a:t>)?  If concurrent, both just need to agree  (tie break via some other thing (processor ID)?)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0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[Common</a:t>
            </a:r>
            <a:r>
              <a:rPr lang="en-US" baseline="0" dirty="0"/>
              <a:t> example is x is an uploaded photo, and y is adding that photo to an album.]</a:t>
            </a:r>
          </a:p>
          <a:p>
            <a:endParaRPr lang="en-US" baseline="0" dirty="0"/>
          </a:p>
          <a:p>
            <a:r>
              <a:rPr lang="en-US" baseline="0" dirty="0"/>
              <a:t>Happens-before would also have a 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3991B3-0090-3B43-BDFB-EE5B49EB46A0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867" y="2930654"/>
            <a:ext cx="3382266" cy="110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/>
              <a:t>Click to edit Master text styles and more text and more text</a:t>
            </a:r>
          </a:p>
          <a:p>
            <a:pPr lvl="1"/>
            <a:r>
              <a:rPr lang="en-US" dirty="0"/>
              <a:t>Second level test test test test test test test test test test test test test test test test test test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r>
              <a:rPr lang="en-US" dirty="0"/>
              <a:t>Second main line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dbmsmusings.blogspot.com/2010/04/problems-with-cap-and-yahoos-little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Strong Consistency &amp; CAP Theorem</a:t>
            </a:r>
            <a:endParaRPr lang="en-US" sz="32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4958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/>
              <a:t>CS 240: Computing Systems and Concurrency</a:t>
            </a:r>
          </a:p>
          <a:p>
            <a:r>
              <a:rPr lang="en-US" dirty="0"/>
              <a:t>Lecture 15</a:t>
            </a:r>
          </a:p>
          <a:p>
            <a:endParaRPr lang="en-US" dirty="0"/>
          </a:p>
          <a:p>
            <a:r>
              <a:rPr lang="en-US" dirty="0"/>
              <a:t>Marco Canini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13175" y="6261628"/>
            <a:ext cx="7117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latin typeface="Arial" charset="0"/>
                <a:ea typeface="Arial" charset="0"/>
                <a:cs typeface="Arial" charset="0"/>
              </a:rPr>
              <a:t>Credits: Michael Freedman and Kyle Jamieson developed much of the original material.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replicas execute operations in </a:t>
            </a:r>
            <a:r>
              <a:rPr lang="en-US" dirty="0">
                <a:solidFill>
                  <a:srgbClr val="FF8F00"/>
                </a:solidFill>
              </a:rPr>
              <a:t>some</a:t>
            </a:r>
            <a:r>
              <a:rPr lang="en-US" dirty="0"/>
              <a:t> total order</a:t>
            </a:r>
          </a:p>
          <a:p>
            <a:r>
              <a:rPr lang="en-US" dirty="0"/>
              <a:t>That total order preserves the </a:t>
            </a:r>
            <a:r>
              <a:rPr lang="en-US" dirty="0">
                <a:solidFill>
                  <a:srgbClr val="FF8F00"/>
                </a:solidFill>
              </a:rPr>
              <a:t>real-time ordering </a:t>
            </a:r>
            <a:r>
              <a:rPr lang="en-US" dirty="0"/>
              <a:t>between operations</a:t>
            </a:r>
          </a:p>
          <a:p>
            <a:pPr lvl="1"/>
            <a:r>
              <a:rPr lang="en-US" dirty="0"/>
              <a:t>If operation A </a:t>
            </a:r>
            <a:r>
              <a:rPr lang="en-US" dirty="0">
                <a:solidFill>
                  <a:srgbClr val="FF8F00"/>
                </a:solidFill>
              </a:rPr>
              <a:t>completes</a:t>
            </a:r>
            <a:r>
              <a:rPr lang="en-US" i="1" dirty="0">
                <a:solidFill>
                  <a:srgbClr val="FF8F00"/>
                </a:solidFill>
              </a:rPr>
              <a:t> </a:t>
            </a:r>
            <a:r>
              <a:rPr lang="en-US" dirty="0"/>
              <a:t>before operation B </a:t>
            </a:r>
            <a:r>
              <a:rPr lang="en-US" dirty="0">
                <a:solidFill>
                  <a:srgbClr val="FF8F00"/>
                </a:solidFill>
              </a:rPr>
              <a:t>begins</a:t>
            </a:r>
            <a:r>
              <a:rPr lang="en-US" dirty="0"/>
              <a:t>, then A is ordered before B in real-time</a:t>
            </a:r>
          </a:p>
          <a:p>
            <a:pPr lvl="1"/>
            <a:r>
              <a:rPr lang="en-US" dirty="0"/>
              <a:t>If neither A nor B completes before the other begins, then there is no real-time order</a:t>
            </a:r>
          </a:p>
          <a:p>
            <a:pPr lvl="2"/>
            <a:r>
              <a:rPr lang="en-US" dirty="0"/>
              <a:t>(But there must be </a:t>
            </a:r>
            <a:r>
              <a:rPr lang="en-US" i="1" dirty="0"/>
              <a:t>some</a:t>
            </a:r>
            <a:r>
              <a:rPr lang="en-US" dirty="0"/>
              <a:t> total order)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  <a:r>
              <a:rPr lang="en-US" sz="2000" b="0" dirty="0"/>
              <a:t> [Herlihy and Wing 1990]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88502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machine processes requests one by one in the order it receives them</a:t>
            </a:r>
          </a:p>
          <a:p>
            <a:pPr lvl="1"/>
            <a:r>
              <a:rPr lang="en-US" dirty="0"/>
              <a:t>Will receive requests ordered by real-time in that order</a:t>
            </a:r>
          </a:p>
          <a:p>
            <a:pPr lvl="1"/>
            <a:r>
              <a:rPr lang="en-US" dirty="0"/>
              <a:t>Will receive all requests in some order</a:t>
            </a:r>
          </a:p>
          <a:p>
            <a:r>
              <a:rPr lang="en-US" dirty="0"/>
              <a:t>Atomic Multicast, </a:t>
            </a:r>
            <a:r>
              <a:rPr lang="en-US" dirty="0" err="1"/>
              <a:t>Viewstamped</a:t>
            </a:r>
            <a:r>
              <a:rPr lang="en-US" dirty="0"/>
              <a:t> Replication, </a:t>
            </a:r>
            <a:r>
              <a:rPr lang="en-US" dirty="0" err="1"/>
              <a:t>Paxos</a:t>
            </a:r>
            <a:r>
              <a:rPr lang="en-US" dirty="0"/>
              <a:t>, and RAFT provide Linearizability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==</a:t>
            </a:r>
            <a:br>
              <a:rPr lang="en-US" dirty="0"/>
            </a:br>
            <a:r>
              <a:rPr lang="en-US" dirty="0"/>
              <a:t>“Appears to be a Single Machine”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354132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Hides the complexity of the underlying distributed system from applications!</a:t>
            </a:r>
          </a:p>
          <a:p>
            <a:pPr lvl="1"/>
            <a:r>
              <a:rPr lang="en-US" dirty="0"/>
              <a:t>Easier to write applications</a:t>
            </a:r>
          </a:p>
          <a:p>
            <a:pPr lvl="1"/>
            <a:r>
              <a:rPr lang="en-US" dirty="0"/>
              <a:t>Easier to write correct applications</a:t>
            </a:r>
          </a:p>
          <a:p>
            <a:r>
              <a:rPr lang="en-US" dirty="0"/>
              <a:t>But, performance trade-offs, e.g., CAP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 is ideal?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19237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Network Partitions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Linearizability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 Theorem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Consistency Hierarchy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10140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82615"/>
            <a:ext cx="8839200" cy="5275386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History:  Eric started </a:t>
            </a:r>
            <a:r>
              <a:rPr lang="en-US" sz="2400" dirty="0" err="1"/>
              <a:t>Inktomi</a:t>
            </a:r>
            <a:r>
              <a:rPr lang="en-US" sz="2400" dirty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sz="2400" dirty="0"/>
              <a:t>Using CAP to justify “BASE” model:  Basically Available, Soft-state services with Eventual consistency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Popular interpretation: 2-out-of-3</a:t>
            </a:r>
          </a:p>
          <a:p>
            <a:pPr lvl="1"/>
            <a:r>
              <a:rPr lang="en-US" sz="2400" dirty="0"/>
              <a:t>Consistency (</a:t>
            </a:r>
            <a:r>
              <a:rPr lang="en-US" sz="2400" dirty="0" err="1"/>
              <a:t>Linearizability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sz="2400" dirty="0"/>
              <a:t>Partition Tolerance:  Arbitrary crash/network failures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5980" y="16215"/>
            <a:ext cx="8958020" cy="1066800"/>
          </a:xfrm>
        </p:spPr>
        <p:txBody>
          <a:bodyPr/>
          <a:lstStyle/>
          <a:p>
            <a:r>
              <a:rPr lang="en-US" dirty="0"/>
              <a:t>CAP conjecture</a:t>
            </a:r>
            <a:r>
              <a:rPr lang="en-US" b="0" dirty="0"/>
              <a:t> </a:t>
            </a:r>
            <a:r>
              <a:rPr lang="en-US" sz="2000" b="0" dirty="0"/>
              <a:t>[Brewer 00]</a:t>
            </a:r>
            <a:endParaRPr lang="en-US" sz="3600" b="0" dirty="0"/>
          </a:p>
        </p:txBody>
      </p:sp>
    </p:spTree>
    <p:extLst>
      <p:ext uri="{BB962C8B-B14F-4D97-AF65-F5344CB8AC3E}">
        <p14:creationId xmlns:p14="http://schemas.microsoft.com/office/powerpoint/2010/main" val="299624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</a:t>
            </a:r>
            <a:r>
              <a:rPr lang="en-US" sz="2000" b="0" dirty="0"/>
              <a:t> [Gilbert Lynch 02]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</p:spTree>
    <p:extLst>
      <p:ext uri="{BB962C8B-B14F-4D97-AF65-F5344CB8AC3E}">
        <p14:creationId xmlns:p14="http://schemas.microsoft.com/office/powerpoint/2010/main" val="1127596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82418" y="5891360"/>
            <a:ext cx="295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</p:spTree>
    <p:extLst>
      <p:ext uri="{BB962C8B-B14F-4D97-AF65-F5344CB8AC3E}">
        <p14:creationId xmlns:p14="http://schemas.microsoft.com/office/powerpoint/2010/main" val="489616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82418" y="5891360"/>
            <a:ext cx="295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704" y="4855877"/>
            <a:ext cx="2705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38217" y="254446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11275" y="3109451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ok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</p:spTree>
    <p:extLst>
      <p:ext uri="{BB962C8B-B14F-4D97-AF65-F5344CB8AC3E}">
        <p14:creationId xmlns:p14="http://schemas.microsoft.com/office/powerpoint/2010/main" val="452294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82418" y="5891360"/>
            <a:ext cx="295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704" y="4855877"/>
            <a:ext cx="2705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38217" y="254446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11275" y="3109451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ok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95174" y="2589287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68232" y="3109451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x=0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98831" y="4581283"/>
            <a:ext cx="40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46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CAP theorem</a:t>
            </a:r>
            <a:r>
              <a:rPr lang="en-US" sz="2000" b="0" dirty="0">
                <a:solidFill>
                  <a:prstClr val="black"/>
                </a:solidFill>
              </a:rPr>
              <a:t> [Gilbert Lynch 02]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324" y="1482811"/>
            <a:ext cx="8748100" cy="4694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Assume to contradict that Algorithm </a:t>
            </a:r>
            <a:r>
              <a:rPr lang="en-US" sz="2400" i="1" dirty="0"/>
              <a:t>A</a:t>
            </a:r>
            <a:r>
              <a:rPr lang="en-US" sz="2400" dirty="0"/>
              <a:t> provides all of CAP</a:t>
            </a:r>
            <a:endParaRPr lang="en-US" sz="2400" i="1" dirty="0"/>
          </a:p>
        </p:txBody>
      </p:sp>
      <p:pic>
        <p:nvPicPr>
          <p:cNvPr id="4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8831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235" y="2653347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204295" y="2575314"/>
            <a:ext cx="0" cy="2057768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204295" y="4800539"/>
            <a:ext cx="0" cy="10175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82418" y="5891360"/>
            <a:ext cx="2956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Partition Possible (from P)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704" y="4855877"/>
            <a:ext cx="2705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Write eventually returns</a:t>
            </a: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(from A)</a:t>
            </a: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281953" y="3626437"/>
            <a:ext cx="648516" cy="1095270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442348" y="2732380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38217" y="254446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1484634" y="2975198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467807" y="3109846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511275" y="3109451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ok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6761033" y="2740546"/>
            <a:ext cx="1013861" cy="547803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Helvetica Neue Medium" charset="0"/>
                <a:ea typeface="Helvetica Neue Medium" charset="0"/>
                <a:cs typeface="Helvetica Neue Medium" charset="0"/>
              </a:rPr>
              <a:t>Client 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95174" y="2589287"/>
            <a:ext cx="518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5849863" y="3132232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825633" y="2958213"/>
            <a:ext cx="925441" cy="13089"/>
          </a:xfrm>
          <a:prstGeom prst="line">
            <a:avLst/>
          </a:prstGeom>
          <a:ln w="38100" cap="rnd">
            <a:solidFill>
              <a:schemeClr val="tx1"/>
            </a:solidFill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868232" y="3109451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x=0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198831" y="4581283"/>
            <a:ext cx="4064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Read begins after write completes</a:t>
            </a: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Read eventually returns (from A)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H="1" flipV="1">
            <a:off x="5970494" y="3537007"/>
            <a:ext cx="342089" cy="108892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Frame 32"/>
          <p:cNvSpPr/>
          <p:nvPr/>
        </p:nvSpPr>
        <p:spPr>
          <a:xfrm>
            <a:off x="1701540" y="2540930"/>
            <a:ext cx="551107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sp>
        <p:nvSpPr>
          <p:cNvPr id="35" name="Frame 34"/>
          <p:cNvSpPr/>
          <p:nvPr/>
        </p:nvSpPr>
        <p:spPr>
          <a:xfrm>
            <a:off x="5849863" y="3113746"/>
            <a:ext cx="620932" cy="382899"/>
          </a:xfrm>
          <a:prstGeom prst="frame">
            <a:avLst/>
          </a:prstGeom>
          <a:solidFill>
            <a:srgbClr val="FF8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8F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1977093" y="2103731"/>
            <a:ext cx="917070" cy="365841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156991" y="2204350"/>
            <a:ext cx="1638183" cy="1100845"/>
          </a:xfrm>
          <a:prstGeom prst="line">
            <a:avLst/>
          </a:prstGeom>
          <a:ln w="57150" cap="rnd">
            <a:solidFill>
              <a:srgbClr val="FF8F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851681" y="1875179"/>
            <a:ext cx="4160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Not consistent (C) =&gt; contradiction! </a:t>
            </a:r>
          </a:p>
        </p:txBody>
      </p:sp>
      <p:sp>
        <p:nvSpPr>
          <p:cNvPr id="8" name="Rectangle 7"/>
          <p:cNvSpPr/>
          <p:nvPr/>
        </p:nvSpPr>
        <p:spPr>
          <a:xfrm flipV="1">
            <a:off x="6775304" y="1966412"/>
            <a:ext cx="186865" cy="18686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41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Network Partitions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Linearizability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 Theorem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Consistency Hierarchy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4012686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1/2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Cannot “choose” no partitions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2-out-of-3 interpretation doesn’t make sense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Instead, availability OR consistency?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i.e., fundamental trade-off between availability and consistency</a:t>
            </a:r>
          </a:p>
          <a:p>
            <a:pPr lvl="1">
              <a:spcBef>
                <a:spcPts val="800"/>
              </a:spcBef>
            </a:pPr>
            <a:r>
              <a:rPr lang="en-US" dirty="0"/>
              <a:t>When designing system must choose one or the other, both are not possible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79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interpretation 2/2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It is a theorem, with a proof, that you understand!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Cannot “beat” CAP theorem</a:t>
            </a:r>
          </a:p>
          <a:p>
            <a:pPr>
              <a:spcBef>
                <a:spcPts val="800"/>
              </a:spcBef>
            </a:pPr>
            <a:endParaRPr lang="en-US" dirty="0"/>
          </a:p>
          <a:p>
            <a:pPr>
              <a:spcBef>
                <a:spcPts val="800"/>
              </a:spcBef>
            </a:pPr>
            <a:r>
              <a:rPr lang="en-US" dirty="0"/>
              <a:t>Can engineer systems to make partitions extremely rare, however, and then just take the rare hit to availability (or consistency)</a:t>
            </a:r>
          </a:p>
        </p:txBody>
      </p:sp>
    </p:spTree>
    <p:extLst>
      <p:ext uri="{BB962C8B-B14F-4D97-AF65-F5344CB8AC3E}">
        <p14:creationId xmlns:p14="http://schemas.microsoft.com/office/powerpoint/2010/main" val="3672133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trade-offs L vs.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Low-latency:  Speak to fewer than quorum of nodes?</a:t>
            </a:r>
          </a:p>
          <a:p>
            <a:pPr lvl="1"/>
            <a:r>
              <a:rPr lang="en-US" sz="2600" dirty="0"/>
              <a:t>2PC: </a:t>
            </a:r>
            <a:r>
              <a:rPr lang="en-US" sz="2400" dirty="0"/>
              <a:t> 		write N, read 1</a:t>
            </a:r>
          </a:p>
          <a:p>
            <a:pPr lvl="1"/>
            <a:r>
              <a:rPr lang="en-US" sz="2400" dirty="0"/>
              <a:t>RAFT:  		write ⌊N/2⌋ + 1,  read ⌊N/2⌋ + 1</a:t>
            </a:r>
            <a:endParaRPr lang="en-US" sz="3600" dirty="0"/>
          </a:p>
          <a:p>
            <a:pPr lvl="1"/>
            <a:r>
              <a:rPr lang="en-US" sz="2600" dirty="0"/>
              <a:t>General:  	|W| + |R| &gt; N</a:t>
            </a:r>
          </a:p>
          <a:p>
            <a:pPr lvl="1"/>
            <a:endParaRPr lang="en-US" sz="2600" dirty="0"/>
          </a:p>
          <a:p>
            <a:r>
              <a:rPr lang="en-US" sz="3000" dirty="0"/>
              <a:t>L and C are fundamentally at odds</a:t>
            </a:r>
          </a:p>
          <a:p>
            <a:pPr lvl="1"/>
            <a:r>
              <a:rPr lang="en-US" sz="2400" dirty="0"/>
              <a:t>“C” = </a:t>
            </a:r>
            <a:r>
              <a:rPr lang="en-US" sz="2400" dirty="0" err="1"/>
              <a:t>linearizability</a:t>
            </a:r>
            <a:r>
              <a:rPr lang="en-US" sz="2400" dirty="0"/>
              <a:t>, sequential, </a:t>
            </a:r>
            <a:r>
              <a:rPr lang="en-US" sz="2400" dirty="0" err="1"/>
              <a:t>serializability</a:t>
            </a:r>
            <a:r>
              <a:rPr lang="en-US" sz="2400" dirty="0"/>
              <a:t> (more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1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534400" cy="5318125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800" dirty="0"/>
              <a:t>If there is a partition  (P):</a:t>
            </a:r>
          </a:p>
          <a:p>
            <a:pPr lvl="1"/>
            <a:r>
              <a:rPr lang="en-US" sz="2400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Else (no partition)</a:t>
            </a:r>
          </a:p>
          <a:p>
            <a:pPr lvl="1"/>
            <a:r>
              <a:rPr lang="en-US" sz="2400" dirty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sz="2800" dirty="0"/>
              <a:t>Is there a useful system that switches?</a:t>
            </a:r>
          </a:p>
          <a:p>
            <a:pPr lvl="1"/>
            <a:r>
              <a:rPr lang="en-US" sz="2400" dirty="0"/>
              <a:t>Dynamo:  PA/EL</a:t>
            </a:r>
          </a:p>
          <a:p>
            <a:pPr lvl="1"/>
            <a:r>
              <a:rPr lang="en-US" sz="2400" dirty="0"/>
              <a:t>“ACID” </a:t>
            </a:r>
            <a:r>
              <a:rPr lang="en-US" sz="2400" dirty="0" err="1"/>
              <a:t>dbs</a:t>
            </a:r>
            <a:r>
              <a:rPr lang="en-US" sz="2400" dirty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0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Network Partitions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Linearizability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 Theorem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Consistency Hierarchy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39755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Contract between a distributed system and the applications that run on it</a:t>
            </a:r>
          </a:p>
          <a:p>
            <a:r>
              <a:rPr lang="en-US" dirty="0"/>
              <a:t>A consistency model is a set of </a:t>
            </a:r>
            <a:r>
              <a:rPr lang="en-US" dirty="0">
                <a:solidFill>
                  <a:srgbClr val="FF8F00"/>
                </a:solidFill>
              </a:rPr>
              <a:t>guarantees</a:t>
            </a:r>
            <a:r>
              <a:rPr lang="en-US" dirty="0"/>
              <a:t> made by the distributed system</a:t>
            </a:r>
          </a:p>
          <a:p>
            <a:r>
              <a:rPr lang="en-US" dirty="0"/>
              <a:t>e.g., Linearizability</a:t>
            </a:r>
          </a:p>
          <a:p>
            <a:pPr lvl="1"/>
            <a:r>
              <a:rPr lang="en-US" dirty="0"/>
              <a:t>Guarantees a total order of operations</a:t>
            </a:r>
          </a:p>
          <a:p>
            <a:pPr lvl="1"/>
            <a:r>
              <a:rPr lang="en-US" dirty="0"/>
              <a:t>Guarantees the real-time ordering is respected</a:t>
            </a:r>
          </a:p>
        </p:txBody>
      </p:sp>
    </p:spTree>
    <p:extLst>
      <p:ext uri="{BB962C8B-B14F-4D97-AF65-F5344CB8AC3E}">
        <p14:creationId xmlns:p14="http://schemas.microsoft.com/office/powerpoint/2010/main" val="3084268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67" y="0"/>
            <a:ext cx="8724598" cy="1325563"/>
          </a:xfrm>
        </p:spPr>
        <p:txBody>
          <a:bodyPr/>
          <a:lstStyle/>
          <a:p>
            <a:r>
              <a:rPr lang="en-US" dirty="0"/>
              <a:t>Stronger vs weaker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Stronger consistency models</a:t>
            </a:r>
          </a:p>
          <a:p>
            <a:pPr marL="457200" lvl="1" indent="0">
              <a:buNone/>
            </a:pPr>
            <a:r>
              <a:rPr lang="en-US" dirty="0"/>
              <a:t>+ Easier to write applications</a:t>
            </a:r>
          </a:p>
          <a:p>
            <a:pPr lvl="1">
              <a:buFontTx/>
              <a:buChar char="-"/>
            </a:pPr>
            <a:r>
              <a:rPr lang="en-US" dirty="0"/>
              <a:t> More guarantees for the system to ensure</a:t>
            </a:r>
          </a:p>
          <a:p>
            <a:pPr marL="914400" lvl="2" indent="0">
              <a:buNone/>
            </a:pPr>
            <a:r>
              <a:rPr lang="en-US" dirty="0"/>
              <a:t>Results in performance tradeoffs</a:t>
            </a:r>
          </a:p>
          <a:p>
            <a:r>
              <a:rPr lang="en-US" dirty="0"/>
              <a:t>Weaker consistency models</a:t>
            </a:r>
          </a:p>
          <a:p>
            <a:pPr marL="457200" lvl="1" indent="0">
              <a:buNone/>
            </a:pPr>
            <a:r>
              <a:rPr lang="en-US" dirty="0"/>
              <a:t>-  Harder to write applications</a:t>
            </a:r>
          </a:p>
          <a:p>
            <a:pPr marL="457200" lvl="1" indent="0">
              <a:buNone/>
            </a:pPr>
            <a:r>
              <a:rPr lang="en-US" dirty="0"/>
              <a:t>+ Fewer guarantees for the system to ensure</a:t>
            </a:r>
          </a:p>
        </p:txBody>
      </p:sp>
    </p:spTree>
    <p:extLst>
      <p:ext uri="{BB962C8B-B14F-4D97-AF65-F5344CB8AC3E}">
        <p14:creationId xmlns:p14="http://schemas.microsoft.com/office/powerpoint/2010/main" val="10016652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Consistency hierarchy</a:t>
            </a:r>
          </a:p>
        </p:txBody>
      </p:sp>
      <p:sp>
        <p:nvSpPr>
          <p:cNvPr id="4" name="Rectangle 3"/>
          <p:cNvSpPr/>
          <p:nvPr/>
        </p:nvSpPr>
        <p:spPr>
          <a:xfrm>
            <a:off x="750054" y="1581329"/>
            <a:ext cx="6057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Linearizability (Strong/Strict Consistency)</a:t>
            </a:r>
          </a:p>
        </p:txBody>
      </p:sp>
      <p:sp>
        <p:nvSpPr>
          <p:cNvPr id="5" name="Rectangle 4"/>
          <p:cNvSpPr/>
          <p:nvPr/>
        </p:nvSpPr>
        <p:spPr>
          <a:xfrm>
            <a:off x="750054" y="2576105"/>
            <a:ext cx="35317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Sequential Consistency</a:t>
            </a:r>
          </a:p>
        </p:txBody>
      </p:sp>
      <p:sp>
        <p:nvSpPr>
          <p:cNvPr id="6" name="Rectangle 5"/>
          <p:cNvSpPr/>
          <p:nvPr/>
        </p:nvSpPr>
        <p:spPr>
          <a:xfrm>
            <a:off x="745440" y="3839823"/>
            <a:ext cx="3188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Causal+ Consistency</a:t>
            </a:r>
          </a:p>
        </p:txBody>
      </p:sp>
      <p:sp>
        <p:nvSpPr>
          <p:cNvPr id="7" name="Rectangle 6"/>
          <p:cNvSpPr/>
          <p:nvPr/>
        </p:nvSpPr>
        <p:spPr>
          <a:xfrm>
            <a:off x="750054" y="4947252"/>
            <a:ext cx="3254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Eventual Consistency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12259" y="2042994"/>
            <a:ext cx="1431" cy="553714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12259" y="3017167"/>
            <a:ext cx="1" cy="830083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12259" y="4280397"/>
            <a:ext cx="1" cy="666855"/>
          </a:xfrm>
          <a:prstGeom prst="line">
            <a:avLst/>
          </a:prstGeom>
          <a:ln w="571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923434" y="1581329"/>
            <a:ext cx="1665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RAFT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923434" y="3818732"/>
            <a:ext cx="17860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>
                <a:latin typeface="Helvetica Neue Medium" charset="0"/>
                <a:ea typeface="Helvetica Neue Medium" charset="0"/>
                <a:cs typeface="Helvetica Neue Medium" charset="0"/>
              </a:rPr>
              <a:t>e.g., Bayou</a:t>
            </a:r>
            <a:endParaRPr lang="en-US" sz="24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23434" y="4977114"/>
            <a:ext cx="2060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e.g., Dynamo</a:t>
            </a:r>
          </a:p>
        </p:txBody>
      </p:sp>
    </p:spTree>
    <p:extLst>
      <p:ext uri="{BB962C8B-B14F-4D97-AF65-F5344CB8AC3E}">
        <p14:creationId xmlns:p14="http://schemas.microsoft.com/office/powerpoint/2010/main" val="3005766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Strictly stronger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consistency model </a:t>
            </a:r>
            <a:r>
              <a:rPr lang="en-US" i="1" dirty="0"/>
              <a:t>A</a:t>
            </a:r>
            <a:r>
              <a:rPr lang="en-US" dirty="0"/>
              <a:t> is strictly stronger than </a:t>
            </a:r>
            <a:r>
              <a:rPr lang="en-US" i="1" dirty="0"/>
              <a:t>B</a:t>
            </a:r>
            <a:r>
              <a:rPr lang="en-US" dirty="0"/>
              <a:t> if it allows a strict subset of the behaviors of B</a:t>
            </a:r>
          </a:p>
          <a:p>
            <a:pPr lvl="1"/>
            <a:r>
              <a:rPr lang="en-US" dirty="0"/>
              <a:t>Guarantees are strictly stronger</a:t>
            </a:r>
          </a:p>
          <a:p>
            <a:pPr lvl="1"/>
            <a:endParaRPr lang="en-US" dirty="0"/>
          </a:p>
          <a:p>
            <a:r>
              <a:rPr lang="en-US" dirty="0" err="1"/>
              <a:t>Linearizability</a:t>
            </a:r>
            <a:r>
              <a:rPr lang="en-US" dirty="0"/>
              <a:t> is strictly stronger than Sequential Consistency</a:t>
            </a:r>
          </a:p>
          <a:p>
            <a:pPr lvl="1"/>
            <a:r>
              <a:rPr lang="en-US" dirty="0" err="1"/>
              <a:t>Linearizability</a:t>
            </a:r>
            <a:r>
              <a:rPr lang="en-US" dirty="0"/>
              <a:t>: ∃total order + real-time ordering</a:t>
            </a:r>
          </a:p>
          <a:p>
            <a:pPr lvl="1"/>
            <a:r>
              <a:rPr lang="en-US" dirty="0"/>
              <a:t>Sequential: ∃total order + process ordering</a:t>
            </a:r>
          </a:p>
          <a:p>
            <a:pPr lvl="2"/>
            <a:r>
              <a:rPr lang="en-US" dirty="0"/>
              <a:t>Process ordering ⊆ Real-time ordering</a:t>
            </a:r>
          </a:p>
        </p:txBody>
      </p:sp>
    </p:spTree>
    <p:extLst>
      <p:ext uri="{BB962C8B-B14F-4D97-AF65-F5344CB8AC3E}">
        <p14:creationId xmlns:p14="http://schemas.microsoft.com/office/powerpoint/2010/main" val="38686692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1234398"/>
          </a:xfrm>
        </p:spPr>
        <p:txBody>
          <a:bodyPr/>
          <a:lstStyle/>
          <a:p>
            <a:r>
              <a:rPr lang="en-US" dirty="0"/>
              <a:t>Consistency model defines what values reads are admissible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example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9110BF-AF85-AB47-86C4-B21876BA716C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081B92-4223-B44A-B9A0-E1F164AF696C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1A2BB6-B74B-8246-A89E-ED9BBCE11B86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D8C67C-2290-CE4D-9ED7-24589D69F84F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9D888F-6C9E-8942-8935-CB09A7440AF1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69DD42-BE92-D84D-BC5F-2B8BB3B21BF2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5283BF-A93F-C74D-8BEA-BEB22CB38F3A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D14CF3-EE12-6041-9A8A-F2C9E04306B8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60FF6A-BEC5-5B44-9FD9-BA816B4DF359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6A8605-F1B2-B44C-A038-0DA09F0E8CD7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49FC9B-D6F0-F649-9BAD-11B135E1769F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64F34D-2F71-7541-AA94-79BBD5C3C6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3C3CB8-A37C-534C-BBF5-8FF41A18190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7CEED2C-D2A4-C740-B942-E5B7A888094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BE43EAB-2139-8D4B-B404-7AD48DEE26B1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F87227-17C4-CF40-9E0E-C0F7D2F6DF1E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E8E101-7141-3D49-BCF5-AC45565DC304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9B2BE6-9168-474B-91CB-C980C165C00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EB2C93A-0E39-9E4E-88B2-AED92EE7D82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40D24B6-B60A-EC43-A952-2EBB783A28B3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EA6079A-F085-0649-916C-05BB0B3824A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910A52-E669-3B47-87A3-D99904A5886C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4F8BA6-DA10-FC4D-8CC5-8C6EB49A4325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5E3F49A-B32B-6A4F-94CF-4303FA031A4A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B672E8B-E923-7740-A01E-F3B2BBA6D3A2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38992C-CAD7-2145-BD56-88385586A0AD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34CAE1B-35EA-BA47-8B74-FA55BC92E79E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9555D9-D6B1-4B49-B1F8-CA41B489B0C6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38C848C-2ACA-154C-A709-0D2A38360AD3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04C7D0-2310-6B47-9930-78AD04BA1CE6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1A4B31E-EADA-3B47-935A-AB5AB390EB46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F726D14-6590-1D4E-9D98-981299E19A57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DEF72BC-AFCD-7C48-A6F8-12B254CC56E5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F92968-3321-3647-98B7-EA82D1FB206B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24EF8A7-10FD-A649-A6E8-84E2CAE32F68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6F8BC6-D124-AB4E-A4B3-12997CADAC89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8D92061-357E-274D-A365-F24297C73BB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29B8C4D-B916-1847-A0E6-3549463252E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3BA685C-A35D-0643-BDDF-CB4A0FE98E3A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263B09-6A49-2443-9866-3E5A8BF7E309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97E2BEC-03B1-1442-9735-7A72BD6C6A0D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50E2F8F-AA1A-A041-8EB5-DBFF1E69B22F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06E1078-0AB4-804E-A9CD-F3FFFFF8FD40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1A8647F-84B8-C146-90F3-2651DA9262E5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C7DB5B2-DA79-5D4D-8A9A-D4D95A709FC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2EA0E5-29C2-6844-A557-656D5AD1CAE3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814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D4A654-8B18-874E-A4D4-F9811E0D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3E97B90A-9712-B944-AF32-84EBCF2D65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E0600983-590B-EB4A-A6A4-62DDEFBA7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949B7E06-2AAC-D848-BAF6-7138F7F65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A839D32C-881B-784D-BB32-D81ABEC3FD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7F57AAB8-7C5D-3E49-84F6-62713B58F5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6A5FA8B-1267-D04A-9C5A-2C2C400F7310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1A5D4A-F260-3E4C-9F2B-4841C0C34695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41408F9-E506-344F-8EBF-8D9B6C8A4CEB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520D95F-2D59-7643-A57F-92417ED419B2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B6F931-C941-7E44-8911-5E98AFF52232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B20CE74-8185-6D47-AF4F-A372330DCE9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049954-7A67-C346-84B3-AC3A607D9C60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E245B59-CE94-A94D-81AA-5106043C4DAE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D5ACCB40-BA32-8940-B336-CC4365321014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89778F-AE2B-BA45-80EB-03B6BB61DFDD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2335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1234398"/>
          </a:xfrm>
        </p:spPr>
        <p:txBody>
          <a:bodyPr/>
          <a:lstStyle/>
          <a:p>
            <a:r>
              <a:rPr lang="en-US" dirty="0"/>
              <a:t>Consistency model defines what values reads are admissible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Intuitive example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69110BF-AF85-AB47-86C4-B21876BA716C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081B92-4223-B44A-B9A0-E1F164AF696C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1A2BB6-B74B-8246-A89E-ED9BBCE11B86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BD8C67C-2290-CE4D-9ED7-24589D69F84F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09D888F-6C9E-8942-8935-CB09A7440AF1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69DD42-BE92-D84D-BC5F-2B8BB3B21BF2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5283BF-A93F-C74D-8BEA-BEB22CB38F3A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D14CF3-EE12-6041-9A8A-F2C9E04306B8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60FF6A-BEC5-5B44-9FD9-BA816B4DF359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6A8605-F1B2-B44C-A038-0DA09F0E8CD7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849FC9B-D6F0-F649-9BAD-11B135E1769F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964F34D-2F71-7541-AA94-79BBD5C3C6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F53C3CB8-A37C-534C-BBF5-8FF41A18190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F7CEED2C-D2A4-C740-B942-E5B7A888094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3BE43EAB-2139-8D4B-B404-7AD48DEE26B1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1F87227-17C4-CF40-9E0E-C0F7D2F6DF1E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8E8E101-7141-3D49-BCF5-AC45565DC304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9B2BE6-9168-474B-91CB-C980C165C00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8EB2C93A-0E39-9E4E-88B2-AED92EE7D82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40D24B6-B60A-EC43-A952-2EBB783A28B3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AEA6079A-F085-0649-916C-05BB0B3824A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A910A52-E669-3B47-87A3-D99904A5886C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94F8BA6-DA10-FC4D-8CC5-8C6EB49A4325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E5E3F49A-B32B-6A4F-94CF-4303FA031A4A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0B672E8B-E923-7740-A01E-F3B2BBA6D3A2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A438992C-CAD7-2145-BD56-88385586A0AD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34CAE1B-35EA-BA47-8B74-FA55BC92E79E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99555D9-D6B1-4B49-B1F8-CA41B489B0C6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38C848C-2ACA-154C-A709-0D2A38360AD3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04C7D0-2310-6B47-9930-78AD04BA1CE6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id="{B1A4B31E-EADA-3B47-935A-AB5AB390EB46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BF726D14-6590-1D4E-9D98-981299E19A57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8DEF72BC-AFCD-7C48-A6F8-12B254CC56E5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F92968-3321-3647-98B7-EA82D1FB206B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83062E47-53B2-E249-989D-51719D445A64}"/>
              </a:ext>
            </a:extLst>
          </p:cNvPr>
          <p:cNvSpPr/>
          <p:nvPr/>
        </p:nvSpPr>
        <p:spPr>
          <a:xfrm>
            <a:off x="299807" y="2134057"/>
            <a:ext cx="1918229" cy="1017756"/>
          </a:xfrm>
          <a:prstGeom prst="wedgeRectCallout">
            <a:avLst>
              <a:gd name="adj1" fmla="val -21452"/>
              <a:gd name="adj2" fmla="val 73001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Time when process issues operation</a:t>
            </a:r>
          </a:p>
        </p:txBody>
      </p:sp>
      <p:sp>
        <p:nvSpPr>
          <p:cNvPr id="43" name="Rectangular Callout 42">
            <a:extLst>
              <a:ext uri="{FF2B5EF4-FFF2-40B4-BE49-F238E27FC236}">
                <a16:creationId xmlns:a16="http://schemas.microsoft.com/office/drawing/2014/main" id="{A778334E-46F6-2A41-A793-81F09B2DC5E3}"/>
              </a:ext>
            </a:extLst>
          </p:cNvPr>
          <p:cNvSpPr/>
          <p:nvPr/>
        </p:nvSpPr>
        <p:spPr>
          <a:xfrm>
            <a:off x="1068695" y="4664766"/>
            <a:ext cx="2123170" cy="1017756"/>
          </a:xfrm>
          <a:prstGeom prst="wedgeRectCallout">
            <a:avLst>
              <a:gd name="adj1" fmla="val -4259"/>
              <a:gd name="adj2" fmla="val -133526"/>
            </a:avLst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latin typeface="+mn-lt"/>
              </a:rPr>
              <a:t>Time when process receives response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24EF8A7-10FD-A649-A6E8-84E2CAE32F68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D46F8BC6-D124-AB4E-A4B3-12997CADAC89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88D92061-357E-274D-A365-F24297C73BBC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329B8C4D-B916-1847-A0E6-3549463252E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93BA685C-A35D-0643-BDDF-CB4A0FE98E3A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6263B09-6A49-2443-9866-3E5A8BF7E309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97E2BEC-03B1-1442-9735-7A72BD6C6A0D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50E2F8F-AA1A-A041-8EB5-DBFF1E69B22F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606E1078-0AB4-804E-A9CD-F3FFFFF8FD40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1A8647F-84B8-C146-90F3-2651DA9262E5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C7DB5B2-DA79-5D4D-8A9A-D4D95A709FC2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E2EA0E5-29C2-6844-A557-656D5AD1CAE3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345004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62244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73293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54289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order of </a:t>
            </a:r>
            <a:r>
              <a:rPr lang="en-US" b="1" dirty="0"/>
              <a:t>wall-clock time</a:t>
            </a:r>
            <a:r>
              <a:rPr lang="en-US" dirty="0"/>
              <a:t> at which they were issued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are never stale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All replicas enforce wall-clock ordering for all writes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Linearizability: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r(x)=a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73293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87085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447801"/>
            <a:ext cx="8793804" cy="1620864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800" dirty="0"/>
              <a:t>Sequential = </a:t>
            </a:r>
            <a:r>
              <a:rPr lang="en-US" sz="2800" dirty="0" err="1"/>
              <a:t>Linearizability</a:t>
            </a:r>
            <a:r>
              <a:rPr lang="en-US" sz="2800" dirty="0"/>
              <a:t> – real-time ordering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All servers execute all ops in </a:t>
            </a:r>
            <a:r>
              <a:rPr lang="en-US" sz="2300" i="1" dirty="0"/>
              <a:t>some</a:t>
            </a:r>
            <a:r>
              <a:rPr lang="en-US" sz="2300" dirty="0"/>
              <a:t> identical sequential order </a:t>
            </a:r>
          </a:p>
          <a:p>
            <a:pPr marL="914400" lvl="1" indent="-457200"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300" dirty="0"/>
              <a:t>Global ordering preserves each client’s own local ordering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96" y="16215"/>
            <a:ext cx="8235865" cy="1066800"/>
          </a:xfrm>
        </p:spPr>
        <p:txBody>
          <a:bodyPr/>
          <a:lstStyle/>
          <a:p>
            <a:r>
              <a:rPr lang="en-US" dirty="0"/>
              <a:t>Sequential consistency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0195" y="3642102"/>
            <a:ext cx="8793805" cy="30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buFont typeface="Arial" pitchFamily="-1" charset="0"/>
              <a:buChar char="•"/>
              <a:defRPr sz="30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kern="1200" spc="-50" baseline="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–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90000"/>
              </a:lnSpc>
              <a:spcBef>
                <a:spcPts val="800"/>
              </a:spcBef>
              <a:spcAft>
                <a:spcPct val="0"/>
              </a:spcAft>
              <a:buFont typeface="Arial" pitchFamily="-1" charset="0"/>
              <a:buChar char="»"/>
              <a:defRPr sz="22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  <a:spcAft>
                <a:spcPts val="600"/>
              </a:spcAft>
            </a:pPr>
            <a:r>
              <a:rPr lang="en-US" sz="2400" b="0" dirty="0"/>
              <a:t>With concurrent ops, “reordering” of ops (</a:t>
            </a:r>
            <a:r>
              <a:rPr lang="en-US" sz="2400" b="0" dirty="0" err="1"/>
              <a:t>w.r.t</a:t>
            </a:r>
            <a:r>
              <a:rPr lang="en-US" sz="2400" b="0" dirty="0"/>
              <a:t>. real-time ordering) acceptable, but all servers must see same order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2200" b="0" dirty="0"/>
              <a:t>e.g.,	</a:t>
            </a:r>
            <a:r>
              <a:rPr lang="en-US" sz="2200" b="0" dirty="0" err="1"/>
              <a:t>linearizability</a:t>
            </a:r>
            <a:r>
              <a:rPr lang="en-US" sz="2200" b="0"/>
              <a:t> </a:t>
            </a:r>
            <a:r>
              <a:rPr lang="en-US" sz="2200" b="0" dirty="0"/>
              <a:t>cares about </a:t>
            </a:r>
            <a:r>
              <a:rPr lang="en-US" sz="2200" b="0" dirty="0">
                <a:solidFill>
                  <a:srgbClr val="FF0000"/>
                </a:solidFill>
              </a:rPr>
              <a:t>time</a:t>
            </a:r>
            <a:r>
              <a:rPr lang="en-US" sz="2200" b="0" dirty="0"/>
              <a:t>											sequential consistency cares about </a:t>
            </a:r>
            <a:r>
              <a:rPr lang="en-US" sz="2200" b="0" dirty="0">
                <a:solidFill>
                  <a:srgbClr val="FF0000"/>
                </a:solidFill>
              </a:rPr>
              <a:t>program order</a:t>
            </a:r>
          </a:p>
          <a:p>
            <a:pPr>
              <a:spcBef>
                <a:spcPts val="800"/>
              </a:spcBef>
              <a:spcAft>
                <a:spcPts val="600"/>
              </a:spcAft>
            </a:pPr>
            <a:endParaRPr lang="en-US" sz="2200" b="0" dirty="0"/>
          </a:p>
        </p:txBody>
      </p:sp>
    </p:spTree>
    <p:extLst>
      <p:ext uri="{BB962C8B-B14F-4D97-AF65-F5344CB8AC3E}">
        <p14:creationId xmlns:p14="http://schemas.microsoft.com/office/powerpoint/2010/main" val="38194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80506" y="2064835"/>
              <a:ext cx="85311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11424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73293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388FEEBA-0686-BC4F-914D-62550A5AE039}"/>
              </a:ext>
            </a:extLst>
          </p:cNvPr>
          <p:cNvSpPr txBox="1"/>
          <p:nvPr/>
        </p:nvSpPr>
        <p:spPr>
          <a:xfrm>
            <a:off x="2713828" y="6013862"/>
            <a:ext cx="3667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Also valid with linearizability</a:t>
            </a:r>
          </a:p>
        </p:txBody>
      </p:sp>
    </p:spTree>
    <p:extLst>
      <p:ext uri="{BB962C8B-B14F-4D97-AF65-F5344CB8AC3E}">
        <p14:creationId xmlns:p14="http://schemas.microsoft.com/office/powerpoint/2010/main" val="3235169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YES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r(x)=a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73293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B4D0C863-5933-664C-A90C-6A4355E1C3B3}"/>
              </a:ext>
            </a:extLst>
          </p:cNvPr>
          <p:cNvSpPr txBox="1"/>
          <p:nvPr/>
        </p:nvSpPr>
        <p:spPr>
          <a:xfrm>
            <a:off x="2802124" y="6013862"/>
            <a:ext cx="35397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Not valid with linearizability</a:t>
            </a:r>
          </a:p>
        </p:txBody>
      </p:sp>
    </p:spTree>
    <p:extLst>
      <p:ext uri="{BB962C8B-B14F-4D97-AF65-F5344CB8AC3E}">
        <p14:creationId xmlns:p14="http://schemas.microsoft.com/office/powerpoint/2010/main" val="26591531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38E51DC-4360-2944-9249-EC3A8337AFE3}"/>
              </a:ext>
            </a:extLst>
          </p:cNvPr>
          <p:cNvGrpSpPr/>
          <p:nvPr/>
        </p:nvGrpSpPr>
        <p:grpSpPr>
          <a:xfrm>
            <a:off x="842478" y="3395734"/>
            <a:ext cx="1185333" cy="414411"/>
            <a:chOff x="914400" y="2036233"/>
            <a:chExt cx="1185333" cy="414411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4424BEC1-0781-AC41-B694-9C606492FFC2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E45CE5FB-96D1-0041-B9FB-BB19C5434E81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FE25EB22-7F55-D249-B0B1-E15B25FDC21E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035D32F-4855-D249-AFF0-F77DB64C34B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CD6C961-86A7-F544-A4C6-B19EFCF7B482}"/>
                </a:ext>
              </a:extLst>
            </p:cNvPr>
            <p:cNvSpPr txBox="1"/>
            <p:nvPr/>
          </p:nvSpPr>
          <p:spPr>
            <a:xfrm>
              <a:off x="1025204" y="2050534"/>
              <a:ext cx="963725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w(x=a)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ADFEB3C-195B-D040-BC39-1ECC3B382183}"/>
              </a:ext>
            </a:extLst>
          </p:cNvPr>
          <p:cNvGrpSpPr/>
          <p:nvPr/>
        </p:nvGrpSpPr>
        <p:grpSpPr>
          <a:xfrm>
            <a:off x="2177513" y="3929589"/>
            <a:ext cx="1185333" cy="414411"/>
            <a:chOff x="914400" y="2036233"/>
            <a:chExt cx="1185333" cy="414411"/>
          </a:xfrm>
        </p:grpSpPr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970AB31F-9715-CC41-AB35-145758116D9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7F4583DF-806F-A74C-83E7-00038D998E78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B81199B2-482D-7649-A669-66052EF2CC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6C981D10-D528-CD49-8FB1-839C44C869B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15ADE76-BBE2-F14C-B971-CF062A40FFDF}"/>
                </a:ext>
              </a:extLst>
            </p:cNvPr>
            <p:cNvSpPr txBox="1"/>
            <p:nvPr/>
          </p:nvSpPr>
          <p:spPr>
            <a:xfrm>
              <a:off x="1017990" y="2050534"/>
              <a:ext cx="978153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w(x=b)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r(x)=a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r(x)=a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9F0FE786-71D2-1542-8C03-3B5E68DC9082}"/>
              </a:ext>
            </a:extLst>
          </p:cNvPr>
          <p:cNvSpPr txBox="1"/>
          <p:nvPr/>
        </p:nvSpPr>
        <p:spPr>
          <a:xfrm>
            <a:off x="1770475" y="6013862"/>
            <a:ext cx="57246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 global ordering can explain these results</a:t>
            </a:r>
          </a:p>
        </p:txBody>
      </p:sp>
    </p:spTree>
    <p:extLst>
      <p:ext uri="{BB962C8B-B14F-4D97-AF65-F5344CB8AC3E}">
        <p14:creationId xmlns:p14="http://schemas.microsoft.com/office/powerpoint/2010/main" val="4546297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D35967A-0674-C447-AF87-86AFBB172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196" y="1449420"/>
            <a:ext cx="8401918" cy="1416779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Any execution is the same as if all read/write ops were executed in </a:t>
            </a:r>
            <a:r>
              <a:rPr lang="en-US" b="1" dirty="0"/>
              <a:t>some global ordering</a:t>
            </a:r>
            <a:r>
              <a:rPr lang="en-US" dirty="0"/>
              <a:t>, and the ops of each client process appear in the </a:t>
            </a:r>
            <a:r>
              <a:rPr lang="en-US" b="1" dirty="0"/>
              <a:t>program order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Therefore: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Reads may be stale in terms of real time, but not in logical time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/>
              <a:t>Writes are totally ordered according to logical time across all replicas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73EA29-837C-624B-94DB-A5A9296D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DFFD83-8044-D344-BB76-E62B54CC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consistency: NO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9F6D43-F47E-4C4C-9E6B-222C9B662E1F}"/>
              </a:ext>
            </a:extLst>
          </p:cNvPr>
          <p:cNvCxnSpPr>
            <a:cxnSpLocks/>
          </p:cNvCxnSpPr>
          <p:nvPr/>
        </p:nvCxnSpPr>
        <p:spPr>
          <a:xfrm>
            <a:off x="227824" y="3322122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triangl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91C527B-1644-6041-8E9B-AC25CAA517DA}"/>
              </a:ext>
            </a:extLst>
          </p:cNvPr>
          <p:cNvCxnSpPr>
            <a:cxnSpLocks/>
          </p:cNvCxnSpPr>
          <p:nvPr/>
        </p:nvCxnSpPr>
        <p:spPr>
          <a:xfrm>
            <a:off x="227824" y="3860470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A70E050-F699-5C40-96E1-B3276092EA59}"/>
              </a:ext>
            </a:extLst>
          </p:cNvPr>
          <p:cNvCxnSpPr>
            <a:cxnSpLocks/>
          </p:cNvCxnSpPr>
          <p:nvPr/>
        </p:nvCxnSpPr>
        <p:spPr>
          <a:xfrm>
            <a:off x="227824" y="4398818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5FD49AB-9D4A-1747-A41A-874A057A5716}"/>
              </a:ext>
            </a:extLst>
          </p:cNvPr>
          <p:cNvCxnSpPr>
            <a:cxnSpLocks/>
          </p:cNvCxnSpPr>
          <p:nvPr/>
        </p:nvCxnSpPr>
        <p:spPr>
          <a:xfrm>
            <a:off x="227824" y="4937166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0B800911-BC88-3D4C-A96C-347610B31C68}"/>
              </a:ext>
            </a:extLst>
          </p:cNvPr>
          <p:cNvCxnSpPr>
            <a:cxnSpLocks/>
          </p:cNvCxnSpPr>
          <p:nvPr/>
        </p:nvCxnSpPr>
        <p:spPr>
          <a:xfrm>
            <a:off x="227824" y="5475514"/>
            <a:ext cx="8640000" cy="0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headEnd type="none"/>
            <a:tailEnd type="none" w="lg" len="lg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B91856B-FAD5-3243-BA56-941B844E318C}"/>
              </a:ext>
            </a:extLst>
          </p:cNvPr>
          <p:cNvSpPr txBox="1"/>
          <p:nvPr/>
        </p:nvSpPr>
        <p:spPr>
          <a:xfrm>
            <a:off x="6465695" y="2752937"/>
            <a:ext cx="1853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latin typeface="Arial" charset="0"/>
                <a:ea typeface="Arial" charset="0"/>
                <a:cs typeface="Arial" charset="0"/>
              </a:rPr>
              <a:t>wall-clock time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2F2D380-3C52-2C49-A898-06A201AA0FC5}"/>
              </a:ext>
            </a:extLst>
          </p:cNvPr>
          <p:cNvSpPr txBox="1"/>
          <p:nvPr/>
        </p:nvSpPr>
        <p:spPr>
          <a:xfrm>
            <a:off x="227824" y="3391241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P1: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837347E-7816-2442-A5BD-94E971DB23EB}"/>
              </a:ext>
            </a:extLst>
          </p:cNvPr>
          <p:cNvSpPr txBox="1"/>
          <p:nvPr/>
        </p:nvSpPr>
        <p:spPr>
          <a:xfrm>
            <a:off x="227824" y="3929589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P2: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02B6ABE-4832-D840-B196-E5DD2FB431F4}"/>
              </a:ext>
            </a:extLst>
          </p:cNvPr>
          <p:cNvSpPr txBox="1"/>
          <p:nvPr/>
        </p:nvSpPr>
        <p:spPr>
          <a:xfrm>
            <a:off x="227824" y="4467937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P3: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6523D18-A75A-A045-9DC3-5A7FE23D041C}"/>
              </a:ext>
            </a:extLst>
          </p:cNvPr>
          <p:cNvSpPr txBox="1"/>
          <p:nvPr/>
        </p:nvSpPr>
        <p:spPr>
          <a:xfrm>
            <a:off x="227824" y="5006285"/>
            <a:ext cx="583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Arial" charset="0"/>
                <a:ea typeface="Arial" charset="0"/>
                <a:cs typeface="Arial" charset="0"/>
              </a:rPr>
              <a:t>P4: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CD6C961-86A7-F544-A4C6-B19EFCF7B482}"/>
              </a:ext>
            </a:extLst>
          </p:cNvPr>
          <p:cNvSpPr txBox="1"/>
          <p:nvPr/>
        </p:nvSpPr>
        <p:spPr>
          <a:xfrm>
            <a:off x="953282" y="3410035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w(x=a)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15ADE76-BBE2-F14C-B971-CF062A40FFDF}"/>
              </a:ext>
            </a:extLst>
          </p:cNvPr>
          <p:cNvSpPr txBox="1"/>
          <p:nvPr/>
        </p:nvSpPr>
        <p:spPr>
          <a:xfrm>
            <a:off x="1817194" y="3943890"/>
            <a:ext cx="97815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w(x=b)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DAE3C7-0FC9-6243-869F-F9D54F01DBFA}"/>
              </a:ext>
            </a:extLst>
          </p:cNvPr>
          <p:cNvGrpSpPr/>
          <p:nvPr/>
        </p:nvGrpSpPr>
        <p:grpSpPr>
          <a:xfrm>
            <a:off x="3493154" y="4465799"/>
            <a:ext cx="1185333" cy="428712"/>
            <a:chOff x="914400" y="2036233"/>
            <a:chExt cx="1185333" cy="428712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55E1AB0-9F11-8A4F-A3C0-AAC0F11EE225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BE80F683-A419-9E41-8CF6-46A3A41EEF59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17B1471E-B75C-484E-B1CD-38F28568E6BF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CD2F31B0-013D-7B40-9B87-8EBE7E243A6C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6351B0F-288C-F64A-8B66-43E893BAFBBE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r(x)=c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B30D82C-A40C-C946-B95B-319E28698184}"/>
              </a:ext>
            </a:extLst>
          </p:cNvPr>
          <p:cNvGrpSpPr/>
          <p:nvPr/>
        </p:nvGrpSpPr>
        <p:grpSpPr>
          <a:xfrm>
            <a:off x="4822982" y="5006285"/>
            <a:ext cx="1185333" cy="428712"/>
            <a:chOff x="914400" y="2036233"/>
            <a:chExt cx="1185333" cy="428712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9654BB88-4989-CF4B-AABB-5E714E791480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187B2FFA-D1BE-DB46-85E8-062ABC012D05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>
                <a:extLst>
                  <a:ext uri="{FF2B5EF4-FFF2-40B4-BE49-F238E27FC236}">
                    <a16:creationId xmlns:a16="http://schemas.microsoft.com/office/drawing/2014/main" id="{F5FCCC12-CA26-9243-98DD-47218E97AB5B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>
                <a:extLst>
                  <a:ext uri="{FF2B5EF4-FFF2-40B4-BE49-F238E27FC236}">
                    <a16:creationId xmlns:a16="http://schemas.microsoft.com/office/drawing/2014/main" id="{374AFEAD-1345-224F-BAF1-45C0A918ECD3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5E45463-357A-0843-93FB-41F7D461B6EA}"/>
                </a:ext>
              </a:extLst>
            </p:cNvPr>
            <p:cNvSpPr txBox="1"/>
            <p:nvPr/>
          </p:nvSpPr>
          <p:spPr>
            <a:xfrm>
              <a:off x="1080506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r(x)=a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0DDC323B-CB67-A849-9FF3-61B86A3C7A1E}"/>
              </a:ext>
            </a:extLst>
          </p:cNvPr>
          <p:cNvGrpSpPr/>
          <p:nvPr/>
        </p:nvGrpSpPr>
        <p:grpSpPr>
          <a:xfrm>
            <a:off x="6152810" y="4472252"/>
            <a:ext cx="1185333" cy="428712"/>
            <a:chOff x="914400" y="2036233"/>
            <a:chExt cx="1185333" cy="428712"/>
          </a:xfrm>
        </p:grpSpPr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E460C00B-43CD-3F41-A302-835EF619BFD8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90E914EC-EC50-F34D-8213-E4A55B34EF74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3E8CFE2C-FB11-4641-9DEE-923D919316E2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>
                <a:extLst>
                  <a:ext uri="{FF2B5EF4-FFF2-40B4-BE49-F238E27FC236}">
                    <a16:creationId xmlns:a16="http://schemas.microsoft.com/office/drawing/2014/main" id="{EFD24FF9-9D77-0843-A6E9-31FA78F4C22D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AF0A2D48-8CC7-4A4C-8377-339020FCF1B4}"/>
                </a:ext>
              </a:extLst>
            </p:cNvPr>
            <p:cNvSpPr txBox="1"/>
            <p:nvPr/>
          </p:nvSpPr>
          <p:spPr>
            <a:xfrm>
              <a:off x="1080505" y="2064835"/>
              <a:ext cx="853119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r(x)=a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5D838CA8-D292-8443-927C-A69D2E3DE011}"/>
              </a:ext>
            </a:extLst>
          </p:cNvPr>
          <p:cNvGrpSpPr/>
          <p:nvPr/>
        </p:nvGrpSpPr>
        <p:grpSpPr>
          <a:xfrm>
            <a:off x="7482638" y="4991984"/>
            <a:ext cx="1185333" cy="428712"/>
            <a:chOff x="914400" y="2036233"/>
            <a:chExt cx="1185333" cy="428712"/>
          </a:xfrm>
        </p:grpSpPr>
        <p:grpSp>
          <p:nvGrpSpPr>
            <p:cNvPr id="84" name="Group 83">
              <a:extLst>
                <a:ext uri="{FF2B5EF4-FFF2-40B4-BE49-F238E27FC236}">
                  <a16:creationId xmlns:a16="http://schemas.microsoft.com/office/drawing/2014/main" id="{0BF1F8A5-6D4D-E049-B587-503F461AA6D3}"/>
                </a:ext>
              </a:extLst>
            </p:cNvPr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61351FB7-4A09-F14A-BB83-1CF54001B82B}"/>
                  </a:ext>
                </a:extLst>
              </p:cNvPr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2A4E9453-615F-CB41-8D77-DEC6C9F37240}"/>
                  </a:ext>
                </a:extLst>
              </p:cNvPr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AFC7C1ED-2C09-1C45-9B40-A5EF3859BD86}"/>
                  </a:ext>
                </a:extLst>
              </p:cNvPr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F10FC7-6B6F-5F48-BD16-6C7D8B55741B}"/>
                </a:ext>
              </a:extLst>
            </p:cNvPr>
            <p:cNvSpPr txBox="1"/>
            <p:nvPr/>
          </p:nvSpPr>
          <p:spPr>
            <a:xfrm>
              <a:off x="1073292" y="2064835"/>
              <a:ext cx="86754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r(x)=b</a:t>
              </a:r>
            </a:p>
          </p:txBody>
        </p:sp>
      </p:grpSp>
      <p:sp>
        <p:nvSpPr>
          <p:cNvPr id="89" name="TextBox 88">
            <a:extLst>
              <a:ext uri="{FF2B5EF4-FFF2-40B4-BE49-F238E27FC236}">
                <a16:creationId xmlns:a16="http://schemas.microsoft.com/office/drawing/2014/main" id="{9F0FE786-71D2-1542-8C03-3B5E68DC9082}"/>
              </a:ext>
            </a:extLst>
          </p:cNvPr>
          <p:cNvSpPr txBox="1"/>
          <p:nvPr/>
        </p:nvSpPr>
        <p:spPr>
          <a:xfrm>
            <a:off x="591404" y="6013862"/>
            <a:ext cx="80827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i="1" dirty="0">
                <a:latin typeface="Arial" charset="0"/>
                <a:ea typeface="Arial" charset="0"/>
                <a:cs typeface="Arial" charset="0"/>
              </a:rPr>
              <a:t>sequential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 global ordering can explain these results…</a:t>
            </a:r>
          </a:p>
          <a:p>
            <a:r>
              <a:rPr lang="en-US" dirty="0">
                <a:latin typeface="Arial" charset="0"/>
                <a:ea typeface="Arial" charset="0"/>
                <a:cs typeface="Arial" charset="0"/>
              </a:rPr>
              <a:t>E.g.: w(x=c), r(x)=c, r(x)=a, w(x=b) doesn’t preserve P1’s ordering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A4018A90-8FD4-3E4B-BB62-92E9E2541844}"/>
              </a:ext>
            </a:extLst>
          </p:cNvPr>
          <p:cNvSpPr txBox="1"/>
          <p:nvPr/>
        </p:nvSpPr>
        <p:spPr>
          <a:xfrm>
            <a:off x="2695534" y="3410035"/>
            <a:ext cx="96372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w(x=c)</a:t>
            </a:r>
          </a:p>
        </p:txBody>
      </p:sp>
    </p:spTree>
    <p:extLst>
      <p:ext uri="{BB962C8B-B14F-4D97-AF65-F5344CB8AC3E}">
        <p14:creationId xmlns:p14="http://schemas.microsoft.com/office/powerpoint/2010/main" val="183961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D4A654-8B18-874E-A4D4-F9811E0D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partitions divide systems</a:t>
            </a:r>
          </a:p>
        </p:txBody>
      </p:sp>
      <p:pic>
        <p:nvPicPr>
          <p:cNvPr id="4" name="Picture 559" descr="j0431564">
            <a:extLst>
              <a:ext uri="{FF2B5EF4-FFF2-40B4-BE49-F238E27FC236}">
                <a16:creationId xmlns:a16="http://schemas.microsoft.com/office/drawing/2014/main" id="{6DAB7E15-BE9E-1247-A3A6-180996A7A6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59" descr="j0431564">
            <a:extLst>
              <a:ext uri="{FF2B5EF4-FFF2-40B4-BE49-F238E27FC236}">
                <a16:creationId xmlns:a16="http://schemas.microsoft.com/office/drawing/2014/main" id="{085052F7-5E76-F843-B005-8E24B557D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59" descr="j0431564">
            <a:extLst>
              <a:ext uri="{FF2B5EF4-FFF2-40B4-BE49-F238E27FC236}">
                <a16:creationId xmlns:a16="http://schemas.microsoft.com/office/drawing/2014/main" id="{F4E3F338-E344-B847-9197-84726A062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59" descr="j0431564">
            <a:extLst>
              <a:ext uri="{FF2B5EF4-FFF2-40B4-BE49-F238E27FC236}">
                <a16:creationId xmlns:a16="http://schemas.microsoft.com/office/drawing/2014/main" id="{0615F278-C0F4-8A46-8062-E980A165A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59" descr="j0431564">
            <a:extLst>
              <a:ext uri="{FF2B5EF4-FFF2-40B4-BE49-F238E27FC236}">
                <a16:creationId xmlns:a16="http://schemas.microsoft.com/office/drawing/2014/main" id="{911B07A2-5E3B-1940-A2B2-2057170AD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D914CF-536A-5B40-B2A4-BC8FB4E7363B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CB24C18-7399-7245-A040-EDB60ED15CDF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9399A9F-1A59-2347-AE81-55E2C0222EA2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BE7D85F-DDF1-E140-BA73-2B17DC08B58E}"/>
              </a:ext>
            </a:extLst>
          </p:cNvPr>
          <p:cNvCxnSpPr>
            <a:endCxn id="6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D44460C-ECD5-6B4F-9A5E-73207E9008FD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2FC8369-4966-0C4E-B897-B44DE1D82287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DD27577-F7D6-B54B-9E51-FFAAD472F1FA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17B528A-5165-6443-8DB0-5475284859F7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87B7E8-D929-0748-B7F1-4C28ACAF5EF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097F1C2-46BB-CC46-87AE-6F1B9E725315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C4F0E38-C79F-5541-B2E0-8226CAA3448B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2123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Partially orders all operations, does not totally order them</a:t>
            </a:r>
          </a:p>
          <a:p>
            <a:pPr lvl="1"/>
            <a:r>
              <a:rPr lang="en-US" sz="2000" dirty="0"/>
              <a:t>Does not look like a single machine</a:t>
            </a:r>
          </a:p>
          <a:p>
            <a:pPr lvl="1"/>
            <a:endParaRPr lang="en-US" sz="2000" dirty="0"/>
          </a:p>
          <a:p>
            <a:r>
              <a:rPr lang="en-US" sz="2400" dirty="0"/>
              <a:t>Guarantees</a:t>
            </a:r>
          </a:p>
          <a:p>
            <a:pPr lvl="1"/>
            <a:r>
              <a:rPr lang="en-US" sz="2000" dirty="0"/>
              <a:t>For each process, ∃ an order of all writes + that process’s reads</a:t>
            </a:r>
          </a:p>
          <a:p>
            <a:pPr lvl="1"/>
            <a:r>
              <a:rPr lang="en-US" sz="2000" dirty="0"/>
              <a:t>Order respects the happens-before (</a:t>
            </a:r>
            <a:r>
              <a:rPr lang="en-US" sz="2000" dirty="0">
                <a:sym typeface="Wingdings"/>
              </a:rPr>
              <a:t>) </a:t>
            </a:r>
            <a:r>
              <a:rPr lang="en-US" sz="2000" dirty="0"/>
              <a:t>ordering of operations</a:t>
            </a:r>
          </a:p>
          <a:p>
            <a:pPr lvl="1"/>
            <a:r>
              <a:rPr lang="en-US" sz="2000" dirty="0"/>
              <a:t>+ replicas converge to the same state</a:t>
            </a:r>
          </a:p>
          <a:p>
            <a:pPr lvl="2"/>
            <a:r>
              <a:rPr lang="en-US" sz="1600" dirty="0"/>
              <a:t>Skip details, makes it stronger than eventual consistency</a:t>
            </a:r>
          </a:p>
        </p:txBody>
      </p:sp>
    </p:spTree>
    <p:extLst>
      <p:ext uri="{BB962C8B-B14F-4D97-AF65-F5344CB8AC3E}">
        <p14:creationId xmlns:p14="http://schemas.microsoft.com/office/powerpoint/2010/main" val="13445127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Causal+ But Not Sequential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02260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022599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w(y=1)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521919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21919" y="1368751"/>
            <a:ext cx="1185333" cy="397934"/>
            <a:chOff x="914400" y="2036233"/>
            <a:chExt cx="1185333" cy="397934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114972" y="2050534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r(y)=0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3620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62304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43935" y="342556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28314" y="3993905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83107" y="342556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83104" y="3993905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2579637" y="3629184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588108" y="4183759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3836" y="4745735"/>
            <a:ext cx="34431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w(x=1), r(y=0), w(y=1)</a:t>
            </a:r>
          </a:p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117" y="3439907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Happens Before 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600582"/>
            <a:ext cx="1275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Process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44451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444518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64813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Total Order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557959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w(y=1)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557959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4781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593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Casual+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972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Sequential</a:t>
            </a:r>
          </a:p>
        </p:txBody>
      </p:sp>
      <p:sp>
        <p:nvSpPr>
          <p:cNvPr id="62" name="Freeform 61"/>
          <p:cNvSpPr/>
          <p:nvPr/>
        </p:nvSpPr>
        <p:spPr>
          <a:xfrm>
            <a:off x="5681133" y="5173133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463836" y="5077381"/>
            <a:ext cx="3469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Order: w(y=1), r(x=0), w(x=1)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endParaRPr lang="en-US" dirty="0">
              <a:latin typeface="Helvetica Neue Medium" charset="0"/>
              <a:ea typeface="Helvetica Neue Medium" charset="0"/>
              <a:cs typeface="Helvetica Neue Medium" charset="0"/>
            </a:endParaRPr>
          </a:p>
          <a:p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00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2" grpId="0" animBg="1"/>
      <p:bldP spid="63" grpId="0" animBg="1"/>
      <p:bldP spid="6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Eventual But Not Causal+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523280" y="1383052"/>
            <a:ext cx="1185333" cy="397934"/>
            <a:chOff x="914400" y="2036233"/>
            <a:chExt cx="1185333" cy="397934"/>
          </a:xfrm>
        </p:grpSpPr>
        <p:grpSp>
          <p:nvGrpSpPr>
            <p:cNvPr id="9" name="Group 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1066080" y="2050534"/>
              <a:ext cx="88197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w(x=1)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13360" y="2124956"/>
            <a:ext cx="1185333" cy="397934"/>
            <a:chOff x="914400" y="2036233"/>
            <a:chExt cx="1185333" cy="397934"/>
          </a:xfrm>
        </p:grpSpPr>
        <p:grpSp>
          <p:nvGrpSpPr>
            <p:cNvPr id="13" name="Group 12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TextBox 13"/>
            <p:cNvSpPr txBox="1"/>
            <p:nvPr/>
          </p:nvSpPr>
          <p:spPr>
            <a:xfrm>
              <a:off x="1066080" y="2050534"/>
              <a:ext cx="78098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r(y)=1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6012680" y="2124956"/>
            <a:ext cx="1185333" cy="397934"/>
            <a:chOff x="914400" y="2036233"/>
            <a:chExt cx="1185333" cy="397934"/>
          </a:xfrm>
        </p:grpSpPr>
        <p:grpSp>
          <p:nvGrpSpPr>
            <p:cNvPr id="19" name="Group 18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TextBox 19"/>
            <p:cNvSpPr txBox="1"/>
            <p:nvPr/>
          </p:nvSpPr>
          <p:spPr>
            <a:xfrm>
              <a:off x="1114971" y="2064835"/>
              <a:ext cx="78418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r(x)=0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22599" y="1368751"/>
            <a:ext cx="1185333" cy="414411"/>
            <a:chOff x="914400" y="2036233"/>
            <a:chExt cx="1185333" cy="414411"/>
          </a:xfrm>
        </p:grpSpPr>
        <p:grpSp>
          <p:nvGrpSpPr>
            <p:cNvPr id="25" name="Group 24"/>
            <p:cNvGrpSpPr/>
            <p:nvPr/>
          </p:nvGrpSpPr>
          <p:grpSpPr>
            <a:xfrm>
              <a:off x="914400" y="2036233"/>
              <a:ext cx="1185333" cy="397934"/>
              <a:chOff x="1380067" y="2451100"/>
              <a:chExt cx="1185333" cy="397934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380067" y="2650067"/>
                <a:ext cx="1185333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80067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565400" y="2451100"/>
                <a:ext cx="0" cy="39793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TextBox 25"/>
            <p:cNvSpPr txBox="1"/>
            <p:nvPr/>
          </p:nvSpPr>
          <p:spPr>
            <a:xfrm>
              <a:off x="1074897" y="2050534"/>
              <a:ext cx="95891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Helvetica Neue Medium" charset="0"/>
                  <a:ea typeface="Helvetica Neue Medium" charset="0"/>
                  <a:cs typeface="Helvetica Neue Medium" charset="0"/>
                </a:rPr>
                <a:t>w</a:t>
              </a:r>
              <a:r>
                <a:rPr lang="en-US">
                  <a:latin typeface="Helvetica Neue Medium" charset="0"/>
                  <a:ea typeface="Helvetica Neue Medium" charset="0"/>
                  <a:cs typeface="Helvetica Neue Medium" charset="0"/>
                </a:rPr>
                <a:t>(y=1)</a:t>
              </a:r>
              <a:endParaRPr lang="en-US" dirty="0">
                <a:latin typeface="Helvetica Neue Medium" charset="0"/>
                <a:ea typeface="Helvetica Neue Medium" charset="0"/>
                <a:cs typeface="Helvetica Neue Medium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936885" y="1383052"/>
            <a:ext cx="42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59647" y="2130221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179827" y="3274190"/>
            <a:ext cx="2677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As long as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 </a:t>
            </a: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eventually would see r(x)=1 this is fine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82741" y="3423329"/>
            <a:ext cx="1275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Helvetica Neue Medium" charset="0"/>
                <a:ea typeface="Helvetica Neue Medium" charset="0"/>
                <a:cs typeface="Helvetica Neue Medium" charset="0"/>
              </a:rPr>
              <a:t>Happens Before</a:t>
            </a:r>
            <a:b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</a:br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Ordering</a:t>
            </a:r>
            <a:endParaRPr lang="en-US" baseline="-25000" dirty="0">
              <a:latin typeface="Helvetica Neue Medium" charset="0"/>
              <a:ea typeface="Helvetica Neue Medium" charset="0"/>
              <a:cs typeface="Helvetica Neue Medium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917467" y="3359848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01846" y="401285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256639" y="3359848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56636" y="401285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6753169" y="3563463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761640" y="420270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594946" y="5226638"/>
            <a:ext cx="14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No Order for P</a:t>
            </a:r>
            <a:r>
              <a:rPr lang="en-US" baseline="-25000" dirty="0">
                <a:latin typeface="Helvetica Neue Medium" charset="0"/>
                <a:ea typeface="Helvetica Neue Medium" charset="0"/>
                <a:cs typeface="Helvetica Neue Medium" charset="0"/>
              </a:rPr>
              <a:t>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012680" y="4989623"/>
            <a:ext cx="88197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w(x=1)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97059" y="5600294"/>
            <a:ext cx="78098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r(y)=1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51852" y="4989623"/>
            <a:ext cx="8787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w(y)=1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51849" y="5600294"/>
            <a:ext cx="7841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 Medium" charset="0"/>
                <a:ea typeface="Helvetica Neue Medium" charset="0"/>
                <a:cs typeface="Helvetica Neue Medium" charset="0"/>
              </a:rPr>
              <a:t>r(x)=0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848382" y="519323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856853" y="5790148"/>
            <a:ext cx="503467" cy="0"/>
          </a:xfrm>
          <a:prstGeom prst="line">
            <a:avLst/>
          </a:prstGeom>
          <a:ln w="3810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250984" y="3063342"/>
            <a:ext cx="0" cy="3566058"/>
          </a:xfrm>
          <a:prstGeom prst="line">
            <a:avLst/>
          </a:pr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407205" y="2703745"/>
            <a:ext cx="1659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√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Eventual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58143" y="2763068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</a:rPr>
              <a:t>X</a:t>
            </a:r>
            <a:r>
              <a:rPr lang="en-US" sz="2400" dirty="0">
                <a:latin typeface="Helvetica Neue Medium" charset="0"/>
                <a:ea typeface="Helvetica Neue Medium" charset="0"/>
                <a:cs typeface="Helvetica Neue Medium" charset="0"/>
              </a:rPr>
              <a:t> Causal+</a:t>
            </a:r>
          </a:p>
        </p:txBody>
      </p:sp>
      <p:sp>
        <p:nvSpPr>
          <p:cNvPr id="63" name="Freeform 62"/>
          <p:cNvSpPr/>
          <p:nvPr/>
        </p:nvSpPr>
        <p:spPr>
          <a:xfrm flipV="1">
            <a:off x="5673481" y="4676305"/>
            <a:ext cx="2853267" cy="1100667"/>
          </a:xfrm>
          <a:custGeom>
            <a:avLst/>
            <a:gdLst>
              <a:gd name="connsiteX0" fmla="*/ 2429934 w 2853267"/>
              <a:gd name="connsiteY0" fmla="*/ 0 h 1100667"/>
              <a:gd name="connsiteX1" fmla="*/ 2853267 w 2853267"/>
              <a:gd name="connsiteY1" fmla="*/ 787400 h 1100667"/>
              <a:gd name="connsiteX2" fmla="*/ 939800 w 2853267"/>
              <a:gd name="connsiteY2" fmla="*/ 1100667 h 1100667"/>
              <a:gd name="connsiteX3" fmla="*/ 0 w 2853267"/>
              <a:gd name="connsiteY3" fmla="*/ 821267 h 1100667"/>
              <a:gd name="connsiteX4" fmla="*/ 8467 w 2853267"/>
              <a:gd name="connsiteY4" fmla="*/ 601134 h 1100667"/>
              <a:gd name="connsiteX5" fmla="*/ 347134 w 2853267"/>
              <a:gd name="connsiteY5" fmla="*/ 609600 h 1100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3267" h="1100667">
                <a:moveTo>
                  <a:pt x="2429934" y="0"/>
                </a:moveTo>
                <a:lnTo>
                  <a:pt x="2853267" y="787400"/>
                </a:lnTo>
                <a:lnTo>
                  <a:pt x="939800" y="1100667"/>
                </a:lnTo>
                <a:lnTo>
                  <a:pt x="0" y="821267"/>
                </a:lnTo>
                <a:lnTo>
                  <a:pt x="8467" y="601134"/>
                </a:lnTo>
                <a:lnTo>
                  <a:pt x="347134" y="609600"/>
                </a:lnTo>
              </a:path>
            </a:pathLst>
          </a:custGeom>
          <a:noFill/>
          <a:ln w="38100">
            <a:solidFill>
              <a:srgbClr val="FF8F00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82333" y="3706934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6255318" y="5344475"/>
            <a:ext cx="1574800" cy="393821"/>
          </a:xfrm>
          <a:custGeom>
            <a:avLst/>
            <a:gdLst>
              <a:gd name="connsiteX0" fmla="*/ 1574800 w 1574800"/>
              <a:gd name="connsiteY0" fmla="*/ 0 h 220134"/>
              <a:gd name="connsiteX1" fmla="*/ 1574800 w 1574800"/>
              <a:gd name="connsiteY1" fmla="*/ 0 h 220134"/>
              <a:gd name="connsiteX2" fmla="*/ 1566333 w 1574800"/>
              <a:gd name="connsiteY2" fmla="*/ 127000 h 220134"/>
              <a:gd name="connsiteX3" fmla="*/ 0 w 1574800"/>
              <a:gd name="connsiteY3" fmla="*/ 127000 h 220134"/>
              <a:gd name="connsiteX4" fmla="*/ 0 w 1574800"/>
              <a:gd name="connsiteY4" fmla="*/ 220134 h 220134"/>
              <a:gd name="connsiteX0" fmla="*/ 1574800 w 1574800"/>
              <a:gd name="connsiteY0" fmla="*/ 0 h 601134"/>
              <a:gd name="connsiteX1" fmla="*/ 1574800 w 1574800"/>
              <a:gd name="connsiteY1" fmla="*/ 0 h 601134"/>
              <a:gd name="connsiteX2" fmla="*/ 1566333 w 1574800"/>
              <a:gd name="connsiteY2" fmla="*/ 127000 h 601134"/>
              <a:gd name="connsiteX3" fmla="*/ 0 w 1574800"/>
              <a:gd name="connsiteY3" fmla="*/ 127000 h 601134"/>
              <a:gd name="connsiteX4" fmla="*/ 0 w 1574800"/>
              <a:gd name="connsiteY4" fmla="*/ 601134 h 601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4800" h="601134">
                <a:moveTo>
                  <a:pt x="1574800" y="0"/>
                </a:moveTo>
                <a:lnTo>
                  <a:pt x="1574800" y="0"/>
                </a:lnTo>
                <a:cubicBezTo>
                  <a:pt x="1565900" y="115695"/>
                  <a:pt x="1566333" y="73270"/>
                  <a:pt x="1566333" y="127000"/>
                </a:cubicBezTo>
                <a:lnTo>
                  <a:pt x="0" y="127000"/>
                </a:lnTo>
                <a:lnTo>
                  <a:pt x="0" y="601134"/>
                </a:ln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4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9" grpId="0"/>
      <p:bldP spid="50" grpId="0" animBg="1"/>
      <p:bldP spid="51" grpId="0" animBg="1"/>
      <p:bldP spid="52" grpId="0" animBg="1"/>
      <p:bldP spid="53" grpId="0" animBg="1"/>
      <p:bldP spid="63" grpId="0" animBg="1"/>
      <p:bldP spid="38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Totally-ordered Multicast?</a:t>
            </a:r>
          </a:p>
          <a:p>
            <a:pPr>
              <a:spcBef>
                <a:spcPts val="800"/>
              </a:spcBef>
            </a:pPr>
            <a:r>
              <a:rPr lang="en-US" dirty="0"/>
              <a:t>Bayou?</a:t>
            </a:r>
          </a:p>
          <a:p>
            <a:pPr>
              <a:spcBef>
                <a:spcPts val="800"/>
              </a:spcBef>
            </a:pPr>
            <a:r>
              <a:rPr lang="en-US" dirty="0" err="1"/>
              <a:t>Viewstamped</a:t>
            </a:r>
            <a:r>
              <a:rPr lang="en-US" dirty="0"/>
              <a:t> Replication?</a:t>
            </a:r>
          </a:p>
          <a:p>
            <a:pPr>
              <a:spcBef>
                <a:spcPts val="800"/>
              </a:spcBef>
            </a:pPr>
            <a:r>
              <a:rPr lang="en-US" dirty="0"/>
              <a:t>Chord?</a:t>
            </a:r>
          </a:p>
          <a:p>
            <a:pPr>
              <a:spcBef>
                <a:spcPts val="800"/>
              </a:spcBef>
            </a:pPr>
            <a:r>
              <a:rPr lang="en-US" dirty="0" err="1"/>
              <a:t>Paxos</a:t>
            </a:r>
            <a:r>
              <a:rPr lang="en-US" dirty="0"/>
              <a:t>?</a:t>
            </a:r>
          </a:p>
          <a:p>
            <a:pPr>
              <a:spcBef>
                <a:spcPts val="800"/>
              </a:spcBef>
            </a:pPr>
            <a:r>
              <a:rPr lang="en-US" dirty="0"/>
              <a:t>Dynamo?</a:t>
            </a:r>
          </a:p>
          <a:p>
            <a:pPr>
              <a:spcBef>
                <a:spcPts val="800"/>
              </a:spcBef>
            </a:pPr>
            <a:r>
              <a:rPr lang="en-US" dirty="0"/>
              <a:t>RAFT?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handle partitions?</a:t>
            </a:r>
          </a:p>
        </p:txBody>
      </p:sp>
    </p:spTree>
    <p:extLst>
      <p:ext uri="{BB962C8B-B14F-4D97-AF65-F5344CB8AC3E}">
        <p14:creationId xmlns:p14="http://schemas.microsoft.com/office/powerpoint/2010/main" val="104458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D4A654-8B18-874E-A4D4-F9811E0D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934AC4-E5A6-0446-ADDB-6CB25A5DDD1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52E0EB8-670F-5541-B956-AEBFBCC73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this set of partitions?</a:t>
            </a:r>
          </a:p>
        </p:txBody>
      </p:sp>
      <p:pic>
        <p:nvPicPr>
          <p:cNvPr id="19" name="Picture 559" descr="j0431564">
            <a:extLst>
              <a:ext uri="{FF2B5EF4-FFF2-40B4-BE49-F238E27FC236}">
                <a16:creationId xmlns:a16="http://schemas.microsoft.com/office/drawing/2014/main" id="{75D70EC8-05A6-2B4A-B25F-DA286AF86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5" y="1963233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59" descr="j0431564">
            <a:extLst>
              <a:ext uri="{FF2B5EF4-FFF2-40B4-BE49-F238E27FC236}">
                <a16:creationId xmlns:a16="http://schemas.microsoft.com/office/drawing/2014/main" id="{1693255A-A971-DE45-97C3-77ACADE62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613" y="3892674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59" descr="j0431564">
            <a:extLst>
              <a:ext uri="{FF2B5EF4-FFF2-40B4-BE49-F238E27FC236}">
                <a16:creationId xmlns:a16="http://schemas.microsoft.com/office/drawing/2014/main" id="{9FE7E356-06D3-AA40-9489-83D7ECAB7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311" y="467370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59" descr="j0431564">
            <a:extLst>
              <a:ext uri="{FF2B5EF4-FFF2-40B4-BE49-F238E27FC236}">
                <a16:creationId xmlns:a16="http://schemas.microsoft.com/office/drawing/2014/main" id="{C83C432F-BEE4-8143-892F-6C06E40FF4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38" y="3038891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559" descr="j0431564">
            <a:extLst>
              <a:ext uri="{FF2B5EF4-FFF2-40B4-BE49-F238E27FC236}">
                <a16:creationId xmlns:a16="http://schemas.microsoft.com/office/drawing/2014/main" id="{2C7325AD-2F4F-A44B-AFED-4CEE967DFC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198" y="188007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4D79EEE-00C6-0B41-9755-2EF9A3E3BC03}"/>
              </a:ext>
            </a:extLst>
          </p:cNvPr>
          <p:cNvCxnSpPr>
            <a:stCxn id="19" idx="3"/>
            <a:endCxn id="23" idx="1"/>
          </p:cNvCxnSpPr>
          <p:nvPr/>
        </p:nvCxnSpPr>
        <p:spPr>
          <a:xfrm flipV="1">
            <a:off x="1631946" y="2283474"/>
            <a:ext cx="2047252" cy="83157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A69C74B5-25EF-E344-91EF-BA56844136C3}"/>
              </a:ext>
            </a:extLst>
          </p:cNvPr>
          <p:cNvCxnSpPr/>
          <p:nvPr/>
        </p:nvCxnSpPr>
        <p:spPr>
          <a:xfrm>
            <a:off x="1185545" y="2770029"/>
            <a:ext cx="285808" cy="112264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632C748-A4D5-0946-8A5D-404689972A48}"/>
              </a:ext>
            </a:extLst>
          </p:cNvPr>
          <p:cNvCxnSpPr/>
          <p:nvPr/>
        </p:nvCxnSpPr>
        <p:spPr>
          <a:xfrm>
            <a:off x="4429095" y="2372890"/>
            <a:ext cx="1140843" cy="746076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E4684245-1887-9041-85B0-28232A8A1FFF}"/>
              </a:ext>
            </a:extLst>
          </p:cNvPr>
          <p:cNvCxnSpPr>
            <a:endCxn id="21" idx="1"/>
          </p:cNvCxnSpPr>
          <p:nvPr/>
        </p:nvCxnSpPr>
        <p:spPr>
          <a:xfrm>
            <a:off x="1977019" y="4369023"/>
            <a:ext cx="2060292" cy="70808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31D4FC7-101D-1743-BF7C-445DE633B6D7}"/>
              </a:ext>
            </a:extLst>
          </p:cNvPr>
          <p:cNvCxnSpPr/>
          <p:nvPr/>
        </p:nvCxnSpPr>
        <p:spPr>
          <a:xfrm flipH="1">
            <a:off x="4708717" y="3834884"/>
            <a:ext cx="1061677" cy="1019749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703D4C6-4752-294D-A7AD-7706AE074829}"/>
              </a:ext>
            </a:extLst>
          </p:cNvPr>
          <p:cNvCxnSpPr/>
          <p:nvPr/>
        </p:nvCxnSpPr>
        <p:spPr>
          <a:xfrm flipH="1">
            <a:off x="1977019" y="2529016"/>
            <a:ext cx="1802408" cy="1363658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969E4F7-5CA9-A84A-AA96-D0D545757EF1}"/>
              </a:ext>
            </a:extLst>
          </p:cNvPr>
          <p:cNvCxnSpPr/>
          <p:nvPr/>
        </p:nvCxnSpPr>
        <p:spPr>
          <a:xfrm>
            <a:off x="4180007" y="2671314"/>
            <a:ext cx="175862" cy="2002392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431D7BD-2CF6-1940-A4C1-A337EE710095}"/>
              </a:ext>
            </a:extLst>
          </p:cNvPr>
          <p:cNvCxnSpPr/>
          <p:nvPr/>
        </p:nvCxnSpPr>
        <p:spPr>
          <a:xfrm>
            <a:off x="1420035" y="2686871"/>
            <a:ext cx="2617276" cy="199704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30661AB1-D1A0-CF41-BD8C-A2F72F3BEE35}"/>
              </a:ext>
            </a:extLst>
          </p:cNvPr>
          <p:cNvCxnSpPr/>
          <p:nvPr/>
        </p:nvCxnSpPr>
        <p:spPr>
          <a:xfrm flipV="1">
            <a:off x="2121021" y="3579132"/>
            <a:ext cx="3448917" cy="499451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98D5D2C-383B-CC47-B239-3D808F885CD3}"/>
              </a:ext>
            </a:extLst>
          </p:cNvPr>
          <p:cNvCxnSpPr/>
          <p:nvPr/>
        </p:nvCxnSpPr>
        <p:spPr>
          <a:xfrm>
            <a:off x="1468834" y="2543331"/>
            <a:ext cx="4009253" cy="866075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70D7BAF-7D57-044C-B346-0C213494DA99}"/>
              </a:ext>
            </a:extLst>
          </p:cNvPr>
          <p:cNvCxnSpPr/>
          <p:nvPr/>
        </p:nvCxnSpPr>
        <p:spPr>
          <a:xfrm>
            <a:off x="2855352" y="1804705"/>
            <a:ext cx="0" cy="3548853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878012E-CA28-A948-9B5E-A860F320A1E1}"/>
              </a:ext>
            </a:extLst>
          </p:cNvPr>
          <p:cNvCxnSpPr/>
          <p:nvPr/>
        </p:nvCxnSpPr>
        <p:spPr>
          <a:xfrm flipH="1">
            <a:off x="2855352" y="2671314"/>
            <a:ext cx="2846202" cy="977321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D81E9E4-46B3-B044-B60A-3CE78E99D439}"/>
              </a:ext>
            </a:extLst>
          </p:cNvPr>
          <p:cNvCxnSpPr/>
          <p:nvPr/>
        </p:nvCxnSpPr>
        <p:spPr>
          <a:xfrm flipH="1">
            <a:off x="1019729" y="2912552"/>
            <a:ext cx="1775080" cy="609522"/>
          </a:xfrm>
          <a:prstGeom prst="line">
            <a:avLst/>
          </a:prstGeom>
          <a:ln w="63500">
            <a:solidFill>
              <a:srgbClr val="FF0000"/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136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Replicas appear to be a </a:t>
            </a:r>
            <a:r>
              <a:rPr lang="en-US" dirty="0">
                <a:solidFill>
                  <a:srgbClr val="FF8F00"/>
                </a:solidFill>
              </a:rPr>
              <a:t>single machine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but </a:t>
            </a:r>
            <a:r>
              <a:rPr lang="en-US" dirty="0">
                <a:solidFill>
                  <a:srgbClr val="FF8F00"/>
                </a:solidFill>
              </a:rPr>
              <a:t>lose</a:t>
            </a:r>
            <a:r>
              <a:rPr lang="en-US" dirty="0"/>
              <a:t> </a:t>
            </a:r>
            <a:r>
              <a:rPr lang="en-US" dirty="0">
                <a:solidFill>
                  <a:srgbClr val="FF8F00"/>
                </a:solidFill>
              </a:rPr>
              <a:t>availability </a:t>
            </a:r>
            <a:r>
              <a:rPr lang="en-US" dirty="0"/>
              <a:t>during a network partition</a:t>
            </a:r>
          </a:p>
          <a:p>
            <a:pPr marL="0" indent="0">
              <a:buNone/>
            </a:pPr>
            <a:r>
              <a:rPr lang="en-US" dirty="0"/>
              <a:t>OR</a:t>
            </a:r>
          </a:p>
          <a:p>
            <a:r>
              <a:rPr lang="en-US" dirty="0"/>
              <a:t>All replicas </a:t>
            </a:r>
            <a:r>
              <a:rPr lang="en-US" dirty="0">
                <a:solidFill>
                  <a:srgbClr val="FF8F00"/>
                </a:solidFill>
              </a:rPr>
              <a:t>remain available </a:t>
            </a:r>
            <a:r>
              <a:rPr lang="en-US" dirty="0"/>
              <a:t>during a network partition but </a:t>
            </a:r>
            <a:r>
              <a:rPr lang="en-US" dirty="0">
                <a:solidFill>
                  <a:srgbClr val="FF8F00"/>
                </a:solidFill>
              </a:rPr>
              <a:t>do not appear to be a single machine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trade-off?</a:t>
            </a:r>
          </a:p>
        </p:txBody>
      </p:sp>
    </p:spTree>
    <p:extLst>
      <p:ext uri="{BB962C8B-B14F-4D97-AF65-F5344CB8AC3E}">
        <p14:creationId xmlns:p14="http://schemas.microsoft.com/office/powerpoint/2010/main" val="562175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dirty="0"/>
              <a:t>You cannot achieve all three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Consistency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Availability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Partition-Tolerance</a:t>
            </a:r>
          </a:p>
          <a:p>
            <a:pPr>
              <a:spcBef>
                <a:spcPts val="800"/>
              </a:spcBef>
            </a:pPr>
            <a:r>
              <a:rPr lang="en-US" dirty="0"/>
              <a:t>Partition Tolerance =&gt; Partitions Can Happen</a:t>
            </a:r>
          </a:p>
          <a:p>
            <a:pPr>
              <a:spcBef>
                <a:spcPts val="800"/>
              </a:spcBef>
            </a:pPr>
            <a:r>
              <a:rPr lang="en-US" dirty="0"/>
              <a:t>Availability =&gt; All Sides of Partition Continue</a:t>
            </a:r>
          </a:p>
          <a:p>
            <a:pPr>
              <a:spcBef>
                <a:spcPts val="800"/>
              </a:spcBef>
            </a:pPr>
            <a:r>
              <a:rPr lang="en-US" dirty="0"/>
              <a:t>Consistency =&gt; Replicas Act Like Single Machine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rgbClr val="FF8F00"/>
                </a:solidFill>
              </a:rPr>
              <a:t>Linearizability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 preview</a:t>
            </a:r>
          </a:p>
        </p:txBody>
      </p:sp>
    </p:spTree>
    <p:extLst>
      <p:ext uri="{BB962C8B-B14F-4D97-AF65-F5344CB8AC3E}">
        <p14:creationId xmlns:p14="http://schemas.microsoft.com/office/powerpoint/2010/main" val="274925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AED522-B49B-E24F-B39D-E13769A9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Network Partitions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Linearizability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CAP Theorem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Consistency Hierarchy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28D9BC-9CE2-4F47-951D-540A0193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3F9337F-D669-B04C-872B-90013629E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06027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41273</TotalTime>
  <Words>2248</Words>
  <Application>Microsoft Macintosh PowerPoint</Application>
  <PresentationFormat>On-screen Show (4:3)</PresentationFormat>
  <Paragraphs>436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Helvetica Neue Medium</vt:lpstr>
      <vt:lpstr>Times New Roman</vt:lpstr>
      <vt:lpstr>1_Office Theme</vt:lpstr>
      <vt:lpstr>Strong Consistency &amp; CAP Theorem</vt:lpstr>
      <vt:lpstr>Outline</vt:lpstr>
      <vt:lpstr>Network partitions divide systems</vt:lpstr>
      <vt:lpstr>Network partitions divide systems</vt:lpstr>
      <vt:lpstr>How can we handle partitions?</vt:lpstr>
      <vt:lpstr>How about this set of partitions?</vt:lpstr>
      <vt:lpstr>Fundamental trade-off?</vt:lpstr>
      <vt:lpstr>CAP theorem preview</vt:lpstr>
      <vt:lpstr>Outline</vt:lpstr>
      <vt:lpstr>Linearizability [Herlihy and Wing 1990]</vt:lpstr>
      <vt:lpstr>Linearizability == “Appears to be a Single Machine”</vt:lpstr>
      <vt:lpstr>Linearizability is ideal?</vt:lpstr>
      <vt:lpstr>Outline</vt:lpstr>
      <vt:lpstr>CAP conjecture [Brewer 00]</vt:lpstr>
      <vt:lpstr>CAP theorem [Gilbert Lynch 02]</vt:lpstr>
      <vt:lpstr>CAP theorem [Gilbert Lynch 02]</vt:lpstr>
      <vt:lpstr>CAP theorem [Gilbert Lynch 02]</vt:lpstr>
      <vt:lpstr>CAP theorem [Gilbert Lynch 02]</vt:lpstr>
      <vt:lpstr>CAP theorem [Gilbert Lynch 02]</vt:lpstr>
      <vt:lpstr>CAP interpretation 1/2</vt:lpstr>
      <vt:lpstr>CAP interpretation 2/2</vt:lpstr>
      <vt:lpstr>More trade-offs L vs. C</vt:lpstr>
      <vt:lpstr>PACELC</vt:lpstr>
      <vt:lpstr>Outline</vt:lpstr>
      <vt:lpstr>Consistency models</vt:lpstr>
      <vt:lpstr>Stronger vs weaker consistency</vt:lpstr>
      <vt:lpstr>Consistency hierarchy</vt:lpstr>
      <vt:lpstr>Strictly stronger consistency</vt:lpstr>
      <vt:lpstr>Intuitive example</vt:lpstr>
      <vt:lpstr>Intuitive example</vt:lpstr>
      <vt:lpstr>Linearizability</vt:lpstr>
      <vt:lpstr>Linearizability: YES</vt:lpstr>
      <vt:lpstr>Linearizability: NO</vt:lpstr>
      <vt:lpstr>Sequential consistency</vt:lpstr>
      <vt:lpstr>Sequential consistency</vt:lpstr>
      <vt:lpstr>Sequential consistency: YES</vt:lpstr>
      <vt:lpstr>Sequential consistency: YES</vt:lpstr>
      <vt:lpstr>Sequential consistency: NO</vt:lpstr>
      <vt:lpstr>Sequential consistency: NO</vt:lpstr>
      <vt:lpstr>Causal+ Consistency</vt:lpstr>
      <vt:lpstr>Causal+ But Not Sequential</vt:lpstr>
      <vt:lpstr>Eventual But Not Causal+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Marco Canini</cp:lastModifiedBy>
  <cp:revision>1664</cp:revision>
  <cp:lastPrinted>2016-11-07T05:42:15Z</cp:lastPrinted>
  <dcterms:created xsi:type="dcterms:W3CDTF">2013-10-08T01:49:25Z</dcterms:created>
  <dcterms:modified xsi:type="dcterms:W3CDTF">2019-11-03T12:15:11Z</dcterms:modified>
</cp:coreProperties>
</file>