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57" r:id="rId2"/>
    <p:sldId id="520" r:id="rId3"/>
    <p:sldId id="519" r:id="rId4"/>
    <p:sldId id="540" r:id="rId5"/>
    <p:sldId id="521" r:id="rId6"/>
    <p:sldId id="284" r:id="rId7"/>
    <p:sldId id="285" r:id="rId8"/>
    <p:sldId id="523" r:id="rId9"/>
    <p:sldId id="525" r:id="rId10"/>
    <p:sldId id="286" r:id="rId11"/>
    <p:sldId id="526" r:id="rId12"/>
    <p:sldId id="288" r:id="rId13"/>
    <p:sldId id="527" r:id="rId14"/>
    <p:sldId id="531" r:id="rId15"/>
    <p:sldId id="532" r:id="rId16"/>
    <p:sldId id="530" r:id="rId17"/>
    <p:sldId id="542" r:id="rId18"/>
    <p:sldId id="541" r:id="rId19"/>
    <p:sldId id="529" r:id="rId20"/>
    <p:sldId id="533" r:id="rId21"/>
    <p:sldId id="534" r:id="rId22"/>
    <p:sldId id="535" r:id="rId23"/>
    <p:sldId id="287" r:id="rId24"/>
    <p:sldId id="536" r:id="rId2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0" autoAdjust="0"/>
    <p:restoredTop sz="79832" autoAdjust="0"/>
  </p:normalViewPr>
  <p:slideViewPr>
    <p:cSldViewPr snapToGrid="0">
      <p:cViewPr varScale="1">
        <p:scale>
          <a:sx n="76" d="100"/>
          <a:sy n="76" d="100"/>
        </p:scale>
        <p:origin x="208" y="1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9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9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9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7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9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4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9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prepare </a:t>
            </a:r>
            <a:r>
              <a:rPr lang="en-US" sz="2600" dirty="0" err="1"/>
              <a:t>ts</a:t>
            </a:r>
            <a:r>
              <a:rPr lang="en-US" sz="2600" dirty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 prepare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commit timestamp  &gt;= prepare </a:t>
            </a:r>
            <a:r>
              <a:rPr lang="en-US" sz="2600" dirty="0" err="1"/>
              <a:t>ts</a:t>
            </a:r>
            <a:r>
              <a:rPr lang="en-US" sz="2600" dirty="0"/>
              <a:t>, &gt; local </a:t>
            </a:r>
            <a:r>
              <a:rPr lang="en-US" sz="2600" dirty="0" err="1"/>
              <a:t>ts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Logs commit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/>
              <a:t>All apply at commit timestamp and release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1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prepare </a:t>
            </a:r>
            <a:r>
              <a:rPr lang="en-US" sz="2600" dirty="0" err="1"/>
              <a:t>ts</a:t>
            </a:r>
            <a:r>
              <a:rPr lang="en-US" sz="2600" dirty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 prepare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commit timestamp  &gt;= prepare </a:t>
            </a:r>
            <a:r>
              <a:rPr lang="en-US" sz="2600" dirty="0" err="1"/>
              <a:t>ts</a:t>
            </a:r>
            <a:r>
              <a:rPr lang="en-US" sz="2600" dirty="0"/>
              <a:t>, &gt; local </a:t>
            </a:r>
            <a:r>
              <a:rPr lang="en-US" sz="2600" dirty="0" err="1"/>
              <a:t>ts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Logs commit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/>
              <a:t>All apply at commit timestamp and release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52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prepare </a:t>
            </a:r>
            <a:r>
              <a:rPr lang="en-US" sz="2600" dirty="0" err="1"/>
              <a:t>ts</a:t>
            </a:r>
            <a:r>
              <a:rPr lang="en-US" sz="2600" dirty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 prepare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commit timestamp  &gt;= prepare </a:t>
            </a:r>
            <a:r>
              <a:rPr lang="en-US" sz="2600" dirty="0" err="1"/>
              <a:t>ts</a:t>
            </a:r>
            <a:r>
              <a:rPr lang="en-US" sz="2600" dirty="0"/>
              <a:t>, &gt; local </a:t>
            </a:r>
            <a:r>
              <a:rPr lang="en-US" sz="2600" dirty="0" err="1"/>
              <a:t>ts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Logs commit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/>
              <a:t>All apply at commit timestamp and release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3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Distributed Transactions in Spanner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18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3174" y="6261628"/>
            <a:ext cx="7117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Contents adapted from Wyatt Lloyd.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TrueTime</a:t>
            </a:r>
            <a:r>
              <a:rPr lang="en-US" dirty="0"/>
              <a:t> for Read-Only </a:t>
            </a:r>
            <a:r>
              <a:rPr lang="en-US" dirty="0" err="1"/>
              <a:t>Txns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855676" cy="469415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Assign all transactions a wall-clock commit time (s)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All replicas of all shards track how up-to-date they are with </a:t>
            </a:r>
            <a:r>
              <a:rPr lang="en-US" dirty="0" err="1"/>
              <a:t>t</a:t>
            </a:r>
            <a:r>
              <a:rPr lang="en-US" baseline="-25000" dirty="0" err="1"/>
              <a:t>safe</a:t>
            </a:r>
            <a:r>
              <a:rPr lang="en-US" dirty="0"/>
              <a:t> 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i.e., all transactions with s &lt; </a:t>
            </a:r>
            <a:r>
              <a:rPr lang="en-US" dirty="0" err="1"/>
              <a:t>t</a:t>
            </a:r>
            <a:r>
              <a:rPr lang="en-US" baseline="-25000" dirty="0" err="1"/>
              <a:t>safe</a:t>
            </a:r>
            <a:r>
              <a:rPr lang="en-US" dirty="0"/>
              <a:t> have committed on this machine</a:t>
            </a:r>
          </a:p>
          <a:p>
            <a:pPr>
              <a:spcBef>
                <a:spcPts val="800"/>
              </a:spcBef>
            </a:pPr>
            <a:r>
              <a:rPr lang="en-US" dirty="0"/>
              <a:t>Goal 1: Lock-free read-only transactions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Current time ≤ </a:t>
            </a:r>
            <a:r>
              <a:rPr lang="en-US" dirty="0" err="1"/>
              <a:t>TT.now.latest</a:t>
            </a:r>
            <a:r>
              <a:rPr lang="en-US" dirty="0"/>
              <a:t>()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err="1"/>
              <a:t>s</a:t>
            </a:r>
            <a:r>
              <a:rPr lang="en-US" baseline="-25000" dirty="0" err="1"/>
              <a:t>read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TT.now.latest</a:t>
            </a:r>
            <a:r>
              <a:rPr lang="en-US" dirty="0"/>
              <a:t>()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wait until </a:t>
            </a:r>
            <a:r>
              <a:rPr lang="en-US" dirty="0" err="1"/>
              <a:t>s</a:t>
            </a:r>
            <a:r>
              <a:rPr lang="en-US" baseline="-25000" dirty="0" err="1"/>
              <a:t>read</a:t>
            </a:r>
            <a:r>
              <a:rPr lang="en-US" dirty="0"/>
              <a:t> &lt; </a:t>
            </a:r>
            <a:r>
              <a:rPr lang="en-US" dirty="0" err="1"/>
              <a:t>t</a:t>
            </a:r>
            <a:r>
              <a:rPr lang="en-US" baseline="-25000" dirty="0" err="1"/>
              <a:t>safe</a:t>
            </a:r>
            <a:r>
              <a:rPr lang="en-US" dirty="0"/>
              <a:t>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Read data as of </a:t>
            </a:r>
            <a:r>
              <a:rPr lang="en-US" dirty="0" err="1"/>
              <a:t>s</a:t>
            </a:r>
            <a:r>
              <a:rPr lang="en-US" baseline="-25000" dirty="0" err="1"/>
              <a:t>read</a:t>
            </a: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Goal 2: Non-blocking stale read-only </a:t>
            </a:r>
            <a:r>
              <a:rPr lang="en-US" dirty="0" err="1"/>
              <a:t>txns</a:t>
            </a:r>
            <a:endParaRPr lang="en-US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Similar to above, except explicitly choose time in the past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(Trades away consistency for better perf, e.g., lower latency)</a:t>
            </a:r>
          </a:p>
          <a:p>
            <a:pPr>
              <a:spcBef>
                <a:spcPts val="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US" dirty="0"/>
              <a:t>Timestamps and TrueTime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17FC15-5752-AE44-820D-2291D0EB5E81}"/>
              </a:ext>
            </a:extLst>
          </p:cNvPr>
          <p:cNvGrpSpPr/>
          <p:nvPr/>
        </p:nvGrpSpPr>
        <p:grpSpPr>
          <a:xfrm>
            <a:off x="1943100" y="2654300"/>
            <a:ext cx="4419600" cy="393700"/>
            <a:chOff x="1943100" y="2654300"/>
            <a:chExt cx="44196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943100" y="2851150"/>
              <a:ext cx="44196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53631" y="265430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362700" y="265430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509979" y="2666484"/>
            <a:ext cx="407721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38450" y="29146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1690" y="3404632"/>
            <a:ext cx="2993769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&gt; TT.now().latest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88730" y="2153575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97150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891855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61166" y="2158893"/>
            <a:ext cx="188064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36880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67453" y="3404632"/>
            <a:ext cx="3835474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Wait until TT.now().earliest &gt; </a:t>
            </a:r>
            <a:r>
              <a:rPr lang="en-US" i="1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40250" y="291465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76583" y="3404632"/>
            <a:ext cx="327334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91200" y="2914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0040" y="4654034"/>
            <a:ext cx="134684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72438" y="3938032"/>
            <a:ext cx="170591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Commit wait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67099" y="4654034"/>
            <a:ext cx="134684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496991" y="450850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11</a:t>
            </a:fld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167242" y="260478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1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13"/>
    </mc:Choice>
    <mc:Fallback xmlns="">
      <p:transition xmlns:p14="http://schemas.microsoft.com/office/powerpoint/2010/main" spd="slow" advTm="98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6" grpId="0"/>
      <p:bldP spid="23" grpId="0"/>
      <p:bldP spid="28" grpId="0"/>
      <p:bldP spid="30" grpId="0"/>
      <p:bldP spid="31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Enables efficient read-only transactions</a:t>
            </a:r>
          </a:p>
          <a:p>
            <a:r>
              <a:rPr lang="en-US" dirty="0"/>
              <a:t>Cost: 2</a:t>
            </a:r>
            <a:r>
              <a:rPr lang="en-US" dirty="0">
                <a:ea typeface="Helvetica Neue Medium" charset="0"/>
                <a:cs typeface="Helvetica Neue Medium" charset="0"/>
              </a:rPr>
              <a:t>ε extra latency</a:t>
            </a:r>
          </a:p>
          <a:p>
            <a:r>
              <a:rPr lang="en-US" dirty="0">
                <a:ea typeface="Helvetica Neue Medium" charset="0"/>
                <a:cs typeface="Helvetica Neue Medium" charset="0"/>
              </a:rPr>
              <a:t>Reduce/eliminate by overlapping with:</a:t>
            </a:r>
          </a:p>
          <a:p>
            <a:pPr lvl="1"/>
            <a:r>
              <a:rPr lang="en-US" dirty="0">
                <a:ea typeface="Helvetica Neue Medium" charset="0"/>
                <a:cs typeface="Helvetica Neue Medium" charset="0"/>
              </a:rPr>
              <a:t>Replication</a:t>
            </a:r>
          </a:p>
          <a:p>
            <a:pPr lvl="1"/>
            <a:r>
              <a:rPr lang="en-US" dirty="0">
                <a:ea typeface="Helvetica Neue Medium" charset="0"/>
                <a:cs typeface="Helvetica Neue Medium" charset="0"/>
              </a:rPr>
              <a:t>Two-phase commit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79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Commit Wait and Replication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81B7543-0185-8344-9CC4-DF86D427C98D}"/>
              </a:ext>
            </a:extLst>
          </p:cNvPr>
          <p:cNvGrpSpPr/>
          <p:nvPr/>
        </p:nvGrpSpPr>
        <p:grpSpPr>
          <a:xfrm>
            <a:off x="2514600" y="3006060"/>
            <a:ext cx="4419600" cy="393700"/>
            <a:chOff x="2514600" y="3006060"/>
            <a:chExt cx="44196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514600" y="3202910"/>
              <a:ext cx="44196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525131" y="300606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934200" y="300606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081479" y="3018244"/>
            <a:ext cx="407721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0230" y="25590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81350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63355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38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8005" y="2266950"/>
            <a:ext cx="0" cy="901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7663" y="1496466"/>
            <a:ext cx="1526380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203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46980" y="1496466"/>
            <a:ext cx="1308371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followers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62700" y="3295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2198" y="3759716"/>
            <a:ext cx="239039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09950" y="32702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50476" y="3759716"/>
            <a:ext cx="925253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13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0545" y="1496466"/>
            <a:ext cx="1526380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Achieve 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</a:p>
        </p:txBody>
      </p:sp>
      <p:sp>
        <p:nvSpPr>
          <p:cNvPr id="29" name="Can 28"/>
          <p:cNvSpPr/>
          <p:nvPr/>
        </p:nvSpPr>
        <p:spPr>
          <a:xfrm>
            <a:off x="814942" y="29857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Can 32"/>
          <p:cNvSpPr/>
          <p:nvPr/>
        </p:nvSpPr>
        <p:spPr>
          <a:xfrm>
            <a:off x="814942" y="4021098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Can 33"/>
          <p:cNvSpPr/>
          <p:nvPr/>
        </p:nvSpPr>
        <p:spPr>
          <a:xfrm>
            <a:off x="814942" y="19443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9466" y="2564368"/>
            <a:ext cx="188064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A935E3A7-77DE-354C-ABC5-7A31ECC12963}"/>
              </a:ext>
            </a:extLst>
          </p:cNvPr>
          <p:cNvSpPr txBox="1">
            <a:spLocks/>
          </p:cNvSpPr>
          <p:nvPr/>
        </p:nvSpPr>
        <p:spPr>
          <a:xfrm>
            <a:off x="864988" y="5277107"/>
            <a:ext cx="7414024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 Neue Medium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latin typeface="+mn-lt"/>
                <a:ea typeface="Helvetica Neue Medium" charset="0"/>
                <a:cs typeface="Helvetica Neue Medium" charset="0"/>
              </a:rPr>
              <a:t>Sufficient for single-shard transactions!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8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xmlns:p14="http://schemas.microsoft.com/office/powerpoint/2010/main" spd="slow" advTm="71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6" grpId="0"/>
      <p:bldP spid="2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dirty="0"/>
              <a:t>Client: 2PL w/ 2PC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Issues reads to leader of each shard group,                     which acquires read locks and returns most recent data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Locally performs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Chooses coordinator from set of leaders, initiates commit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Sends commit message to each leader,                         include identity of coordinator and buffered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Waits for commit from coordinator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Client-driven transactions</a:t>
            </a:r>
            <a:br>
              <a:rPr lang="en-US" dirty="0"/>
            </a:br>
            <a:r>
              <a:rPr lang="en-US" dirty="0"/>
              <a:t>for multi-shard transactions</a:t>
            </a:r>
          </a:p>
        </p:txBody>
      </p:sp>
    </p:spTree>
    <p:extLst>
      <p:ext uri="{BB962C8B-B14F-4D97-AF65-F5344CB8AC3E}">
        <p14:creationId xmlns:p14="http://schemas.microsoft.com/office/powerpoint/2010/main" val="13553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399545"/>
            <a:ext cx="8793804" cy="55665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600" dirty="0"/>
              <a:t>On commit </a:t>
            </a:r>
            <a:r>
              <a:rPr lang="en-US" sz="2600" dirty="0" err="1"/>
              <a:t>msg</a:t>
            </a:r>
            <a:r>
              <a:rPr lang="en-US" sz="2600" dirty="0"/>
              <a:t> from client, 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prepare </a:t>
            </a:r>
            <a:r>
              <a:rPr lang="en-US" sz="2600" dirty="0" err="1"/>
              <a:t>ts</a:t>
            </a:r>
            <a:r>
              <a:rPr lang="en-US" sz="2600" dirty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 prepare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commit timestamp  &gt;= prepare </a:t>
            </a:r>
            <a:r>
              <a:rPr lang="en-US" sz="2600" dirty="0" err="1"/>
              <a:t>ts</a:t>
            </a:r>
            <a:r>
              <a:rPr lang="en-US" sz="2600" dirty="0"/>
              <a:t>, &gt; local </a:t>
            </a:r>
            <a:r>
              <a:rPr lang="en-US" sz="2600" dirty="0" err="1"/>
              <a:t>ts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Logs commit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/>
              <a:t>All apply at commit timestamp and release 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 and 2-Phase Commit</a:t>
            </a:r>
          </a:p>
        </p:txBody>
      </p:sp>
    </p:spTree>
    <p:extLst>
      <p:ext uri="{BB962C8B-B14F-4D97-AF65-F5344CB8AC3E}">
        <p14:creationId xmlns:p14="http://schemas.microsoft.com/office/powerpoint/2010/main" val="8076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Commit Wait and 2-Phase Commit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43100" y="2297416"/>
            <a:ext cx="4419600" cy="393700"/>
            <a:chOff x="2197100" y="3829050"/>
            <a:chExt cx="1562100" cy="393700"/>
          </a:xfrm>
          <a:effectLst/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309600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2427" y="18732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265442"/>
            <a:ext cx="4889500" cy="393700"/>
            <a:chOff x="2197100" y="3829050"/>
            <a:chExt cx="1562100" cy="393700"/>
          </a:xfrm>
          <a:effectLst/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277626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4236734"/>
            <a:ext cx="5842000" cy="393700"/>
            <a:chOff x="2197100" y="3829050"/>
            <a:chExt cx="1562100" cy="393700"/>
          </a:xfrm>
          <a:effectLst/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248918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41338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479800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433584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24790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4187218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3215926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8257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41627" y="38036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69866" y="4864616"/>
            <a:ext cx="2735044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</a:p>
        </p:txBody>
      </p:sp>
      <p:sp>
        <p:nvSpPr>
          <p:cNvPr id="69" name="Content Placeholder 1">
            <a:extLst>
              <a:ext uri="{FF2B5EF4-FFF2-40B4-BE49-F238E27FC236}">
                <a16:creationId xmlns:a16="http://schemas.microsoft.com/office/drawing/2014/main" id="{EFC7ACF3-7D5D-DC46-BCDC-CF26AE0D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170" y="5400000"/>
            <a:ext cx="8793804" cy="103343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400" dirty="0">
                <a:ea typeface="Helvetica Neue Medium" charset="0"/>
                <a:cs typeface="Helvetica Neue Medium" charset="0"/>
              </a:rPr>
              <a:t>Client issues reads to leader of each shard group,                     which acquires read locks and returns most recent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21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Commit Wait and 2-Phase Commit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43100" y="2297416"/>
            <a:ext cx="4419600" cy="393700"/>
            <a:chOff x="2197100" y="3829050"/>
            <a:chExt cx="1562100" cy="393700"/>
          </a:xfrm>
          <a:effectLst/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309600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2427" y="18732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265442"/>
            <a:ext cx="4889500" cy="393700"/>
            <a:chOff x="2197100" y="3829050"/>
            <a:chExt cx="1562100" cy="393700"/>
          </a:xfrm>
          <a:effectLst/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277626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4236734"/>
            <a:ext cx="5842000" cy="393700"/>
            <a:chOff x="2197100" y="3829050"/>
            <a:chExt cx="1562100" cy="393700"/>
          </a:xfrm>
          <a:effectLst/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248918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41338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479800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17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395968"/>
            <a:ext cx="176522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29146" y="1395968"/>
            <a:ext cx="182453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584450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584450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393684"/>
            <a:ext cx="1297151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433584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24790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4187218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3215926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8257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41627" y="38036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69866" y="4864616"/>
            <a:ext cx="2735044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00428" y="4638909"/>
            <a:ext cx="113043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Content Placeholder 1">
            <a:extLst>
              <a:ext uri="{FF2B5EF4-FFF2-40B4-BE49-F238E27FC236}">
                <a16:creationId xmlns:a16="http://schemas.microsoft.com/office/drawing/2014/main" id="{BA6A7501-1CC1-0E47-9CA9-FF1B8A293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00" y="5400000"/>
            <a:ext cx="8592065" cy="141873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>
                <a:ea typeface="Helvetica Neue Medium" charset="0"/>
                <a:cs typeface="Helvetica Neue Medium" charset="0"/>
              </a:rPr>
              <a:t>Locally performs writes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>
                <a:ea typeface="Helvetica Neue Medium" charset="0"/>
                <a:cs typeface="Helvetica Neue Medium" charset="0"/>
              </a:rPr>
              <a:t>Chooses coordinator from set of leaders, initiates commit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>
                <a:ea typeface="Helvetica Neue Medium" charset="0"/>
                <a:cs typeface="Helvetica Neue Medium" charset="0"/>
              </a:rPr>
              <a:t>Sends commit </a:t>
            </a:r>
            <a:r>
              <a:rPr lang="en-US" sz="2200" dirty="0" err="1">
                <a:ea typeface="Helvetica Neue Medium" charset="0"/>
                <a:cs typeface="Helvetica Neue Medium" charset="0"/>
              </a:rPr>
              <a:t>msg</a:t>
            </a:r>
            <a:r>
              <a:rPr lang="en-US" sz="2200" dirty="0">
                <a:ea typeface="Helvetica Neue Medium" charset="0"/>
                <a:cs typeface="Helvetica Neue Medium" charset="0"/>
              </a:rPr>
              <a:t> to each leader, incl. identity of coordinator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95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4" grpId="0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Commit Wait and 2-Phase Commit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43100" y="2297416"/>
            <a:ext cx="4419600" cy="393700"/>
            <a:chOff x="2197100" y="3829050"/>
            <a:chExt cx="1562100" cy="393700"/>
          </a:xfrm>
          <a:effectLst/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309600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2427" y="18732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5853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265442"/>
            <a:ext cx="4889500" cy="393700"/>
            <a:chOff x="2197100" y="3829050"/>
            <a:chExt cx="1562100" cy="393700"/>
          </a:xfrm>
          <a:effectLst/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277626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80855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4236734"/>
            <a:ext cx="5842000" cy="393700"/>
            <a:chOff x="2197100" y="3829050"/>
            <a:chExt cx="1562100" cy="393700"/>
          </a:xfrm>
          <a:effectLst/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248918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41338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728205" y="40957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479800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71390" y="2527300"/>
            <a:ext cx="519910" cy="908050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68710" y="2527300"/>
            <a:ext cx="433690" cy="18478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87692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18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395968"/>
            <a:ext cx="176522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29146" y="1395968"/>
            <a:ext cx="182453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584450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584450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393684"/>
            <a:ext cx="1297151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433584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544340" y="2584450"/>
            <a:ext cx="0" cy="292608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24790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4187218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3215926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1166" y="1878568"/>
            <a:ext cx="188064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93996" y="28257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43878" y="2831068"/>
            <a:ext cx="188064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41627" y="3803650"/>
            <a:ext cx="202331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88234" y="3770868"/>
            <a:ext cx="188064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310625" y="2584450"/>
            <a:ext cx="274145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  <a:r>
              <a:rPr lang="en-US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participants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75404" y="4877316"/>
            <a:ext cx="239039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69866" y="4864616"/>
            <a:ext cx="2735044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74664" y="5521953"/>
            <a:ext cx="250100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overall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i="1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07595" y="2321784"/>
            <a:ext cx="1523174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00428" y="4638909"/>
            <a:ext cx="113043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32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  <p:bldP spid="48" grpId="0"/>
      <p:bldP spid="52" grpId="0"/>
      <p:bldP spid="56" grpId="0"/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2554AD-C3B1-FD43-9983-75B986CD44F9}"/>
              </a:ext>
            </a:extLst>
          </p:cNvPr>
          <p:cNvGrpSpPr/>
          <p:nvPr/>
        </p:nvGrpSpPr>
        <p:grpSpPr>
          <a:xfrm>
            <a:off x="1793811" y="3463922"/>
            <a:ext cx="4822889" cy="393700"/>
            <a:chOff x="1793811" y="3463922"/>
            <a:chExt cx="4822889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93811" y="3660772"/>
              <a:ext cx="4822889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05302" y="3463922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616700" y="3463922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41621" y="1446908"/>
            <a:ext cx="202952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Remove X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from friend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list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20073" y="2904351"/>
            <a:ext cx="240635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Remove myself from X’s friend 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0452" y="2440672"/>
            <a:ext cx="793807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70082" y="3797042"/>
            <a:ext cx="793807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47817" y="2270576"/>
            <a:ext cx="304800" cy="1384303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34475" y="2440672"/>
            <a:ext cx="78418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12864" y="2254247"/>
            <a:ext cx="1070479" cy="1384303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319156" y="2440672"/>
            <a:ext cx="115628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15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73054" y="1609902"/>
            <a:ext cx="172355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Risky post P</a:t>
            </a:r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71778" y="3797042"/>
            <a:ext cx="78418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33462" y="4809782"/>
            <a:ext cx="77797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78" name="Can 77"/>
          <p:cNvSpPr/>
          <p:nvPr/>
        </p:nvSpPr>
        <p:spPr>
          <a:xfrm>
            <a:off x="2097456" y="5332433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37035" y="4809782"/>
            <a:ext cx="476413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&lt;8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12189" y="5251017"/>
            <a:ext cx="52610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[X]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612803" y="5927034"/>
            <a:ext cx="72487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[me]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179672" y="4809782"/>
            <a:ext cx="47000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820763" y="5217214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16819" y="4809782"/>
            <a:ext cx="0" cy="15921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  <a:effectLst/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B3F7B83-0A71-9D4A-9A0C-63FF0FD2F194}"/>
              </a:ext>
            </a:extLst>
          </p:cNvPr>
          <p:cNvGrpSpPr/>
          <p:nvPr/>
        </p:nvGrpSpPr>
        <p:grpSpPr>
          <a:xfrm>
            <a:off x="6273800" y="2057397"/>
            <a:ext cx="2222500" cy="393700"/>
            <a:chOff x="6273800" y="2057397"/>
            <a:chExt cx="22225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6273800" y="2254247"/>
              <a:ext cx="2222500" cy="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279096" y="2057397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496300" y="2057397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984421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47744" y="5593917"/>
            <a:ext cx="52610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[P]</a:t>
            </a:r>
          </a:p>
        </p:txBody>
      </p:sp>
      <p:sp>
        <p:nvSpPr>
          <p:cNvPr id="67" name="Can 66"/>
          <p:cNvSpPr/>
          <p:nvPr/>
        </p:nvSpPr>
        <p:spPr>
          <a:xfrm>
            <a:off x="2097456" y="5686061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Can 67"/>
          <p:cNvSpPr/>
          <p:nvPr/>
        </p:nvSpPr>
        <p:spPr>
          <a:xfrm>
            <a:off x="2097456" y="6039688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9368" y="5258911"/>
            <a:ext cx="146546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My friends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783828" y="5601811"/>
            <a:ext cx="1295547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My posts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746894" y="5932011"/>
            <a:ext cx="148483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X’s friends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2292" y="4809782"/>
            <a:ext cx="32733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576244" y="5251017"/>
            <a:ext cx="35458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588126" y="5927034"/>
            <a:ext cx="35458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[]</a:t>
            </a:r>
          </a:p>
        </p:txBody>
      </p:sp>
    </p:spTree>
    <p:extLst>
      <p:ext uri="{BB962C8B-B14F-4D97-AF65-F5344CB8AC3E}">
        <p14:creationId xmlns:p14="http://schemas.microsoft.com/office/powerpoint/2010/main" val="5624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"/>
    </mc:Choice>
    <mc:Fallback xmlns="">
      <p:transition xmlns:p14="http://schemas.microsoft.com/office/powerpoint/2010/main" spd="slow" advTm="13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2005 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BigTable</a:t>
            </a:r>
            <a:r>
              <a:rPr lang="en-US" dirty="0"/>
              <a:t> </a:t>
            </a:r>
            <a:r>
              <a:rPr lang="en-US" sz="1800" dirty="0"/>
              <a:t>[OSDI 2006]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Eventually consistent across datacenters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Lesson: “don’t need distributed transactions”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2008?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MegaStore</a:t>
            </a:r>
            <a:r>
              <a:rPr lang="en-US" dirty="0"/>
              <a:t> </a:t>
            </a:r>
            <a:r>
              <a:rPr lang="en-US" sz="1800" dirty="0"/>
              <a:t>[CIDR 2011]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Strongly consistent across datacenters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Option for distributed transactions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Performance was not great</a:t>
            </a:r>
            <a:r>
              <a:rPr lang="mr-IN" dirty="0"/>
              <a:t>…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2011  </a:t>
            </a:r>
            <a:r>
              <a:rPr lang="mr-IN" dirty="0"/>
              <a:t>–</a:t>
            </a:r>
            <a:r>
              <a:rPr lang="en-US" dirty="0"/>
              <a:t> Spanner </a:t>
            </a:r>
            <a:r>
              <a:rPr lang="en-US" sz="1800" dirty="0"/>
              <a:t>[OSDI 2012]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Strictly Serializable Distributed Transactions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“We wanted to make it easy for developers to build their applications”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Google built Spanner</a:t>
            </a:r>
          </a:p>
        </p:txBody>
      </p:sp>
    </p:spTree>
    <p:extLst>
      <p:ext uri="{BB962C8B-B14F-4D97-AF65-F5344CB8AC3E}">
        <p14:creationId xmlns:p14="http://schemas.microsoft.com/office/powerpoint/2010/main" val="479192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/>
              <a:t>Disruptive idea:</a:t>
            </a:r>
            <a:br>
              <a:rPr lang="en-US" sz="3600" dirty="0"/>
            </a:br>
            <a:br>
              <a:rPr lang="en-US" sz="3600" dirty="0"/>
            </a:br>
            <a:r>
              <a:rPr lang="en-US" sz="3400" b="0" dirty="0"/>
              <a:t>Do clocks </a:t>
            </a:r>
            <a:r>
              <a:rPr lang="en-US" sz="3400" dirty="0"/>
              <a:t>really</a:t>
            </a:r>
            <a:r>
              <a:rPr lang="en-US" sz="3400" b="0" dirty="0"/>
              <a:t> need to be                arbitrarily unsynchronized?</a:t>
            </a:r>
            <a:br>
              <a:rPr lang="en-US" sz="3400" b="0" dirty="0"/>
            </a:br>
            <a:br>
              <a:rPr lang="en-US" sz="3400" b="0" dirty="0"/>
            </a:br>
            <a:r>
              <a:rPr lang="en-US" sz="3400" dirty="0">
                <a:solidFill>
                  <a:srgbClr val="FFFF00"/>
                </a:solidFill>
              </a:rPr>
              <a:t>Can you engineer some max divergence?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5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TrueTime Architecture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3033" y="4540739"/>
            <a:ext cx="172354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4560" y="4540739"/>
            <a:ext cx="173797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2175" y="4540739"/>
            <a:ext cx="441147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9799" y="4540739"/>
            <a:ext cx="172354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Atomic-clock timemaster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800000"/>
                </a:solidFill>
              </a:rPr>
              <a:t>Client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21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5586973"/>
            <a:ext cx="7292382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Compute reference [earliest, latest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]   =   now  ± 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2752746" y="339761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59910" y="3139476"/>
            <a:ext cx="5669573" cy="2381238"/>
            <a:chOff x="1759910" y="3139476"/>
            <a:chExt cx="5669573" cy="2381238"/>
          </a:xfrm>
          <a:effectLst/>
        </p:grpSpPr>
        <p:cxnSp>
          <p:nvCxnSpPr>
            <p:cNvPr id="27" name="Straight Arrow Connector 26"/>
            <p:cNvCxnSpPr/>
            <p:nvPr/>
          </p:nvCxnSpPr>
          <p:spPr>
            <a:xfrm>
              <a:off x="2745015" y="5083092"/>
              <a:ext cx="3860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19031" y="4898426"/>
              <a:ext cx="7104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time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751364" y="3604407"/>
              <a:ext cx="0" cy="14723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98118" y="3139476"/>
              <a:ext cx="3064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ε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7778" y="5120604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0sec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6703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30sec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35458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60sec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4214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90sec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59910" y="349010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+6ms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3849915" y="334500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85184" y="3382672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913592" y="1446456"/>
            <a:ext cx="7685984" cy="1587721"/>
          </a:xfrm>
          <a:effectLst/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now 	=  reference now	+ local-clock offset</a:t>
            </a:r>
          </a:p>
          <a:p>
            <a:pPr marL="457200" lvl="1" indent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	=  reference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	+ worst-case local-clock drift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	=  1ms 			+  200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μs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/sec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22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TrueTime implementation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39559" y="5761118"/>
            <a:ext cx="8229600" cy="95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What about faulty clocks?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Bad CPUs 6x more likely in 1 year of empirical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0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 it easy for developers to build apps!</a:t>
            </a:r>
          </a:p>
          <a:p>
            <a:r>
              <a:rPr lang="en-US" dirty="0"/>
              <a:t>Reads dominant, make them lock-free</a:t>
            </a:r>
          </a:p>
          <a:p>
            <a:r>
              <a:rPr lang="en-US" dirty="0" err="1"/>
              <a:t>TrueTime</a:t>
            </a:r>
            <a:r>
              <a:rPr lang="en-US" dirty="0"/>
              <a:t> exposes clock uncertainty</a:t>
            </a:r>
          </a:p>
          <a:p>
            <a:pPr lvl="1"/>
            <a:r>
              <a:rPr lang="en-US" dirty="0"/>
              <a:t>Commit wait ensures transactions end after their commit time</a:t>
            </a:r>
          </a:p>
          <a:p>
            <a:pPr lvl="1"/>
            <a:r>
              <a:rPr lang="en-US" dirty="0"/>
              <a:t>Read at </a:t>
            </a:r>
            <a:r>
              <a:rPr lang="en-US" dirty="0" err="1"/>
              <a:t>TT.now.latest</a:t>
            </a:r>
            <a:r>
              <a:rPr lang="en-US" dirty="0"/>
              <a:t>()</a:t>
            </a:r>
          </a:p>
          <a:p>
            <a:r>
              <a:rPr lang="en-US" dirty="0"/>
              <a:t>Globally-distributed database</a:t>
            </a:r>
          </a:p>
          <a:p>
            <a:pPr lvl="1"/>
            <a:r>
              <a:rPr lang="en-US" dirty="0"/>
              <a:t>2PL w/ 2PC over </a:t>
            </a:r>
            <a:r>
              <a:rPr lang="en-US" dirty="0" err="1"/>
              <a:t>Paxos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87113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200" dirty="0"/>
              <a:t>Known unknowns &gt; unknown unknowns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Rethink algorithms to reason about uncertainty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Google’s Globally-Distributed Database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OSDI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/>
          <a:lstStyle/>
          <a:p>
            <a:r>
              <a:rPr lang="en-US" dirty="0"/>
              <a:t>Dozens of zones (datacenters)</a:t>
            </a:r>
          </a:p>
          <a:p>
            <a:r>
              <a:rPr lang="en-US" dirty="0"/>
              <a:t>Per zone, 100-1000s of servers</a:t>
            </a:r>
          </a:p>
          <a:p>
            <a:r>
              <a:rPr lang="en-US" dirty="0"/>
              <a:t>Per server, 100-1000 partitions (tablets)</a:t>
            </a:r>
          </a:p>
          <a:p>
            <a:r>
              <a:rPr lang="en-US" dirty="0"/>
              <a:t>Every tablet replicated for fault-tolerance (e.g., 5x)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Google’s Setting</a:t>
            </a:r>
          </a:p>
        </p:txBody>
      </p:sp>
    </p:spTree>
    <p:extLst>
      <p:ext uri="{BB962C8B-B14F-4D97-AF65-F5344CB8AC3E}">
        <p14:creationId xmlns:p14="http://schemas.microsoft.com/office/powerpoint/2010/main" val="68416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Scale-out vs. fault tolerance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5"/>
            <a:ext cx="7763026" cy="26782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Every tablet replicated via </a:t>
            </a:r>
            <a:r>
              <a:rPr lang="en-US" sz="2400" dirty="0" err="1"/>
              <a:t>Paxos</a:t>
            </a:r>
            <a:r>
              <a:rPr lang="en-US" sz="2400" dirty="0"/>
              <a:t>  (with leader election)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So every “operation” within transactions across tablets actually is a replicated  operation within </a:t>
            </a:r>
            <a:r>
              <a:rPr lang="en-US" sz="2400" dirty="0" err="1"/>
              <a:t>Paxos</a:t>
            </a:r>
            <a:r>
              <a:rPr lang="en-US" sz="2400" dirty="0"/>
              <a:t> RSM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Paxos</a:t>
            </a:r>
            <a:r>
              <a:rPr lang="en-US" sz="2400" dirty="0"/>
              <a:t> groups can stretch across datacenters!</a:t>
            </a:r>
          </a:p>
        </p:txBody>
      </p:sp>
    </p:spTree>
    <p:extLst>
      <p:ext uri="{BB962C8B-B14F-4D97-AF65-F5344CB8AC3E}">
        <p14:creationId xmlns:p14="http://schemas.microsoft.com/office/powerpoint/2010/main" val="1130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Transactions that only read data</a:t>
            </a:r>
          </a:p>
          <a:p>
            <a:pPr lvl="1"/>
            <a:r>
              <a:rPr lang="en-US" dirty="0" err="1"/>
              <a:t>Predeclared</a:t>
            </a:r>
            <a:r>
              <a:rPr lang="en-US" dirty="0"/>
              <a:t>, i.e., developer uses READ_ONLY flag / interface</a:t>
            </a:r>
          </a:p>
          <a:p>
            <a:r>
              <a:rPr lang="en-US" dirty="0"/>
              <a:t>Reads are dominant operations</a:t>
            </a:r>
          </a:p>
          <a:p>
            <a:pPr lvl="1"/>
            <a:r>
              <a:rPr lang="en-US" dirty="0"/>
              <a:t>e.g., FB’s TAO had </a:t>
            </a:r>
            <a:r>
              <a:rPr lang="en-US" dirty="0">
                <a:solidFill>
                  <a:srgbClr val="FF8F00"/>
                </a:solidFill>
              </a:rPr>
              <a:t>500 reads </a:t>
            </a:r>
            <a:r>
              <a:rPr lang="en-US" dirty="0"/>
              <a:t>: 1 write </a:t>
            </a:r>
            <a:r>
              <a:rPr lang="en-US" sz="1600" dirty="0"/>
              <a:t>[ATC 2013]</a:t>
            </a:r>
            <a:endParaRPr lang="en-US" dirty="0"/>
          </a:p>
          <a:p>
            <a:pPr lvl="1"/>
            <a:r>
              <a:rPr lang="en-US" dirty="0"/>
              <a:t>e.g., Google Ads (F1) on Spanner from 1? DC:</a:t>
            </a:r>
            <a:br>
              <a:rPr lang="en-US" dirty="0"/>
            </a:br>
            <a:r>
              <a:rPr lang="en-US" dirty="0"/>
              <a:t>         21.5</a:t>
            </a:r>
            <a:r>
              <a:rPr lang="en-US" dirty="0">
                <a:solidFill>
                  <a:srgbClr val="FF8F00"/>
                </a:solidFill>
              </a:rPr>
              <a:t>B</a:t>
            </a:r>
            <a:r>
              <a:rPr lang="en-US" dirty="0"/>
              <a:t> reads in 24h</a:t>
            </a:r>
            <a:br>
              <a:rPr lang="en-US" dirty="0"/>
            </a:br>
            <a:r>
              <a:rPr lang="en-US" dirty="0"/>
              <a:t>         31.2M single-shard transactions in 24h</a:t>
            </a:r>
            <a:br>
              <a:rPr lang="en-US" dirty="0"/>
            </a:br>
            <a:r>
              <a:rPr lang="en-US" dirty="0"/>
              <a:t>         32.1M multi-shard transactions in 24h</a:t>
            </a:r>
          </a:p>
        </p:txBody>
      </p:sp>
    </p:spTree>
    <p:extLst>
      <p:ext uri="{BB962C8B-B14F-4D97-AF65-F5344CB8AC3E}">
        <p14:creationId xmlns:p14="http://schemas.microsoft.com/office/powerpoint/2010/main" val="6428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Read-Only </a:t>
            </a:r>
            <a:r>
              <a:rPr lang="en-US" dirty="0" err="1"/>
              <a:t>Txns</a:t>
            </a:r>
            <a:r>
              <a:rPr lang="en-US" dirty="0"/>
              <a:t> 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Ideal: Read-only transactions that are non-blocking</a:t>
            </a:r>
          </a:p>
          <a:p>
            <a:pPr lvl="1"/>
            <a:r>
              <a:rPr lang="en-US" dirty="0"/>
              <a:t>Arrive at shard, read data, send data back</a:t>
            </a:r>
          </a:p>
          <a:p>
            <a:pPr lvl="1"/>
            <a:r>
              <a:rPr lang="en-US" dirty="0"/>
              <a:t>Impossible with Strict Serializability</a:t>
            </a:r>
          </a:p>
          <a:p>
            <a:endParaRPr lang="en-US" dirty="0"/>
          </a:p>
          <a:p>
            <a:r>
              <a:rPr lang="en-US" dirty="0"/>
              <a:t>Goal 1: Lock-free read-only transactions</a:t>
            </a:r>
          </a:p>
          <a:p>
            <a:r>
              <a:rPr lang="en-US" dirty="0"/>
              <a:t>Goal 2: Non-blocking stale read-only </a:t>
            </a:r>
            <a:r>
              <a:rPr lang="en-US" dirty="0" err="1"/>
              <a:t>txns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/>
              <a:t>Disruptive idea:</a:t>
            </a:r>
            <a:br>
              <a:rPr lang="en-US" sz="3600" dirty="0"/>
            </a:br>
            <a:br>
              <a:rPr lang="en-US" sz="3600" dirty="0"/>
            </a:br>
            <a:r>
              <a:rPr lang="en-US" sz="3400" b="0" dirty="0"/>
              <a:t>Do clocks </a:t>
            </a:r>
            <a:r>
              <a:rPr lang="en-US" sz="3400" dirty="0"/>
              <a:t>really</a:t>
            </a:r>
            <a:r>
              <a:rPr lang="en-US" sz="3400" b="0" dirty="0"/>
              <a:t> need to be                arbitrarily unsynchronized?</a:t>
            </a:r>
            <a:br>
              <a:rPr lang="en-US" sz="3400" b="0" dirty="0"/>
            </a:br>
            <a:br>
              <a:rPr lang="en-US" sz="3400" b="0" dirty="0"/>
            </a:br>
            <a:r>
              <a:rPr lang="en-US" sz="3400" b="0" dirty="0"/>
              <a:t>Can you engineer some max divergence?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231899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“Global wall-clock time” with bounded uncertainty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l-GR" dirty="0">
                <a:solidFill>
                  <a:schemeClr val="accent6"/>
                </a:solidFill>
              </a:rPr>
              <a:t>ε</a:t>
            </a:r>
            <a:r>
              <a:rPr lang="el-GR" dirty="0"/>
              <a:t> </a:t>
            </a:r>
            <a:r>
              <a:rPr lang="en-US" dirty="0"/>
              <a:t>is worst-case clock divergence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Timestamps become intervals, not single values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5339" y="3290906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63947" y="305636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8" name="Left Bracket 7"/>
          <p:cNvSpPr/>
          <p:nvPr/>
        </p:nvSpPr>
        <p:spPr>
          <a:xfrm>
            <a:off x="2734796" y="2833706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839948" y="2833706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9630" y="3748165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1838" y="3748165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latest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84462" y="2840977"/>
            <a:ext cx="143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TT.now()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34796" y="4368965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2806" y="4534065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2*ε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9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TrueTime</a:t>
            </a:r>
            <a:r>
              <a:rPr lang="en-US" dirty="0"/>
              <a:t> 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500" y="5060039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1" algn="l">
              <a:spcBef>
                <a:spcPct val="20000"/>
              </a:spcBef>
              <a:defRPr/>
            </a:pP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Consider event </a:t>
            </a:r>
            <a:r>
              <a:rPr lang="en-US" sz="2600" b="0" dirty="0" err="1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600" b="0" baseline="-25000" dirty="0" err="1"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which invoked </a:t>
            </a:r>
            <a:r>
              <a:rPr lang="en-US" sz="2600" b="0" dirty="0" err="1">
                <a:latin typeface="Arial" charset="0"/>
                <a:ea typeface="Arial" charset="0"/>
                <a:cs typeface="Arial" charset="0"/>
              </a:rPr>
              <a:t>tt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sz="2600" b="0" dirty="0" err="1">
                <a:latin typeface="Arial" charset="0"/>
                <a:ea typeface="Arial" charset="0"/>
                <a:cs typeface="Arial" charset="0"/>
              </a:rPr>
              <a:t>TT.now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():</a:t>
            </a:r>
            <a:endParaRPr lang="en-US" sz="2600" b="0" baseline="-25000" dirty="0">
              <a:latin typeface="Arial" charset="0"/>
              <a:ea typeface="Arial" charset="0"/>
              <a:cs typeface="Arial" charset="0"/>
            </a:endParaRPr>
          </a:p>
          <a:p>
            <a:pPr lvl="1" algn="l">
              <a:spcBef>
                <a:spcPct val="20000"/>
              </a:spcBef>
              <a:defRPr/>
            </a:pP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	Guarantee:  </a:t>
            </a:r>
            <a:r>
              <a:rPr lang="en-US" sz="2600" b="0" dirty="0" err="1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tt.earliest</a:t>
            </a:r>
            <a:r>
              <a:rPr lang="en-US" sz="26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&lt;= t</a:t>
            </a:r>
            <a:r>
              <a:rPr lang="en-US" sz="2600" b="0" baseline="-250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abs</a:t>
            </a:r>
            <a:r>
              <a:rPr lang="en-US" sz="26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(e</a:t>
            </a:r>
            <a:r>
              <a:rPr lang="en-US" sz="2600" b="0" baseline="-250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) &lt;= tt.latest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4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2|15.3|24.2|7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43397</TotalTime>
  <Words>1190</Words>
  <Application>Microsoft Macintosh PowerPoint</Application>
  <PresentationFormat>On-screen Show (4:3)</PresentationFormat>
  <Paragraphs>296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1_Office Theme</vt:lpstr>
      <vt:lpstr>Distributed Transactions in Spanner</vt:lpstr>
      <vt:lpstr>Why Google built Spanner</vt:lpstr>
      <vt:lpstr>Spanner: Google’s Globally-Distributed Database  OSDI 2012</vt:lpstr>
      <vt:lpstr>Google’s Setting</vt:lpstr>
      <vt:lpstr>Scale-out vs. fault tolerance</vt:lpstr>
      <vt:lpstr>Read-Only Transactions</vt:lpstr>
      <vt:lpstr>Make Read-Only Txns Efficient</vt:lpstr>
      <vt:lpstr>Disruptive idea:  Do clocks really need to be                arbitrarily unsynchronized?  Can you engineer some max divergence?</vt:lpstr>
      <vt:lpstr>TrueTime </vt:lpstr>
      <vt:lpstr>TrueTime for Read-Only Txns</vt:lpstr>
      <vt:lpstr>Timestamps and TrueTime</vt:lpstr>
      <vt:lpstr>Commit Wait</vt:lpstr>
      <vt:lpstr>Commit Wait and Replication</vt:lpstr>
      <vt:lpstr>Client-driven transactions for multi-shard transactions</vt:lpstr>
      <vt:lpstr>Commit Wait and 2-Phase Commit</vt:lpstr>
      <vt:lpstr>Commit Wait and 2-Phase Commit</vt:lpstr>
      <vt:lpstr>Commit Wait and 2-Phase Commit</vt:lpstr>
      <vt:lpstr>Commit Wait and 2-Phase Commit</vt:lpstr>
      <vt:lpstr>Example</vt:lpstr>
      <vt:lpstr>Disruptive idea:  Do clocks really need to be                arbitrarily unsynchronized?  Can you engineer some max divergence?</vt:lpstr>
      <vt:lpstr>TrueTime Architecture</vt:lpstr>
      <vt:lpstr>TrueTime implementation</vt:lpstr>
      <vt:lpstr>Spanner</vt:lpstr>
      <vt:lpstr>Known unknowns &gt; unknown unknowns  Rethink algorithms to reason about uncertainty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1734</cp:revision>
  <cp:lastPrinted>2019-11-20T11:22:47Z</cp:lastPrinted>
  <dcterms:created xsi:type="dcterms:W3CDTF">2013-10-08T01:49:25Z</dcterms:created>
  <dcterms:modified xsi:type="dcterms:W3CDTF">2019-11-20T13:10:14Z</dcterms:modified>
</cp:coreProperties>
</file>