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53"/>
  </p:notesMasterIdLst>
  <p:handoutMasterIdLst>
    <p:handoutMasterId r:id="rId54"/>
  </p:handoutMasterIdLst>
  <p:sldIdLst>
    <p:sldId id="257" r:id="rId2"/>
    <p:sldId id="393" r:id="rId3"/>
    <p:sldId id="394" r:id="rId4"/>
    <p:sldId id="358" r:id="rId5"/>
    <p:sldId id="395" r:id="rId6"/>
    <p:sldId id="386" r:id="rId7"/>
    <p:sldId id="396" r:id="rId8"/>
    <p:sldId id="359" r:id="rId9"/>
    <p:sldId id="398" r:id="rId10"/>
    <p:sldId id="435" r:id="rId11"/>
    <p:sldId id="370" r:id="rId12"/>
    <p:sldId id="402" r:id="rId13"/>
    <p:sldId id="400" r:id="rId14"/>
    <p:sldId id="403" r:id="rId15"/>
    <p:sldId id="404" r:id="rId16"/>
    <p:sldId id="401" r:id="rId17"/>
    <p:sldId id="407" r:id="rId18"/>
    <p:sldId id="408" r:id="rId19"/>
    <p:sldId id="406" r:id="rId20"/>
    <p:sldId id="405" r:id="rId21"/>
    <p:sldId id="412" r:id="rId22"/>
    <p:sldId id="411" r:id="rId23"/>
    <p:sldId id="410" r:id="rId24"/>
    <p:sldId id="434" r:id="rId25"/>
    <p:sldId id="436" r:id="rId26"/>
    <p:sldId id="414" r:id="rId27"/>
    <p:sldId id="415" r:id="rId28"/>
    <p:sldId id="409" r:id="rId29"/>
    <p:sldId id="417" r:id="rId30"/>
    <p:sldId id="416" r:id="rId31"/>
    <p:sldId id="419" r:id="rId32"/>
    <p:sldId id="437" r:id="rId33"/>
    <p:sldId id="438" r:id="rId34"/>
    <p:sldId id="420" r:id="rId35"/>
    <p:sldId id="423" r:id="rId36"/>
    <p:sldId id="422" r:id="rId37"/>
    <p:sldId id="418" r:id="rId38"/>
    <p:sldId id="439" r:id="rId39"/>
    <p:sldId id="440" r:id="rId40"/>
    <p:sldId id="441" r:id="rId41"/>
    <p:sldId id="424" r:id="rId42"/>
    <p:sldId id="425" r:id="rId43"/>
    <p:sldId id="426" r:id="rId44"/>
    <p:sldId id="427" r:id="rId45"/>
    <p:sldId id="430" r:id="rId46"/>
    <p:sldId id="431" r:id="rId47"/>
    <p:sldId id="432" r:id="rId48"/>
    <p:sldId id="429" r:id="rId49"/>
    <p:sldId id="442" r:id="rId50"/>
    <p:sldId id="390" r:id="rId51"/>
    <p:sldId id="421" r:id="rId52"/>
  </p:sldIdLst>
  <p:sldSz cx="9144000" cy="6858000" type="screen4x3"/>
  <p:notesSz cx="9601200" cy="7315200"/>
  <p:defaultTextStyle>
    <a:defPPr>
      <a:defRPr lang="en-US"/>
    </a:defPPr>
    <a:lvl1pPr algn="ctr" rtl="0" fontAlgn="base">
      <a:spcBef>
        <a:spcPct val="0"/>
      </a:spcBef>
      <a:spcAft>
        <a:spcPct val="0"/>
      </a:spcAft>
      <a:defRPr sz="2000" b="1" kern="1200">
        <a:solidFill>
          <a:schemeClr val="tx1"/>
        </a:solidFill>
        <a:latin typeface="Courier New" pitchFamily="-1" charset="0"/>
        <a:ea typeface="+mn-ea"/>
        <a:cs typeface="+mn-cs"/>
      </a:defRPr>
    </a:lvl1pPr>
    <a:lvl2pPr marL="457200" algn="ctr" rtl="0" fontAlgn="base">
      <a:spcBef>
        <a:spcPct val="0"/>
      </a:spcBef>
      <a:spcAft>
        <a:spcPct val="0"/>
      </a:spcAft>
      <a:defRPr sz="2000" b="1" kern="1200">
        <a:solidFill>
          <a:schemeClr val="tx1"/>
        </a:solidFill>
        <a:latin typeface="Courier New" pitchFamily="-1" charset="0"/>
        <a:ea typeface="+mn-ea"/>
        <a:cs typeface="+mn-cs"/>
      </a:defRPr>
    </a:lvl2pPr>
    <a:lvl3pPr marL="914400" algn="ctr" rtl="0" fontAlgn="base">
      <a:spcBef>
        <a:spcPct val="0"/>
      </a:spcBef>
      <a:spcAft>
        <a:spcPct val="0"/>
      </a:spcAft>
      <a:defRPr sz="2000" b="1" kern="1200">
        <a:solidFill>
          <a:schemeClr val="tx1"/>
        </a:solidFill>
        <a:latin typeface="Courier New" pitchFamily="-1" charset="0"/>
        <a:ea typeface="+mn-ea"/>
        <a:cs typeface="+mn-cs"/>
      </a:defRPr>
    </a:lvl3pPr>
    <a:lvl4pPr marL="1371600" algn="ctr" rtl="0" fontAlgn="base">
      <a:spcBef>
        <a:spcPct val="0"/>
      </a:spcBef>
      <a:spcAft>
        <a:spcPct val="0"/>
      </a:spcAft>
      <a:defRPr sz="2000" b="1" kern="1200">
        <a:solidFill>
          <a:schemeClr val="tx1"/>
        </a:solidFill>
        <a:latin typeface="Courier New" pitchFamily="-1" charset="0"/>
        <a:ea typeface="+mn-ea"/>
        <a:cs typeface="+mn-cs"/>
      </a:defRPr>
    </a:lvl4pPr>
    <a:lvl5pPr marL="1828800" algn="ctr" rtl="0" fontAlgn="base">
      <a:spcBef>
        <a:spcPct val="0"/>
      </a:spcBef>
      <a:spcAft>
        <a:spcPct val="0"/>
      </a:spcAft>
      <a:defRPr sz="2000" b="1" kern="1200">
        <a:solidFill>
          <a:schemeClr val="tx1"/>
        </a:solidFill>
        <a:latin typeface="Courier New" pitchFamily="-1" charset="0"/>
        <a:ea typeface="+mn-ea"/>
        <a:cs typeface="+mn-cs"/>
      </a:defRPr>
    </a:lvl5pPr>
    <a:lvl6pPr marL="2286000" algn="l" defTabSz="457200" rtl="0" eaLnBrk="1" latinLnBrk="0" hangingPunct="1">
      <a:defRPr sz="2000" b="1" kern="1200">
        <a:solidFill>
          <a:schemeClr val="tx1"/>
        </a:solidFill>
        <a:latin typeface="Courier New" pitchFamily="-1" charset="0"/>
        <a:ea typeface="+mn-ea"/>
        <a:cs typeface="+mn-cs"/>
      </a:defRPr>
    </a:lvl6pPr>
    <a:lvl7pPr marL="2743200" algn="l" defTabSz="457200" rtl="0" eaLnBrk="1" latinLnBrk="0" hangingPunct="1">
      <a:defRPr sz="2000" b="1" kern="1200">
        <a:solidFill>
          <a:schemeClr val="tx1"/>
        </a:solidFill>
        <a:latin typeface="Courier New" pitchFamily="-1" charset="0"/>
        <a:ea typeface="+mn-ea"/>
        <a:cs typeface="+mn-cs"/>
      </a:defRPr>
    </a:lvl7pPr>
    <a:lvl8pPr marL="3200400" algn="l" defTabSz="457200" rtl="0" eaLnBrk="1" latinLnBrk="0" hangingPunct="1">
      <a:defRPr sz="2000" b="1" kern="1200">
        <a:solidFill>
          <a:schemeClr val="tx1"/>
        </a:solidFill>
        <a:latin typeface="Courier New" pitchFamily="-1" charset="0"/>
        <a:ea typeface="+mn-ea"/>
        <a:cs typeface="+mn-cs"/>
      </a:defRPr>
    </a:lvl8pPr>
    <a:lvl9pPr marL="3657600" algn="l" defTabSz="457200" rtl="0" eaLnBrk="1" latinLnBrk="0" hangingPunct="1">
      <a:defRPr sz="2000" b="1" kern="1200">
        <a:solidFill>
          <a:schemeClr val="tx1"/>
        </a:solidFill>
        <a:latin typeface="Courier New"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6C0A"/>
    <a:srgbClr val="F2DCDB"/>
    <a:srgbClr val="0000FF"/>
    <a:srgbClr val="FFFF99"/>
    <a:srgbClr val="009900"/>
    <a:srgbClr val="92D050"/>
    <a:srgbClr val="CCFFFF"/>
    <a:srgbClr val="FFCC99"/>
    <a:srgbClr val="FF33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B8AE69-C2E0-E442-92B0-3A901DF9D22E}" v="62" dt="2018-09-25T08:02:34.0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378" autoAdjust="0"/>
    <p:restoredTop sz="76997" autoAdjust="0"/>
  </p:normalViewPr>
  <p:slideViewPr>
    <p:cSldViewPr snapToGrid="0">
      <p:cViewPr varScale="1">
        <p:scale>
          <a:sx n="133" d="100"/>
          <a:sy n="133" d="100"/>
        </p:scale>
        <p:origin x="192" y="1776"/>
      </p:cViewPr>
      <p:guideLst>
        <p:guide orient="horz" pos="2160"/>
        <p:guide pos="2880"/>
      </p:guideLst>
    </p:cSldViewPr>
  </p:slideViewPr>
  <p:outlineViewPr>
    <p:cViewPr>
      <p:scale>
        <a:sx n="33" d="100"/>
        <a:sy n="33" d="100"/>
      </p:scale>
      <p:origin x="0" y="-120"/>
    </p:cViewPr>
  </p:outlineViewPr>
  <p:notesTextViewPr>
    <p:cViewPr>
      <p:scale>
        <a:sx n="200" d="100"/>
        <a:sy n="200" d="100"/>
      </p:scale>
      <p:origin x="0" y="0"/>
    </p:cViewPr>
  </p:notesTextViewPr>
  <p:sorterViewPr>
    <p:cViewPr>
      <p:scale>
        <a:sx n="126" d="100"/>
        <a:sy n="126" d="100"/>
      </p:scale>
      <p:origin x="0" y="0"/>
    </p:cViewPr>
  </p:sorter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o Canini" userId="f9c31d46-c3b5-4114-aea8-426b22c5f56f" providerId="ADAL" clId="{EEB8AE69-C2E0-E442-92B0-3A901DF9D22E}"/>
    <pc:docChg chg="undo custSel addSld delSld modSld">
      <pc:chgData name="Marco Canini" userId="f9c31d46-c3b5-4114-aea8-426b22c5f56f" providerId="ADAL" clId="{EEB8AE69-C2E0-E442-92B0-3A901DF9D22E}" dt="2018-09-25T08:02:34.025" v="59" actId="20577"/>
      <pc:docMkLst>
        <pc:docMk/>
      </pc:docMkLst>
      <pc:sldChg chg="modSp">
        <pc:chgData name="Marco Canini" userId="f9c31d46-c3b5-4114-aea8-426b22c5f56f" providerId="ADAL" clId="{EEB8AE69-C2E0-E442-92B0-3A901DF9D22E}" dt="2018-09-25T06:25:19.619" v="7" actId="20577"/>
        <pc:sldMkLst>
          <pc:docMk/>
          <pc:sldMk cId="0" sldId="257"/>
        </pc:sldMkLst>
        <pc:spChg chg="mod">
          <ac:chgData name="Marco Canini" userId="f9c31d46-c3b5-4114-aea8-426b22c5f56f" providerId="ADAL" clId="{EEB8AE69-C2E0-E442-92B0-3A901DF9D22E}" dt="2018-09-25T06:25:19.619" v="7" actId="20577"/>
          <ac:spMkLst>
            <pc:docMk/>
            <pc:sldMk cId="0" sldId="257"/>
            <ac:spMk id="15362" creationId="{00000000-0000-0000-0000-000000000000}"/>
          </ac:spMkLst>
        </pc:spChg>
        <pc:spChg chg="mod">
          <ac:chgData name="Marco Canini" userId="f9c31d46-c3b5-4114-aea8-426b22c5f56f" providerId="ADAL" clId="{EEB8AE69-C2E0-E442-92B0-3A901DF9D22E}" dt="2018-09-25T06:24:51.552" v="2" actId="20577"/>
          <ac:spMkLst>
            <pc:docMk/>
            <pc:sldMk cId="0" sldId="257"/>
            <ac:spMk id="15363" creationId="{00000000-0000-0000-0000-000000000000}"/>
          </ac:spMkLst>
        </pc:spChg>
      </pc:sldChg>
      <pc:sldChg chg="del">
        <pc:chgData name="Marco Canini" userId="f9c31d46-c3b5-4114-aea8-426b22c5f56f" providerId="ADAL" clId="{EEB8AE69-C2E0-E442-92B0-3A901DF9D22E}" dt="2018-09-25T06:27:05.332" v="9" actId="2696"/>
        <pc:sldMkLst>
          <pc:docMk/>
          <pc:sldMk cId="1778069" sldId="315"/>
        </pc:sldMkLst>
      </pc:sldChg>
      <pc:sldChg chg="modSp">
        <pc:chgData name="Marco Canini" userId="f9c31d46-c3b5-4114-aea8-426b22c5f56f" providerId="ADAL" clId="{EEB8AE69-C2E0-E442-92B0-3A901DF9D22E}" dt="2018-09-25T06:37:44.334" v="30" actId="20577"/>
        <pc:sldMkLst>
          <pc:docMk/>
          <pc:sldMk cId="2021318292" sldId="323"/>
        </pc:sldMkLst>
        <pc:spChg chg="mod">
          <ac:chgData name="Marco Canini" userId="f9c31d46-c3b5-4114-aea8-426b22c5f56f" providerId="ADAL" clId="{EEB8AE69-C2E0-E442-92B0-3A901DF9D22E}" dt="2018-09-25T06:37:44.334" v="30" actId="20577"/>
          <ac:spMkLst>
            <pc:docMk/>
            <pc:sldMk cId="2021318292" sldId="323"/>
            <ac:spMk id="3" creationId="{00000000-0000-0000-0000-000000000000}"/>
          </ac:spMkLst>
        </pc:spChg>
      </pc:sldChg>
      <pc:sldChg chg="modSp">
        <pc:chgData name="Marco Canini" userId="f9c31d46-c3b5-4114-aea8-426b22c5f56f" providerId="ADAL" clId="{EEB8AE69-C2E0-E442-92B0-3A901DF9D22E}" dt="2018-09-25T06:38:16.937" v="33" actId="20577"/>
        <pc:sldMkLst>
          <pc:docMk/>
          <pc:sldMk cId="564793869" sldId="324"/>
        </pc:sldMkLst>
        <pc:spChg chg="mod">
          <ac:chgData name="Marco Canini" userId="f9c31d46-c3b5-4114-aea8-426b22c5f56f" providerId="ADAL" clId="{EEB8AE69-C2E0-E442-92B0-3A901DF9D22E}" dt="2018-09-25T06:38:16.937" v="33" actId="20577"/>
          <ac:spMkLst>
            <pc:docMk/>
            <pc:sldMk cId="564793869" sldId="324"/>
            <ac:spMk id="3" creationId="{00000000-0000-0000-0000-000000000000}"/>
          </ac:spMkLst>
        </pc:spChg>
      </pc:sldChg>
      <pc:sldChg chg="modSp modNotesTx">
        <pc:chgData name="Marco Canini" userId="f9c31d46-c3b5-4114-aea8-426b22c5f56f" providerId="ADAL" clId="{EEB8AE69-C2E0-E442-92B0-3A901DF9D22E}" dt="2018-09-25T07:49:19.452" v="48" actId="20577"/>
        <pc:sldMkLst>
          <pc:docMk/>
          <pc:sldMk cId="2105249903" sldId="346"/>
        </pc:sldMkLst>
        <pc:graphicFrameChg chg="modGraphic">
          <ac:chgData name="Marco Canini" userId="f9c31d46-c3b5-4114-aea8-426b22c5f56f" providerId="ADAL" clId="{EEB8AE69-C2E0-E442-92B0-3A901DF9D22E}" dt="2018-09-25T07:47:06.502" v="47" actId="20577"/>
          <ac:graphicFrameMkLst>
            <pc:docMk/>
            <pc:sldMk cId="2105249903" sldId="346"/>
            <ac:graphicFrameMk id="5" creationId="{00000000-0000-0000-0000-000000000000}"/>
          </ac:graphicFrameMkLst>
        </pc:graphicFrameChg>
      </pc:sldChg>
      <pc:sldChg chg="modSp">
        <pc:chgData name="Marco Canini" userId="f9c31d46-c3b5-4114-aea8-426b22c5f56f" providerId="ADAL" clId="{EEB8AE69-C2E0-E442-92B0-3A901DF9D22E}" dt="2018-09-25T08:02:34.025" v="59" actId="20577"/>
        <pc:sldMkLst>
          <pc:docMk/>
          <pc:sldMk cId="1890172250" sldId="348"/>
        </pc:sldMkLst>
        <pc:spChg chg="mod">
          <ac:chgData name="Marco Canini" userId="f9c31d46-c3b5-4114-aea8-426b22c5f56f" providerId="ADAL" clId="{EEB8AE69-C2E0-E442-92B0-3A901DF9D22E}" dt="2018-09-25T08:02:34.025" v="59" actId="20577"/>
          <ac:spMkLst>
            <pc:docMk/>
            <pc:sldMk cId="1890172250" sldId="348"/>
            <ac:spMk id="2" creationId="{00000000-0000-0000-0000-000000000000}"/>
          </ac:spMkLst>
        </pc:spChg>
      </pc:sldChg>
      <pc:sldChg chg="del">
        <pc:chgData name="Marco Canini" userId="f9c31d46-c3b5-4114-aea8-426b22c5f56f" providerId="ADAL" clId="{EEB8AE69-C2E0-E442-92B0-3A901DF9D22E}" dt="2018-09-25T06:30:53.022" v="11" actId="2696"/>
        <pc:sldMkLst>
          <pc:docMk/>
          <pc:sldMk cId="371775200" sldId="379"/>
        </pc:sldMkLst>
      </pc:sldChg>
      <pc:sldChg chg="del">
        <pc:chgData name="Marco Canini" userId="f9c31d46-c3b5-4114-aea8-426b22c5f56f" providerId="ADAL" clId="{EEB8AE69-C2E0-E442-92B0-3A901DF9D22E}" dt="2018-09-25T07:59:46.723" v="50" actId="2696"/>
        <pc:sldMkLst>
          <pc:docMk/>
          <pc:sldMk cId="624142145" sldId="383"/>
        </pc:sldMkLst>
      </pc:sldChg>
      <pc:sldChg chg="del">
        <pc:chgData name="Marco Canini" userId="f9c31d46-c3b5-4114-aea8-426b22c5f56f" providerId="ADAL" clId="{EEB8AE69-C2E0-E442-92B0-3A901DF9D22E}" dt="2018-09-25T07:59:46.797" v="51" actId="2696"/>
        <pc:sldMkLst>
          <pc:docMk/>
          <pc:sldMk cId="1449145911" sldId="384"/>
        </pc:sldMkLst>
      </pc:sldChg>
      <pc:sldChg chg="del">
        <pc:chgData name="Marco Canini" userId="f9c31d46-c3b5-4114-aea8-426b22c5f56f" providerId="ADAL" clId="{EEB8AE69-C2E0-E442-92B0-3A901DF9D22E}" dt="2018-09-25T07:59:46.841" v="52" actId="2696"/>
        <pc:sldMkLst>
          <pc:docMk/>
          <pc:sldMk cId="1311277669" sldId="385"/>
        </pc:sldMkLst>
      </pc:sldChg>
      <pc:sldChg chg="add">
        <pc:chgData name="Marco Canini" userId="f9c31d46-c3b5-4114-aea8-426b22c5f56f" providerId="ADAL" clId="{EEB8AE69-C2E0-E442-92B0-3A901DF9D22E}" dt="2018-09-25T06:26:52.382" v="8"/>
        <pc:sldMkLst>
          <pc:docMk/>
          <pc:sldMk cId="1682841675" sldId="388"/>
        </pc:sldMkLst>
      </pc:sldChg>
      <pc:sldChg chg="add">
        <pc:chgData name="Marco Canini" userId="f9c31d46-c3b5-4114-aea8-426b22c5f56f" providerId="ADAL" clId="{EEB8AE69-C2E0-E442-92B0-3A901DF9D22E}" dt="2018-09-25T06:30:40.390" v="10"/>
        <pc:sldMkLst>
          <pc:docMk/>
          <pc:sldMk cId="2276973229" sldId="389"/>
        </pc:sldMkLst>
      </pc:sldChg>
      <pc:sldChg chg="add modNotesTx">
        <pc:chgData name="Marco Canini" userId="f9c31d46-c3b5-4114-aea8-426b22c5f56f" providerId="ADAL" clId="{EEB8AE69-C2E0-E442-92B0-3A901DF9D22E}" dt="2018-09-25T07:49:23.590" v="49" actId="20577"/>
        <pc:sldMkLst>
          <pc:docMk/>
          <pc:sldMk cId="1239859412" sldId="39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499" name="Rectangle 3"/>
          <p:cNvSpPr>
            <a:spLocks noGrp="1" noChangeArrowheads="1"/>
          </p:cNvSpPr>
          <p:nvPr>
            <p:ph type="dt" sz="quarter" idx="1"/>
          </p:nvPr>
        </p:nvSpPr>
        <p:spPr bwMode="auto">
          <a:xfrm>
            <a:off x="5440265" y="0"/>
            <a:ext cx="4160936"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r" defTabSz="966788">
              <a:defRPr sz="1300">
                <a:latin typeface="Courier New" pitchFamily="-107" charset="0"/>
              </a:defRPr>
            </a:lvl1pPr>
          </a:lstStyle>
          <a:p>
            <a:pPr>
              <a:defRPr/>
            </a:pPr>
            <a:endParaRPr lang="en-US" dirty="0">
              <a:latin typeface="Arial" charset="0"/>
            </a:endParaRPr>
          </a:p>
        </p:txBody>
      </p:sp>
      <p:sp>
        <p:nvSpPr>
          <p:cNvPr id="106500" name="Rectangle 4"/>
          <p:cNvSpPr>
            <a:spLocks noGrp="1" noChangeArrowheads="1"/>
          </p:cNvSpPr>
          <p:nvPr>
            <p:ph type="ftr" sz="quarter" idx="2"/>
          </p:nvPr>
        </p:nvSpPr>
        <p:spPr bwMode="auto">
          <a:xfrm>
            <a:off x="0" y="6949924"/>
            <a:ext cx="4160937"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501" name="Rectangle 5"/>
          <p:cNvSpPr>
            <a:spLocks noGrp="1" noChangeArrowheads="1"/>
          </p:cNvSpPr>
          <p:nvPr>
            <p:ph type="sldNum" sz="quarter" idx="3"/>
          </p:nvPr>
        </p:nvSpPr>
        <p:spPr bwMode="auto">
          <a:xfrm>
            <a:off x="5440265" y="6949924"/>
            <a:ext cx="4160936"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r" defTabSz="966788">
              <a:defRPr sz="1300">
                <a:latin typeface="Courier New" pitchFamily="-107" charset="0"/>
              </a:defRPr>
            </a:lvl1pPr>
          </a:lstStyle>
          <a:p>
            <a:pPr>
              <a:defRPr/>
            </a:pPr>
            <a:fld id="{227F3E45-4A14-2D47-8F04-4BB42089EFB5}" type="slidenum">
              <a:rPr lang="en-US">
                <a:latin typeface="Arial" charset="0"/>
              </a:rPr>
              <a:pPr>
                <a:defRPr/>
              </a:pPr>
              <a:t>‹#›</a:t>
            </a:fld>
            <a:endParaRPr lang="en-US" dirty="0">
              <a:latin typeface="Arial" charset="0"/>
            </a:endParaRPr>
          </a:p>
        </p:txBody>
      </p:sp>
    </p:spTree>
    <p:extLst>
      <p:ext uri="{BB962C8B-B14F-4D97-AF65-F5344CB8AC3E}">
        <p14:creationId xmlns:p14="http://schemas.microsoft.com/office/powerpoint/2010/main" val="3779570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1" name="Rectangle 3"/>
          <p:cNvSpPr>
            <a:spLocks noGrp="1" noChangeArrowheads="1"/>
          </p:cNvSpPr>
          <p:nvPr>
            <p:ph type="dt" idx="1"/>
          </p:nvPr>
        </p:nvSpPr>
        <p:spPr bwMode="auto">
          <a:xfrm>
            <a:off x="543818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r" defTabSz="957263">
              <a:defRPr sz="1300" b="0">
                <a:latin typeface="Times New Roman"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p:spPr>
      </p:sp>
      <p:sp>
        <p:nvSpPr>
          <p:cNvPr id="176133" name="Rectangle 5"/>
          <p:cNvSpPr>
            <a:spLocks noGrp="1" noChangeArrowheads="1"/>
          </p:cNvSpPr>
          <p:nvPr>
            <p:ph type="body" sz="quarter" idx="3"/>
          </p:nvPr>
        </p:nvSpPr>
        <p:spPr bwMode="auto">
          <a:xfrm>
            <a:off x="960538" y="3474963"/>
            <a:ext cx="7680127" cy="3291114"/>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6134" name="Rectangle 6"/>
          <p:cNvSpPr>
            <a:spLocks noGrp="1" noChangeArrowheads="1"/>
          </p:cNvSpPr>
          <p:nvPr>
            <p:ph type="ftr" sz="quarter" idx="4"/>
          </p:nvPr>
        </p:nvSpPr>
        <p:spPr bwMode="auto">
          <a:xfrm>
            <a:off x="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5" name="Rectangle 7"/>
          <p:cNvSpPr>
            <a:spLocks noGrp="1" noChangeArrowheads="1"/>
          </p:cNvSpPr>
          <p:nvPr>
            <p:ph type="sldNum" sz="quarter" idx="5"/>
          </p:nvPr>
        </p:nvSpPr>
        <p:spPr bwMode="auto">
          <a:xfrm>
            <a:off x="543818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r" defTabSz="957263">
              <a:defRPr sz="1300" b="0">
                <a:latin typeface="Times New Roman" pitchFamily="-107" charset="0"/>
              </a:defRPr>
            </a:lvl1pPr>
          </a:lstStyle>
          <a:p>
            <a:pPr>
              <a:defRPr/>
            </a:pPr>
            <a:fld id="{B069701C-02A1-CE43-ADB4-E98A80C283F2}" type="slidenum">
              <a:rPr lang="en-US"/>
              <a:pPr>
                <a:defRPr/>
              </a:pPr>
              <a:t>‹#›</a:t>
            </a:fld>
            <a:endParaRPr lang="en-US"/>
          </a:p>
        </p:txBody>
      </p:sp>
    </p:spTree>
    <p:extLst>
      <p:ext uri="{BB962C8B-B14F-4D97-AF65-F5344CB8AC3E}">
        <p14:creationId xmlns:p14="http://schemas.microsoft.com/office/powerpoint/2010/main" val="765150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a:t>
            </a:fld>
            <a:endParaRPr lang="en-US"/>
          </a:p>
        </p:txBody>
      </p:sp>
    </p:spTree>
    <p:extLst>
      <p:ext uri="{BB962C8B-B14F-4D97-AF65-F5344CB8AC3E}">
        <p14:creationId xmlns:p14="http://schemas.microsoft.com/office/powerpoint/2010/main" val="509874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10</a:t>
            </a:fld>
            <a:endParaRPr lang="en-US"/>
          </a:p>
        </p:txBody>
      </p:sp>
    </p:spTree>
    <p:extLst>
      <p:ext uri="{BB962C8B-B14F-4D97-AF65-F5344CB8AC3E}">
        <p14:creationId xmlns:p14="http://schemas.microsoft.com/office/powerpoint/2010/main" val="1592761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403C3E-36BC-2A48-82E8-24AA6689DA54}" type="slidenum">
              <a:rPr lang="en-US"/>
              <a:pPr/>
              <a:t>11</a:t>
            </a:fld>
            <a:endParaRPr lang="en-US"/>
          </a:p>
        </p:txBody>
      </p:sp>
      <p:sp>
        <p:nvSpPr>
          <p:cNvPr id="2099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209923" name="Rectangle 3"/>
          <p:cNvSpPr>
            <a:spLocks noGrp="1" noChangeArrowheads="1"/>
          </p:cNvSpPr>
          <p:nvPr>
            <p:ph type="body" idx="1"/>
          </p:nvPr>
        </p:nvSpPr>
        <p:spPr>
          <a:xfrm>
            <a:off x="1200150" y="3309257"/>
            <a:ext cx="6600825" cy="3135086"/>
          </a:xfrm>
        </p:spPr>
        <p:txBody>
          <a:bodyPr/>
          <a:lstStyle/>
          <a:p>
            <a:endParaRPr lang="en-US" b="1" dirty="0"/>
          </a:p>
        </p:txBody>
      </p:sp>
    </p:spTree>
    <p:extLst>
      <p:ext uri="{BB962C8B-B14F-4D97-AF65-F5344CB8AC3E}">
        <p14:creationId xmlns:p14="http://schemas.microsoft.com/office/powerpoint/2010/main" val="95519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403C3E-36BC-2A48-82E8-24AA6689DA54}" type="slidenum">
              <a:rPr lang="en-US"/>
              <a:pPr/>
              <a:t>12</a:t>
            </a:fld>
            <a:endParaRPr lang="en-US"/>
          </a:p>
        </p:txBody>
      </p:sp>
      <p:sp>
        <p:nvSpPr>
          <p:cNvPr id="20992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09923" name="Rectangle 3"/>
          <p:cNvSpPr>
            <a:spLocks noGrp="1" noChangeArrowheads="1"/>
          </p:cNvSpPr>
          <p:nvPr>
            <p:ph type="body" idx="1"/>
          </p:nvPr>
        </p:nvSpPr>
        <p:spPr>
          <a:xfrm>
            <a:off x="1200150" y="3309257"/>
            <a:ext cx="6600825" cy="3135086"/>
          </a:xfrm>
        </p:spPr>
        <p:txBody>
          <a:bodyPr/>
          <a:lstStyle/>
          <a:p>
            <a:endParaRPr lang="en-US" b="1" dirty="0"/>
          </a:p>
        </p:txBody>
      </p:sp>
    </p:spTree>
    <p:extLst>
      <p:ext uri="{BB962C8B-B14F-4D97-AF65-F5344CB8AC3E}">
        <p14:creationId xmlns:p14="http://schemas.microsoft.com/office/powerpoint/2010/main" val="3897491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13</a:t>
            </a:fld>
            <a:endParaRPr lang="en-US"/>
          </a:p>
        </p:txBody>
      </p:sp>
    </p:spTree>
    <p:extLst>
      <p:ext uri="{BB962C8B-B14F-4D97-AF65-F5344CB8AC3E}">
        <p14:creationId xmlns:p14="http://schemas.microsoft.com/office/powerpoint/2010/main" val="10870096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bwMode="auto">
          <a:noFill/>
          <a:ln>
            <a:miter lim="800000"/>
            <a:headEnd/>
            <a:tailEnd/>
          </a:ln>
        </p:spPr>
        <p:txBody>
          <a:bodyPr/>
          <a:lstStyle/>
          <a:p>
            <a:fld id="{AC0BF19C-F29C-1849-9EF3-224C772467EF}" type="slidenum">
              <a:rPr lang="en-US">
                <a:latin typeface="Times New Roman" pitchFamily="-84" charset="0"/>
                <a:ea typeface="ＭＳ Ｐゴシック" pitchFamily="-84" charset="-128"/>
                <a:cs typeface="ＭＳ Ｐゴシック" pitchFamily="-84" charset="-128"/>
              </a:rPr>
              <a:pPr/>
              <a:t>14</a:t>
            </a:fld>
            <a:endParaRPr lang="en-US">
              <a:latin typeface="Times New Roman" pitchFamily="-84" charset="0"/>
              <a:ea typeface="ＭＳ Ｐゴシック" pitchFamily="-84" charset="-128"/>
              <a:cs typeface="ＭＳ Ｐゴシック" pitchFamily="-84" charset="-128"/>
            </a:endParaRPr>
          </a:p>
        </p:txBody>
      </p:sp>
      <p:sp>
        <p:nvSpPr>
          <p:cNvPr id="194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60" name="Rectangle 3"/>
          <p:cNvSpPr>
            <a:spLocks noGrp="1" noChangeArrowheads="1"/>
          </p:cNvSpPr>
          <p:nvPr>
            <p:ph type="body" idx="1"/>
          </p:nvPr>
        </p:nvSpPr>
        <p:spPr bwMode="auto">
          <a:noFill/>
        </p:spPr>
        <p:txBody>
          <a:bodyPr/>
          <a:lstStyle/>
          <a:p>
            <a:r>
              <a:rPr lang="en-US" b="1" dirty="0">
                <a:latin typeface="Times New Roman" pitchFamily="-84" charset="0"/>
                <a:ea typeface="ＭＳ Ｐゴシック" pitchFamily="-84" charset="-128"/>
                <a:cs typeface="ＭＳ Ｐゴシック" pitchFamily="-84" charset="-128"/>
              </a:rPr>
              <a:t>Simplest scheme for partitioning and placement we’ll talk about is modulo hashing, used to be the preferred way of partitioning</a:t>
            </a:r>
            <a:r>
              <a:rPr lang="en-US" b="1" baseline="0" dirty="0">
                <a:latin typeface="Times New Roman" pitchFamily="-84" charset="0"/>
                <a:ea typeface="ＭＳ Ｐゴシック" pitchFamily="-84" charset="-128"/>
                <a:cs typeface="ＭＳ Ｐゴシック" pitchFamily="-84" charset="-128"/>
              </a:rPr>
              <a:t> and placing data before consistent hashing was invented</a:t>
            </a:r>
            <a:r>
              <a:rPr lang="en-US" b="1" dirty="0">
                <a:latin typeface="Times New Roman" pitchFamily="-84" charset="0"/>
                <a:ea typeface="ＭＳ Ｐゴシック" pitchFamily="-84" charset="-128"/>
                <a:cs typeface="ＭＳ Ｐゴシック" pitchFamily="-84" charset="-128"/>
              </a:rPr>
              <a:t>.</a:t>
            </a:r>
          </a:p>
          <a:p>
            <a:endParaRPr lang="en-US" b="1" dirty="0">
              <a:latin typeface="Times New Roman" pitchFamily="-84" charset="0"/>
              <a:ea typeface="ＭＳ Ｐゴシック" pitchFamily="-84" charset="-128"/>
              <a:cs typeface="ＭＳ Ｐゴシック" pitchFamily="-84" charset="-128"/>
            </a:endParaRPr>
          </a:p>
          <a:p>
            <a:r>
              <a:rPr lang="en-US" b="0" dirty="0">
                <a:latin typeface="Times New Roman" pitchFamily="-84" charset="0"/>
                <a:ea typeface="ＭＳ Ｐゴシック" pitchFamily="-84" charset="-128"/>
                <a:cs typeface="ＭＳ Ｐゴシック" pitchFamily="-84" charset="-128"/>
              </a:rPr>
              <a:t>SEGUE: So let's look at what happens when</a:t>
            </a:r>
            <a:r>
              <a:rPr lang="en-US" b="0" baseline="0" dirty="0">
                <a:latin typeface="Times New Roman" pitchFamily="-84" charset="0"/>
                <a:ea typeface="ＭＳ Ｐゴシック" pitchFamily="-84" charset="-128"/>
                <a:cs typeface="ＭＳ Ｐゴシック" pitchFamily="-84" charset="-128"/>
              </a:rPr>
              <a:t> the number of servers changes.</a:t>
            </a:r>
            <a:endParaRPr lang="en-US" b="0" dirty="0">
              <a:latin typeface="Times New Roman" pitchFamily="-84" charset="0"/>
              <a:ea typeface="ＭＳ Ｐゴシック" pitchFamily="-84" charset="-128"/>
              <a:cs typeface="ＭＳ Ｐゴシック" pitchFamily="-84" charset="-128"/>
            </a:endParaRPr>
          </a:p>
        </p:txBody>
      </p:sp>
    </p:spTree>
    <p:extLst>
      <p:ext uri="{BB962C8B-B14F-4D97-AF65-F5344CB8AC3E}">
        <p14:creationId xmlns:p14="http://schemas.microsoft.com/office/powerpoint/2010/main" val="20856452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15</a:t>
            </a:fld>
            <a:endParaRPr lang="en-US"/>
          </a:p>
        </p:txBody>
      </p:sp>
    </p:spTree>
    <p:extLst>
      <p:ext uri="{BB962C8B-B14F-4D97-AF65-F5344CB8AC3E}">
        <p14:creationId xmlns:p14="http://schemas.microsoft.com/office/powerpoint/2010/main" val="3001918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16</a:t>
            </a:fld>
            <a:endParaRPr lang="en-US"/>
          </a:p>
        </p:txBody>
      </p:sp>
    </p:spTree>
    <p:extLst>
      <p:ext uri="{BB962C8B-B14F-4D97-AF65-F5344CB8AC3E}">
        <p14:creationId xmlns:p14="http://schemas.microsoft.com/office/powerpoint/2010/main" val="33360867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17</a:t>
            </a:fld>
            <a:endParaRPr lang="en-US"/>
          </a:p>
        </p:txBody>
      </p:sp>
    </p:spTree>
    <p:extLst>
      <p:ext uri="{BB962C8B-B14F-4D97-AF65-F5344CB8AC3E}">
        <p14:creationId xmlns:p14="http://schemas.microsoft.com/office/powerpoint/2010/main" val="28580832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18</a:t>
            </a:fld>
            <a:endParaRPr lang="en-US"/>
          </a:p>
        </p:txBody>
      </p:sp>
    </p:spTree>
    <p:extLst>
      <p:ext uri="{BB962C8B-B14F-4D97-AF65-F5344CB8AC3E}">
        <p14:creationId xmlns:p14="http://schemas.microsoft.com/office/powerpoint/2010/main" val="2876184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19</a:t>
            </a:fld>
            <a:endParaRPr lang="en-US"/>
          </a:p>
        </p:txBody>
      </p:sp>
    </p:spTree>
    <p:extLst>
      <p:ext uri="{BB962C8B-B14F-4D97-AF65-F5344CB8AC3E}">
        <p14:creationId xmlns:p14="http://schemas.microsoft.com/office/powerpoint/2010/main" val="3660889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9247697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20</a:t>
            </a:fld>
            <a:endParaRPr lang="en-US"/>
          </a:p>
        </p:txBody>
      </p:sp>
    </p:spTree>
    <p:extLst>
      <p:ext uri="{BB962C8B-B14F-4D97-AF65-F5344CB8AC3E}">
        <p14:creationId xmlns:p14="http://schemas.microsoft.com/office/powerpoint/2010/main" val="618883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21</a:t>
            </a:fld>
            <a:endParaRPr lang="en-US"/>
          </a:p>
        </p:txBody>
      </p:sp>
    </p:spTree>
    <p:extLst>
      <p:ext uri="{BB962C8B-B14F-4D97-AF65-F5344CB8AC3E}">
        <p14:creationId xmlns:p14="http://schemas.microsoft.com/office/powerpoint/2010/main" val="31772528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22</a:t>
            </a:fld>
            <a:endParaRPr lang="en-US"/>
          </a:p>
        </p:txBody>
      </p:sp>
    </p:spTree>
    <p:extLst>
      <p:ext uri="{BB962C8B-B14F-4D97-AF65-F5344CB8AC3E}">
        <p14:creationId xmlns:p14="http://schemas.microsoft.com/office/powerpoint/2010/main" val="40501422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23</a:t>
            </a:fld>
            <a:endParaRPr lang="en-US"/>
          </a:p>
        </p:txBody>
      </p:sp>
    </p:spTree>
    <p:extLst>
      <p:ext uri="{BB962C8B-B14F-4D97-AF65-F5344CB8AC3E}">
        <p14:creationId xmlns:p14="http://schemas.microsoft.com/office/powerpoint/2010/main" val="19382677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how do</a:t>
            </a:r>
            <a:r>
              <a:rPr lang="en-US" b="1" baseline="0" dirty="0"/>
              <a:t> nodes learn where a given key should go?</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24</a:t>
            </a:fld>
            <a:endParaRPr lang="en-US"/>
          </a:p>
        </p:txBody>
      </p:sp>
    </p:spTree>
    <p:extLst>
      <p:ext uri="{BB962C8B-B14F-4D97-AF65-F5344CB8AC3E}">
        <p14:creationId xmlns:p14="http://schemas.microsoft.com/office/powerpoint/2010/main" val="6541017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25</a:t>
            </a:fld>
            <a:endParaRPr lang="en-US"/>
          </a:p>
        </p:txBody>
      </p:sp>
    </p:spTree>
    <p:extLst>
      <p:ext uri="{BB962C8B-B14F-4D97-AF65-F5344CB8AC3E}">
        <p14:creationId xmlns:p14="http://schemas.microsoft.com/office/powerpoint/2010/main" val="17495200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26</a:t>
            </a:fld>
            <a:endParaRPr lang="en-US"/>
          </a:p>
        </p:txBody>
      </p:sp>
    </p:spTree>
    <p:extLst>
      <p:ext uri="{BB962C8B-B14F-4D97-AF65-F5344CB8AC3E}">
        <p14:creationId xmlns:p14="http://schemas.microsoft.com/office/powerpoint/2010/main" val="553443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27</a:t>
            </a:fld>
            <a:endParaRPr lang="en-US"/>
          </a:p>
        </p:txBody>
      </p:sp>
    </p:spTree>
    <p:extLst>
      <p:ext uri="{BB962C8B-B14F-4D97-AF65-F5344CB8AC3E}">
        <p14:creationId xmlns:p14="http://schemas.microsoft.com/office/powerpoint/2010/main" val="37466439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28</a:t>
            </a:fld>
            <a:endParaRPr lang="en-US"/>
          </a:p>
        </p:txBody>
      </p:sp>
    </p:spTree>
    <p:extLst>
      <p:ext uri="{BB962C8B-B14F-4D97-AF65-F5344CB8AC3E}">
        <p14:creationId xmlns:p14="http://schemas.microsoft.com/office/powerpoint/2010/main" val="2834447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29</a:t>
            </a:fld>
            <a:endParaRPr lang="en-US"/>
          </a:p>
        </p:txBody>
      </p:sp>
    </p:spTree>
    <p:extLst>
      <p:ext uri="{BB962C8B-B14F-4D97-AF65-F5344CB8AC3E}">
        <p14:creationId xmlns:p14="http://schemas.microsoft.com/office/powerpoint/2010/main" val="796511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1" dirty="0"/>
              <a:t>So</a:t>
            </a:r>
            <a:r>
              <a:rPr lang="en-US" altLang="en-US" b="1" baseline="0" dirty="0"/>
              <a:t> today we’re going to talk about how we can scale services to increase their capacity to handle millions of users, billions of transactions per second, and do it without simply building faster computers (vertical).  So the trend instead starting in the 2000s has been large clusters of relatively cheap servers in datacenters.</a:t>
            </a:r>
            <a:endParaRPr lang="en-US" altLang="en-US" b="1"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3667398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30</a:t>
            </a:fld>
            <a:endParaRPr lang="en-US"/>
          </a:p>
        </p:txBody>
      </p:sp>
    </p:spTree>
    <p:extLst>
      <p:ext uri="{BB962C8B-B14F-4D97-AF65-F5344CB8AC3E}">
        <p14:creationId xmlns:p14="http://schemas.microsoft.com/office/powerpoint/2010/main" val="8694314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31</a:t>
            </a:fld>
            <a:endParaRPr lang="en-US"/>
          </a:p>
        </p:txBody>
      </p:sp>
    </p:spTree>
    <p:extLst>
      <p:ext uri="{BB962C8B-B14F-4D97-AF65-F5344CB8AC3E}">
        <p14:creationId xmlns:p14="http://schemas.microsoft.com/office/powerpoint/2010/main" val="8858531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32</a:t>
            </a:fld>
            <a:endParaRPr lang="en-US"/>
          </a:p>
        </p:txBody>
      </p:sp>
    </p:spTree>
    <p:extLst>
      <p:ext uri="{BB962C8B-B14F-4D97-AF65-F5344CB8AC3E}">
        <p14:creationId xmlns:p14="http://schemas.microsoft.com/office/powerpoint/2010/main" val="16446533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now let's see how conflicts can arise.</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33</a:t>
            </a:fld>
            <a:endParaRPr lang="en-US"/>
          </a:p>
        </p:txBody>
      </p:sp>
    </p:spTree>
    <p:extLst>
      <p:ext uri="{BB962C8B-B14F-4D97-AF65-F5344CB8AC3E}">
        <p14:creationId xmlns:p14="http://schemas.microsoft.com/office/powerpoint/2010/main" val="12929634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34</a:t>
            </a:fld>
            <a:endParaRPr lang="en-US"/>
          </a:p>
        </p:txBody>
      </p:sp>
    </p:spTree>
    <p:extLst>
      <p:ext uri="{BB962C8B-B14F-4D97-AF65-F5344CB8AC3E}">
        <p14:creationId xmlns:p14="http://schemas.microsoft.com/office/powerpoint/2010/main" val="11889147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35</a:t>
            </a:fld>
            <a:endParaRPr lang="en-US"/>
          </a:p>
        </p:txBody>
      </p:sp>
    </p:spTree>
    <p:extLst>
      <p:ext uri="{BB962C8B-B14F-4D97-AF65-F5344CB8AC3E}">
        <p14:creationId xmlns:p14="http://schemas.microsoft.com/office/powerpoint/2010/main" val="7797538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36</a:t>
            </a:fld>
            <a:endParaRPr lang="en-US"/>
          </a:p>
        </p:txBody>
      </p:sp>
    </p:spTree>
    <p:extLst>
      <p:ext uri="{BB962C8B-B14F-4D97-AF65-F5344CB8AC3E}">
        <p14:creationId xmlns:p14="http://schemas.microsoft.com/office/powerpoint/2010/main" val="7300609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37</a:t>
            </a:fld>
            <a:endParaRPr lang="en-US"/>
          </a:p>
        </p:txBody>
      </p:sp>
    </p:spTree>
    <p:extLst>
      <p:ext uri="{BB962C8B-B14F-4D97-AF65-F5344CB8AC3E}">
        <p14:creationId xmlns:p14="http://schemas.microsoft.com/office/powerpoint/2010/main" val="38359198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One way that</a:t>
            </a:r>
            <a:r>
              <a:rPr lang="en-US" b="1" baseline="0" dirty="0"/>
              <a:t> </a:t>
            </a:r>
            <a:r>
              <a:rPr lang="en-US" b="1" dirty="0"/>
              <a:t>Dynamo resolves conflicts is with a familiar concept</a:t>
            </a:r>
            <a:r>
              <a:rPr lang="en-US" b="1" baseline="0" dirty="0"/>
              <a:t> to us -- vector clocks.  Their terminology for these is VERSION VECTORS.</a:t>
            </a:r>
            <a:endParaRPr lang="en-US" b="1"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38</a:t>
            </a:fld>
            <a:endParaRPr lang="en-US"/>
          </a:p>
        </p:txBody>
      </p:sp>
    </p:spTree>
    <p:extLst>
      <p:ext uri="{BB962C8B-B14F-4D97-AF65-F5344CB8AC3E}">
        <p14:creationId xmlns:p14="http://schemas.microsoft.com/office/powerpoint/2010/main" val="333701888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given two versions of an object v1 and v2, each with a VV, if Dynamo can make the comparison of the vector clocks then the LATER version is</a:t>
            </a:r>
            <a:r>
              <a:rPr lang="en-US" b="1" baseline="0" dirty="0"/>
              <a:t> more up to date and</a:t>
            </a:r>
            <a:r>
              <a:rPr lang="en-US" b="1" dirty="0"/>
              <a:t> it can FORGET the EARLIER version.</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39</a:t>
            </a:fld>
            <a:endParaRPr lang="en-US"/>
          </a:p>
        </p:txBody>
      </p:sp>
    </p:spTree>
    <p:extLst>
      <p:ext uri="{BB962C8B-B14F-4D97-AF65-F5344CB8AC3E}">
        <p14:creationId xmlns:p14="http://schemas.microsoft.com/office/powerpoint/2010/main" val="22719619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F3F06ED2-26E2-FE4D-9FFD-2DE3FA633B52}" type="slidenum">
              <a:rPr lang="en-US" altLang="en-US">
                <a:latin typeface="Times New Roman" charset="0"/>
              </a:rPr>
              <a:pPr/>
              <a:t>4</a:t>
            </a:fld>
            <a:endParaRPr lang="en-US" altLang="en-US">
              <a:latin typeface="Times New Roman" charset="0"/>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r>
              <a:rPr lang="en-US" altLang="en-US" b="1" dirty="0"/>
              <a:t>As</a:t>
            </a:r>
            <a:r>
              <a:rPr lang="en-US" altLang="en-US" b="1" baseline="0" dirty="0"/>
              <a:t> we’ll see today it’s possible to build really powerful systems like this but </a:t>
            </a:r>
            <a:r>
              <a:rPr lang="en-US" altLang="en-US" b="1" dirty="0"/>
              <a:t>the problem with</a:t>
            </a:r>
            <a:r>
              <a:rPr lang="en-US" altLang="en-US" b="1" baseline="0" dirty="0"/>
              <a:t> horizontal scaling with cheap servers is the high frequency of failure.</a:t>
            </a:r>
          </a:p>
          <a:p>
            <a:pPr>
              <a:spcBef>
                <a:spcPct val="0"/>
              </a:spcBef>
            </a:pPr>
            <a:endParaRPr lang="en-US" altLang="en-US" b="1" baseline="0" dirty="0"/>
          </a:p>
          <a:p>
            <a:pPr>
              <a:spcBef>
                <a:spcPct val="0"/>
              </a:spcBef>
            </a:pPr>
            <a:r>
              <a:rPr lang="en-US" altLang="en-US" b="0" baseline="0" dirty="0"/>
              <a:t>SEGUE: Today we’ll see algorithms that overcome these failures.</a:t>
            </a:r>
            <a:endParaRPr lang="en-US" altLang="en-US" b="0" dirty="0"/>
          </a:p>
        </p:txBody>
      </p:sp>
    </p:spTree>
    <p:extLst>
      <p:ext uri="{BB962C8B-B14F-4D97-AF65-F5344CB8AC3E}">
        <p14:creationId xmlns:p14="http://schemas.microsoft.com/office/powerpoint/2010/main" val="268040505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40</a:t>
            </a:fld>
            <a:endParaRPr lang="en-US"/>
          </a:p>
        </p:txBody>
      </p:sp>
    </p:spTree>
    <p:extLst>
      <p:ext uri="{BB962C8B-B14F-4D97-AF65-F5344CB8AC3E}">
        <p14:creationId xmlns:p14="http://schemas.microsoft.com/office/powerpoint/2010/main" val="320429744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41</a:t>
            </a:fld>
            <a:endParaRPr lang="en-US"/>
          </a:p>
        </p:txBody>
      </p:sp>
    </p:spTree>
    <p:extLst>
      <p:ext uri="{BB962C8B-B14F-4D97-AF65-F5344CB8AC3E}">
        <p14:creationId xmlns:p14="http://schemas.microsoft.com/office/powerpoint/2010/main" val="16150964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42</a:t>
            </a:fld>
            <a:endParaRPr lang="en-US"/>
          </a:p>
        </p:txBody>
      </p:sp>
    </p:spTree>
    <p:extLst>
      <p:ext uri="{BB962C8B-B14F-4D97-AF65-F5344CB8AC3E}">
        <p14:creationId xmlns:p14="http://schemas.microsoft.com/office/powerpoint/2010/main" val="237436778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43</a:t>
            </a:fld>
            <a:endParaRPr lang="en-US"/>
          </a:p>
        </p:txBody>
      </p:sp>
    </p:spTree>
    <p:extLst>
      <p:ext uri="{BB962C8B-B14F-4D97-AF65-F5344CB8AC3E}">
        <p14:creationId xmlns:p14="http://schemas.microsoft.com/office/powerpoint/2010/main" val="29587088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44</a:t>
            </a:fld>
            <a:endParaRPr lang="en-US"/>
          </a:p>
        </p:txBody>
      </p:sp>
    </p:spTree>
    <p:extLst>
      <p:ext uri="{BB962C8B-B14F-4D97-AF65-F5344CB8AC3E}">
        <p14:creationId xmlns:p14="http://schemas.microsoft.com/office/powerpoint/2010/main" val="234828199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Problem: A node holding data received via “hinted handoff” crashes before it can pass data to a previously unavailable node in the</a:t>
            </a:r>
            <a:r>
              <a:rPr lang="en-US" b="1" baseline="0" dirty="0"/>
              <a:t> key’s </a:t>
            </a:r>
            <a:r>
              <a:rPr lang="en-US" b="1" dirty="0"/>
              <a:t>preference list.</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&gt;&gt;&gt;</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SEGUE: So we’re seeking</a:t>
            </a:r>
            <a:r>
              <a:rPr lang="en-US" baseline="0" dirty="0"/>
              <a:t> an efficient synchronization</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45</a:t>
            </a:fld>
            <a:endParaRPr lang="en-US"/>
          </a:p>
        </p:txBody>
      </p:sp>
    </p:spTree>
    <p:extLst>
      <p:ext uri="{BB962C8B-B14F-4D97-AF65-F5344CB8AC3E}">
        <p14:creationId xmlns:p14="http://schemas.microsoft.com/office/powerpoint/2010/main" val="322265923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46</a:t>
            </a:fld>
            <a:endParaRPr lang="en-US"/>
          </a:p>
        </p:txBody>
      </p:sp>
    </p:spTree>
    <p:extLst>
      <p:ext uri="{BB962C8B-B14F-4D97-AF65-F5344CB8AC3E}">
        <p14:creationId xmlns:p14="http://schemas.microsoft.com/office/powerpoint/2010/main" val="173098477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Suppose virtual</a:t>
            </a:r>
            <a:r>
              <a:rPr lang="en-US" b="1" baseline="0" dirty="0"/>
              <a:t> node A and virtual node B are syncing.</a:t>
            </a:r>
          </a:p>
          <a:p>
            <a:endParaRPr lang="en-US" b="0" dirty="0"/>
          </a:p>
          <a:p>
            <a:r>
              <a:rPr lang="en-US" b="0" dirty="0"/>
              <a:t>Find the keys that differ</a:t>
            </a:r>
            <a:r>
              <a:rPr lang="en-US" b="0" baseline="0" dirty="0"/>
              <a:t> quickly and with minimum information exchange.  This also reduces the number of disk reads needed.</a:t>
            </a:r>
            <a:endParaRPr lang="en-US" b="0"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47</a:t>
            </a:fld>
            <a:endParaRPr lang="en-US"/>
          </a:p>
        </p:txBody>
      </p:sp>
    </p:spTree>
    <p:extLst>
      <p:ext uri="{BB962C8B-B14F-4D97-AF65-F5344CB8AC3E}">
        <p14:creationId xmlns:p14="http://schemas.microsoft.com/office/powerpoint/2010/main" val="97998516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48</a:t>
            </a:fld>
            <a:endParaRPr lang="en-US"/>
          </a:p>
        </p:txBody>
      </p:sp>
    </p:spTree>
    <p:extLst>
      <p:ext uri="{BB962C8B-B14F-4D97-AF65-F5344CB8AC3E}">
        <p14:creationId xmlns:p14="http://schemas.microsoft.com/office/powerpoint/2010/main" val="193759648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49</a:t>
            </a:fld>
            <a:endParaRPr lang="en-US"/>
          </a:p>
        </p:txBody>
      </p:sp>
    </p:spTree>
    <p:extLst>
      <p:ext uri="{BB962C8B-B14F-4D97-AF65-F5344CB8AC3E}">
        <p14:creationId xmlns:p14="http://schemas.microsoft.com/office/powerpoint/2010/main" val="578490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50737372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3,</a:t>
            </a:r>
            <a:r>
              <a:rPr lang="en-US" b="0" baseline="0" dirty="0"/>
              <a:t> 3, 1: Will need to wait longer for reads and although writes fast, weaker durability for writes.</a:t>
            </a:r>
          </a:p>
          <a:p>
            <a:r>
              <a:rPr lang="en-US" b="0" baseline="0" dirty="0"/>
              <a:t>3, 1, 3: Waiting for a write quorum of 3 for writes SLOW – showstopper. </a:t>
            </a:r>
            <a:endParaRPr lang="en-US" b="0" dirty="0"/>
          </a:p>
          <a:p>
            <a:r>
              <a:rPr lang="en-US" b="0" dirty="0"/>
              <a:t>3, 3, 3: Downside would be latency increase.</a:t>
            </a:r>
          </a:p>
          <a:p>
            <a:r>
              <a:rPr lang="en-US" dirty="0"/>
              <a:t>3, 1, 1: (Incl. </a:t>
            </a:r>
            <a:r>
              <a:rPr lang="en-US" baseline="0" dirty="0"/>
              <a:t>others) </a:t>
            </a:r>
            <a:r>
              <a:rPr lang="en-US" dirty="0"/>
              <a:t>NO b/c in </a:t>
            </a:r>
            <a:r>
              <a:rPr lang="en-US" baseline="0" dirty="0"/>
              <a:t>common case of no failures, we have a LIKELIHOOD that a READ doesn’t see EARLIER WRITE!</a:t>
            </a:r>
            <a:endParaRPr lang="en-US"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50</a:t>
            </a:fld>
            <a:endParaRPr lang="en-US"/>
          </a:p>
        </p:txBody>
      </p:sp>
    </p:spTree>
    <p:extLst>
      <p:ext uri="{BB962C8B-B14F-4D97-AF65-F5344CB8AC3E}">
        <p14:creationId xmlns:p14="http://schemas.microsoft.com/office/powerpoint/2010/main" val="419550851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51</a:t>
            </a:fld>
            <a:endParaRPr lang="en-US"/>
          </a:p>
        </p:txBody>
      </p:sp>
    </p:spTree>
    <p:extLst>
      <p:ext uri="{BB962C8B-B14F-4D97-AF65-F5344CB8AC3E}">
        <p14:creationId xmlns:p14="http://schemas.microsoft.com/office/powerpoint/2010/main" val="2842102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today we’ll begin</a:t>
            </a:r>
            <a:r>
              <a:rPr lang="en-US" b="1" baseline="0" dirty="0"/>
              <a:t> with some general techniques for partitioning data, as well as identifying what matters in their performance.</a:t>
            </a:r>
          </a:p>
          <a:p>
            <a:endParaRPr lang="en-US" b="1" baseline="0" dirty="0"/>
          </a:p>
          <a:p>
            <a:r>
              <a:rPr lang="en-US" b="0" baseline="0" dirty="0"/>
              <a:t>Then Amazon Dynamo, that partitions data for the company’s web store.  </a:t>
            </a:r>
            <a:r>
              <a:rPr lang="en-US" b="0" i="1" u="sng" baseline="0" dirty="0"/>
              <a:t>And all of the techniques we’ve been discussing</a:t>
            </a:r>
            <a:r>
              <a:rPr lang="en-US" b="0" baseline="0" dirty="0"/>
              <a:t> in recent lectures are going to come into play.</a:t>
            </a:r>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6</a:t>
            </a:fld>
            <a:endParaRPr lang="en-US"/>
          </a:p>
        </p:txBody>
      </p:sp>
    </p:spTree>
    <p:extLst>
      <p:ext uri="{BB962C8B-B14F-4D97-AF65-F5344CB8AC3E}">
        <p14:creationId xmlns:p14="http://schemas.microsoft.com/office/powerpoint/2010/main" val="527805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025463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B4AA3178-9077-A140-94DF-D57640366934}" type="slidenum">
              <a:rPr lang="en-US" altLang="en-US">
                <a:latin typeface="Times New Roman" charset="0"/>
              </a:rPr>
              <a:pPr/>
              <a:t>8</a:t>
            </a:fld>
            <a:endParaRPr lang="en-US" altLang="en-US">
              <a:latin typeface="Times New Roman" charset="0"/>
            </a:endParaRPr>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97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altLang="en-US" b="1" dirty="0"/>
              <a:t>First requirement is availability.  </a:t>
            </a:r>
            <a:r>
              <a:rPr lang="en-US" dirty="0"/>
              <a:t>Availability</a:t>
            </a:r>
            <a:r>
              <a:rPr lang="en-US" baseline="0" dirty="0"/>
              <a:t> is </a:t>
            </a:r>
            <a:r>
              <a:rPr lang="en-US" dirty="0"/>
              <a:t>measured in the success of users’ operations: ”rejecting customer updates could result in poor customer experience</a:t>
            </a:r>
            <a:r>
              <a:rPr lang="en-US" baseline="0" dirty="0"/>
              <a:t> [shopping cart]”</a:t>
            </a:r>
            <a:endParaRPr lang="en-US" dirty="0"/>
          </a:p>
          <a:p>
            <a:pPr marL="0" marR="0" indent="0" algn="l" defTabSz="914400" rtl="0" eaLnBrk="0" fontAlgn="base" latinLnBrk="0" hangingPunct="0">
              <a:lnSpc>
                <a:spcPct val="100000"/>
              </a:lnSpc>
              <a:spcBef>
                <a:spcPct val="0"/>
              </a:spcBef>
              <a:spcAft>
                <a:spcPct val="0"/>
              </a:spcAft>
              <a:buClrTx/>
              <a:buSzTx/>
              <a:buFontTx/>
              <a:buNone/>
              <a:tabLst/>
              <a:defRPr/>
            </a:pPr>
            <a:endParaRPr lang="en-US" altLang="en-US" dirty="0"/>
          </a:p>
          <a:p>
            <a:r>
              <a:rPr lang="en-US" altLang="en-US" dirty="0"/>
              <a:t>Latency performance matters,</a:t>
            </a:r>
            <a:r>
              <a:rPr lang="en-US" altLang="en-US" baseline="0" dirty="0"/>
              <a:t> because a h</a:t>
            </a:r>
            <a:r>
              <a:rPr lang="en-US" altLang="en-US" dirty="0"/>
              <a:t>igher latency = lower “conversion rate” on purchases.  Each service in call chain must meet its performance contract.</a:t>
            </a:r>
          </a:p>
          <a:p>
            <a:pPr marL="0" marR="0" indent="0" algn="l" defTabSz="914400" rtl="0" eaLnBrk="0" fontAlgn="base" latinLnBrk="0" hangingPunct="0">
              <a:lnSpc>
                <a:spcPct val="100000"/>
              </a:lnSpc>
              <a:spcBef>
                <a:spcPct val="0"/>
              </a:spcBef>
              <a:spcAft>
                <a:spcPct val="0"/>
              </a:spcAft>
              <a:buClrTx/>
              <a:buSzTx/>
              <a:buFontTx/>
              <a:buNone/>
              <a:tabLst/>
              <a:defRPr/>
            </a:pPr>
            <a:endParaRPr lang="en-US" altLang="en-US" dirty="0"/>
          </a:p>
        </p:txBody>
      </p:sp>
    </p:spTree>
    <p:extLst>
      <p:ext uri="{BB962C8B-B14F-4D97-AF65-F5344CB8AC3E}">
        <p14:creationId xmlns:p14="http://schemas.microsoft.com/office/powerpoint/2010/main" val="4273906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a:t>
            </a:r>
            <a:r>
              <a:rPr lang="en-US" b="1" baseline="0" dirty="0"/>
              <a:t> API that the aggregator servers see looking at Dynamo is a basic key value store.  Keys and values are opaque to Dynamo.</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9</a:t>
            </a:fld>
            <a:endParaRPr lang="en-US"/>
          </a:p>
        </p:txBody>
      </p:sp>
    </p:spTree>
    <p:extLst>
      <p:ext uri="{BB962C8B-B14F-4D97-AF65-F5344CB8AC3E}">
        <p14:creationId xmlns:p14="http://schemas.microsoft.com/office/powerpoint/2010/main" val="5636089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82000" cy="1905000"/>
          </a:xfrm>
          <a:prstGeom prst="rect">
            <a:avLst/>
          </a:prstGeom>
        </p:spPr>
        <p:txBody>
          <a:bodyPr anchor="b"/>
          <a:lstStyle>
            <a:lvl1pPr algn="ctr">
              <a:defRPr/>
            </a:lvl1pPr>
          </a:lstStyle>
          <a:p>
            <a:r>
              <a:rPr lang="en-US"/>
              <a:t>Click to edit Master title style</a:t>
            </a:r>
          </a:p>
        </p:txBody>
      </p:sp>
      <p:sp>
        <p:nvSpPr>
          <p:cNvPr id="3" name="Subtitle 2"/>
          <p:cNvSpPr>
            <a:spLocks noGrp="1"/>
          </p:cNvSpPr>
          <p:nvPr>
            <p:ph type="subTitle" idx="1"/>
          </p:nvPr>
        </p:nvSpPr>
        <p:spPr>
          <a:xfrm>
            <a:off x="1371600" y="4495800"/>
            <a:ext cx="6400800" cy="1752600"/>
          </a:xfrm>
        </p:spPr>
        <p:txBody>
          <a:bodyPr/>
          <a:lstStyle>
            <a:lvl1pPr marL="0" indent="0" algn="ctr">
              <a:buNone/>
              <a:defRPr sz="28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userDrawn="1"/>
        </p:nvCxnSpPr>
        <p:spPr>
          <a:xfrm>
            <a:off x="152400" y="4343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867" y="2930654"/>
            <a:ext cx="3382266" cy="1100464"/>
          </a:xfrm>
          <a:prstGeom prst="rect">
            <a:avLst/>
          </a:prstGeom>
        </p:spPr>
      </p:pic>
    </p:spTree>
    <p:extLst>
      <p:ext uri="{BB962C8B-B14F-4D97-AF65-F5344CB8AC3E}">
        <p14:creationId xmlns:p14="http://schemas.microsoft.com/office/powerpoint/2010/main" val="93939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Only,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8755"/>
            <a:ext cx="8763000" cy="6298245"/>
          </a:xfrm>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6613113C-C0BF-5449-93A5-7F3F64ADB5E5}" type="datetime1">
              <a:rPr lang="en-US" smtClean="0"/>
              <a:t>9/28/21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Tree>
    <p:extLst>
      <p:ext uri="{BB962C8B-B14F-4D97-AF65-F5344CB8AC3E}">
        <p14:creationId xmlns:p14="http://schemas.microsoft.com/office/powerpoint/2010/main" val="89207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Blackout">
    <p:bg>
      <p:bgPr>
        <a:solidFill>
          <a:schemeClr val="tx1"/>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ED6988-116D-234B-A76D-9136F0888D35}" type="datetime1">
              <a:rPr lang="en-US" smtClean="0"/>
              <a:t>9/28/21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786242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lvl1pPr>
            <a:lvl2pPr>
              <a:defRPr sz="2600"/>
            </a:lvl2pPr>
            <a:lvl3pPr>
              <a:defRPr sz="2600"/>
            </a:lvl3pPr>
            <a:lvl4pPr>
              <a:defRPr sz="2600"/>
            </a:lvl4pPr>
            <a:lvl5pPr>
              <a:defRPr sz="2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2CC6132B-CB77-5E4D-AC7D-8C945C0269B4}" type="datetime1">
              <a:rPr lang="en-US" smtClean="0"/>
              <a:t>9/28/21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66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D296979-CDED-5C4A-9AC2-59601FC96336}" type="datetime1">
              <a:rPr lang="en-US" smtClean="0"/>
              <a:t>9/28/21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559B53-AEC7-9D43-BD4D-FB123296CDE3}" type="slidenum">
              <a:rPr lang="en-US"/>
              <a:pPr>
                <a:defRPr/>
              </a:pPr>
              <a:t>‹#›</a:t>
            </a:fld>
            <a:endParaRPr lang="en-US"/>
          </a:p>
        </p:txBody>
      </p:sp>
    </p:spTree>
    <p:extLst>
      <p:ext uri="{BB962C8B-B14F-4D97-AF65-F5344CB8AC3E}">
        <p14:creationId xmlns:p14="http://schemas.microsoft.com/office/powerpoint/2010/main" val="669187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5425" y="1470346"/>
            <a:ext cx="434037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470346"/>
            <a:ext cx="426356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A34ADB2-0CB4-9D4B-85A7-8502AEDB916C}" type="datetime1">
              <a:rPr lang="en-US" smtClean="0"/>
              <a:t>9/28/21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200562-6296-9E41-94C7-4DAE5BF4E447}" type="slidenum">
              <a:rPr lang="en-US"/>
              <a:pPr>
                <a:defRPr/>
              </a:pPr>
              <a:t>‹#›</a:t>
            </a:fld>
            <a:endParaRPr lang="en-US"/>
          </a:p>
        </p:txBody>
      </p:sp>
      <p:sp>
        <p:nvSpPr>
          <p:cNvPr id="8" name="Title Placeholder 1"/>
          <p:cNvSpPr>
            <a:spLocks noGrp="1"/>
          </p:cNvSpPr>
          <p:nvPr>
            <p:ph type="title"/>
          </p:nvPr>
        </p:nvSpPr>
        <p:spPr bwMode="auto">
          <a:xfrm>
            <a:off x="152400" y="152400"/>
            <a:ext cx="8759364"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10" name="Straight Connector 9"/>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573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55EBA1D0-1B82-AC45-A659-1CD175B7BC7A}" type="datetime1">
              <a:rPr lang="en-US" smtClean="0"/>
              <a:t>9/28/21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934AC4-E5A6-0446-ADDB-6CB25A5DDD13}" type="slidenum">
              <a:rPr lang="en-US"/>
              <a:pPr>
                <a:defRPr/>
              </a:pPr>
              <a:t>‹#›</a:t>
            </a:fld>
            <a:endParaRPr lang="en-US"/>
          </a:p>
        </p:txBody>
      </p:sp>
      <p:sp>
        <p:nvSpPr>
          <p:cNvPr id="6"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8" name="Straight Connector 7"/>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3722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537A44F-CDED-4242-946A-66263A28DCB4}" type="datetime1">
              <a:rPr lang="en-US" smtClean="0"/>
              <a:t>9/28/21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391087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9E25157-74A7-0A47-B133-A4BB6EC3A75C}" type="datetime1">
              <a:rPr lang="en-US" smtClean="0"/>
              <a:t>9/28/21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1BDEDE-40D3-1C4C-B3CB-CF078D2D5C07}" type="slidenum">
              <a:rPr lang="en-US"/>
              <a:pPr>
                <a:defRPr/>
              </a:pPr>
              <a:t>‹#›</a:t>
            </a:fld>
            <a:endParaRPr lang="en-US"/>
          </a:p>
        </p:txBody>
      </p:sp>
    </p:spTree>
    <p:extLst>
      <p:ext uri="{BB962C8B-B14F-4D97-AF65-F5344CB8AC3E}">
        <p14:creationId xmlns:p14="http://schemas.microsoft.com/office/powerpoint/2010/main" val="1804066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B6E0659-624E-EE45-ADB2-DC742E746762}" type="datetime1">
              <a:rPr lang="en-US" smtClean="0"/>
              <a:t>9/28/21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E0B851-7313-6B4B-90F0-D21AC23BC811}" type="slidenum">
              <a:rPr lang="en-US"/>
              <a:pPr>
                <a:defRPr/>
              </a:pPr>
              <a:t>‹#›</a:t>
            </a:fld>
            <a:endParaRPr lang="en-US"/>
          </a:p>
        </p:txBody>
      </p:sp>
    </p:spTree>
    <p:extLst>
      <p:ext uri="{BB962C8B-B14F-4D97-AF65-F5344CB8AC3E}">
        <p14:creationId xmlns:p14="http://schemas.microsoft.com/office/powerpoint/2010/main" val="298878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7EAB3181-7C82-DC4E-8756-50D776CD3DDF}" type="datetime1">
              <a:rPr lang="en-US" smtClean="0"/>
              <a:t>9/28/21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solidFill>
                  <a:schemeClr val="bg1"/>
                </a:solidFill>
              </a:defRPr>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22922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52400" y="1447800"/>
            <a:ext cx="8763000" cy="5029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2400" y="6553200"/>
            <a:ext cx="2133600" cy="2127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4A663CA5-4AFD-9C40-B994-ADAC0452F093}" type="datetime1">
              <a:rPr lang="en-US" smtClean="0"/>
              <a:t>9/28/21</a:t>
            </a:fld>
            <a:endParaRPr lang="en-US" dirty="0"/>
          </a:p>
        </p:txBody>
      </p:sp>
      <p:sp>
        <p:nvSpPr>
          <p:cNvPr id="5" name="Footer Placeholder 4"/>
          <p:cNvSpPr>
            <a:spLocks noGrp="1"/>
          </p:cNvSpPr>
          <p:nvPr>
            <p:ph type="ftr" sz="quarter" idx="3"/>
          </p:nvPr>
        </p:nvSpPr>
        <p:spPr>
          <a:xfrm>
            <a:off x="3124200" y="6553200"/>
            <a:ext cx="2895600" cy="2127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p:cNvSpPr>
            <a:spLocks noGrp="1"/>
          </p:cNvSpPr>
          <p:nvPr>
            <p:ph type="sldNum" sz="quarter" idx="4"/>
          </p:nvPr>
        </p:nvSpPr>
        <p:spPr>
          <a:xfrm>
            <a:off x="6781800" y="6553200"/>
            <a:ext cx="2133600" cy="212725"/>
          </a:xfrm>
          <a:prstGeom prst="rect">
            <a:avLst/>
          </a:prstGeom>
        </p:spPr>
        <p:txBody>
          <a:bodyPr vert="horz" lIns="36000" tIns="36000" rIns="36000" bIns="36000" rtlCol="0" anchor="ctr"/>
          <a:lstStyle>
            <a:lvl1pPr algn="r">
              <a:defRPr sz="1400" b="1">
                <a:solidFill>
                  <a:srgbClr val="FF6600"/>
                </a:solidFill>
                <a:latin typeface="+mn-lt"/>
              </a:defRPr>
            </a:lvl1pPr>
          </a:lstStyle>
          <a:p>
            <a:pPr>
              <a:defRPr/>
            </a:pPr>
            <a:fld id="{62406363-7E77-DB4B-97E5-317AD9418D55}" type="slidenum">
              <a:rPr lang="en-US" smtClean="0"/>
              <a:pPr>
                <a:defRPr/>
              </a:pPr>
              <a:t>‹#›</a:t>
            </a:fld>
            <a:endParaRPr lang="en-US"/>
          </a:p>
        </p:txBody>
      </p:sp>
    </p:spTree>
    <p:extLst>
      <p:ext uri="{BB962C8B-B14F-4D97-AF65-F5344CB8AC3E}">
        <p14:creationId xmlns:p14="http://schemas.microsoft.com/office/powerpoint/2010/main" val="6472131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457200" rtl="0" eaLnBrk="0" fontAlgn="base" hangingPunct="0">
        <a:spcBef>
          <a:spcPct val="0"/>
        </a:spcBef>
        <a:spcAft>
          <a:spcPct val="0"/>
        </a:spcAft>
        <a:defRPr sz="3600" b="1"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381000" y="685800"/>
            <a:ext cx="8382000" cy="2070100"/>
          </a:xfrm>
        </p:spPr>
        <p:txBody>
          <a:bodyPr/>
          <a:lstStyle/>
          <a:p>
            <a:r>
              <a:rPr lang="en-US" sz="4000" dirty="0"/>
              <a:t>Scaling Out Key-Value Storage: Dynamo</a:t>
            </a:r>
          </a:p>
        </p:txBody>
      </p:sp>
      <p:sp>
        <p:nvSpPr>
          <p:cNvPr id="15363" name="Rectangle 3"/>
          <p:cNvSpPr>
            <a:spLocks noGrp="1" noChangeArrowheads="1"/>
          </p:cNvSpPr>
          <p:nvPr>
            <p:ph type="subTitle" idx="1"/>
          </p:nvPr>
        </p:nvSpPr>
        <p:spPr>
          <a:xfrm>
            <a:off x="381000" y="4495800"/>
            <a:ext cx="8382000" cy="1752600"/>
          </a:xfrm>
        </p:spPr>
        <p:txBody>
          <a:bodyPr>
            <a:normAutofit/>
          </a:bodyPr>
          <a:lstStyle/>
          <a:p>
            <a:r>
              <a:rPr lang="en-US" dirty="0"/>
              <a:t>CS 240: Computing Systems and Concurrency</a:t>
            </a:r>
          </a:p>
          <a:p>
            <a:r>
              <a:rPr lang="en-US" dirty="0"/>
              <a:t>Lecture 10</a:t>
            </a:r>
          </a:p>
          <a:p>
            <a:endParaRPr lang="en-US" dirty="0"/>
          </a:p>
          <a:p>
            <a:r>
              <a:rPr lang="en-US" dirty="0"/>
              <a:t>Marco Canini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dirty="0">
                <a:solidFill>
                  <a:schemeClr val="tx1">
                    <a:lumMod val="50000"/>
                    <a:lumOff val="50000"/>
                  </a:schemeClr>
                </a:solidFill>
              </a:rPr>
              <a:t>Background and system model</a:t>
            </a:r>
          </a:p>
          <a:p>
            <a:pPr marL="514350" indent="-514350">
              <a:buFont typeface="+mj-lt"/>
              <a:buAutoNum type="arabicPeriod"/>
            </a:pPr>
            <a:endParaRPr lang="en-US" sz="3200" dirty="0"/>
          </a:p>
          <a:p>
            <a:pPr marL="514350" indent="-514350">
              <a:buFont typeface="+mj-lt"/>
              <a:buAutoNum type="arabicPeriod"/>
            </a:pPr>
            <a:r>
              <a:rPr lang="en-US" sz="3200" b="1" dirty="0"/>
              <a:t>Data partitioning</a:t>
            </a:r>
          </a:p>
          <a:p>
            <a:pPr marL="514350" indent="-514350">
              <a:buFont typeface="+mj-lt"/>
              <a:buAutoNum type="arabicPeriod"/>
            </a:pPr>
            <a:endParaRPr lang="en-US" sz="3200" dirty="0"/>
          </a:p>
          <a:p>
            <a:pPr marL="514350" indent="-514350">
              <a:buFont typeface="+mj-lt"/>
              <a:buAutoNum type="arabicPeriod"/>
            </a:pPr>
            <a:r>
              <a:rPr lang="en-US" sz="3200" dirty="0"/>
              <a:t>Failure handling</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10</a:t>
            </a:fld>
            <a:endParaRPr lang="en-US"/>
          </a:p>
        </p:txBody>
      </p:sp>
      <p:sp>
        <p:nvSpPr>
          <p:cNvPr id="4" name="Title 3"/>
          <p:cNvSpPr>
            <a:spLocks noGrp="1"/>
          </p:cNvSpPr>
          <p:nvPr>
            <p:ph type="title"/>
          </p:nvPr>
        </p:nvSpPr>
        <p:spPr/>
        <p:txBody>
          <a:bodyPr/>
          <a:lstStyle/>
          <a:p>
            <a:r>
              <a:rPr lang="en-US" dirty="0"/>
              <a:t>Today: Amazon Dynamo</a:t>
            </a:r>
          </a:p>
        </p:txBody>
      </p:sp>
    </p:spTree>
    <p:extLst>
      <p:ext uri="{BB962C8B-B14F-4D97-AF65-F5344CB8AC3E}">
        <p14:creationId xmlns:p14="http://schemas.microsoft.com/office/powerpoint/2010/main" val="340154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ide Number Placeholder 4"/>
          <p:cNvSpPr>
            <a:spLocks noGrp="1"/>
          </p:cNvSpPr>
          <p:nvPr>
            <p:ph type="sldNum" sz="quarter" idx="12"/>
          </p:nvPr>
        </p:nvSpPr>
        <p:spPr/>
        <p:txBody>
          <a:bodyPr/>
          <a:lstStyle/>
          <a:p>
            <a:fld id="{C7B8EB36-A8C5-6749-AC06-7B14898DE631}" type="slidenum">
              <a:rPr lang="en-US" smtClean="0"/>
              <a:pPr/>
              <a:t>11</a:t>
            </a:fld>
            <a:endParaRPr lang="en-US" dirty="0"/>
          </a:p>
        </p:txBody>
      </p:sp>
      <p:sp>
        <p:nvSpPr>
          <p:cNvPr id="208898" name="Rectangle 2"/>
          <p:cNvSpPr>
            <a:spLocks noGrp="1" noChangeArrowheads="1"/>
          </p:cNvSpPr>
          <p:nvPr>
            <p:ph type="title"/>
          </p:nvPr>
        </p:nvSpPr>
        <p:spPr/>
        <p:txBody>
          <a:bodyPr/>
          <a:lstStyle/>
          <a:p>
            <a:r>
              <a:rPr lang="en-US" dirty="0"/>
              <a:t>Consistent hashing recap</a:t>
            </a:r>
          </a:p>
        </p:txBody>
      </p:sp>
      <p:sp>
        <p:nvSpPr>
          <p:cNvPr id="52" name="Text Box 16">
            <a:extLst>
              <a:ext uri="{FF2B5EF4-FFF2-40B4-BE49-F238E27FC236}">
                <a16:creationId xmlns:a16="http://schemas.microsoft.com/office/drawing/2014/main" id="{457FD052-C2FD-784F-939A-5C7EA04163CB}"/>
              </a:ext>
            </a:extLst>
          </p:cNvPr>
          <p:cNvSpPr txBox="1">
            <a:spLocks noChangeArrowheads="1"/>
          </p:cNvSpPr>
          <p:nvPr/>
        </p:nvSpPr>
        <p:spPr bwMode="auto">
          <a:xfrm>
            <a:off x="591467" y="5799148"/>
            <a:ext cx="7961066"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r>
              <a:rPr lang="en-US" sz="2400" b="0">
                <a:latin typeface="Arial" charset="0"/>
              </a:rPr>
              <a:t>Key </a:t>
            </a:r>
            <a:r>
              <a:rPr lang="en-US" sz="2400" b="0" dirty="0">
                <a:latin typeface="Arial" charset="0"/>
              </a:rPr>
              <a:t>is stored at its </a:t>
            </a:r>
            <a:r>
              <a:rPr lang="en-US" sz="2400" dirty="0">
                <a:solidFill>
                  <a:schemeClr val="accent2"/>
                </a:solidFill>
                <a:latin typeface="Arial" charset="0"/>
              </a:rPr>
              <a:t>successor:</a:t>
            </a:r>
            <a:r>
              <a:rPr lang="en-US" sz="2400" b="0" dirty="0">
                <a:latin typeface="Arial" charset="0"/>
              </a:rPr>
              <a:t> node with next-higher ID</a:t>
            </a:r>
          </a:p>
        </p:txBody>
      </p:sp>
      <p:sp>
        <p:nvSpPr>
          <p:cNvPr id="53" name="Oval 52">
            <a:extLst>
              <a:ext uri="{FF2B5EF4-FFF2-40B4-BE49-F238E27FC236}">
                <a16:creationId xmlns:a16="http://schemas.microsoft.com/office/drawing/2014/main" id="{329170EF-13A2-5F46-AE01-71EC7DD2756A}"/>
              </a:ext>
            </a:extLst>
          </p:cNvPr>
          <p:cNvSpPr>
            <a:spLocks noChangeAspect="1"/>
          </p:cNvSpPr>
          <p:nvPr/>
        </p:nvSpPr>
        <p:spPr>
          <a:xfrm>
            <a:off x="4361936" y="2113005"/>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4" name="Oval 53">
            <a:extLst>
              <a:ext uri="{FF2B5EF4-FFF2-40B4-BE49-F238E27FC236}">
                <a16:creationId xmlns:a16="http://schemas.microsoft.com/office/drawing/2014/main" id="{27121B22-7137-AA49-8985-2BEDED73657F}"/>
              </a:ext>
            </a:extLst>
          </p:cNvPr>
          <p:cNvSpPr>
            <a:spLocks noChangeAspect="1"/>
          </p:cNvSpPr>
          <p:nvPr/>
        </p:nvSpPr>
        <p:spPr>
          <a:xfrm>
            <a:off x="5801936" y="202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5" name="Oval 54">
            <a:extLst>
              <a:ext uri="{FF2B5EF4-FFF2-40B4-BE49-F238E27FC236}">
                <a16:creationId xmlns:a16="http://schemas.microsoft.com/office/drawing/2014/main" id="{C5351E53-4168-2744-98CF-27AEAFC18E08}"/>
              </a:ext>
            </a:extLst>
          </p:cNvPr>
          <p:cNvSpPr>
            <a:spLocks noChangeAspect="1"/>
          </p:cNvSpPr>
          <p:nvPr/>
        </p:nvSpPr>
        <p:spPr>
          <a:xfrm>
            <a:off x="5801936" y="509327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6" name="Oval 55">
            <a:extLst>
              <a:ext uri="{FF2B5EF4-FFF2-40B4-BE49-F238E27FC236}">
                <a16:creationId xmlns:a16="http://schemas.microsoft.com/office/drawing/2014/main" id="{59B07879-5722-7C47-8DA7-3552C26B0F77}"/>
              </a:ext>
            </a:extLst>
          </p:cNvPr>
          <p:cNvSpPr>
            <a:spLocks noChangeAspect="1"/>
          </p:cNvSpPr>
          <p:nvPr/>
        </p:nvSpPr>
        <p:spPr>
          <a:xfrm>
            <a:off x="733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7" name="Oval 56">
            <a:extLst>
              <a:ext uri="{FF2B5EF4-FFF2-40B4-BE49-F238E27FC236}">
                <a16:creationId xmlns:a16="http://schemas.microsoft.com/office/drawing/2014/main" id="{6A7215F9-D8D1-AB4C-B5DB-ACBD709FF4E8}"/>
              </a:ext>
            </a:extLst>
          </p:cNvPr>
          <p:cNvSpPr>
            <a:spLocks noChangeAspect="1"/>
          </p:cNvSpPr>
          <p:nvPr/>
        </p:nvSpPr>
        <p:spPr>
          <a:xfrm>
            <a:off x="4677471" y="247889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8" name="Oval 57">
            <a:extLst>
              <a:ext uri="{FF2B5EF4-FFF2-40B4-BE49-F238E27FC236}">
                <a16:creationId xmlns:a16="http://schemas.microsoft.com/office/drawing/2014/main" id="{F2DF13EE-8738-D34F-AC7C-B27B92523D13}"/>
              </a:ext>
            </a:extLst>
          </p:cNvPr>
          <p:cNvSpPr>
            <a:spLocks noChangeAspect="1"/>
          </p:cNvSpPr>
          <p:nvPr/>
        </p:nvSpPr>
        <p:spPr>
          <a:xfrm>
            <a:off x="6895530" y="465582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9" name="Oval 58">
            <a:extLst>
              <a:ext uri="{FF2B5EF4-FFF2-40B4-BE49-F238E27FC236}">
                <a16:creationId xmlns:a16="http://schemas.microsoft.com/office/drawing/2014/main" id="{EAAEF470-7A7C-BD41-B5A0-DE52BDB9F3D1}"/>
              </a:ext>
            </a:extLst>
          </p:cNvPr>
          <p:cNvSpPr>
            <a:spLocks noChangeAspect="1"/>
          </p:cNvSpPr>
          <p:nvPr/>
        </p:nvSpPr>
        <p:spPr>
          <a:xfrm>
            <a:off x="427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0" name="Oval 59">
            <a:extLst>
              <a:ext uri="{FF2B5EF4-FFF2-40B4-BE49-F238E27FC236}">
                <a16:creationId xmlns:a16="http://schemas.microsoft.com/office/drawing/2014/main" id="{AECDE1CC-D957-C549-BFF0-0D13B796E844}"/>
              </a:ext>
            </a:extLst>
          </p:cNvPr>
          <p:cNvSpPr>
            <a:spLocks noChangeAspect="1"/>
          </p:cNvSpPr>
          <p:nvPr/>
        </p:nvSpPr>
        <p:spPr>
          <a:xfrm>
            <a:off x="6895886" y="2475433"/>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1" name="Oval 60">
            <a:extLst>
              <a:ext uri="{FF2B5EF4-FFF2-40B4-BE49-F238E27FC236}">
                <a16:creationId xmlns:a16="http://schemas.microsoft.com/office/drawing/2014/main" id="{BD6154CA-2702-D948-877B-36AE775EE705}"/>
              </a:ext>
            </a:extLst>
          </p:cNvPr>
          <p:cNvSpPr>
            <a:spLocks noChangeAspect="1"/>
          </p:cNvSpPr>
          <p:nvPr/>
        </p:nvSpPr>
        <p:spPr>
          <a:xfrm>
            <a:off x="4665114" y="4586077"/>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2" name="Text Box 10">
            <a:extLst>
              <a:ext uri="{FF2B5EF4-FFF2-40B4-BE49-F238E27FC236}">
                <a16:creationId xmlns:a16="http://schemas.microsoft.com/office/drawing/2014/main" id="{3310B058-6659-E943-9506-936F2AC4F7B2}"/>
              </a:ext>
            </a:extLst>
          </p:cNvPr>
          <p:cNvSpPr txBox="1">
            <a:spLocks noChangeAspect="1" noChangeArrowheads="1"/>
          </p:cNvSpPr>
          <p:nvPr/>
        </p:nvSpPr>
        <p:spPr bwMode="auto">
          <a:xfrm>
            <a:off x="5166417" y="3137506"/>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63" name="TextBox 62">
            <a:extLst>
              <a:ext uri="{FF2B5EF4-FFF2-40B4-BE49-F238E27FC236}">
                <a16:creationId xmlns:a16="http://schemas.microsoft.com/office/drawing/2014/main" id="{79F0BE42-BF5F-B44D-BD04-3CB1AE495E69}"/>
              </a:ext>
            </a:extLst>
          </p:cNvPr>
          <p:cNvSpPr txBox="1"/>
          <p:nvPr/>
        </p:nvSpPr>
        <p:spPr>
          <a:xfrm>
            <a:off x="5728269" y="2211522"/>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64" name="TextBox 63">
            <a:extLst>
              <a:ext uri="{FF2B5EF4-FFF2-40B4-BE49-F238E27FC236}">
                <a16:creationId xmlns:a16="http://schemas.microsoft.com/office/drawing/2014/main" id="{BA86109F-6AB5-0846-B6E2-CCBD224C099A}"/>
              </a:ext>
            </a:extLst>
          </p:cNvPr>
          <p:cNvSpPr txBox="1"/>
          <p:nvPr/>
        </p:nvSpPr>
        <p:spPr>
          <a:xfrm>
            <a:off x="6658196" y="2623970"/>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65" name="TextBox 64">
            <a:extLst>
              <a:ext uri="{FF2B5EF4-FFF2-40B4-BE49-F238E27FC236}">
                <a16:creationId xmlns:a16="http://schemas.microsoft.com/office/drawing/2014/main" id="{1E22DA05-F302-F749-91E4-37EE25559868}"/>
              </a:ext>
            </a:extLst>
          </p:cNvPr>
          <p:cNvSpPr txBox="1"/>
          <p:nvPr/>
        </p:nvSpPr>
        <p:spPr>
          <a:xfrm>
            <a:off x="6959602" y="3461193"/>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66" name="TextBox 65">
            <a:extLst>
              <a:ext uri="{FF2B5EF4-FFF2-40B4-BE49-F238E27FC236}">
                <a16:creationId xmlns:a16="http://schemas.microsoft.com/office/drawing/2014/main" id="{586FDAB3-8D72-F845-BAE1-08D1307F1547}"/>
              </a:ext>
            </a:extLst>
          </p:cNvPr>
          <p:cNvSpPr txBox="1"/>
          <p:nvPr/>
        </p:nvSpPr>
        <p:spPr>
          <a:xfrm>
            <a:off x="6578597" y="4345711"/>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67" name="TextBox 66">
            <a:extLst>
              <a:ext uri="{FF2B5EF4-FFF2-40B4-BE49-F238E27FC236}">
                <a16:creationId xmlns:a16="http://schemas.microsoft.com/office/drawing/2014/main" id="{070DAC0E-F22E-2B4F-8E93-D2744EEC13DB}"/>
              </a:ext>
            </a:extLst>
          </p:cNvPr>
          <p:cNvSpPr txBox="1"/>
          <p:nvPr/>
        </p:nvSpPr>
        <p:spPr>
          <a:xfrm>
            <a:off x="5730276" y="4703614"/>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68" name="TextBox 67">
            <a:extLst>
              <a:ext uri="{FF2B5EF4-FFF2-40B4-BE49-F238E27FC236}">
                <a16:creationId xmlns:a16="http://schemas.microsoft.com/office/drawing/2014/main" id="{FBAF9E3E-9528-514F-9FD0-3B97380F8617}"/>
              </a:ext>
            </a:extLst>
          </p:cNvPr>
          <p:cNvSpPr txBox="1"/>
          <p:nvPr/>
        </p:nvSpPr>
        <p:spPr>
          <a:xfrm>
            <a:off x="4802872" y="4255711"/>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69" name="TextBox 68">
            <a:extLst>
              <a:ext uri="{FF2B5EF4-FFF2-40B4-BE49-F238E27FC236}">
                <a16:creationId xmlns:a16="http://schemas.microsoft.com/office/drawing/2014/main" id="{6D81C607-4BD5-354E-B9A7-5C838D0B5CF0}"/>
              </a:ext>
            </a:extLst>
          </p:cNvPr>
          <p:cNvSpPr txBox="1"/>
          <p:nvPr/>
        </p:nvSpPr>
        <p:spPr>
          <a:xfrm>
            <a:off x="4496936" y="3442950"/>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70" name="TextBox 69">
            <a:extLst>
              <a:ext uri="{FF2B5EF4-FFF2-40B4-BE49-F238E27FC236}">
                <a16:creationId xmlns:a16="http://schemas.microsoft.com/office/drawing/2014/main" id="{D44B5308-3919-F643-A30E-21ADE3FC346D}"/>
              </a:ext>
            </a:extLst>
          </p:cNvPr>
          <p:cNvSpPr txBox="1"/>
          <p:nvPr/>
        </p:nvSpPr>
        <p:spPr>
          <a:xfrm>
            <a:off x="4824270" y="2620322"/>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71" name="Rectangle 70">
            <a:extLst>
              <a:ext uri="{FF2B5EF4-FFF2-40B4-BE49-F238E27FC236}">
                <a16:creationId xmlns:a16="http://schemas.microsoft.com/office/drawing/2014/main" id="{C1C2B0AF-80BC-7C4D-A09A-FB37FAC2F33E}"/>
              </a:ext>
            </a:extLst>
          </p:cNvPr>
          <p:cNvSpPr>
            <a:spLocks noChangeAspect="1"/>
          </p:cNvSpPr>
          <p:nvPr/>
        </p:nvSpPr>
        <p:spPr>
          <a:xfrm>
            <a:off x="5744155" y="195620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2" name="Rectangle 71">
            <a:extLst>
              <a:ext uri="{FF2B5EF4-FFF2-40B4-BE49-F238E27FC236}">
                <a16:creationId xmlns:a16="http://schemas.microsoft.com/office/drawing/2014/main" id="{A47EF669-427C-D548-864C-5386E5A35B16}"/>
              </a:ext>
            </a:extLst>
          </p:cNvPr>
          <p:cNvSpPr>
            <a:spLocks noChangeAspect="1"/>
          </p:cNvSpPr>
          <p:nvPr/>
        </p:nvSpPr>
        <p:spPr>
          <a:xfrm>
            <a:off x="6841004" y="4592358"/>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3" name="Rectangle 72">
            <a:extLst>
              <a:ext uri="{FF2B5EF4-FFF2-40B4-BE49-F238E27FC236}">
                <a16:creationId xmlns:a16="http://schemas.microsoft.com/office/drawing/2014/main" id="{992EDBAC-7A41-BC49-9715-90ED72538993}"/>
              </a:ext>
            </a:extLst>
          </p:cNvPr>
          <p:cNvSpPr>
            <a:spLocks noChangeAspect="1"/>
          </p:cNvSpPr>
          <p:nvPr/>
        </p:nvSpPr>
        <p:spPr>
          <a:xfrm>
            <a:off x="6842338" y="240949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4" name="Rectangle 73">
            <a:extLst>
              <a:ext uri="{FF2B5EF4-FFF2-40B4-BE49-F238E27FC236}">
                <a16:creationId xmlns:a16="http://schemas.microsoft.com/office/drawing/2014/main" id="{79CFC9B6-5794-6647-9E3F-D91BF5C71AF7}"/>
              </a:ext>
            </a:extLst>
          </p:cNvPr>
          <p:cNvSpPr>
            <a:spLocks noChangeAspect="1"/>
          </p:cNvSpPr>
          <p:nvPr/>
        </p:nvSpPr>
        <p:spPr>
          <a:xfrm>
            <a:off x="4611114" y="453876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5" name="Rectangle 74">
            <a:extLst>
              <a:ext uri="{FF2B5EF4-FFF2-40B4-BE49-F238E27FC236}">
                <a16:creationId xmlns:a16="http://schemas.microsoft.com/office/drawing/2014/main" id="{A9CCE712-3D62-D14E-A7FC-7A02E512DD22}"/>
              </a:ext>
            </a:extLst>
          </p:cNvPr>
          <p:cNvSpPr>
            <a:spLocks noChangeAspect="1"/>
          </p:cNvSpPr>
          <p:nvPr/>
        </p:nvSpPr>
        <p:spPr>
          <a:xfrm>
            <a:off x="4218781" y="349900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6" name="TextBox 75">
            <a:extLst>
              <a:ext uri="{FF2B5EF4-FFF2-40B4-BE49-F238E27FC236}">
                <a16:creationId xmlns:a16="http://schemas.microsoft.com/office/drawing/2014/main" id="{78654836-0CFE-4740-BAAA-72697C6AA7CA}"/>
              </a:ext>
            </a:extLst>
          </p:cNvPr>
          <p:cNvSpPr txBox="1"/>
          <p:nvPr/>
        </p:nvSpPr>
        <p:spPr>
          <a:xfrm>
            <a:off x="348670" y="1494539"/>
            <a:ext cx="3953326" cy="830997"/>
          </a:xfrm>
          <a:prstGeom prst="rect">
            <a:avLst/>
          </a:prstGeom>
          <a:noFill/>
        </p:spPr>
        <p:txBody>
          <a:bodyPr wrap="none" rtlCol="0">
            <a:spAutoFit/>
          </a:bodyPr>
          <a:lstStyle/>
          <a:p>
            <a:r>
              <a:rPr lang="en-CN" sz="2400" dirty="0">
                <a:latin typeface="Arial" charset="0"/>
                <a:ea typeface="Arial" charset="0"/>
                <a:cs typeface="Arial" charset="0"/>
              </a:rPr>
              <a:t>Identifiers have m = 3 bits</a:t>
            </a:r>
          </a:p>
          <a:p>
            <a:pPr algn="l"/>
            <a:r>
              <a:rPr lang="en-US" sz="2400" dirty="0">
                <a:latin typeface="Arial" charset="0"/>
                <a:ea typeface="Arial" charset="0"/>
                <a:cs typeface="Arial" charset="0"/>
              </a:rPr>
              <a:t>K</a:t>
            </a:r>
            <a:r>
              <a:rPr lang="en-CN" sz="2400" dirty="0">
                <a:latin typeface="Arial" charset="0"/>
                <a:ea typeface="Arial" charset="0"/>
                <a:cs typeface="Arial" charset="0"/>
              </a:rPr>
              <a:t>ey space: [0, 2</a:t>
            </a:r>
            <a:r>
              <a:rPr lang="en-CN" sz="2400" baseline="30000" dirty="0">
                <a:latin typeface="Arial" charset="0"/>
                <a:ea typeface="Arial" charset="0"/>
                <a:cs typeface="Arial" charset="0"/>
              </a:rPr>
              <a:t>3</a:t>
            </a:r>
            <a:r>
              <a:rPr lang="en-CN" sz="2400" dirty="0">
                <a:latin typeface="Arial" charset="0"/>
                <a:ea typeface="Arial" charset="0"/>
                <a:cs typeface="Arial" charset="0"/>
              </a:rPr>
              <a:t>-1]</a:t>
            </a:r>
          </a:p>
        </p:txBody>
      </p:sp>
      <p:sp>
        <p:nvSpPr>
          <p:cNvPr id="77" name="Oval 76">
            <a:extLst>
              <a:ext uri="{FF2B5EF4-FFF2-40B4-BE49-F238E27FC236}">
                <a16:creationId xmlns:a16="http://schemas.microsoft.com/office/drawing/2014/main" id="{A2D0B878-3EDA-D648-8CDF-67ABE1D15697}"/>
              </a:ext>
            </a:extLst>
          </p:cNvPr>
          <p:cNvSpPr>
            <a:spLocks noChangeAspect="1"/>
          </p:cNvSpPr>
          <p:nvPr/>
        </p:nvSpPr>
        <p:spPr>
          <a:xfrm>
            <a:off x="492650" y="27814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8" name="Rectangle 77">
            <a:extLst>
              <a:ext uri="{FF2B5EF4-FFF2-40B4-BE49-F238E27FC236}">
                <a16:creationId xmlns:a16="http://schemas.microsoft.com/office/drawing/2014/main" id="{9D2360A9-5CF9-AD4A-B5A4-4D74E177D2DB}"/>
              </a:ext>
            </a:extLst>
          </p:cNvPr>
          <p:cNvSpPr>
            <a:spLocks noChangeAspect="1"/>
          </p:cNvSpPr>
          <p:nvPr/>
        </p:nvSpPr>
        <p:spPr>
          <a:xfrm>
            <a:off x="437122" y="319092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9" name="TextBox 78">
            <a:extLst>
              <a:ext uri="{FF2B5EF4-FFF2-40B4-BE49-F238E27FC236}">
                <a16:creationId xmlns:a16="http://schemas.microsoft.com/office/drawing/2014/main" id="{00712AE1-C9CE-4A47-AE0A-E082ABAC5CBB}"/>
              </a:ext>
            </a:extLst>
          </p:cNvPr>
          <p:cNvSpPr txBox="1"/>
          <p:nvPr/>
        </p:nvSpPr>
        <p:spPr>
          <a:xfrm>
            <a:off x="848692" y="3119076"/>
            <a:ext cx="827471" cy="400110"/>
          </a:xfrm>
          <a:prstGeom prst="rect">
            <a:avLst/>
          </a:prstGeom>
          <a:noFill/>
        </p:spPr>
        <p:txBody>
          <a:bodyPr wrap="none" rtlCol="0">
            <a:spAutoFit/>
          </a:bodyPr>
          <a:lstStyle/>
          <a:p>
            <a:r>
              <a:rPr lang="en-CN" dirty="0">
                <a:latin typeface="Arial" charset="0"/>
                <a:ea typeface="Arial" charset="0"/>
                <a:cs typeface="Arial" charset="0"/>
              </a:rPr>
              <a:t>Node</a:t>
            </a:r>
          </a:p>
        </p:txBody>
      </p:sp>
      <p:sp>
        <p:nvSpPr>
          <p:cNvPr id="80" name="TextBox 79">
            <a:extLst>
              <a:ext uri="{FF2B5EF4-FFF2-40B4-BE49-F238E27FC236}">
                <a16:creationId xmlns:a16="http://schemas.microsoft.com/office/drawing/2014/main" id="{ACCE07FD-D0F3-814A-8F59-5AE1222DE787}"/>
              </a:ext>
            </a:extLst>
          </p:cNvPr>
          <p:cNvSpPr txBox="1"/>
          <p:nvPr/>
        </p:nvSpPr>
        <p:spPr>
          <a:xfrm>
            <a:off x="7205170" y="2353437"/>
            <a:ext cx="17652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1 </a:t>
            </a:r>
          </a:p>
        </p:txBody>
      </p:sp>
      <p:sp>
        <p:nvSpPr>
          <p:cNvPr id="81" name="TextBox 80">
            <a:extLst>
              <a:ext uri="{FF2B5EF4-FFF2-40B4-BE49-F238E27FC236}">
                <a16:creationId xmlns:a16="http://schemas.microsoft.com/office/drawing/2014/main" id="{99AE237A-D6EE-2B42-A5ED-4A0102F4B8CC}"/>
              </a:ext>
            </a:extLst>
          </p:cNvPr>
          <p:cNvSpPr txBox="1"/>
          <p:nvPr/>
        </p:nvSpPr>
        <p:spPr>
          <a:xfrm>
            <a:off x="7097005" y="4536303"/>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2, 3 </a:t>
            </a:r>
          </a:p>
        </p:txBody>
      </p:sp>
      <p:sp>
        <p:nvSpPr>
          <p:cNvPr id="82" name="TextBox 81">
            <a:extLst>
              <a:ext uri="{FF2B5EF4-FFF2-40B4-BE49-F238E27FC236}">
                <a16:creationId xmlns:a16="http://schemas.microsoft.com/office/drawing/2014/main" id="{7E04ACBC-6304-1A41-AEFF-4D76CC5F0F8B}"/>
              </a:ext>
            </a:extLst>
          </p:cNvPr>
          <p:cNvSpPr txBox="1"/>
          <p:nvPr/>
        </p:nvSpPr>
        <p:spPr>
          <a:xfrm>
            <a:off x="2540084" y="4515624"/>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4, 5 </a:t>
            </a:r>
          </a:p>
        </p:txBody>
      </p:sp>
      <p:sp>
        <p:nvSpPr>
          <p:cNvPr id="83" name="TextBox 82">
            <a:extLst>
              <a:ext uri="{FF2B5EF4-FFF2-40B4-BE49-F238E27FC236}">
                <a16:creationId xmlns:a16="http://schemas.microsoft.com/office/drawing/2014/main" id="{31A37FAF-7255-104C-BA2A-3121CA03C5D5}"/>
              </a:ext>
            </a:extLst>
          </p:cNvPr>
          <p:cNvSpPr txBox="1"/>
          <p:nvPr/>
        </p:nvSpPr>
        <p:spPr>
          <a:xfrm>
            <a:off x="2423420" y="3442950"/>
            <a:ext cx="1694695"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6</a:t>
            </a:r>
          </a:p>
        </p:txBody>
      </p:sp>
      <p:sp>
        <p:nvSpPr>
          <p:cNvPr id="84" name="TextBox 83">
            <a:extLst>
              <a:ext uri="{FF2B5EF4-FFF2-40B4-BE49-F238E27FC236}">
                <a16:creationId xmlns:a16="http://schemas.microsoft.com/office/drawing/2014/main" id="{2A5A497F-76C7-AD4F-9002-ABC70A1030B7}"/>
              </a:ext>
            </a:extLst>
          </p:cNvPr>
          <p:cNvSpPr txBox="1"/>
          <p:nvPr/>
        </p:nvSpPr>
        <p:spPr>
          <a:xfrm>
            <a:off x="6052394" y="1582098"/>
            <a:ext cx="19784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7, 0</a:t>
            </a:r>
          </a:p>
        </p:txBody>
      </p:sp>
      <p:sp>
        <p:nvSpPr>
          <p:cNvPr id="85" name="TextBox 84">
            <a:extLst>
              <a:ext uri="{FF2B5EF4-FFF2-40B4-BE49-F238E27FC236}">
                <a16:creationId xmlns:a16="http://schemas.microsoft.com/office/drawing/2014/main" id="{15B97CB6-9E61-144F-B995-15CBBA4B8206}"/>
              </a:ext>
            </a:extLst>
          </p:cNvPr>
          <p:cNvSpPr txBox="1"/>
          <p:nvPr/>
        </p:nvSpPr>
        <p:spPr>
          <a:xfrm>
            <a:off x="848692" y="2671401"/>
            <a:ext cx="2704588" cy="400110"/>
          </a:xfrm>
          <a:prstGeom prst="rect">
            <a:avLst/>
          </a:prstGeom>
          <a:noFill/>
        </p:spPr>
        <p:txBody>
          <a:bodyPr wrap="none" rtlCol="0">
            <a:spAutoFit/>
          </a:bodyPr>
          <a:lstStyle/>
          <a:p>
            <a:r>
              <a:rPr lang="en-CN" dirty="0">
                <a:latin typeface="Arial" charset="0"/>
                <a:ea typeface="Arial" charset="0"/>
                <a:cs typeface="Arial" charset="0"/>
              </a:rPr>
              <a:t>Identifiers/key space</a:t>
            </a:r>
          </a:p>
        </p:txBody>
      </p:sp>
    </p:spTree>
    <p:extLst>
      <p:ext uri="{BB962C8B-B14F-4D97-AF65-F5344CB8AC3E}">
        <p14:creationId xmlns:p14="http://schemas.microsoft.com/office/powerpoint/2010/main" val="4098798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ide Number Placeholder 4"/>
          <p:cNvSpPr>
            <a:spLocks noGrp="1"/>
          </p:cNvSpPr>
          <p:nvPr>
            <p:ph type="sldNum" sz="quarter" idx="12"/>
          </p:nvPr>
        </p:nvSpPr>
        <p:spPr/>
        <p:txBody>
          <a:bodyPr/>
          <a:lstStyle/>
          <a:p>
            <a:fld id="{C7B8EB36-A8C5-6749-AC06-7B14898DE631}" type="slidenum">
              <a:rPr lang="en-US" smtClean="0"/>
              <a:pPr/>
              <a:t>12</a:t>
            </a:fld>
            <a:endParaRPr lang="en-US" dirty="0"/>
          </a:p>
        </p:txBody>
      </p:sp>
      <p:sp>
        <p:nvSpPr>
          <p:cNvPr id="208898" name="Rectangle 2"/>
          <p:cNvSpPr>
            <a:spLocks noGrp="1" noChangeArrowheads="1"/>
          </p:cNvSpPr>
          <p:nvPr>
            <p:ph type="title"/>
          </p:nvPr>
        </p:nvSpPr>
        <p:spPr/>
        <p:txBody>
          <a:bodyPr/>
          <a:lstStyle/>
          <a:p>
            <a:r>
              <a:rPr lang="en-US" dirty="0"/>
              <a:t>Incremental scalability</a:t>
            </a:r>
            <a:br>
              <a:rPr lang="en-US" dirty="0"/>
            </a:br>
            <a:r>
              <a:rPr lang="en-US" sz="3600" dirty="0"/>
              <a:t>(why consistent hashing)</a:t>
            </a:r>
            <a:endParaRPr lang="en-US" dirty="0"/>
          </a:p>
        </p:txBody>
      </p:sp>
      <p:sp>
        <p:nvSpPr>
          <p:cNvPr id="52" name="Text Box 16">
            <a:extLst>
              <a:ext uri="{FF2B5EF4-FFF2-40B4-BE49-F238E27FC236}">
                <a16:creationId xmlns:a16="http://schemas.microsoft.com/office/drawing/2014/main" id="{457FD052-C2FD-784F-939A-5C7EA04163CB}"/>
              </a:ext>
            </a:extLst>
          </p:cNvPr>
          <p:cNvSpPr txBox="1">
            <a:spLocks noChangeArrowheads="1"/>
          </p:cNvSpPr>
          <p:nvPr/>
        </p:nvSpPr>
        <p:spPr bwMode="auto">
          <a:xfrm>
            <a:off x="591467" y="5799148"/>
            <a:ext cx="7961066"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r>
              <a:rPr lang="en-US" sz="2400" b="0">
                <a:latin typeface="Arial" charset="0"/>
              </a:rPr>
              <a:t>Key </a:t>
            </a:r>
            <a:r>
              <a:rPr lang="en-US" sz="2400" b="0" dirty="0">
                <a:latin typeface="Arial" charset="0"/>
              </a:rPr>
              <a:t>is stored at its </a:t>
            </a:r>
            <a:r>
              <a:rPr lang="en-US" sz="2400" dirty="0">
                <a:solidFill>
                  <a:schemeClr val="accent2"/>
                </a:solidFill>
                <a:latin typeface="Arial" charset="0"/>
              </a:rPr>
              <a:t>successor:</a:t>
            </a:r>
            <a:r>
              <a:rPr lang="en-US" sz="2400" b="0" dirty="0">
                <a:latin typeface="Arial" charset="0"/>
              </a:rPr>
              <a:t> node with next-higher ID</a:t>
            </a:r>
          </a:p>
        </p:txBody>
      </p:sp>
      <p:sp>
        <p:nvSpPr>
          <p:cNvPr id="53" name="Oval 52">
            <a:extLst>
              <a:ext uri="{FF2B5EF4-FFF2-40B4-BE49-F238E27FC236}">
                <a16:creationId xmlns:a16="http://schemas.microsoft.com/office/drawing/2014/main" id="{329170EF-13A2-5F46-AE01-71EC7DD2756A}"/>
              </a:ext>
            </a:extLst>
          </p:cNvPr>
          <p:cNvSpPr>
            <a:spLocks noChangeAspect="1"/>
          </p:cNvSpPr>
          <p:nvPr/>
        </p:nvSpPr>
        <p:spPr>
          <a:xfrm>
            <a:off x="4361936" y="2113005"/>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4" name="Oval 53">
            <a:extLst>
              <a:ext uri="{FF2B5EF4-FFF2-40B4-BE49-F238E27FC236}">
                <a16:creationId xmlns:a16="http://schemas.microsoft.com/office/drawing/2014/main" id="{27121B22-7137-AA49-8985-2BEDED73657F}"/>
              </a:ext>
            </a:extLst>
          </p:cNvPr>
          <p:cNvSpPr>
            <a:spLocks noChangeAspect="1"/>
          </p:cNvSpPr>
          <p:nvPr/>
        </p:nvSpPr>
        <p:spPr>
          <a:xfrm>
            <a:off x="5801936" y="202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5" name="Oval 54">
            <a:extLst>
              <a:ext uri="{FF2B5EF4-FFF2-40B4-BE49-F238E27FC236}">
                <a16:creationId xmlns:a16="http://schemas.microsoft.com/office/drawing/2014/main" id="{C5351E53-4168-2744-98CF-27AEAFC18E08}"/>
              </a:ext>
            </a:extLst>
          </p:cNvPr>
          <p:cNvSpPr>
            <a:spLocks noChangeAspect="1"/>
          </p:cNvSpPr>
          <p:nvPr/>
        </p:nvSpPr>
        <p:spPr>
          <a:xfrm>
            <a:off x="5801936" y="509327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6" name="Oval 55">
            <a:extLst>
              <a:ext uri="{FF2B5EF4-FFF2-40B4-BE49-F238E27FC236}">
                <a16:creationId xmlns:a16="http://schemas.microsoft.com/office/drawing/2014/main" id="{59B07879-5722-7C47-8DA7-3552C26B0F77}"/>
              </a:ext>
            </a:extLst>
          </p:cNvPr>
          <p:cNvSpPr>
            <a:spLocks noChangeAspect="1"/>
          </p:cNvSpPr>
          <p:nvPr/>
        </p:nvSpPr>
        <p:spPr>
          <a:xfrm>
            <a:off x="733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7" name="Oval 56">
            <a:extLst>
              <a:ext uri="{FF2B5EF4-FFF2-40B4-BE49-F238E27FC236}">
                <a16:creationId xmlns:a16="http://schemas.microsoft.com/office/drawing/2014/main" id="{6A7215F9-D8D1-AB4C-B5DB-ACBD709FF4E8}"/>
              </a:ext>
            </a:extLst>
          </p:cNvPr>
          <p:cNvSpPr>
            <a:spLocks noChangeAspect="1"/>
          </p:cNvSpPr>
          <p:nvPr/>
        </p:nvSpPr>
        <p:spPr>
          <a:xfrm>
            <a:off x="4677471" y="247889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8" name="Oval 57">
            <a:extLst>
              <a:ext uri="{FF2B5EF4-FFF2-40B4-BE49-F238E27FC236}">
                <a16:creationId xmlns:a16="http://schemas.microsoft.com/office/drawing/2014/main" id="{F2DF13EE-8738-D34F-AC7C-B27B92523D13}"/>
              </a:ext>
            </a:extLst>
          </p:cNvPr>
          <p:cNvSpPr>
            <a:spLocks noChangeAspect="1"/>
          </p:cNvSpPr>
          <p:nvPr/>
        </p:nvSpPr>
        <p:spPr>
          <a:xfrm>
            <a:off x="6895530" y="465582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9" name="Oval 58">
            <a:extLst>
              <a:ext uri="{FF2B5EF4-FFF2-40B4-BE49-F238E27FC236}">
                <a16:creationId xmlns:a16="http://schemas.microsoft.com/office/drawing/2014/main" id="{EAAEF470-7A7C-BD41-B5A0-DE52BDB9F3D1}"/>
              </a:ext>
            </a:extLst>
          </p:cNvPr>
          <p:cNvSpPr>
            <a:spLocks noChangeAspect="1"/>
          </p:cNvSpPr>
          <p:nvPr/>
        </p:nvSpPr>
        <p:spPr>
          <a:xfrm>
            <a:off x="427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0" name="Oval 59">
            <a:extLst>
              <a:ext uri="{FF2B5EF4-FFF2-40B4-BE49-F238E27FC236}">
                <a16:creationId xmlns:a16="http://schemas.microsoft.com/office/drawing/2014/main" id="{AECDE1CC-D957-C549-BFF0-0D13B796E844}"/>
              </a:ext>
            </a:extLst>
          </p:cNvPr>
          <p:cNvSpPr>
            <a:spLocks noChangeAspect="1"/>
          </p:cNvSpPr>
          <p:nvPr/>
        </p:nvSpPr>
        <p:spPr>
          <a:xfrm>
            <a:off x="6895886" y="2475433"/>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1" name="Oval 60">
            <a:extLst>
              <a:ext uri="{FF2B5EF4-FFF2-40B4-BE49-F238E27FC236}">
                <a16:creationId xmlns:a16="http://schemas.microsoft.com/office/drawing/2014/main" id="{BD6154CA-2702-D948-877B-36AE775EE705}"/>
              </a:ext>
            </a:extLst>
          </p:cNvPr>
          <p:cNvSpPr>
            <a:spLocks noChangeAspect="1"/>
          </p:cNvSpPr>
          <p:nvPr/>
        </p:nvSpPr>
        <p:spPr>
          <a:xfrm>
            <a:off x="4665114" y="4586077"/>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2" name="Text Box 10">
            <a:extLst>
              <a:ext uri="{FF2B5EF4-FFF2-40B4-BE49-F238E27FC236}">
                <a16:creationId xmlns:a16="http://schemas.microsoft.com/office/drawing/2014/main" id="{3310B058-6659-E943-9506-936F2AC4F7B2}"/>
              </a:ext>
            </a:extLst>
          </p:cNvPr>
          <p:cNvSpPr txBox="1">
            <a:spLocks noChangeAspect="1" noChangeArrowheads="1"/>
          </p:cNvSpPr>
          <p:nvPr/>
        </p:nvSpPr>
        <p:spPr bwMode="auto">
          <a:xfrm>
            <a:off x="5166417" y="3137506"/>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63" name="TextBox 62">
            <a:extLst>
              <a:ext uri="{FF2B5EF4-FFF2-40B4-BE49-F238E27FC236}">
                <a16:creationId xmlns:a16="http://schemas.microsoft.com/office/drawing/2014/main" id="{79F0BE42-BF5F-B44D-BD04-3CB1AE495E69}"/>
              </a:ext>
            </a:extLst>
          </p:cNvPr>
          <p:cNvSpPr txBox="1"/>
          <p:nvPr/>
        </p:nvSpPr>
        <p:spPr>
          <a:xfrm>
            <a:off x="5728269" y="2211522"/>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64" name="TextBox 63">
            <a:extLst>
              <a:ext uri="{FF2B5EF4-FFF2-40B4-BE49-F238E27FC236}">
                <a16:creationId xmlns:a16="http://schemas.microsoft.com/office/drawing/2014/main" id="{BA86109F-6AB5-0846-B6E2-CCBD224C099A}"/>
              </a:ext>
            </a:extLst>
          </p:cNvPr>
          <p:cNvSpPr txBox="1"/>
          <p:nvPr/>
        </p:nvSpPr>
        <p:spPr>
          <a:xfrm>
            <a:off x="6658196" y="2623970"/>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65" name="TextBox 64">
            <a:extLst>
              <a:ext uri="{FF2B5EF4-FFF2-40B4-BE49-F238E27FC236}">
                <a16:creationId xmlns:a16="http://schemas.microsoft.com/office/drawing/2014/main" id="{1E22DA05-F302-F749-91E4-37EE25559868}"/>
              </a:ext>
            </a:extLst>
          </p:cNvPr>
          <p:cNvSpPr txBox="1"/>
          <p:nvPr/>
        </p:nvSpPr>
        <p:spPr>
          <a:xfrm>
            <a:off x="6959602" y="3461193"/>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66" name="TextBox 65">
            <a:extLst>
              <a:ext uri="{FF2B5EF4-FFF2-40B4-BE49-F238E27FC236}">
                <a16:creationId xmlns:a16="http://schemas.microsoft.com/office/drawing/2014/main" id="{586FDAB3-8D72-F845-BAE1-08D1307F1547}"/>
              </a:ext>
            </a:extLst>
          </p:cNvPr>
          <p:cNvSpPr txBox="1"/>
          <p:nvPr/>
        </p:nvSpPr>
        <p:spPr>
          <a:xfrm>
            <a:off x="6578597" y="4345711"/>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67" name="TextBox 66">
            <a:extLst>
              <a:ext uri="{FF2B5EF4-FFF2-40B4-BE49-F238E27FC236}">
                <a16:creationId xmlns:a16="http://schemas.microsoft.com/office/drawing/2014/main" id="{070DAC0E-F22E-2B4F-8E93-D2744EEC13DB}"/>
              </a:ext>
            </a:extLst>
          </p:cNvPr>
          <p:cNvSpPr txBox="1"/>
          <p:nvPr/>
        </p:nvSpPr>
        <p:spPr>
          <a:xfrm>
            <a:off x="5730276" y="4703614"/>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68" name="TextBox 67">
            <a:extLst>
              <a:ext uri="{FF2B5EF4-FFF2-40B4-BE49-F238E27FC236}">
                <a16:creationId xmlns:a16="http://schemas.microsoft.com/office/drawing/2014/main" id="{FBAF9E3E-9528-514F-9FD0-3B97380F8617}"/>
              </a:ext>
            </a:extLst>
          </p:cNvPr>
          <p:cNvSpPr txBox="1"/>
          <p:nvPr/>
        </p:nvSpPr>
        <p:spPr>
          <a:xfrm>
            <a:off x="4802872" y="4255711"/>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69" name="TextBox 68">
            <a:extLst>
              <a:ext uri="{FF2B5EF4-FFF2-40B4-BE49-F238E27FC236}">
                <a16:creationId xmlns:a16="http://schemas.microsoft.com/office/drawing/2014/main" id="{6D81C607-4BD5-354E-B9A7-5C838D0B5CF0}"/>
              </a:ext>
            </a:extLst>
          </p:cNvPr>
          <p:cNvSpPr txBox="1"/>
          <p:nvPr/>
        </p:nvSpPr>
        <p:spPr>
          <a:xfrm>
            <a:off x="4496936" y="3442950"/>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70" name="TextBox 69">
            <a:extLst>
              <a:ext uri="{FF2B5EF4-FFF2-40B4-BE49-F238E27FC236}">
                <a16:creationId xmlns:a16="http://schemas.microsoft.com/office/drawing/2014/main" id="{D44B5308-3919-F643-A30E-21ADE3FC346D}"/>
              </a:ext>
            </a:extLst>
          </p:cNvPr>
          <p:cNvSpPr txBox="1"/>
          <p:nvPr/>
        </p:nvSpPr>
        <p:spPr>
          <a:xfrm>
            <a:off x="4824270" y="2620322"/>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71" name="Rectangle 70">
            <a:extLst>
              <a:ext uri="{FF2B5EF4-FFF2-40B4-BE49-F238E27FC236}">
                <a16:creationId xmlns:a16="http://schemas.microsoft.com/office/drawing/2014/main" id="{C1C2B0AF-80BC-7C4D-A09A-FB37FAC2F33E}"/>
              </a:ext>
            </a:extLst>
          </p:cNvPr>
          <p:cNvSpPr>
            <a:spLocks noChangeAspect="1"/>
          </p:cNvSpPr>
          <p:nvPr/>
        </p:nvSpPr>
        <p:spPr>
          <a:xfrm>
            <a:off x="5744155" y="195620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2" name="Rectangle 71">
            <a:extLst>
              <a:ext uri="{FF2B5EF4-FFF2-40B4-BE49-F238E27FC236}">
                <a16:creationId xmlns:a16="http://schemas.microsoft.com/office/drawing/2014/main" id="{A47EF669-427C-D548-864C-5386E5A35B16}"/>
              </a:ext>
            </a:extLst>
          </p:cNvPr>
          <p:cNvSpPr>
            <a:spLocks noChangeAspect="1"/>
          </p:cNvSpPr>
          <p:nvPr/>
        </p:nvSpPr>
        <p:spPr>
          <a:xfrm>
            <a:off x="6841004" y="4592358"/>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3" name="Rectangle 72">
            <a:extLst>
              <a:ext uri="{FF2B5EF4-FFF2-40B4-BE49-F238E27FC236}">
                <a16:creationId xmlns:a16="http://schemas.microsoft.com/office/drawing/2014/main" id="{992EDBAC-7A41-BC49-9715-90ED72538993}"/>
              </a:ext>
            </a:extLst>
          </p:cNvPr>
          <p:cNvSpPr>
            <a:spLocks noChangeAspect="1"/>
          </p:cNvSpPr>
          <p:nvPr/>
        </p:nvSpPr>
        <p:spPr>
          <a:xfrm>
            <a:off x="6842338" y="240949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4" name="Rectangle 73">
            <a:extLst>
              <a:ext uri="{FF2B5EF4-FFF2-40B4-BE49-F238E27FC236}">
                <a16:creationId xmlns:a16="http://schemas.microsoft.com/office/drawing/2014/main" id="{79CFC9B6-5794-6647-9E3F-D91BF5C71AF7}"/>
              </a:ext>
            </a:extLst>
          </p:cNvPr>
          <p:cNvSpPr>
            <a:spLocks noChangeAspect="1"/>
          </p:cNvSpPr>
          <p:nvPr/>
        </p:nvSpPr>
        <p:spPr>
          <a:xfrm>
            <a:off x="4611114" y="453876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5" name="Rectangle 74">
            <a:extLst>
              <a:ext uri="{FF2B5EF4-FFF2-40B4-BE49-F238E27FC236}">
                <a16:creationId xmlns:a16="http://schemas.microsoft.com/office/drawing/2014/main" id="{A9CCE712-3D62-D14E-A7FC-7A02E512DD22}"/>
              </a:ext>
            </a:extLst>
          </p:cNvPr>
          <p:cNvSpPr>
            <a:spLocks noChangeAspect="1"/>
          </p:cNvSpPr>
          <p:nvPr/>
        </p:nvSpPr>
        <p:spPr>
          <a:xfrm>
            <a:off x="4218781" y="349900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6" name="TextBox 75">
            <a:extLst>
              <a:ext uri="{FF2B5EF4-FFF2-40B4-BE49-F238E27FC236}">
                <a16:creationId xmlns:a16="http://schemas.microsoft.com/office/drawing/2014/main" id="{78654836-0CFE-4740-BAAA-72697C6AA7CA}"/>
              </a:ext>
            </a:extLst>
          </p:cNvPr>
          <p:cNvSpPr txBox="1"/>
          <p:nvPr/>
        </p:nvSpPr>
        <p:spPr>
          <a:xfrm>
            <a:off x="348670" y="1494539"/>
            <a:ext cx="3953326" cy="830997"/>
          </a:xfrm>
          <a:prstGeom prst="rect">
            <a:avLst/>
          </a:prstGeom>
          <a:noFill/>
        </p:spPr>
        <p:txBody>
          <a:bodyPr wrap="none" rtlCol="0">
            <a:spAutoFit/>
          </a:bodyPr>
          <a:lstStyle/>
          <a:p>
            <a:r>
              <a:rPr lang="en-CN" sz="2400" dirty="0">
                <a:latin typeface="Arial" charset="0"/>
                <a:ea typeface="Arial" charset="0"/>
                <a:cs typeface="Arial" charset="0"/>
              </a:rPr>
              <a:t>Identifiers have m = 3 bits</a:t>
            </a:r>
          </a:p>
          <a:p>
            <a:pPr algn="l"/>
            <a:r>
              <a:rPr lang="en-US" sz="2400" dirty="0">
                <a:latin typeface="Arial" charset="0"/>
                <a:ea typeface="Arial" charset="0"/>
                <a:cs typeface="Arial" charset="0"/>
              </a:rPr>
              <a:t>K</a:t>
            </a:r>
            <a:r>
              <a:rPr lang="en-CN" sz="2400" dirty="0">
                <a:latin typeface="Arial" charset="0"/>
                <a:ea typeface="Arial" charset="0"/>
                <a:cs typeface="Arial" charset="0"/>
              </a:rPr>
              <a:t>ey space: [0, 2</a:t>
            </a:r>
            <a:r>
              <a:rPr lang="en-CN" sz="2400" baseline="30000" dirty="0">
                <a:latin typeface="Arial" charset="0"/>
                <a:ea typeface="Arial" charset="0"/>
                <a:cs typeface="Arial" charset="0"/>
              </a:rPr>
              <a:t>3</a:t>
            </a:r>
            <a:r>
              <a:rPr lang="en-CN" sz="2400" dirty="0">
                <a:latin typeface="Arial" charset="0"/>
                <a:ea typeface="Arial" charset="0"/>
                <a:cs typeface="Arial" charset="0"/>
              </a:rPr>
              <a:t>-1]</a:t>
            </a:r>
          </a:p>
        </p:txBody>
      </p:sp>
      <p:sp>
        <p:nvSpPr>
          <p:cNvPr id="77" name="Oval 76">
            <a:extLst>
              <a:ext uri="{FF2B5EF4-FFF2-40B4-BE49-F238E27FC236}">
                <a16:creationId xmlns:a16="http://schemas.microsoft.com/office/drawing/2014/main" id="{A2D0B878-3EDA-D648-8CDF-67ABE1D15697}"/>
              </a:ext>
            </a:extLst>
          </p:cNvPr>
          <p:cNvSpPr>
            <a:spLocks noChangeAspect="1"/>
          </p:cNvSpPr>
          <p:nvPr/>
        </p:nvSpPr>
        <p:spPr>
          <a:xfrm>
            <a:off x="492650" y="27814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8" name="Rectangle 77">
            <a:extLst>
              <a:ext uri="{FF2B5EF4-FFF2-40B4-BE49-F238E27FC236}">
                <a16:creationId xmlns:a16="http://schemas.microsoft.com/office/drawing/2014/main" id="{9D2360A9-5CF9-AD4A-B5A4-4D74E177D2DB}"/>
              </a:ext>
            </a:extLst>
          </p:cNvPr>
          <p:cNvSpPr>
            <a:spLocks noChangeAspect="1"/>
          </p:cNvSpPr>
          <p:nvPr/>
        </p:nvSpPr>
        <p:spPr>
          <a:xfrm>
            <a:off x="437122" y="319092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9" name="TextBox 78">
            <a:extLst>
              <a:ext uri="{FF2B5EF4-FFF2-40B4-BE49-F238E27FC236}">
                <a16:creationId xmlns:a16="http://schemas.microsoft.com/office/drawing/2014/main" id="{00712AE1-C9CE-4A47-AE0A-E082ABAC5CBB}"/>
              </a:ext>
            </a:extLst>
          </p:cNvPr>
          <p:cNvSpPr txBox="1"/>
          <p:nvPr/>
        </p:nvSpPr>
        <p:spPr>
          <a:xfrm>
            <a:off x="848692" y="3119076"/>
            <a:ext cx="827471" cy="400110"/>
          </a:xfrm>
          <a:prstGeom prst="rect">
            <a:avLst/>
          </a:prstGeom>
          <a:noFill/>
        </p:spPr>
        <p:txBody>
          <a:bodyPr wrap="none" rtlCol="0">
            <a:spAutoFit/>
          </a:bodyPr>
          <a:lstStyle/>
          <a:p>
            <a:r>
              <a:rPr lang="en-CN" dirty="0">
                <a:latin typeface="Arial" charset="0"/>
                <a:ea typeface="Arial" charset="0"/>
                <a:cs typeface="Arial" charset="0"/>
              </a:rPr>
              <a:t>Node</a:t>
            </a:r>
          </a:p>
        </p:txBody>
      </p:sp>
      <p:sp>
        <p:nvSpPr>
          <p:cNvPr id="80" name="TextBox 79">
            <a:extLst>
              <a:ext uri="{FF2B5EF4-FFF2-40B4-BE49-F238E27FC236}">
                <a16:creationId xmlns:a16="http://schemas.microsoft.com/office/drawing/2014/main" id="{ACCE07FD-D0F3-814A-8F59-5AE1222DE787}"/>
              </a:ext>
            </a:extLst>
          </p:cNvPr>
          <p:cNvSpPr txBox="1"/>
          <p:nvPr/>
        </p:nvSpPr>
        <p:spPr>
          <a:xfrm>
            <a:off x="7205170" y="2353437"/>
            <a:ext cx="17652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1 </a:t>
            </a:r>
          </a:p>
        </p:txBody>
      </p:sp>
      <p:sp>
        <p:nvSpPr>
          <p:cNvPr id="81" name="TextBox 80">
            <a:extLst>
              <a:ext uri="{FF2B5EF4-FFF2-40B4-BE49-F238E27FC236}">
                <a16:creationId xmlns:a16="http://schemas.microsoft.com/office/drawing/2014/main" id="{99AE237A-D6EE-2B42-A5ED-4A0102F4B8CC}"/>
              </a:ext>
            </a:extLst>
          </p:cNvPr>
          <p:cNvSpPr txBox="1"/>
          <p:nvPr/>
        </p:nvSpPr>
        <p:spPr>
          <a:xfrm>
            <a:off x="7097005" y="4536303"/>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2, 3 </a:t>
            </a:r>
          </a:p>
        </p:txBody>
      </p:sp>
      <p:sp>
        <p:nvSpPr>
          <p:cNvPr id="82" name="TextBox 81">
            <a:extLst>
              <a:ext uri="{FF2B5EF4-FFF2-40B4-BE49-F238E27FC236}">
                <a16:creationId xmlns:a16="http://schemas.microsoft.com/office/drawing/2014/main" id="{7E04ACBC-6304-1A41-AEFF-4D76CC5F0F8B}"/>
              </a:ext>
            </a:extLst>
          </p:cNvPr>
          <p:cNvSpPr txBox="1"/>
          <p:nvPr/>
        </p:nvSpPr>
        <p:spPr>
          <a:xfrm>
            <a:off x="2540084" y="4515624"/>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4, 5 </a:t>
            </a:r>
          </a:p>
        </p:txBody>
      </p:sp>
      <p:sp>
        <p:nvSpPr>
          <p:cNvPr id="83" name="TextBox 82">
            <a:extLst>
              <a:ext uri="{FF2B5EF4-FFF2-40B4-BE49-F238E27FC236}">
                <a16:creationId xmlns:a16="http://schemas.microsoft.com/office/drawing/2014/main" id="{31A37FAF-7255-104C-BA2A-3121CA03C5D5}"/>
              </a:ext>
            </a:extLst>
          </p:cNvPr>
          <p:cNvSpPr txBox="1"/>
          <p:nvPr/>
        </p:nvSpPr>
        <p:spPr>
          <a:xfrm>
            <a:off x="2423420" y="3442950"/>
            <a:ext cx="1694695"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6</a:t>
            </a:r>
          </a:p>
        </p:txBody>
      </p:sp>
      <p:sp>
        <p:nvSpPr>
          <p:cNvPr id="84" name="TextBox 83">
            <a:extLst>
              <a:ext uri="{FF2B5EF4-FFF2-40B4-BE49-F238E27FC236}">
                <a16:creationId xmlns:a16="http://schemas.microsoft.com/office/drawing/2014/main" id="{2A5A497F-76C7-AD4F-9002-ABC70A1030B7}"/>
              </a:ext>
            </a:extLst>
          </p:cNvPr>
          <p:cNvSpPr txBox="1"/>
          <p:nvPr/>
        </p:nvSpPr>
        <p:spPr>
          <a:xfrm>
            <a:off x="6052394" y="1582098"/>
            <a:ext cx="19784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7, 0</a:t>
            </a:r>
          </a:p>
        </p:txBody>
      </p:sp>
      <p:sp>
        <p:nvSpPr>
          <p:cNvPr id="85" name="TextBox 84">
            <a:extLst>
              <a:ext uri="{FF2B5EF4-FFF2-40B4-BE49-F238E27FC236}">
                <a16:creationId xmlns:a16="http://schemas.microsoft.com/office/drawing/2014/main" id="{15B97CB6-9E61-144F-B995-15CBBA4B8206}"/>
              </a:ext>
            </a:extLst>
          </p:cNvPr>
          <p:cNvSpPr txBox="1"/>
          <p:nvPr/>
        </p:nvSpPr>
        <p:spPr>
          <a:xfrm>
            <a:off x="848692" y="2671401"/>
            <a:ext cx="2704588" cy="400110"/>
          </a:xfrm>
          <a:prstGeom prst="rect">
            <a:avLst/>
          </a:prstGeom>
          <a:noFill/>
        </p:spPr>
        <p:txBody>
          <a:bodyPr wrap="none" rtlCol="0">
            <a:spAutoFit/>
          </a:bodyPr>
          <a:lstStyle/>
          <a:p>
            <a:r>
              <a:rPr lang="en-CN" dirty="0">
                <a:latin typeface="Arial" charset="0"/>
                <a:ea typeface="Arial" charset="0"/>
                <a:cs typeface="Arial" charset="0"/>
              </a:rPr>
              <a:t>Identifiers/key space</a:t>
            </a:r>
          </a:p>
        </p:txBody>
      </p:sp>
    </p:spTree>
    <p:extLst>
      <p:ext uri="{BB962C8B-B14F-4D97-AF65-F5344CB8AC3E}">
        <p14:creationId xmlns:p14="http://schemas.microsoft.com/office/powerpoint/2010/main" val="3390704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Incremental scalability</a:t>
            </a:r>
            <a:br>
              <a:rPr lang="en-US" dirty="0"/>
            </a:br>
            <a:r>
              <a:rPr lang="en-US" sz="3600" dirty="0"/>
              <a:t>(why consistent hashing)</a:t>
            </a:r>
            <a:endParaRPr lang="en-US" dirty="0"/>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Minimum data is moved around when nodes join and leave</a:t>
            </a:r>
          </a:p>
          <a:p>
            <a:endParaRPr lang="en-US" sz="2400" dirty="0"/>
          </a:p>
          <a:p>
            <a:r>
              <a:rPr lang="en-US" sz="2400" dirty="0"/>
              <a:t>Please try modular hashing and see the difference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13</a:t>
            </a:fld>
            <a:endParaRPr lang="en-US"/>
          </a:p>
        </p:txBody>
      </p:sp>
      <p:grpSp>
        <p:nvGrpSpPr>
          <p:cNvPr id="5" name="Group 4">
            <a:extLst>
              <a:ext uri="{FF2B5EF4-FFF2-40B4-BE49-F238E27FC236}">
                <a16:creationId xmlns:a16="http://schemas.microsoft.com/office/drawing/2014/main" id="{38F17543-A546-FA46-B9C7-029CABBE13D9}"/>
              </a:ext>
            </a:extLst>
          </p:cNvPr>
          <p:cNvGrpSpPr/>
          <p:nvPr/>
        </p:nvGrpSpPr>
        <p:grpSpPr>
          <a:xfrm>
            <a:off x="152400" y="3020378"/>
            <a:ext cx="4371791" cy="3532823"/>
            <a:chOff x="1528780" y="3020378"/>
            <a:chExt cx="4371791" cy="3532823"/>
          </a:xfrm>
        </p:grpSpPr>
        <p:sp>
          <p:nvSpPr>
            <p:cNvPr id="6" name="Oval 5">
              <a:extLst>
                <a:ext uri="{FF2B5EF4-FFF2-40B4-BE49-F238E27FC236}">
                  <a16:creationId xmlns:a16="http://schemas.microsoft.com/office/drawing/2014/main" id="{F40C86A5-4538-8345-A438-CF404F68BFAF}"/>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79EC13BD-8AC4-7140-BBA9-EE3B78D633B2}"/>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E539E723-F7C4-044C-971A-233A8AEAA3E4}"/>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B8CC3D22-3A98-3F47-934B-F671FE2F158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DAEFF726-5839-C842-B6B4-9B308DCD7BD3}"/>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6FD220E-E4B7-F64C-AF39-4FBCD697845E}"/>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8FEEFA4E-1A6C-3641-BC73-BBBD4E477F9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12B5A068-0A22-B646-9EA8-03D818AD1898}"/>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8071848-E60E-E94F-AA1A-7F243D11E70F}"/>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559B7F0A-1412-4342-814A-3D999DED9923}"/>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B7ECE43-7D7D-ED48-A6A9-DEA0EEE4C09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E35F4D5D-13BE-A042-8766-382BC5627BBD}"/>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C59A961E-8128-E54E-BC8C-86DE421EFB25}"/>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EA88F8FD-FDB4-6C4E-B228-0EADDAA12E87}"/>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A72C0989-9820-4544-B14D-CEC47D90C9C6}"/>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CDC317FE-9E35-C140-9431-A2384D9DCD7A}"/>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C6320EC4-E455-9D41-8B50-97D45C64B9AB}"/>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9148F014-6DE8-6F40-80C6-489AAEDB1ACF}"/>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66F04FEB-5CA6-D444-82DC-397A0EBFA8BC}"/>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Rectangle 24">
              <a:extLst>
                <a:ext uri="{FF2B5EF4-FFF2-40B4-BE49-F238E27FC236}">
                  <a16:creationId xmlns:a16="http://schemas.microsoft.com/office/drawing/2014/main" id="{DCEBF288-9A9E-2840-99E4-B738D528D27B}"/>
                </a:ext>
              </a:extLst>
            </p:cNvPr>
            <p:cNvSpPr>
              <a:spLocks noChangeAspect="1"/>
            </p:cNvSpPr>
            <p:nvPr/>
          </p:nvSpPr>
          <p:spPr>
            <a:xfrm>
              <a:off x="4097848" y="58722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6" name="TextBox 25">
              <a:extLst>
                <a:ext uri="{FF2B5EF4-FFF2-40B4-BE49-F238E27FC236}">
                  <a16:creationId xmlns:a16="http://schemas.microsoft.com/office/drawing/2014/main" id="{8556E43B-7D8F-0548-9D1B-B86A48B444C5}"/>
                </a:ext>
              </a:extLst>
            </p:cNvPr>
            <p:cNvSpPr txBox="1"/>
            <p:nvPr/>
          </p:nvSpPr>
          <p:spPr>
            <a:xfrm>
              <a:off x="4385413" y="5810975"/>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 3 </a:t>
              </a:r>
            </a:p>
          </p:txBody>
        </p:sp>
        <p:sp>
          <p:nvSpPr>
            <p:cNvPr id="27" name="TextBox 26">
              <a:extLst>
                <a:ext uri="{FF2B5EF4-FFF2-40B4-BE49-F238E27FC236}">
                  <a16:creationId xmlns:a16="http://schemas.microsoft.com/office/drawing/2014/main" id="{FAB1EBA0-55B1-6F46-9114-5F4361D116A8}"/>
                </a:ext>
              </a:extLst>
            </p:cNvPr>
            <p:cNvSpPr txBox="1"/>
            <p:nvPr/>
          </p:nvSpPr>
          <p:spPr>
            <a:xfrm>
              <a:off x="3293663" y="3020378"/>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CN" dirty="0">
                  <a:latin typeface="Arial" charset="0"/>
                  <a:ea typeface="Arial" charset="0"/>
                  <a:cs typeface="Arial" charset="0"/>
                </a:rPr>
                <a:t>4 ~ 0 </a:t>
              </a:r>
            </a:p>
          </p:txBody>
        </p:sp>
      </p:grpSp>
      <p:sp>
        <p:nvSpPr>
          <p:cNvPr id="28" name="Right Arrow 27">
            <a:extLst>
              <a:ext uri="{FF2B5EF4-FFF2-40B4-BE49-F238E27FC236}">
                <a16:creationId xmlns:a16="http://schemas.microsoft.com/office/drawing/2014/main" id="{90E03057-7D3C-364E-914A-9D9AAD3EE435}"/>
              </a:ext>
            </a:extLst>
          </p:cNvPr>
          <p:cNvSpPr/>
          <p:nvPr/>
        </p:nvSpPr>
        <p:spPr>
          <a:xfrm>
            <a:off x="3568446" y="4702455"/>
            <a:ext cx="1031631" cy="394040"/>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TextBox 28">
            <a:extLst>
              <a:ext uri="{FF2B5EF4-FFF2-40B4-BE49-F238E27FC236}">
                <a16:creationId xmlns:a16="http://schemas.microsoft.com/office/drawing/2014/main" id="{576D33DF-D8F6-ED49-AA02-30F0ED8548F0}"/>
              </a:ext>
            </a:extLst>
          </p:cNvPr>
          <p:cNvSpPr txBox="1"/>
          <p:nvPr/>
        </p:nvSpPr>
        <p:spPr>
          <a:xfrm>
            <a:off x="3238273" y="4289675"/>
            <a:ext cx="1709122" cy="400110"/>
          </a:xfrm>
          <a:prstGeom prst="rect">
            <a:avLst/>
          </a:prstGeom>
          <a:noFill/>
        </p:spPr>
        <p:txBody>
          <a:bodyPr wrap="none" rtlCol="0">
            <a:spAutoFit/>
          </a:bodyPr>
          <a:lstStyle/>
          <a:p>
            <a:r>
              <a:rPr lang="en-CN" dirty="0">
                <a:latin typeface="Arial" charset="0"/>
                <a:ea typeface="Arial" charset="0"/>
                <a:cs typeface="Arial" charset="0"/>
              </a:rPr>
              <a:t>Node 5 joins</a:t>
            </a:r>
          </a:p>
        </p:txBody>
      </p:sp>
      <p:grpSp>
        <p:nvGrpSpPr>
          <p:cNvPr id="30" name="Group 29">
            <a:extLst>
              <a:ext uri="{FF2B5EF4-FFF2-40B4-BE49-F238E27FC236}">
                <a16:creationId xmlns:a16="http://schemas.microsoft.com/office/drawing/2014/main" id="{48504126-32C2-4345-BF42-8D7D00FEA67F}"/>
              </a:ext>
            </a:extLst>
          </p:cNvPr>
          <p:cNvGrpSpPr/>
          <p:nvPr/>
        </p:nvGrpSpPr>
        <p:grpSpPr>
          <a:xfrm>
            <a:off x="3930956" y="3020378"/>
            <a:ext cx="5207082" cy="3532823"/>
            <a:chOff x="6017658" y="3020378"/>
            <a:chExt cx="5207082" cy="3532823"/>
          </a:xfrm>
        </p:grpSpPr>
        <p:sp>
          <p:nvSpPr>
            <p:cNvPr id="31" name="Oval 30">
              <a:extLst>
                <a:ext uri="{FF2B5EF4-FFF2-40B4-BE49-F238E27FC236}">
                  <a16:creationId xmlns:a16="http://schemas.microsoft.com/office/drawing/2014/main" id="{A90F6335-1CA8-8942-A199-15BCC7861E19}"/>
                </a:ext>
              </a:extLst>
            </p:cNvPr>
            <p:cNvSpPr>
              <a:spLocks noChangeAspect="1"/>
            </p:cNvSpPr>
            <p:nvPr/>
          </p:nvSpPr>
          <p:spPr>
            <a:xfrm>
              <a:off x="6942949"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Oval 31">
              <a:extLst>
                <a:ext uri="{FF2B5EF4-FFF2-40B4-BE49-F238E27FC236}">
                  <a16:creationId xmlns:a16="http://schemas.microsoft.com/office/drawing/2014/main" id="{2968E6C0-3DA8-014F-92B0-FB57AE094C77}"/>
                </a:ext>
              </a:extLst>
            </p:cNvPr>
            <p:cNvSpPr>
              <a:spLocks noChangeAspect="1"/>
            </p:cNvSpPr>
            <p:nvPr/>
          </p:nvSpPr>
          <p:spPr>
            <a:xfrm>
              <a:off x="8382949"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Oval 32">
              <a:extLst>
                <a:ext uri="{FF2B5EF4-FFF2-40B4-BE49-F238E27FC236}">
                  <a16:creationId xmlns:a16="http://schemas.microsoft.com/office/drawing/2014/main" id="{142E2BAE-C3BA-9549-80E2-08F0454B4A7A}"/>
                </a:ext>
              </a:extLst>
            </p:cNvPr>
            <p:cNvSpPr>
              <a:spLocks noChangeAspect="1"/>
            </p:cNvSpPr>
            <p:nvPr/>
          </p:nvSpPr>
          <p:spPr>
            <a:xfrm>
              <a:off x="8382949"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4" name="Oval 33">
              <a:extLst>
                <a:ext uri="{FF2B5EF4-FFF2-40B4-BE49-F238E27FC236}">
                  <a16:creationId xmlns:a16="http://schemas.microsoft.com/office/drawing/2014/main" id="{2A8477C1-39A2-944A-AACD-2136D3A7F102}"/>
                </a:ext>
              </a:extLst>
            </p:cNvPr>
            <p:cNvSpPr>
              <a:spLocks noChangeAspect="1"/>
            </p:cNvSpPr>
            <p:nvPr/>
          </p:nvSpPr>
          <p:spPr>
            <a:xfrm>
              <a:off x="9912949"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Oval 34">
              <a:extLst>
                <a:ext uri="{FF2B5EF4-FFF2-40B4-BE49-F238E27FC236}">
                  <a16:creationId xmlns:a16="http://schemas.microsoft.com/office/drawing/2014/main" id="{DC38E87C-BE6F-314D-BAD7-EF2395FDE5C3}"/>
                </a:ext>
              </a:extLst>
            </p:cNvPr>
            <p:cNvSpPr>
              <a:spLocks noChangeAspect="1"/>
            </p:cNvSpPr>
            <p:nvPr/>
          </p:nvSpPr>
          <p:spPr>
            <a:xfrm>
              <a:off x="7258484"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6" name="Oval 35">
              <a:extLst>
                <a:ext uri="{FF2B5EF4-FFF2-40B4-BE49-F238E27FC236}">
                  <a16:creationId xmlns:a16="http://schemas.microsoft.com/office/drawing/2014/main" id="{01BE1459-E6CE-DC43-B580-849287FF48E6}"/>
                </a:ext>
              </a:extLst>
            </p:cNvPr>
            <p:cNvSpPr>
              <a:spLocks noChangeAspect="1"/>
            </p:cNvSpPr>
            <p:nvPr/>
          </p:nvSpPr>
          <p:spPr>
            <a:xfrm>
              <a:off x="9476543"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7" name="Oval 36">
              <a:extLst>
                <a:ext uri="{FF2B5EF4-FFF2-40B4-BE49-F238E27FC236}">
                  <a16:creationId xmlns:a16="http://schemas.microsoft.com/office/drawing/2014/main" id="{8D479587-8EBB-DB45-A827-19E3C65D3F52}"/>
                </a:ext>
              </a:extLst>
            </p:cNvPr>
            <p:cNvSpPr>
              <a:spLocks noChangeAspect="1"/>
            </p:cNvSpPr>
            <p:nvPr/>
          </p:nvSpPr>
          <p:spPr>
            <a:xfrm>
              <a:off x="6852949"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8" name="Oval 37">
              <a:extLst>
                <a:ext uri="{FF2B5EF4-FFF2-40B4-BE49-F238E27FC236}">
                  <a16:creationId xmlns:a16="http://schemas.microsoft.com/office/drawing/2014/main" id="{47A476DA-8BAD-534D-B942-D36E6A39BCE0}"/>
                </a:ext>
              </a:extLst>
            </p:cNvPr>
            <p:cNvSpPr>
              <a:spLocks noChangeAspect="1"/>
            </p:cNvSpPr>
            <p:nvPr/>
          </p:nvSpPr>
          <p:spPr>
            <a:xfrm>
              <a:off x="9476899"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9" name="Oval 38">
              <a:extLst>
                <a:ext uri="{FF2B5EF4-FFF2-40B4-BE49-F238E27FC236}">
                  <a16:creationId xmlns:a16="http://schemas.microsoft.com/office/drawing/2014/main" id="{3886A17F-B5D6-A346-8D3F-F9412D407B4F}"/>
                </a:ext>
              </a:extLst>
            </p:cNvPr>
            <p:cNvSpPr>
              <a:spLocks noChangeAspect="1"/>
            </p:cNvSpPr>
            <p:nvPr/>
          </p:nvSpPr>
          <p:spPr>
            <a:xfrm>
              <a:off x="7246127"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TextBox 39">
              <a:extLst>
                <a:ext uri="{FF2B5EF4-FFF2-40B4-BE49-F238E27FC236}">
                  <a16:creationId xmlns:a16="http://schemas.microsoft.com/office/drawing/2014/main" id="{C93FAEBB-DBE3-0F4D-AE69-C02E36A944DA}"/>
                </a:ext>
              </a:extLst>
            </p:cNvPr>
            <p:cNvSpPr txBox="1"/>
            <p:nvPr/>
          </p:nvSpPr>
          <p:spPr>
            <a:xfrm>
              <a:off x="8309282"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41" name="TextBox 40">
              <a:extLst>
                <a:ext uri="{FF2B5EF4-FFF2-40B4-BE49-F238E27FC236}">
                  <a16:creationId xmlns:a16="http://schemas.microsoft.com/office/drawing/2014/main" id="{31122FC8-3D56-BE43-9AED-7F0DE367E467}"/>
                </a:ext>
              </a:extLst>
            </p:cNvPr>
            <p:cNvSpPr txBox="1"/>
            <p:nvPr/>
          </p:nvSpPr>
          <p:spPr>
            <a:xfrm>
              <a:off x="9239209"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42" name="TextBox 41">
              <a:extLst>
                <a:ext uri="{FF2B5EF4-FFF2-40B4-BE49-F238E27FC236}">
                  <a16:creationId xmlns:a16="http://schemas.microsoft.com/office/drawing/2014/main" id="{F90E9D4C-71D9-CC4F-AEE0-CB90DD28980D}"/>
                </a:ext>
              </a:extLst>
            </p:cNvPr>
            <p:cNvSpPr txBox="1"/>
            <p:nvPr/>
          </p:nvSpPr>
          <p:spPr>
            <a:xfrm>
              <a:off x="9540615"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43" name="TextBox 42">
              <a:extLst>
                <a:ext uri="{FF2B5EF4-FFF2-40B4-BE49-F238E27FC236}">
                  <a16:creationId xmlns:a16="http://schemas.microsoft.com/office/drawing/2014/main" id="{A88044FF-D122-DB43-867A-029A7474AE94}"/>
                </a:ext>
              </a:extLst>
            </p:cNvPr>
            <p:cNvSpPr txBox="1"/>
            <p:nvPr/>
          </p:nvSpPr>
          <p:spPr>
            <a:xfrm>
              <a:off x="9159610"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44" name="TextBox 43">
              <a:extLst>
                <a:ext uri="{FF2B5EF4-FFF2-40B4-BE49-F238E27FC236}">
                  <a16:creationId xmlns:a16="http://schemas.microsoft.com/office/drawing/2014/main" id="{4A953D7F-7018-5746-ABA1-415586D70792}"/>
                </a:ext>
              </a:extLst>
            </p:cNvPr>
            <p:cNvSpPr txBox="1"/>
            <p:nvPr/>
          </p:nvSpPr>
          <p:spPr>
            <a:xfrm>
              <a:off x="8311289"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45" name="TextBox 44">
              <a:extLst>
                <a:ext uri="{FF2B5EF4-FFF2-40B4-BE49-F238E27FC236}">
                  <a16:creationId xmlns:a16="http://schemas.microsoft.com/office/drawing/2014/main" id="{2B3CD668-6D2A-6548-A91A-0D8F42D49681}"/>
                </a:ext>
              </a:extLst>
            </p:cNvPr>
            <p:cNvSpPr txBox="1"/>
            <p:nvPr/>
          </p:nvSpPr>
          <p:spPr>
            <a:xfrm>
              <a:off x="7383885"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46" name="TextBox 45">
              <a:extLst>
                <a:ext uri="{FF2B5EF4-FFF2-40B4-BE49-F238E27FC236}">
                  <a16:creationId xmlns:a16="http://schemas.microsoft.com/office/drawing/2014/main" id="{608C69EA-63CB-5E44-B38F-839AC72C0DB2}"/>
                </a:ext>
              </a:extLst>
            </p:cNvPr>
            <p:cNvSpPr txBox="1"/>
            <p:nvPr/>
          </p:nvSpPr>
          <p:spPr>
            <a:xfrm>
              <a:off x="7077949"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47" name="TextBox 46">
              <a:extLst>
                <a:ext uri="{FF2B5EF4-FFF2-40B4-BE49-F238E27FC236}">
                  <a16:creationId xmlns:a16="http://schemas.microsoft.com/office/drawing/2014/main" id="{D29B7B98-D59A-9742-A52C-3C02EDA78F61}"/>
                </a:ext>
              </a:extLst>
            </p:cNvPr>
            <p:cNvSpPr txBox="1"/>
            <p:nvPr/>
          </p:nvSpPr>
          <p:spPr>
            <a:xfrm>
              <a:off x="7405283"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48" name="Rectangle 47">
              <a:extLst>
                <a:ext uri="{FF2B5EF4-FFF2-40B4-BE49-F238E27FC236}">
                  <a16:creationId xmlns:a16="http://schemas.microsoft.com/office/drawing/2014/main" id="{990A3BB3-B91C-1A40-B7F6-0514811E688D}"/>
                </a:ext>
              </a:extLst>
            </p:cNvPr>
            <p:cNvSpPr>
              <a:spLocks noChangeAspect="1"/>
            </p:cNvSpPr>
            <p:nvPr/>
          </p:nvSpPr>
          <p:spPr>
            <a:xfrm>
              <a:off x="8325168"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9" name="Rectangle 48">
              <a:extLst>
                <a:ext uri="{FF2B5EF4-FFF2-40B4-BE49-F238E27FC236}">
                  <a16:creationId xmlns:a16="http://schemas.microsoft.com/office/drawing/2014/main" id="{BF909956-88A5-9449-9DB3-A82029F43BF5}"/>
                </a:ext>
              </a:extLst>
            </p:cNvPr>
            <p:cNvSpPr>
              <a:spLocks noChangeAspect="1"/>
            </p:cNvSpPr>
            <p:nvPr/>
          </p:nvSpPr>
          <p:spPr>
            <a:xfrm>
              <a:off x="9422017" y="58722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0" name="Rectangle 49">
              <a:extLst>
                <a:ext uri="{FF2B5EF4-FFF2-40B4-BE49-F238E27FC236}">
                  <a16:creationId xmlns:a16="http://schemas.microsoft.com/office/drawing/2014/main" id="{3ADC8A60-BF1E-F74C-8172-5288AB414B5C}"/>
                </a:ext>
              </a:extLst>
            </p:cNvPr>
            <p:cNvSpPr>
              <a:spLocks noChangeAspect="1"/>
            </p:cNvSpPr>
            <p:nvPr/>
          </p:nvSpPr>
          <p:spPr>
            <a:xfrm>
              <a:off x="7192127" y="5818689"/>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1" name="TextBox 50">
              <a:extLst>
                <a:ext uri="{FF2B5EF4-FFF2-40B4-BE49-F238E27FC236}">
                  <a16:creationId xmlns:a16="http://schemas.microsoft.com/office/drawing/2014/main" id="{BBEAF5A4-BF0F-3646-AEBF-CCA2544F8B0D}"/>
                </a:ext>
              </a:extLst>
            </p:cNvPr>
            <p:cNvSpPr txBox="1"/>
            <p:nvPr/>
          </p:nvSpPr>
          <p:spPr>
            <a:xfrm>
              <a:off x="9709582" y="5810975"/>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 3 </a:t>
              </a:r>
            </a:p>
          </p:txBody>
        </p:sp>
        <p:sp>
          <p:nvSpPr>
            <p:cNvPr id="52" name="TextBox 51">
              <a:extLst>
                <a:ext uri="{FF2B5EF4-FFF2-40B4-BE49-F238E27FC236}">
                  <a16:creationId xmlns:a16="http://schemas.microsoft.com/office/drawing/2014/main" id="{736245A4-4193-FC41-B246-52D680512D0E}"/>
                </a:ext>
              </a:extLst>
            </p:cNvPr>
            <p:cNvSpPr txBox="1"/>
            <p:nvPr/>
          </p:nvSpPr>
          <p:spPr>
            <a:xfrm>
              <a:off x="8617832" y="3020378"/>
              <a:ext cx="1515158" cy="400110"/>
            </a:xfrm>
            <a:prstGeom prst="rect">
              <a:avLst/>
            </a:prstGeom>
            <a:noFill/>
          </p:spPr>
          <p:txBody>
            <a:bodyPr wrap="none" rtlCol="0">
              <a:spAutoFit/>
            </a:bodyPr>
            <a:lstStyle/>
            <a:p>
              <a:r>
                <a:rPr lang="en-US" dirty="0">
                  <a:solidFill>
                    <a:srgbClr val="0000FF"/>
                  </a:solidFill>
                  <a:latin typeface="Arial" charset="0"/>
                  <a:ea typeface="Arial" charset="0"/>
                  <a:cs typeface="Arial" charset="0"/>
                </a:rPr>
                <a:t>K</a:t>
              </a:r>
              <a:r>
                <a:rPr lang="en-CN">
                  <a:solidFill>
                    <a:srgbClr val="0000FF"/>
                  </a:solidFill>
                  <a:latin typeface="Arial" charset="0"/>
                  <a:ea typeface="Arial" charset="0"/>
                  <a:cs typeface="Arial" charset="0"/>
                </a:rPr>
                <a:t>eys </a:t>
              </a:r>
              <a:r>
                <a:rPr lang="en-CN" dirty="0">
                  <a:solidFill>
                    <a:srgbClr val="0000FF"/>
                  </a:solidFill>
                  <a:latin typeface="Arial" charset="0"/>
                  <a:ea typeface="Arial" charset="0"/>
                  <a:cs typeface="Arial" charset="0"/>
                </a:rPr>
                <a:t>6 ~ 0 </a:t>
              </a:r>
            </a:p>
          </p:txBody>
        </p:sp>
        <p:cxnSp>
          <p:nvCxnSpPr>
            <p:cNvPr id="53" name="Straight Arrow Connector 52">
              <a:extLst>
                <a:ext uri="{FF2B5EF4-FFF2-40B4-BE49-F238E27FC236}">
                  <a16:creationId xmlns:a16="http://schemas.microsoft.com/office/drawing/2014/main" id="{0957EA1A-84DB-1546-B808-E1F37E8467C7}"/>
                </a:ext>
              </a:extLst>
            </p:cNvPr>
            <p:cNvCxnSpPr>
              <a:endCxn id="45" idx="0"/>
            </p:cNvCxnSpPr>
            <p:nvPr/>
          </p:nvCxnSpPr>
          <p:spPr>
            <a:xfrm flipH="1">
              <a:off x="7547552" y="3845360"/>
              <a:ext cx="777616" cy="1690278"/>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54" name="TextBox 53">
              <a:extLst>
                <a:ext uri="{FF2B5EF4-FFF2-40B4-BE49-F238E27FC236}">
                  <a16:creationId xmlns:a16="http://schemas.microsoft.com/office/drawing/2014/main" id="{B2EA7491-9773-0F4F-95C7-8715CCCA807B}"/>
                </a:ext>
              </a:extLst>
            </p:cNvPr>
            <p:cNvSpPr txBox="1"/>
            <p:nvPr/>
          </p:nvSpPr>
          <p:spPr>
            <a:xfrm>
              <a:off x="7936360" y="4513675"/>
              <a:ext cx="1295547" cy="707886"/>
            </a:xfrm>
            <a:prstGeom prst="rect">
              <a:avLst/>
            </a:prstGeom>
            <a:noFill/>
          </p:spPr>
          <p:txBody>
            <a:bodyPr wrap="none" rtlCol="0">
              <a:spAutoFit/>
            </a:bodyPr>
            <a:lstStyle/>
            <a:p>
              <a:r>
                <a:rPr lang="en-US" dirty="0">
                  <a:solidFill>
                    <a:srgbClr val="0000FF"/>
                  </a:solidFill>
                  <a:latin typeface="Arial" charset="0"/>
                  <a:ea typeface="Arial" charset="0"/>
                  <a:cs typeface="Arial" charset="0"/>
                </a:rPr>
                <a:t>Transfer</a:t>
              </a:r>
            </a:p>
            <a:p>
              <a:r>
                <a:rPr lang="en-US" dirty="0">
                  <a:solidFill>
                    <a:srgbClr val="0000FF"/>
                  </a:solidFill>
                  <a:latin typeface="Arial" charset="0"/>
                  <a:ea typeface="Arial" charset="0"/>
                  <a:cs typeface="Arial" charset="0"/>
                </a:rPr>
                <a:t>Keys 4, 5</a:t>
              </a:r>
              <a:endParaRPr lang="en-CN" dirty="0">
                <a:solidFill>
                  <a:srgbClr val="0000FF"/>
                </a:solidFill>
                <a:latin typeface="Arial" charset="0"/>
                <a:ea typeface="Arial" charset="0"/>
                <a:cs typeface="Arial" charset="0"/>
              </a:endParaRPr>
            </a:p>
          </p:txBody>
        </p:sp>
        <p:sp>
          <p:nvSpPr>
            <p:cNvPr id="55" name="TextBox 54">
              <a:extLst>
                <a:ext uri="{FF2B5EF4-FFF2-40B4-BE49-F238E27FC236}">
                  <a16:creationId xmlns:a16="http://schemas.microsoft.com/office/drawing/2014/main" id="{BD29D440-1F99-3C4B-B8FA-110AB89C0923}"/>
                </a:ext>
              </a:extLst>
            </p:cNvPr>
            <p:cNvSpPr txBox="1"/>
            <p:nvPr/>
          </p:nvSpPr>
          <p:spPr>
            <a:xfrm>
              <a:off x="6017658" y="6102957"/>
              <a:ext cx="1366080" cy="400110"/>
            </a:xfrm>
            <a:prstGeom prst="rect">
              <a:avLst/>
            </a:prstGeom>
            <a:noFill/>
          </p:spPr>
          <p:txBody>
            <a:bodyPr wrap="none" rtlCol="0">
              <a:spAutoFit/>
            </a:bodyPr>
            <a:lstStyle/>
            <a:p>
              <a:r>
                <a:rPr lang="en-US" dirty="0">
                  <a:solidFill>
                    <a:srgbClr val="0000FF"/>
                  </a:solidFill>
                  <a:latin typeface="Arial" charset="0"/>
                  <a:ea typeface="Arial" charset="0"/>
                  <a:cs typeface="Arial" charset="0"/>
                </a:rPr>
                <a:t>K</a:t>
              </a:r>
              <a:r>
                <a:rPr lang="en-CN" dirty="0">
                  <a:solidFill>
                    <a:srgbClr val="0000FF"/>
                  </a:solidFill>
                  <a:latin typeface="Arial" charset="0"/>
                  <a:ea typeface="Arial" charset="0"/>
                  <a:cs typeface="Arial" charset="0"/>
                </a:rPr>
                <a:t>eys 4, 5 </a:t>
              </a:r>
            </a:p>
          </p:txBody>
        </p:sp>
      </p:grpSp>
    </p:spTree>
    <p:extLst>
      <p:ext uri="{BB962C8B-B14F-4D97-AF65-F5344CB8AC3E}">
        <p14:creationId xmlns:p14="http://schemas.microsoft.com/office/powerpoint/2010/main" val="3458465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left)">
                                      <p:cBhvr>
                                        <p:cTn id="7" dur="500"/>
                                        <p:tgtEl>
                                          <p:spTgt spid="28"/>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par>
                          <p:cTn id="11" fill="hold">
                            <p:stCondLst>
                              <p:cond delay="500"/>
                            </p:stCondLst>
                            <p:childTnLst>
                              <p:par>
                                <p:cTn id="12" presetID="1" presetClass="entr" presetSubtype="0" fill="hold" nodeType="afterEffect">
                                  <p:stCondLst>
                                    <p:cond delay="1000"/>
                                  </p:stCondLst>
                                  <p:childTnLst>
                                    <p:set>
                                      <p:cBhvr>
                                        <p:cTn id="13"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152400" y="1447800"/>
            <a:ext cx="8763000" cy="3750276"/>
          </a:xfrm>
        </p:spPr>
        <p:txBody>
          <a:bodyPr>
            <a:normAutofit/>
          </a:bodyPr>
          <a:lstStyle/>
          <a:p>
            <a:r>
              <a:rPr lang="en-US" sz="2800" dirty="0"/>
              <a:t>Consider problem of data partition:  </a:t>
            </a:r>
          </a:p>
          <a:p>
            <a:pPr lvl="1"/>
            <a:r>
              <a:rPr lang="en-US" sz="2800" dirty="0"/>
              <a:t>Given </a:t>
            </a:r>
            <a:r>
              <a:rPr lang="en-US" sz="2800" b="1" dirty="0">
                <a:solidFill>
                  <a:schemeClr val="accent6">
                    <a:lumMod val="75000"/>
                  </a:schemeClr>
                </a:solidFill>
              </a:rPr>
              <a:t>object id X</a:t>
            </a:r>
            <a:r>
              <a:rPr lang="en-US" sz="2800" dirty="0"/>
              <a:t>, choose one of </a:t>
            </a:r>
            <a:r>
              <a:rPr lang="en-US" sz="2800" b="1" i="1" dirty="0"/>
              <a:t>k</a:t>
            </a:r>
            <a:r>
              <a:rPr lang="en-US" sz="2800" dirty="0"/>
              <a:t> servers to use</a:t>
            </a:r>
          </a:p>
          <a:p>
            <a:endParaRPr lang="en-US" sz="2800" dirty="0"/>
          </a:p>
          <a:p>
            <a:r>
              <a:rPr lang="en-US" sz="2800" dirty="0"/>
              <a:t>Suppose instead we use </a:t>
            </a:r>
            <a:r>
              <a:rPr lang="en-US" sz="2800" b="1" dirty="0">
                <a:solidFill>
                  <a:schemeClr val="accent5">
                    <a:lumMod val="50000"/>
                  </a:schemeClr>
                </a:solidFill>
              </a:rPr>
              <a:t>modulo hashing:</a:t>
            </a:r>
          </a:p>
          <a:p>
            <a:pPr lvl="1"/>
            <a:r>
              <a:rPr lang="en-US" sz="2800" dirty="0"/>
              <a:t>Place </a:t>
            </a:r>
            <a:r>
              <a:rPr lang="en-US" sz="2800" b="1" i="1" dirty="0"/>
              <a:t>X</a:t>
            </a:r>
            <a:r>
              <a:rPr lang="en-US" sz="2800" dirty="0"/>
              <a:t> on server </a:t>
            </a:r>
            <a:r>
              <a:rPr lang="en-US" sz="2800" b="1" i="1" dirty="0" err="1"/>
              <a:t>i</a:t>
            </a:r>
            <a:r>
              <a:rPr lang="en-US" sz="2800" b="1" i="1" dirty="0"/>
              <a:t> </a:t>
            </a:r>
            <a:r>
              <a:rPr lang="en-US" sz="2800" b="1" dirty="0"/>
              <a:t>= hash(</a:t>
            </a:r>
            <a:r>
              <a:rPr lang="en-US" sz="2800" b="1" i="1" dirty="0"/>
              <a:t>X</a:t>
            </a:r>
            <a:r>
              <a:rPr lang="en-US" sz="2800" b="1" dirty="0"/>
              <a:t>) mod </a:t>
            </a:r>
            <a:r>
              <a:rPr lang="en-US" sz="2800" b="1" i="1" dirty="0"/>
              <a:t>k</a:t>
            </a:r>
          </a:p>
          <a:p>
            <a:endParaRPr lang="en-US" sz="2800" dirty="0"/>
          </a:p>
          <a:p>
            <a:r>
              <a:rPr lang="en-US" sz="2800" dirty="0"/>
              <a:t>What happens if a server fails or joins (k </a:t>
            </a:r>
            <a:r>
              <a:rPr lang="en-US" sz="2800" dirty="0">
                <a:sym typeface="Wingdings"/>
              </a:rPr>
              <a:t></a:t>
            </a:r>
            <a:r>
              <a:rPr lang="en-US" sz="2800" dirty="0">
                <a:sym typeface="Wingdings" pitchFamily="-84" charset="2"/>
              </a:rPr>
              <a:t> k±1)?</a:t>
            </a:r>
          </a:p>
          <a:p>
            <a:pPr lvl="1"/>
            <a:r>
              <a:rPr lang="en-US" sz="2800" dirty="0">
                <a:sym typeface="Wingdings" pitchFamily="-84" charset="2"/>
              </a:rPr>
              <a:t>or different clients have </a:t>
            </a:r>
            <a:r>
              <a:rPr lang="en-US" sz="2800" b="1" dirty="0">
                <a:solidFill>
                  <a:schemeClr val="accent6">
                    <a:lumMod val="75000"/>
                  </a:schemeClr>
                </a:solidFill>
                <a:sym typeface="Wingdings" pitchFamily="-84" charset="2"/>
              </a:rPr>
              <a:t>different estimate </a:t>
            </a:r>
            <a:r>
              <a:rPr lang="en-US" sz="2800" dirty="0">
                <a:sym typeface="Wingdings" pitchFamily="-84" charset="2"/>
              </a:rPr>
              <a:t>of k?</a:t>
            </a:r>
          </a:p>
        </p:txBody>
      </p:sp>
      <p:sp>
        <p:nvSpPr>
          <p:cNvPr id="18436" name="Slide Number Placeholder 4"/>
          <p:cNvSpPr>
            <a:spLocks noGrp="1"/>
          </p:cNvSpPr>
          <p:nvPr>
            <p:ph type="sldNum" sz="quarter" idx="12"/>
          </p:nvPr>
        </p:nvSpPr>
        <p:spPr/>
        <p:txBody>
          <a:bodyPr/>
          <a:lstStyle/>
          <a:p>
            <a:fld id="{999BCE68-7F05-C54E-A197-EAFC3EA707C7}" type="slidenum">
              <a:rPr lang="en-US" smtClean="0"/>
              <a:pPr/>
              <a:t>14</a:t>
            </a:fld>
            <a:endParaRPr lang="en-US"/>
          </a:p>
        </p:txBody>
      </p:sp>
      <p:sp>
        <p:nvSpPr>
          <p:cNvPr id="18434" name="Rectangle 2"/>
          <p:cNvSpPr>
            <a:spLocks noGrp="1" noChangeArrowheads="1"/>
          </p:cNvSpPr>
          <p:nvPr>
            <p:ph type="title"/>
          </p:nvPr>
        </p:nvSpPr>
        <p:spPr/>
        <p:txBody>
          <a:bodyPr/>
          <a:lstStyle/>
          <a:p>
            <a:r>
              <a:rPr lang="en-US" dirty="0"/>
              <a:t>Modulo hashing</a:t>
            </a:r>
          </a:p>
        </p:txBody>
      </p:sp>
    </p:spTree>
    <p:extLst>
      <p:ext uri="{BB962C8B-B14F-4D97-AF65-F5344CB8AC3E}">
        <p14:creationId xmlns:p14="http://schemas.microsoft.com/office/powerpoint/2010/main" val="3328600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cxnSp>
        <p:nvCxnSpPr>
          <p:cNvPr id="49" name="Straight Connector 48"/>
          <p:cNvCxnSpPr/>
          <p:nvPr/>
        </p:nvCxnSpPr>
        <p:spPr>
          <a:xfrm>
            <a:off x="2278577" y="5415280"/>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2278577" y="4839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2278577" y="4204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278577" y="3569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2278577" y="2965531"/>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87470" name="Rectangle 14"/>
          <p:cNvSpPr>
            <a:spLocks noGrp="1" noChangeArrowheads="1"/>
          </p:cNvSpPr>
          <p:nvPr>
            <p:ph type="title"/>
          </p:nvPr>
        </p:nvSpPr>
        <p:spPr/>
        <p:txBody>
          <a:bodyPr/>
          <a:lstStyle/>
          <a:p>
            <a:r>
              <a:rPr lang="en-US" sz="3600" dirty="0"/>
              <a:t>Problem for modulo hashing:</a:t>
            </a:r>
            <a:br>
              <a:rPr lang="en-US" sz="3600" dirty="0"/>
            </a:br>
            <a:r>
              <a:rPr lang="en-US" sz="3600" dirty="0"/>
              <a:t>Changing number of servers</a:t>
            </a:r>
          </a:p>
        </p:txBody>
      </p:sp>
      <p:sp>
        <p:nvSpPr>
          <p:cNvPr id="41989" name="Line 16"/>
          <p:cNvSpPr>
            <a:spLocks noChangeShapeType="1"/>
          </p:cNvSpPr>
          <p:nvPr/>
        </p:nvSpPr>
        <p:spPr bwMode="auto">
          <a:xfrm>
            <a:off x="2278577" y="5622945"/>
            <a:ext cx="5638800" cy="0"/>
          </a:xfrm>
          <a:prstGeom prst="line">
            <a:avLst/>
          </a:prstGeom>
          <a:noFill/>
          <a:ln w="44450" cap="flat" cmpd="sng" algn="ctr">
            <a:solidFill>
              <a:schemeClr val="tx1"/>
            </a:solidFill>
            <a:prstDash val="solid"/>
            <a:round/>
            <a:headEnd w="med" len="med"/>
            <a:tailEnd type="arrow" w="med" len="med"/>
          </a:ln>
        </p:spPr>
        <p:txBody>
          <a:bodyPr>
            <a:prstTxWarp prst="textNoShape">
              <a:avLst/>
            </a:prstTxWarp>
          </a:bodyPr>
          <a:lstStyle/>
          <a:p>
            <a:endParaRPr lang="en-US" dirty="0">
              <a:latin typeface="Arial" charset="0"/>
            </a:endParaRPr>
          </a:p>
        </p:txBody>
      </p:sp>
      <p:sp>
        <p:nvSpPr>
          <p:cNvPr id="41992" name="Text Box 19"/>
          <p:cNvSpPr txBox="1">
            <a:spLocks noChangeArrowheads="1"/>
          </p:cNvSpPr>
          <p:nvPr/>
        </p:nvSpPr>
        <p:spPr bwMode="auto">
          <a:xfrm>
            <a:off x="614248" y="2547789"/>
            <a:ext cx="1144865" cy="461665"/>
          </a:xfrm>
          <a:prstGeom prst="rect">
            <a:avLst/>
          </a:prstGeom>
          <a:noFill/>
          <a:ln w="9525">
            <a:noFill/>
            <a:miter lim="800000"/>
            <a:headEnd/>
            <a:tailEnd/>
          </a:ln>
        </p:spPr>
        <p:txBody>
          <a:bodyPr wrap="none">
            <a:prstTxWarp prst="textNoShape">
              <a:avLst/>
            </a:prstTxWarp>
            <a:spAutoFit/>
          </a:bodyPr>
          <a:lstStyle/>
          <a:p>
            <a:r>
              <a:rPr lang="en-US" sz="2400" b="1" dirty="0">
                <a:latin typeface="Arial" charset="0"/>
              </a:rPr>
              <a:t>Server</a:t>
            </a:r>
          </a:p>
        </p:txBody>
      </p:sp>
      <p:sp>
        <p:nvSpPr>
          <p:cNvPr id="41993" name="Text Box 20"/>
          <p:cNvSpPr txBox="1">
            <a:spLocks noChangeArrowheads="1"/>
          </p:cNvSpPr>
          <p:nvPr/>
        </p:nvSpPr>
        <p:spPr bwMode="auto">
          <a:xfrm>
            <a:off x="4847010" y="6068922"/>
            <a:ext cx="3244799" cy="461665"/>
          </a:xfrm>
          <a:prstGeom prst="rect">
            <a:avLst/>
          </a:prstGeom>
          <a:noFill/>
          <a:ln w="9525">
            <a:noFill/>
            <a:miter lim="800000"/>
            <a:headEnd/>
            <a:tailEnd/>
          </a:ln>
        </p:spPr>
        <p:txBody>
          <a:bodyPr wrap="none">
            <a:prstTxWarp prst="textNoShape">
              <a:avLst/>
            </a:prstTxWarp>
            <a:spAutoFit/>
          </a:bodyPr>
          <a:lstStyle/>
          <a:p>
            <a:r>
              <a:rPr lang="en-US" sz="2400" b="1" dirty="0">
                <a:latin typeface="Arial" charset="0"/>
              </a:rPr>
              <a:t>Object serial number</a:t>
            </a:r>
          </a:p>
        </p:txBody>
      </p:sp>
      <p:sp>
        <p:nvSpPr>
          <p:cNvPr id="41995" name="Text Box 22"/>
          <p:cNvSpPr txBox="1">
            <a:spLocks noChangeArrowheads="1"/>
          </p:cNvSpPr>
          <p:nvPr/>
        </p:nvSpPr>
        <p:spPr bwMode="auto">
          <a:xfrm>
            <a:off x="1936349" y="1535646"/>
            <a:ext cx="2986715" cy="461665"/>
          </a:xfrm>
          <a:prstGeom prst="rect">
            <a:avLst/>
          </a:prstGeom>
          <a:noFill/>
          <a:ln w="9525">
            <a:noFill/>
            <a:miter lim="800000"/>
            <a:headEnd/>
            <a:tailEnd/>
          </a:ln>
        </p:spPr>
        <p:txBody>
          <a:bodyPr wrap="none">
            <a:prstTxWarp prst="textNoShape">
              <a:avLst/>
            </a:prstTxWarp>
            <a:spAutoFit/>
          </a:bodyPr>
          <a:lstStyle/>
          <a:p>
            <a:r>
              <a:rPr lang="en-US" sz="2400" dirty="0">
                <a:solidFill>
                  <a:schemeClr val="tx2"/>
                </a:solidFill>
                <a:latin typeface="Arial" charset="0"/>
              </a:rPr>
              <a:t>h(</a:t>
            </a:r>
            <a:r>
              <a:rPr lang="en-US" sz="2400" i="1" dirty="0">
                <a:solidFill>
                  <a:schemeClr val="tx2"/>
                </a:solidFill>
                <a:latin typeface="Arial" charset="0"/>
              </a:rPr>
              <a:t>x</a:t>
            </a:r>
            <a:r>
              <a:rPr lang="en-US" sz="2400" dirty="0">
                <a:solidFill>
                  <a:schemeClr val="tx2"/>
                </a:solidFill>
                <a:latin typeface="Arial" charset="0"/>
              </a:rPr>
              <a:t>)</a:t>
            </a:r>
            <a:r>
              <a:rPr lang="en-US" sz="2400" i="1" dirty="0">
                <a:solidFill>
                  <a:schemeClr val="tx2"/>
                </a:solidFill>
                <a:latin typeface="Arial" charset="0"/>
              </a:rPr>
              <a:t> = x </a:t>
            </a:r>
            <a:r>
              <a:rPr lang="en-US" sz="2400" dirty="0">
                <a:solidFill>
                  <a:schemeClr val="tx2"/>
                </a:solidFill>
                <a:latin typeface="Arial" charset="0"/>
              </a:rPr>
              <a:t>+ 1 (mod 4)</a:t>
            </a:r>
          </a:p>
        </p:txBody>
      </p:sp>
      <p:sp>
        <p:nvSpPr>
          <p:cNvPr id="41996" name="Oval 23"/>
          <p:cNvSpPr>
            <a:spLocks noChangeArrowheads="1"/>
          </p:cNvSpPr>
          <p:nvPr/>
        </p:nvSpPr>
        <p:spPr bwMode="auto">
          <a:xfrm>
            <a:off x="2596473" y="4129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41997" name="Oval 24"/>
          <p:cNvSpPr>
            <a:spLocks noChangeArrowheads="1"/>
          </p:cNvSpPr>
          <p:nvPr/>
        </p:nvSpPr>
        <p:spPr bwMode="auto">
          <a:xfrm>
            <a:off x="3090424" y="533908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41998" name="Oval 25"/>
          <p:cNvSpPr>
            <a:spLocks noChangeArrowheads="1"/>
          </p:cNvSpPr>
          <p:nvPr/>
        </p:nvSpPr>
        <p:spPr bwMode="auto">
          <a:xfrm>
            <a:off x="3593298" y="3494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34" name="TextBox 33"/>
          <p:cNvSpPr txBox="1"/>
          <p:nvPr/>
        </p:nvSpPr>
        <p:spPr>
          <a:xfrm>
            <a:off x="2983894" y="5653723"/>
            <a:ext cx="341761" cy="430887"/>
          </a:xfrm>
          <a:prstGeom prst="rect">
            <a:avLst/>
          </a:prstGeom>
          <a:noFill/>
        </p:spPr>
        <p:txBody>
          <a:bodyPr wrap="none" rtlCol="0">
            <a:spAutoFit/>
          </a:bodyPr>
          <a:lstStyle/>
          <a:p>
            <a:r>
              <a:rPr lang="en-US" sz="2200" dirty="0">
                <a:latin typeface="Arial" charset="0"/>
              </a:rPr>
              <a:t>7</a:t>
            </a:r>
          </a:p>
        </p:txBody>
      </p:sp>
      <p:sp>
        <p:nvSpPr>
          <p:cNvPr id="35" name="TextBox 34"/>
          <p:cNvSpPr txBox="1"/>
          <p:nvPr/>
        </p:nvSpPr>
        <p:spPr>
          <a:xfrm>
            <a:off x="3418925" y="5653723"/>
            <a:ext cx="498856" cy="430887"/>
          </a:xfrm>
          <a:prstGeom prst="rect">
            <a:avLst/>
          </a:prstGeom>
          <a:noFill/>
        </p:spPr>
        <p:txBody>
          <a:bodyPr wrap="none" rtlCol="0">
            <a:spAutoFit/>
          </a:bodyPr>
          <a:lstStyle/>
          <a:p>
            <a:r>
              <a:rPr lang="en-US" sz="2200" dirty="0">
                <a:latin typeface="Arial" charset="0"/>
              </a:rPr>
              <a:t>10</a:t>
            </a:r>
          </a:p>
        </p:txBody>
      </p:sp>
      <p:sp>
        <p:nvSpPr>
          <p:cNvPr id="36" name="TextBox 35"/>
          <p:cNvSpPr txBox="1"/>
          <p:nvPr/>
        </p:nvSpPr>
        <p:spPr>
          <a:xfrm>
            <a:off x="4031205" y="5653723"/>
            <a:ext cx="483337" cy="430887"/>
          </a:xfrm>
          <a:prstGeom prst="rect">
            <a:avLst/>
          </a:prstGeom>
          <a:noFill/>
        </p:spPr>
        <p:txBody>
          <a:bodyPr wrap="none" rtlCol="0">
            <a:spAutoFit/>
          </a:bodyPr>
          <a:lstStyle/>
          <a:p>
            <a:r>
              <a:rPr lang="en-US" sz="2200" dirty="0">
                <a:latin typeface="Arial" charset="0"/>
              </a:rPr>
              <a:t>11</a:t>
            </a:r>
          </a:p>
        </p:txBody>
      </p:sp>
      <p:sp>
        <p:nvSpPr>
          <p:cNvPr id="37" name="TextBox 36"/>
          <p:cNvSpPr txBox="1"/>
          <p:nvPr/>
        </p:nvSpPr>
        <p:spPr>
          <a:xfrm>
            <a:off x="4619949" y="5653723"/>
            <a:ext cx="498856" cy="430887"/>
          </a:xfrm>
          <a:prstGeom prst="rect">
            <a:avLst/>
          </a:prstGeom>
          <a:noFill/>
        </p:spPr>
        <p:txBody>
          <a:bodyPr wrap="none" rtlCol="0">
            <a:spAutoFit/>
          </a:bodyPr>
          <a:lstStyle/>
          <a:p>
            <a:r>
              <a:rPr lang="en-US" sz="2200" dirty="0">
                <a:latin typeface="Arial" charset="0"/>
              </a:rPr>
              <a:t>27</a:t>
            </a:r>
          </a:p>
        </p:txBody>
      </p:sp>
      <p:sp>
        <p:nvSpPr>
          <p:cNvPr id="38" name="TextBox 37"/>
          <p:cNvSpPr txBox="1"/>
          <p:nvPr/>
        </p:nvSpPr>
        <p:spPr>
          <a:xfrm>
            <a:off x="5318845" y="5653723"/>
            <a:ext cx="498856" cy="430887"/>
          </a:xfrm>
          <a:prstGeom prst="rect">
            <a:avLst/>
          </a:prstGeom>
          <a:noFill/>
        </p:spPr>
        <p:txBody>
          <a:bodyPr wrap="none" rtlCol="0">
            <a:spAutoFit/>
          </a:bodyPr>
          <a:lstStyle/>
          <a:p>
            <a:r>
              <a:rPr lang="en-US" sz="2200" dirty="0">
                <a:latin typeface="Arial" charset="0"/>
              </a:rPr>
              <a:t>29</a:t>
            </a:r>
          </a:p>
        </p:txBody>
      </p:sp>
      <p:sp>
        <p:nvSpPr>
          <p:cNvPr id="39" name="TextBox 38"/>
          <p:cNvSpPr txBox="1"/>
          <p:nvPr/>
        </p:nvSpPr>
        <p:spPr>
          <a:xfrm>
            <a:off x="5915349" y="5653723"/>
            <a:ext cx="498856" cy="430887"/>
          </a:xfrm>
          <a:prstGeom prst="rect">
            <a:avLst/>
          </a:prstGeom>
          <a:noFill/>
        </p:spPr>
        <p:txBody>
          <a:bodyPr wrap="none" rtlCol="0">
            <a:spAutoFit/>
          </a:bodyPr>
          <a:lstStyle/>
          <a:p>
            <a:r>
              <a:rPr lang="en-US" sz="2200" dirty="0">
                <a:latin typeface="Arial" charset="0"/>
              </a:rPr>
              <a:t>36</a:t>
            </a:r>
          </a:p>
        </p:txBody>
      </p:sp>
      <p:sp>
        <p:nvSpPr>
          <p:cNvPr id="40" name="TextBox 39"/>
          <p:cNvSpPr txBox="1"/>
          <p:nvPr/>
        </p:nvSpPr>
        <p:spPr>
          <a:xfrm>
            <a:off x="6558716" y="5653723"/>
            <a:ext cx="498856" cy="430887"/>
          </a:xfrm>
          <a:prstGeom prst="rect">
            <a:avLst/>
          </a:prstGeom>
          <a:noFill/>
        </p:spPr>
        <p:txBody>
          <a:bodyPr wrap="none" rtlCol="0">
            <a:spAutoFit/>
          </a:bodyPr>
          <a:lstStyle/>
          <a:p>
            <a:r>
              <a:rPr lang="en-US" sz="2200" dirty="0">
                <a:latin typeface="Arial" charset="0"/>
              </a:rPr>
              <a:t>38</a:t>
            </a:r>
          </a:p>
        </p:txBody>
      </p:sp>
      <p:sp>
        <p:nvSpPr>
          <p:cNvPr id="41" name="TextBox 40"/>
          <p:cNvSpPr txBox="1"/>
          <p:nvPr/>
        </p:nvSpPr>
        <p:spPr>
          <a:xfrm>
            <a:off x="7134549" y="5653723"/>
            <a:ext cx="498856" cy="430887"/>
          </a:xfrm>
          <a:prstGeom prst="rect">
            <a:avLst/>
          </a:prstGeom>
          <a:noFill/>
        </p:spPr>
        <p:txBody>
          <a:bodyPr wrap="none" rtlCol="0">
            <a:spAutoFit/>
          </a:bodyPr>
          <a:lstStyle/>
          <a:p>
            <a:r>
              <a:rPr lang="en-US" sz="2200" dirty="0">
                <a:latin typeface="Arial" charset="0"/>
              </a:rPr>
              <a:t>40</a:t>
            </a:r>
          </a:p>
        </p:txBody>
      </p:sp>
      <p:sp>
        <p:nvSpPr>
          <p:cNvPr id="42" name="TextBox 41"/>
          <p:cNvSpPr txBox="1"/>
          <p:nvPr/>
        </p:nvSpPr>
        <p:spPr>
          <a:xfrm>
            <a:off x="1841314" y="2730975"/>
            <a:ext cx="341761" cy="430887"/>
          </a:xfrm>
          <a:prstGeom prst="rect">
            <a:avLst/>
          </a:prstGeom>
          <a:noFill/>
        </p:spPr>
        <p:txBody>
          <a:bodyPr wrap="none" rtlCol="0">
            <a:spAutoFit/>
          </a:bodyPr>
          <a:lstStyle/>
          <a:p>
            <a:r>
              <a:rPr lang="en-US" sz="2200" dirty="0">
                <a:latin typeface="Arial" charset="0"/>
              </a:rPr>
              <a:t>4</a:t>
            </a:r>
          </a:p>
        </p:txBody>
      </p:sp>
      <p:sp>
        <p:nvSpPr>
          <p:cNvPr id="43" name="TextBox 42"/>
          <p:cNvSpPr txBox="1"/>
          <p:nvPr/>
        </p:nvSpPr>
        <p:spPr>
          <a:xfrm>
            <a:off x="1841314" y="3340575"/>
            <a:ext cx="341761" cy="430887"/>
          </a:xfrm>
          <a:prstGeom prst="rect">
            <a:avLst/>
          </a:prstGeom>
          <a:noFill/>
        </p:spPr>
        <p:txBody>
          <a:bodyPr wrap="none" rtlCol="0">
            <a:spAutoFit/>
          </a:bodyPr>
          <a:lstStyle/>
          <a:p>
            <a:r>
              <a:rPr lang="en-US" sz="2200" dirty="0">
                <a:latin typeface="Arial" charset="0"/>
              </a:rPr>
              <a:t>3</a:t>
            </a:r>
          </a:p>
        </p:txBody>
      </p:sp>
      <p:sp>
        <p:nvSpPr>
          <p:cNvPr id="44" name="TextBox 43"/>
          <p:cNvSpPr txBox="1"/>
          <p:nvPr/>
        </p:nvSpPr>
        <p:spPr>
          <a:xfrm>
            <a:off x="1841314" y="3963333"/>
            <a:ext cx="341761" cy="430887"/>
          </a:xfrm>
          <a:prstGeom prst="rect">
            <a:avLst/>
          </a:prstGeom>
          <a:noFill/>
        </p:spPr>
        <p:txBody>
          <a:bodyPr wrap="none" rtlCol="0">
            <a:spAutoFit/>
          </a:bodyPr>
          <a:lstStyle/>
          <a:p>
            <a:r>
              <a:rPr lang="en-US" sz="2200" dirty="0">
                <a:latin typeface="Arial" charset="0"/>
              </a:rPr>
              <a:t>2</a:t>
            </a:r>
          </a:p>
        </p:txBody>
      </p:sp>
      <p:sp>
        <p:nvSpPr>
          <p:cNvPr id="45" name="TextBox 44"/>
          <p:cNvSpPr txBox="1"/>
          <p:nvPr/>
        </p:nvSpPr>
        <p:spPr>
          <a:xfrm>
            <a:off x="1841314" y="4591297"/>
            <a:ext cx="341761" cy="430887"/>
          </a:xfrm>
          <a:prstGeom prst="rect">
            <a:avLst/>
          </a:prstGeom>
          <a:noFill/>
        </p:spPr>
        <p:txBody>
          <a:bodyPr wrap="none" rtlCol="0">
            <a:spAutoFit/>
          </a:bodyPr>
          <a:lstStyle/>
          <a:p>
            <a:r>
              <a:rPr lang="en-US" sz="2200" dirty="0">
                <a:latin typeface="Arial" charset="0"/>
              </a:rPr>
              <a:t>1</a:t>
            </a:r>
          </a:p>
        </p:txBody>
      </p:sp>
      <p:sp>
        <p:nvSpPr>
          <p:cNvPr id="46" name="TextBox 45"/>
          <p:cNvSpPr txBox="1"/>
          <p:nvPr/>
        </p:nvSpPr>
        <p:spPr>
          <a:xfrm>
            <a:off x="1841314" y="5192058"/>
            <a:ext cx="341761" cy="430887"/>
          </a:xfrm>
          <a:prstGeom prst="rect">
            <a:avLst/>
          </a:prstGeom>
          <a:noFill/>
        </p:spPr>
        <p:txBody>
          <a:bodyPr wrap="none" rtlCol="0">
            <a:spAutoFit/>
          </a:bodyPr>
          <a:lstStyle/>
          <a:p>
            <a:r>
              <a:rPr lang="en-US" sz="2200" dirty="0">
                <a:latin typeface="Arial" charset="0"/>
              </a:rPr>
              <a:t>0</a:t>
            </a:r>
          </a:p>
        </p:txBody>
      </p:sp>
      <p:sp>
        <p:nvSpPr>
          <p:cNvPr id="47" name="TextBox 46"/>
          <p:cNvSpPr txBox="1"/>
          <p:nvPr/>
        </p:nvSpPr>
        <p:spPr>
          <a:xfrm>
            <a:off x="2513222" y="5653723"/>
            <a:ext cx="341761" cy="430887"/>
          </a:xfrm>
          <a:prstGeom prst="rect">
            <a:avLst/>
          </a:prstGeom>
          <a:noFill/>
        </p:spPr>
        <p:txBody>
          <a:bodyPr wrap="none" rtlCol="0">
            <a:spAutoFit/>
          </a:bodyPr>
          <a:lstStyle/>
          <a:p>
            <a:r>
              <a:rPr lang="en-US" sz="2200" dirty="0">
                <a:latin typeface="Arial" charset="0"/>
              </a:rPr>
              <a:t>5</a:t>
            </a:r>
          </a:p>
        </p:txBody>
      </p:sp>
      <p:sp>
        <p:nvSpPr>
          <p:cNvPr id="41988" name="Line 15"/>
          <p:cNvSpPr>
            <a:spLocks noChangeShapeType="1"/>
          </p:cNvSpPr>
          <p:nvPr/>
        </p:nvSpPr>
        <p:spPr bwMode="auto">
          <a:xfrm>
            <a:off x="2278577" y="2547789"/>
            <a:ext cx="0" cy="3075156"/>
          </a:xfrm>
          <a:prstGeom prst="line">
            <a:avLst/>
          </a:prstGeom>
          <a:noFill/>
          <a:ln w="44450" cap="flat" cmpd="sng" algn="ctr">
            <a:solidFill>
              <a:schemeClr val="tx1"/>
            </a:solidFill>
            <a:prstDash val="solid"/>
            <a:round/>
            <a:headEnd type="arrow" w="med" len="med"/>
            <a:tailEnd type="none" w="med" len="med"/>
          </a:ln>
        </p:spPr>
        <p:txBody>
          <a:bodyPr>
            <a:prstTxWarp prst="textNoShape">
              <a:avLst/>
            </a:prstTxWarp>
          </a:bodyPr>
          <a:lstStyle/>
          <a:p>
            <a:endParaRPr lang="en-US" dirty="0">
              <a:latin typeface="Arial" charset="0"/>
            </a:endParaRPr>
          </a:p>
        </p:txBody>
      </p:sp>
      <p:sp>
        <p:nvSpPr>
          <p:cNvPr id="54" name="Oval 25"/>
          <p:cNvSpPr>
            <a:spLocks noChangeArrowheads="1"/>
          </p:cNvSpPr>
          <p:nvPr/>
        </p:nvSpPr>
        <p:spPr bwMode="auto">
          <a:xfrm>
            <a:off x="4190999" y="533908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5" name="Oval 25"/>
          <p:cNvSpPr>
            <a:spLocks noChangeArrowheads="1"/>
          </p:cNvSpPr>
          <p:nvPr/>
        </p:nvSpPr>
        <p:spPr bwMode="auto">
          <a:xfrm>
            <a:off x="4805083" y="5340668"/>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6" name="Oval 25"/>
          <p:cNvSpPr>
            <a:spLocks noChangeArrowheads="1"/>
          </p:cNvSpPr>
          <p:nvPr/>
        </p:nvSpPr>
        <p:spPr bwMode="auto">
          <a:xfrm>
            <a:off x="5516979" y="4129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7" name="Oval 25"/>
          <p:cNvSpPr>
            <a:spLocks noChangeArrowheads="1"/>
          </p:cNvSpPr>
          <p:nvPr/>
        </p:nvSpPr>
        <p:spPr bwMode="auto">
          <a:xfrm>
            <a:off x="6088780" y="4763347"/>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8" name="Oval 25"/>
          <p:cNvSpPr>
            <a:spLocks noChangeArrowheads="1"/>
          </p:cNvSpPr>
          <p:nvPr/>
        </p:nvSpPr>
        <p:spPr bwMode="auto">
          <a:xfrm>
            <a:off x="6764867" y="3494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9" name="Oval 25"/>
          <p:cNvSpPr>
            <a:spLocks noChangeArrowheads="1"/>
          </p:cNvSpPr>
          <p:nvPr/>
        </p:nvSpPr>
        <p:spPr bwMode="auto">
          <a:xfrm>
            <a:off x="7293017" y="472865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grpSp>
        <p:nvGrpSpPr>
          <p:cNvPr id="96" name="Group 95"/>
          <p:cNvGrpSpPr/>
          <p:nvPr/>
        </p:nvGrpSpPr>
        <p:grpSpPr>
          <a:xfrm>
            <a:off x="1936349" y="1949892"/>
            <a:ext cx="5737468" cy="3543176"/>
            <a:chOff x="1936349" y="1817812"/>
            <a:chExt cx="5737468" cy="3543176"/>
          </a:xfrm>
        </p:grpSpPr>
        <p:sp>
          <p:nvSpPr>
            <p:cNvPr id="42006" name="Text Box 3"/>
            <p:cNvSpPr txBox="1">
              <a:spLocks noChangeArrowheads="1"/>
            </p:cNvSpPr>
            <p:nvPr/>
          </p:nvSpPr>
          <p:spPr bwMode="auto">
            <a:xfrm>
              <a:off x="1936349" y="1817812"/>
              <a:ext cx="5737468" cy="461665"/>
            </a:xfrm>
            <a:prstGeom prst="rect">
              <a:avLst/>
            </a:prstGeom>
            <a:noFill/>
            <a:ln w="9525">
              <a:noFill/>
              <a:miter lim="800000"/>
              <a:headEnd/>
              <a:tailEnd/>
            </a:ln>
          </p:spPr>
          <p:txBody>
            <a:bodyPr wrap="none">
              <a:prstTxWarp prst="textNoShape">
                <a:avLst/>
              </a:prstTxWarp>
              <a:spAutoFit/>
            </a:bodyPr>
            <a:lstStyle/>
            <a:p>
              <a:r>
                <a:rPr lang="en-US" sz="2400" dirty="0">
                  <a:solidFill>
                    <a:srgbClr val="800000"/>
                  </a:solidFill>
                  <a:latin typeface="Arial" charset="0"/>
                </a:rPr>
                <a:t>Add one machine: h(</a:t>
              </a:r>
              <a:r>
                <a:rPr lang="en-US" sz="2400" i="1" dirty="0">
                  <a:solidFill>
                    <a:srgbClr val="800000"/>
                  </a:solidFill>
                  <a:latin typeface="Arial" charset="0"/>
                </a:rPr>
                <a:t>x</a:t>
              </a:r>
              <a:r>
                <a:rPr lang="en-US" sz="2400" dirty="0">
                  <a:solidFill>
                    <a:srgbClr val="800000"/>
                  </a:solidFill>
                  <a:latin typeface="Arial" charset="0"/>
                </a:rPr>
                <a:t>)</a:t>
              </a:r>
              <a:r>
                <a:rPr lang="en-US" sz="2400" i="1" dirty="0">
                  <a:solidFill>
                    <a:srgbClr val="800000"/>
                  </a:solidFill>
                  <a:latin typeface="Arial" charset="0"/>
                </a:rPr>
                <a:t> = x </a:t>
              </a:r>
              <a:r>
                <a:rPr lang="en-US" sz="2400" dirty="0">
                  <a:solidFill>
                    <a:srgbClr val="800000"/>
                  </a:solidFill>
                  <a:latin typeface="Arial" charset="0"/>
                </a:rPr>
                <a:t>+ 1</a:t>
              </a:r>
              <a:r>
                <a:rPr lang="en-US" sz="2400" i="1" dirty="0">
                  <a:solidFill>
                    <a:srgbClr val="800000"/>
                  </a:solidFill>
                  <a:latin typeface="Arial" charset="0"/>
                </a:rPr>
                <a:t> </a:t>
              </a:r>
              <a:r>
                <a:rPr lang="en-US" sz="2400" dirty="0">
                  <a:solidFill>
                    <a:srgbClr val="800000"/>
                  </a:solidFill>
                  <a:latin typeface="Arial" charset="0"/>
                </a:rPr>
                <a:t>(mod 5)</a:t>
              </a:r>
            </a:p>
          </p:txBody>
        </p:sp>
        <p:sp>
          <p:nvSpPr>
            <p:cNvPr id="42011" name="Rectangle 8"/>
            <p:cNvSpPr>
              <a:spLocks noChangeArrowheads="1"/>
            </p:cNvSpPr>
            <p:nvPr/>
          </p:nvSpPr>
          <p:spPr bwMode="auto">
            <a:xfrm>
              <a:off x="2596473" y="4631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0" name="Rectangle 8"/>
            <p:cNvSpPr>
              <a:spLocks noChangeArrowheads="1"/>
            </p:cNvSpPr>
            <p:nvPr/>
          </p:nvSpPr>
          <p:spPr bwMode="auto">
            <a:xfrm>
              <a:off x="3090424" y="336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1" name="Rectangle 8"/>
            <p:cNvSpPr>
              <a:spLocks noChangeArrowheads="1"/>
            </p:cNvSpPr>
            <p:nvPr/>
          </p:nvSpPr>
          <p:spPr bwMode="auto">
            <a:xfrm>
              <a:off x="3593298" y="463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2" name="Rectangle 8"/>
            <p:cNvSpPr>
              <a:spLocks noChangeArrowheads="1"/>
            </p:cNvSpPr>
            <p:nvPr/>
          </p:nvSpPr>
          <p:spPr bwMode="auto">
            <a:xfrm>
              <a:off x="4190999" y="3996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3" name="Rectangle 8"/>
            <p:cNvSpPr>
              <a:spLocks noChangeArrowheads="1"/>
            </p:cNvSpPr>
            <p:nvPr/>
          </p:nvSpPr>
          <p:spPr bwMode="auto">
            <a:xfrm>
              <a:off x="4805083" y="336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4" name="Rectangle 8"/>
            <p:cNvSpPr>
              <a:spLocks noChangeArrowheads="1"/>
            </p:cNvSpPr>
            <p:nvPr/>
          </p:nvSpPr>
          <p:spPr bwMode="auto">
            <a:xfrm>
              <a:off x="5516979" y="5208588"/>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5" name="Rectangle 8"/>
            <p:cNvSpPr>
              <a:spLocks noChangeArrowheads="1"/>
            </p:cNvSpPr>
            <p:nvPr/>
          </p:nvSpPr>
          <p:spPr bwMode="auto">
            <a:xfrm>
              <a:off x="6088780" y="3996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6" name="Rectangle 8"/>
            <p:cNvSpPr>
              <a:spLocks noChangeArrowheads="1"/>
            </p:cNvSpPr>
            <p:nvPr/>
          </p:nvSpPr>
          <p:spPr bwMode="auto">
            <a:xfrm>
              <a:off x="6764867" y="2757251"/>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7" name="Rectangle 8"/>
            <p:cNvSpPr>
              <a:spLocks noChangeArrowheads="1"/>
            </p:cNvSpPr>
            <p:nvPr/>
          </p:nvSpPr>
          <p:spPr bwMode="auto">
            <a:xfrm>
              <a:off x="7369217" y="4671182"/>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cxnSp>
          <p:nvCxnSpPr>
            <p:cNvPr id="69" name="Straight Arrow Connector 68"/>
            <p:cNvCxnSpPr>
              <a:stCxn id="41996" idx="4"/>
              <a:endCxn id="42011" idx="0"/>
            </p:cNvCxnSpPr>
            <p:nvPr/>
          </p:nvCxnSpPr>
          <p:spPr>
            <a:xfrm>
              <a:off x="2672673" y="4282335"/>
              <a:ext cx="0" cy="348932"/>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a:stCxn id="41997" idx="0"/>
              <a:endCxn id="60" idx="2"/>
            </p:cNvCxnSpPr>
            <p:nvPr/>
          </p:nvCxnSpPr>
          <p:spPr>
            <a:xfrm flipV="1">
              <a:off x="3166624" y="3515255"/>
              <a:ext cx="0" cy="1823825"/>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a:stCxn id="41998" idx="4"/>
              <a:endCxn id="61" idx="0"/>
            </p:cNvCxnSpPr>
            <p:nvPr/>
          </p:nvCxnSpPr>
          <p:spPr>
            <a:xfrm>
              <a:off x="3669498" y="3647335"/>
              <a:ext cx="0" cy="98552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0" name="Straight Arrow Connector 79"/>
            <p:cNvCxnSpPr>
              <a:stCxn id="54" idx="0"/>
              <a:endCxn id="62" idx="2"/>
            </p:cNvCxnSpPr>
            <p:nvPr/>
          </p:nvCxnSpPr>
          <p:spPr>
            <a:xfrm flipV="1">
              <a:off x="4267199" y="4148667"/>
              <a:ext cx="0" cy="119041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3" name="Straight Arrow Connector 82"/>
            <p:cNvCxnSpPr>
              <a:stCxn id="55" idx="0"/>
              <a:endCxn id="63" idx="2"/>
            </p:cNvCxnSpPr>
            <p:nvPr/>
          </p:nvCxnSpPr>
          <p:spPr>
            <a:xfrm flipV="1">
              <a:off x="4881283" y="3515255"/>
              <a:ext cx="0" cy="182541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6" name="Straight Arrow Connector 85"/>
            <p:cNvCxnSpPr>
              <a:stCxn id="56" idx="4"/>
              <a:endCxn id="64" idx="0"/>
            </p:cNvCxnSpPr>
            <p:nvPr/>
          </p:nvCxnSpPr>
          <p:spPr>
            <a:xfrm>
              <a:off x="5593179" y="4282335"/>
              <a:ext cx="0" cy="92625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0" name="Straight Arrow Connector 89"/>
            <p:cNvCxnSpPr>
              <a:stCxn id="57" idx="0"/>
              <a:endCxn id="65" idx="2"/>
            </p:cNvCxnSpPr>
            <p:nvPr/>
          </p:nvCxnSpPr>
          <p:spPr>
            <a:xfrm flipV="1">
              <a:off x="6164980" y="4148667"/>
              <a:ext cx="0" cy="61468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3" name="Straight Arrow Connector 92"/>
            <p:cNvCxnSpPr>
              <a:stCxn id="58" idx="0"/>
              <a:endCxn id="66" idx="2"/>
            </p:cNvCxnSpPr>
            <p:nvPr/>
          </p:nvCxnSpPr>
          <p:spPr>
            <a:xfrm flipV="1">
              <a:off x="6841067" y="2909651"/>
              <a:ext cx="0" cy="585284"/>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grpSp>
      <p:sp>
        <p:nvSpPr>
          <p:cNvPr id="68" name="Rectangle 67"/>
          <p:cNvSpPr/>
          <p:nvPr/>
        </p:nvSpPr>
        <p:spPr>
          <a:xfrm>
            <a:off x="327660" y="3592533"/>
            <a:ext cx="8412480" cy="1077218"/>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3200" dirty="0">
                <a:latin typeface="Arial" charset="0"/>
                <a:ea typeface="Arial" charset="0"/>
                <a:cs typeface="Arial" charset="0"/>
                <a:sym typeface="Wingdings" pitchFamily="-84" charset="2"/>
              </a:rPr>
              <a:t>All</a:t>
            </a:r>
            <a:r>
              <a:rPr lang="en-US" sz="3200" b="0" dirty="0">
                <a:latin typeface="Arial" charset="0"/>
                <a:ea typeface="Arial" charset="0"/>
                <a:cs typeface="Arial" charset="0"/>
                <a:sym typeface="Wingdings" pitchFamily="-84" charset="2"/>
              </a:rPr>
              <a:t> entries get </a:t>
            </a:r>
            <a:r>
              <a:rPr lang="en-US" sz="3200" dirty="0">
                <a:solidFill>
                  <a:srgbClr val="FF0000"/>
                </a:solidFill>
                <a:latin typeface="Arial" charset="0"/>
                <a:ea typeface="Arial" charset="0"/>
                <a:cs typeface="Arial" charset="0"/>
                <a:sym typeface="Wingdings" pitchFamily="-84" charset="2"/>
              </a:rPr>
              <a:t>remapped</a:t>
            </a:r>
            <a:r>
              <a:rPr lang="en-US" sz="3200" b="0" dirty="0">
                <a:solidFill>
                  <a:srgbClr val="FF0000"/>
                </a:solidFill>
                <a:latin typeface="Arial" charset="0"/>
                <a:ea typeface="Arial" charset="0"/>
                <a:cs typeface="Arial" charset="0"/>
                <a:sym typeface="Wingdings" pitchFamily="-84" charset="2"/>
              </a:rPr>
              <a:t> </a:t>
            </a:r>
            <a:r>
              <a:rPr lang="en-US" sz="3200" b="0" dirty="0">
                <a:latin typeface="Arial" charset="0"/>
                <a:ea typeface="Arial" charset="0"/>
                <a:cs typeface="Arial" charset="0"/>
                <a:sym typeface="Wingdings" pitchFamily="-84" charset="2"/>
              </a:rPr>
              <a:t>to new nodes!</a:t>
            </a:r>
          </a:p>
          <a:p>
            <a:r>
              <a:rPr lang="en-US" sz="3200" b="0" dirty="0">
                <a:latin typeface="Arial" charset="0"/>
                <a:ea typeface="Arial" charset="0"/>
                <a:cs typeface="Arial" charset="0"/>
                <a:sym typeface="Wingdings"/>
              </a:rPr>
              <a:t> Need to </a:t>
            </a:r>
            <a:r>
              <a:rPr lang="en-US" sz="3200" dirty="0">
                <a:solidFill>
                  <a:srgbClr val="FF0000"/>
                </a:solidFill>
                <a:latin typeface="Arial" charset="0"/>
                <a:ea typeface="Arial" charset="0"/>
                <a:cs typeface="Arial" charset="0"/>
                <a:sym typeface="Wingdings"/>
              </a:rPr>
              <a:t>move</a:t>
            </a:r>
            <a:r>
              <a:rPr lang="en-US" sz="3200" b="0" dirty="0">
                <a:solidFill>
                  <a:srgbClr val="FF0000"/>
                </a:solidFill>
                <a:latin typeface="Arial" charset="0"/>
                <a:ea typeface="Arial" charset="0"/>
                <a:cs typeface="Arial" charset="0"/>
                <a:sym typeface="Wingdings"/>
              </a:rPr>
              <a:t> </a:t>
            </a:r>
            <a:r>
              <a:rPr lang="en-US" sz="3200" b="0" dirty="0">
                <a:latin typeface="Arial" charset="0"/>
                <a:ea typeface="Arial" charset="0"/>
                <a:cs typeface="Arial" charset="0"/>
                <a:sym typeface="Wingdings"/>
              </a:rPr>
              <a:t>objects </a:t>
            </a:r>
            <a:r>
              <a:rPr lang="en-US" sz="3200" dirty="0">
                <a:latin typeface="Arial" charset="0"/>
                <a:ea typeface="Arial" charset="0"/>
                <a:cs typeface="Arial" charset="0"/>
                <a:sym typeface="Wingdings"/>
              </a:rPr>
              <a:t>over the network</a:t>
            </a:r>
            <a:endParaRPr lang="en-US" sz="3200" dirty="0">
              <a:latin typeface="Arial" charset="0"/>
              <a:ea typeface="Arial" charset="0"/>
              <a:cs typeface="Arial" charset="0"/>
            </a:endParaRPr>
          </a:p>
        </p:txBody>
      </p:sp>
      <p:sp>
        <p:nvSpPr>
          <p:cNvPr id="12" name="Slide Number Placeholder 11"/>
          <p:cNvSpPr>
            <a:spLocks noGrp="1"/>
          </p:cNvSpPr>
          <p:nvPr>
            <p:ph type="sldNum" sz="quarter" idx="12"/>
          </p:nvPr>
        </p:nvSpPr>
        <p:spPr/>
        <p:txBody>
          <a:bodyPr/>
          <a:lstStyle/>
          <a:p>
            <a:pPr>
              <a:defRPr/>
            </a:pPr>
            <a:fld id="{74934AC4-E5A6-0446-ADDB-6CB25A5DDD13}" type="slidenum">
              <a:rPr lang="en-US" smtClean="0"/>
              <a:pPr>
                <a:defRPr/>
              </a:pPr>
              <a:t>15</a:t>
            </a:fld>
            <a:endParaRPr lang="en-US"/>
          </a:p>
        </p:txBody>
      </p:sp>
    </p:spTree>
    <p:extLst>
      <p:ext uri="{BB962C8B-B14F-4D97-AF65-F5344CB8AC3E}">
        <p14:creationId xmlns:p14="http://schemas.microsoft.com/office/powerpoint/2010/main" val="2063247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6"/>
                                        </p:tgtEl>
                                        <p:attrNameLst>
                                          <p:attrName>style.visibility</p:attrName>
                                        </p:attrNameLst>
                                      </p:cBhvr>
                                      <p:to>
                                        <p:strVal val="visible"/>
                                      </p:to>
                                    </p:set>
                                    <p:animEffect transition="in" filter="fade">
                                      <p:cBhvr>
                                        <p:cTn id="7" dur="500"/>
                                        <p:tgtEl>
                                          <p:spTgt spid="9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16</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280041" cy="3532823"/>
            <a:chOff x="1528780" y="3020378"/>
            <a:chExt cx="3280041"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293663" y="3020378"/>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US" dirty="0">
                  <a:latin typeface="Arial" charset="0"/>
                  <a:ea typeface="Arial" charset="0"/>
                  <a:cs typeface="Arial" charset="0"/>
                </a:rPr>
                <a:t>4 ~ </a:t>
              </a:r>
              <a:r>
                <a:rPr lang="en-CN">
                  <a:latin typeface="Arial" charset="0"/>
                  <a:ea typeface="Arial" charset="0"/>
                  <a:cs typeface="Arial" charset="0"/>
                </a:rPr>
                <a:t>0 </a:t>
              </a:r>
              <a:endParaRPr lang="en-CN" dirty="0">
                <a:latin typeface="Arial" charset="0"/>
                <a:ea typeface="Arial" charset="0"/>
                <a:cs typeface="Arial" charset="0"/>
              </a:endParaRPr>
            </a:p>
          </p:txBody>
        </p:sp>
      </p:grpSp>
      <p:sp>
        <p:nvSpPr>
          <p:cNvPr id="34" name="Rectangle 33">
            <a:extLst>
              <a:ext uri="{FF2B5EF4-FFF2-40B4-BE49-F238E27FC236}">
                <a16:creationId xmlns:a16="http://schemas.microsoft.com/office/drawing/2014/main" id="{E5FD08B7-D100-B74D-8D67-953BC4286228}"/>
              </a:ext>
            </a:extLst>
          </p:cNvPr>
          <p:cNvSpPr>
            <a:spLocks noChangeAspect="1"/>
          </p:cNvSpPr>
          <p:nvPr/>
        </p:nvSpPr>
        <p:spPr>
          <a:xfrm>
            <a:off x="6926601" y="532136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TextBox 34">
            <a:extLst>
              <a:ext uri="{FF2B5EF4-FFF2-40B4-BE49-F238E27FC236}">
                <a16:creationId xmlns:a16="http://schemas.microsoft.com/office/drawing/2014/main" id="{3D1ED331-F9F7-CB40-A4CC-F451529BE3D2}"/>
              </a:ext>
            </a:extLst>
          </p:cNvPr>
          <p:cNvSpPr txBox="1"/>
          <p:nvPr/>
        </p:nvSpPr>
        <p:spPr>
          <a:xfrm>
            <a:off x="7214166" y="5260055"/>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 3 </a:t>
            </a:r>
          </a:p>
        </p:txBody>
      </p:sp>
    </p:spTree>
    <p:extLst>
      <p:ext uri="{BB962C8B-B14F-4D97-AF65-F5344CB8AC3E}">
        <p14:creationId xmlns:p14="http://schemas.microsoft.com/office/powerpoint/2010/main" val="2688668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a:p>
            <a:endParaRPr lang="en-US" sz="2400" dirty="0"/>
          </a:p>
          <a:p>
            <a:r>
              <a:rPr lang="en-US" sz="2400" dirty="0"/>
              <a:t>Unbalanced with nodes join/leave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17</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240000" cy="3532823"/>
            <a:chOff x="1528780" y="3020378"/>
            <a:chExt cx="3240000"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368202" y="302037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CN" dirty="0">
                  <a:latin typeface="Arial" charset="0"/>
                  <a:ea typeface="Arial" charset="0"/>
                  <a:cs typeface="Arial" charset="0"/>
                </a:rPr>
                <a:t>7, 0 </a:t>
              </a:r>
            </a:p>
          </p:txBody>
        </p:sp>
      </p:grpSp>
      <p:sp>
        <p:nvSpPr>
          <p:cNvPr id="26" name="Rectangle 25">
            <a:extLst>
              <a:ext uri="{FF2B5EF4-FFF2-40B4-BE49-F238E27FC236}">
                <a16:creationId xmlns:a16="http://schemas.microsoft.com/office/drawing/2014/main" id="{5DFAD957-B20F-6241-88FA-CCB79614E3FC}"/>
              </a:ext>
            </a:extLst>
          </p:cNvPr>
          <p:cNvSpPr>
            <a:spLocks noChangeAspect="1"/>
          </p:cNvSpPr>
          <p:nvPr/>
        </p:nvSpPr>
        <p:spPr>
          <a:xfrm>
            <a:off x="5826298" y="576288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TextBox 26">
            <a:extLst>
              <a:ext uri="{FF2B5EF4-FFF2-40B4-BE49-F238E27FC236}">
                <a16:creationId xmlns:a16="http://schemas.microsoft.com/office/drawing/2014/main" id="{25D6B9CB-D373-484F-821F-10DA5016CB8B}"/>
              </a:ext>
            </a:extLst>
          </p:cNvPr>
          <p:cNvSpPr txBox="1"/>
          <p:nvPr/>
        </p:nvSpPr>
        <p:spPr>
          <a:xfrm>
            <a:off x="6210098" y="5898370"/>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3, 4 </a:t>
            </a:r>
          </a:p>
        </p:txBody>
      </p:sp>
      <p:sp>
        <p:nvSpPr>
          <p:cNvPr id="30" name="Rectangle 29">
            <a:extLst>
              <a:ext uri="{FF2B5EF4-FFF2-40B4-BE49-F238E27FC236}">
                <a16:creationId xmlns:a16="http://schemas.microsoft.com/office/drawing/2014/main" id="{EF7DF2D4-C200-6A4F-B904-198B0D506FA6}"/>
              </a:ext>
            </a:extLst>
          </p:cNvPr>
          <p:cNvSpPr>
            <a:spLocks noChangeAspect="1"/>
          </p:cNvSpPr>
          <p:nvPr/>
        </p:nvSpPr>
        <p:spPr>
          <a:xfrm>
            <a:off x="7362802" y="422572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EF0C15E9-7129-BB43-A9C6-CDD8DFF6498E}"/>
              </a:ext>
            </a:extLst>
          </p:cNvPr>
          <p:cNvSpPr>
            <a:spLocks noChangeAspect="1"/>
          </p:cNvSpPr>
          <p:nvPr/>
        </p:nvSpPr>
        <p:spPr>
          <a:xfrm>
            <a:off x="4302085" y="422437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TextBox 31">
            <a:extLst>
              <a:ext uri="{FF2B5EF4-FFF2-40B4-BE49-F238E27FC236}">
                <a16:creationId xmlns:a16="http://schemas.microsoft.com/office/drawing/2014/main" id="{D3DB18C3-DF27-3841-A6BF-BD04A377472B}"/>
              </a:ext>
            </a:extLst>
          </p:cNvPr>
          <p:cNvSpPr txBox="1"/>
          <p:nvPr/>
        </p:nvSpPr>
        <p:spPr>
          <a:xfrm>
            <a:off x="7625520" y="4168315"/>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2 </a:t>
            </a:r>
          </a:p>
        </p:txBody>
      </p:sp>
      <p:sp>
        <p:nvSpPr>
          <p:cNvPr id="33" name="TextBox 32">
            <a:extLst>
              <a:ext uri="{FF2B5EF4-FFF2-40B4-BE49-F238E27FC236}">
                <a16:creationId xmlns:a16="http://schemas.microsoft.com/office/drawing/2014/main" id="{FC42A0E1-DECB-9845-B2DE-33D2E255FBF8}"/>
              </a:ext>
            </a:extLst>
          </p:cNvPr>
          <p:cNvSpPr txBox="1"/>
          <p:nvPr/>
        </p:nvSpPr>
        <p:spPr>
          <a:xfrm>
            <a:off x="2970810" y="418655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5, 6 </a:t>
            </a:r>
          </a:p>
        </p:txBody>
      </p:sp>
    </p:spTree>
    <p:extLst>
      <p:ext uri="{BB962C8B-B14F-4D97-AF65-F5344CB8AC3E}">
        <p14:creationId xmlns:p14="http://schemas.microsoft.com/office/powerpoint/2010/main" val="4243162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a:p>
            <a:endParaRPr lang="en-US" sz="2400" dirty="0"/>
          </a:p>
          <a:p>
            <a:r>
              <a:rPr lang="en-US" sz="2400" dirty="0"/>
              <a:t>Unbalanced with nodes join/leave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18</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772965" cy="3532823"/>
            <a:chOff x="1528780" y="3020378"/>
            <a:chExt cx="3772965"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368202" y="3020378"/>
              <a:ext cx="1933543"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US" dirty="0">
                  <a:solidFill>
                    <a:srgbClr val="FF0000"/>
                  </a:solidFill>
                  <a:latin typeface="Arial" charset="0"/>
                  <a:ea typeface="Arial" charset="0"/>
                  <a:cs typeface="Arial" charset="0"/>
                </a:rPr>
                <a:t>5, 6</a:t>
              </a:r>
              <a:r>
                <a:rPr lang="en-US" dirty="0">
                  <a:latin typeface="Arial" charset="0"/>
                  <a:ea typeface="Arial" charset="0"/>
                  <a:cs typeface="Arial" charset="0"/>
                </a:rPr>
                <a:t>, </a:t>
              </a:r>
              <a:r>
                <a:rPr lang="en-CN">
                  <a:latin typeface="Arial" charset="0"/>
                  <a:ea typeface="Arial" charset="0"/>
                  <a:cs typeface="Arial" charset="0"/>
                </a:rPr>
                <a:t>7</a:t>
              </a:r>
              <a:r>
                <a:rPr lang="en-CN" dirty="0">
                  <a:latin typeface="Arial" charset="0"/>
                  <a:ea typeface="Arial" charset="0"/>
                  <a:cs typeface="Arial" charset="0"/>
                </a:rPr>
                <a:t>, 0 </a:t>
              </a:r>
            </a:p>
          </p:txBody>
        </p:sp>
      </p:grpSp>
      <p:sp>
        <p:nvSpPr>
          <p:cNvPr id="26" name="Rectangle 25">
            <a:extLst>
              <a:ext uri="{FF2B5EF4-FFF2-40B4-BE49-F238E27FC236}">
                <a16:creationId xmlns:a16="http://schemas.microsoft.com/office/drawing/2014/main" id="{5DFAD957-B20F-6241-88FA-CCB79614E3FC}"/>
              </a:ext>
            </a:extLst>
          </p:cNvPr>
          <p:cNvSpPr>
            <a:spLocks noChangeAspect="1"/>
          </p:cNvSpPr>
          <p:nvPr/>
        </p:nvSpPr>
        <p:spPr>
          <a:xfrm>
            <a:off x="5826298" y="576288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TextBox 26">
            <a:extLst>
              <a:ext uri="{FF2B5EF4-FFF2-40B4-BE49-F238E27FC236}">
                <a16:creationId xmlns:a16="http://schemas.microsoft.com/office/drawing/2014/main" id="{25D6B9CB-D373-484F-821F-10DA5016CB8B}"/>
              </a:ext>
            </a:extLst>
          </p:cNvPr>
          <p:cNvSpPr txBox="1"/>
          <p:nvPr/>
        </p:nvSpPr>
        <p:spPr>
          <a:xfrm>
            <a:off x="6210098" y="5898370"/>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3, 4 </a:t>
            </a:r>
          </a:p>
        </p:txBody>
      </p:sp>
      <p:sp>
        <p:nvSpPr>
          <p:cNvPr id="30" name="Rectangle 29">
            <a:extLst>
              <a:ext uri="{FF2B5EF4-FFF2-40B4-BE49-F238E27FC236}">
                <a16:creationId xmlns:a16="http://schemas.microsoft.com/office/drawing/2014/main" id="{EF7DF2D4-C200-6A4F-B904-198B0D506FA6}"/>
              </a:ext>
            </a:extLst>
          </p:cNvPr>
          <p:cNvSpPr>
            <a:spLocks noChangeAspect="1"/>
          </p:cNvSpPr>
          <p:nvPr/>
        </p:nvSpPr>
        <p:spPr>
          <a:xfrm>
            <a:off x="7362802" y="422572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EF0C15E9-7129-BB43-A9C6-CDD8DFF6498E}"/>
              </a:ext>
            </a:extLst>
          </p:cNvPr>
          <p:cNvSpPr>
            <a:spLocks noChangeAspect="1"/>
          </p:cNvSpPr>
          <p:nvPr/>
        </p:nvSpPr>
        <p:spPr>
          <a:xfrm>
            <a:off x="4302085" y="422437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TextBox 31">
            <a:extLst>
              <a:ext uri="{FF2B5EF4-FFF2-40B4-BE49-F238E27FC236}">
                <a16:creationId xmlns:a16="http://schemas.microsoft.com/office/drawing/2014/main" id="{D3DB18C3-DF27-3841-A6BF-BD04A377472B}"/>
              </a:ext>
            </a:extLst>
          </p:cNvPr>
          <p:cNvSpPr txBox="1"/>
          <p:nvPr/>
        </p:nvSpPr>
        <p:spPr>
          <a:xfrm>
            <a:off x="7625520" y="4168315"/>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2 </a:t>
            </a:r>
          </a:p>
        </p:txBody>
      </p:sp>
      <p:sp>
        <p:nvSpPr>
          <p:cNvPr id="33" name="TextBox 32">
            <a:extLst>
              <a:ext uri="{FF2B5EF4-FFF2-40B4-BE49-F238E27FC236}">
                <a16:creationId xmlns:a16="http://schemas.microsoft.com/office/drawing/2014/main" id="{FC42A0E1-DECB-9845-B2DE-33D2E255FBF8}"/>
              </a:ext>
            </a:extLst>
          </p:cNvPr>
          <p:cNvSpPr txBox="1"/>
          <p:nvPr/>
        </p:nvSpPr>
        <p:spPr>
          <a:xfrm>
            <a:off x="2970810" y="418655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5, 6 </a:t>
            </a:r>
          </a:p>
        </p:txBody>
      </p:sp>
      <p:sp>
        <p:nvSpPr>
          <p:cNvPr id="34" name="Cross 33">
            <a:extLst>
              <a:ext uri="{FF2B5EF4-FFF2-40B4-BE49-F238E27FC236}">
                <a16:creationId xmlns:a16="http://schemas.microsoft.com/office/drawing/2014/main" id="{4D797D2E-1B34-A84E-86A9-C91A714DEFAA}"/>
              </a:ext>
            </a:extLst>
          </p:cNvPr>
          <p:cNvSpPr/>
          <p:nvPr/>
        </p:nvSpPr>
        <p:spPr>
          <a:xfrm rot="2700000">
            <a:off x="4084079" y="4026613"/>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Tree>
    <p:extLst>
      <p:ext uri="{BB962C8B-B14F-4D97-AF65-F5344CB8AC3E}">
        <p14:creationId xmlns:p14="http://schemas.microsoft.com/office/powerpoint/2010/main" val="3145546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a:p>
            <a:endParaRPr lang="en-US" sz="2400" dirty="0"/>
          </a:p>
          <a:p>
            <a:r>
              <a:rPr lang="en-US" sz="2400" dirty="0"/>
              <a:t>Unbalanced with nodes join/leave</a:t>
            </a:r>
          </a:p>
          <a:p>
            <a:endParaRPr lang="en-US" sz="2400" dirty="0"/>
          </a:p>
          <a:p>
            <a:r>
              <a:rPr lang="en-US" sz="2400" dirty="0"/>
              <a:t>Some keys are more popular</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19</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240000" cy="3532823"/>
            <a:chOff x="1528780" y="3020378"/>
            <a:chExt cx="3240000"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368202" y="302037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CN" dirty="0">
                  <a:latin typeface="Arial" charset="0"/>
                  <a:ea typeface="Arial" charset="0"/>
                  <a:cs typeface="Arial" charset="0"/>
                </a:rPr>
                <a:t>7, 0 </a:t>
              </a:r>
            </a:p>
          </p:txBody>
        </p:sp>
      </p:grpSp>
      <p:sp>
        <p:nvSpPr>
          <p:cNvPr id="26" name="Rectangle 25">
            <a:extLst>
              <a:ext uri="{FF2B5EF4-FFF2-40B4-BE49-F238E27FC236}">
                <a16:creationId xmlns:a16="http://schemas.microsoft.com/office/drawing/2014/main" id="{5DFAD957-B20F-6241-88FA-CCB79614E3FC}"/>
              </a:ext>
            </a:extLst>
          </p:cNvPr>
          <p:cNvSpPr>
            <a:spLocks noChangeAspect="1"/>
          </p:cNvSpPr>
          <p:nvPr/>
        </p:nvSpPr>
        <p:spPr>
          <a:xfrm>
            <a:off x="5826298" y="576288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TextBox 26">
            <a:extLst>
              <a:ext uri="{FF2B5EF4-FFF2-40B4-BE49-F238E27FC236}">
                <a16:creationId xmlns:a16="http://schemas.microsoft.com/office/drawing/2014/main" id="{25D6B9CB-D373-484F-821F-10DA5016CB8B}"/>
              </a:ext>
            </a:extLst>
          </p:cNvPr>
          <p:cNvSpPr txBox="1"/>
          <p:nvPr/>
        </p:nvSpPr>
        <p:spPr>
          <a:xfrm>
            <a:off x="6210098" y="5898370"/>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3, 4 </a:t>
            </a:r>
          </a:p>
        </p:txBody>
      </p:sp>
      <p:sp>
        <p:nvSpPr>
          <p:cNvPr id="28" name="Right Arrow 27">
            <a:extLst>
              <a:ext uri="{FF2B5EF4-FFF2-40B4-BE49-F238E27FC236}">
                <a16:creationId xmlns:a16="http://schemas.microsoft.com/office/drawing/2014/main" id="{57300FDD-80BE-6646-9623-5AF67AF56AD4}"/>
              </a:ext>
            </a:extLst>
          </p:cNvPr>
          <p:cNvSpPr/>
          <p:nvPr/>
        </p:nvSpPr>
        <p:spPr>
          <a:xfrm>
            <a:off x="4133150" y="5271131"/>
            <a:ext cx="531397" cy="306898"/>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TextBox 28">
            <a:extLst>
              <a:ext uri="{FF2B5EF4-FFF2-40B4-BE49-F238E27FC236}">
                <a16:creationId xmlns:a16="http://schemas.microsoft.com/office/drawing/2014/main" id="{E90655E9-4DA7-6543-B4C5-B10AFBABAB30}"/>
              </a:ext>
            </a:extLst>
          </p:cNvPr>
          <p:cNvSpPr txBox="1"/>
          <p:nvPr/>
        </p:nvSpPr>
        <p:spPr>
          <a:xfrm>
            <a:off x="2084610" y="5207293"/>
            <a:ext cx="2076210" cy="400110"/>
          </a:xfrm>
          <a:prstGeom prst="rect">
            <a:avLst/>
          </a:prstGeom>
          <a:noFill/>
        </p:spPr>
        <p:txBody>
          <a:bodyPr wrap="none" rtlCol="0">
            <a:spAutoFit/>
          </a:bodyPr>
          <a:lstStyle/>
          <a:p>
            <a:r>
              <a:rPr lang="en-CN" dirty="0">
                <a:latin typeface="Arial" charset="0"/>
                <a:ea typeface="Arial" charset="0"/>
                <a:cs typeface="Arial" charset="0"/>
              </a:rPr>
              <a:t>Best seller item</a:t>
            </a:r>
          </a:p>
        </p:txBody>
      </p:sp>
      <p:sp>
        <p:nvSpPr>
          <p:cNvPr id="30" name="Rectangle 29">
            <a:extLst>
              <a:ext uri="{FF2B5EF4-FFF2-40B4-BE49-F238E27FC236}">
                <a16:creationId xmlns:a16="http://schemas.microsoft.com/office/drawing/2014/main" id="{EF7DF2D4-C200-6A4F-B904-198B0D506FA6}"/>
              </a:ext>
            </a:extLst>
          </p:cNvPr>
          <p:cNvSpPr>
            <a:spLocks noChangeAspect="1"/>
          </p:cNvSpPr>
          <p:nvPr/>
        </p:nvSpPr>
        <p:spPr>
          <a:xfrm>
            <a:off x="7362802" y="422572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EF0C15E9-7129-BB43-A9C6-CDD8DFF6498E}"/>
              </a:ext>
            </a:extLst>
          </p:cNvPr>
          <p:cNvSpPr>
            <a:spLocks noChangeAspect="1"/>
          </p:cNvSpPr>
          <p:nvPr/>
        </p:nvSpPr>
        <p:spPr>
          <a:xfrm>
            <a:off x="4302085" y="422437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TextBox 31">
            <a:extLst>
              <a:ext uri="{FF2B5EF4-FFF2-40B4-BE49-F238E27FC236}">
                <a16:creationId xmlns:a16="http://schemas.microsoft.com/office/drawing/2014/main" id="{D3DB18C3-DF27-3841-A6BF-BD04A377472B}"/>
              </a:ext>
            </a:extLst>
          </p:cNvPr>
          <p:cNvSpPr txBox="1"/>
          <p:nvPr/>
        </p:nvSpPr>
        <p:spPr>
          <a:xfrm>
            <a:off x="7625520" y="4168315"/>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2 </a:t>
            </a:r>
          </a:p>
        </p:txBody>
      </p:sp>
      <p:sp>
        <p:nvSpPr>
          <p:cNvPr id="33" name="TextBox 32">
            <a:extLst>
              <a:ext uri="{FF2B5EF4-FFF2-40B4-BE49-F238E27FC236}">
                <a16:creationId xmlns:a16="http://schemas.microsoft.com/office/drawing/2014/main" id="{FC42A0E1-DECB-9845-B2DE-33D2E255FBF8}"/>
              </a:ext>
            </a:extLst>
          </p:cNvPr>
          <p:cNvSpPr txBox="1"/>
          <p:nvPr/>
        </p:nvSpPr>
        <p:spPr>
          <a:xfrm>
            <a:off x="2970810" y="418655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5, 6 </a:t>
            </a:r>
          </a:p>
        </p:txBody>
      </p:sp>
    </p:spTree>
    <p:extLst>
      <p:ext uri="{BB962C8B-B14F-4D97-AF65-F5344CB8AC3E}">
        <p14:creationId xmlns:p14="http://schemas.microsoft.com/office/powerpoint/2010/main" val="3989409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wipe(left)">
                                      <p:cBhvr>
                                        <p:cTn id="10"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sz="2800" dirty="0"/>
              <a:t>Web applications are expected to be “always on”</a:t>
            </a:r>
          </a:p>
          <a:p>
            <a:pPr lvl="1"/>
            <a:r>
              <a:rPr lang="en-US" altLang="en-US" sz="2800" dirty="0"/>
              <a:t>Down time </a:t>
            </a:r>
            <a:r>
              <a:rPr lang="en-US" altLang="en-US" sz="2800" dirty="0">
                <a:sym typeface="Wingdings" pitchFamily="2" charset="2"/>
              </a:rPr>
              <a:t> pisses off customers, costs $</a:t>
            </a:r>
            <a:endParaRPr lang="en-US" altLang="en-US" sz="2800" dirty="0"/>
          </a:p>
          <a:p>
            <a:endParaRPr lang="en-US" altLang="en-US" sz="2800" dirty="0"/>
          </a:p>
          <a:p>
            <a:r>
              <a:rPr lang="en-US" altLang="en-US" sz="2800" dirty="0"/>
              <a:t>System design considerations relevant to availability</a:t>
            </a:r>
          </a:p>
          <a:p>
            <a:pPr lvl="1"/>
            <a:r>
              <a:rPr lang="en-US" altLang="en-US" sz="2800" b="1" dirty="0"/>
              <a:t>Scalability</a:t>
            </a:r>
            <a:r>
              <a:rPr lang="en-US" altLang="en-US" sz="2800" dirty="0"/>
              <a:t>: always on under growing demand</a:t>
            </a:r>
          </a:p>
          <a:p>
            <a:pPr marL="609448" lvl="1" indent="0">
              <a:buNone/>
            </a:pPr>
            <a:endParaRPr lang="en-US" altLang="en-US" sz="2800" dirty="0"/>
          </a:p>
          <a:p>
            <a:pPr lvl="1"/>
            <a:r>
              <a:rPr lang="en-US" altLang="en-US" sz="2800" b="1" dirty="0"/>
              <a:t>Reliability</a:t>
            </a:r>
            <a:r>
              <a:rPr lang="en-US" altLang="en-US" sz="2800" dirty="0"/>
              <a:t>: always on despite failures</a:t>
            </a:r>
          </a:p>
          <a:p>
            <a:pPr marL="609448" lvl="1" indent="0">
              <a:buNone/>
            </a:pPr>
            <a:endParaRPr lang="en-US" altLang="en-US" sz="2800" dirty="0"/>
          </a:p>
          <a:p>
            <a:pPr lvl="1"/>
            <a:r>
              <a:rPr lang="en-US" altLang="en-US" sz="2800" i="1" dirty="0"/>
              <a:t>Performance</a:t>
            </a:r>
            <a:r>
              <a:rPr lang="en-US" altLang="en-US" sz="2800" dirty="0"/>
              <a:t>: 10 sec latency considered available?</a:t>
            </a:r>
          </a:p>
          <a:p>
            <a:pPr marL="914400" lvl="2" indent="0">
              <a:buNone/>
            </a:pPr>
            <a:r>
              <a:rPr lang="en-US" altLang="en-US" sz="2800" dirty="0"/>
              <a:t>“an availability event can be modeled as a long-lasting performance variation”</a:t>
            </a:r>
            <a:br>
              <a:rPr lang="en-US" altLang="en-US" sz="2800" dirty="0"/>
            </a:br>
            <a:r>
              <a:rPr lang="en-US" altLang="en-US" sz="2800" dirty="0"/>
              <a:t>(Amazon Aurora SIGMOD ’17)</a:t>
            </a:r>
            <a:endParaRPr lang="en-US" altLang="en-US" sz="3732" dirty="0"/>
          </a:p>
        </p:txBody>
      </p:sp>
      <p:sp>
        <p:nvSpPr>
          <p:cNvPr id="4" name="Slide Number Placeholder 3"/>
          <p:cNvSpPr>
            <a:spLocks noGrp="1"/>
          </p:cNvSpPr>
          <p:nvPr>
            <p:ph type="sldNum" sz="quarter" idx="12"/>
          </p:nvPr>
        </p:nvSpPr>
        <p:spPr/>
        <p:txBody>
          <a:bodyPr/>
          <a:lstStyle/>
          <a:p>
            <a:fld id="{79B52DDF-CCE5-9644-9AF3-BFB84D893AE1}" type="slidenum">
              <a:rPr lang="en-US" smtClean="0"/>
              <a:pPr/>
              <a:t>2</a:t>
            </a:fld>
            <a:endParaRPr lang="en-US"/>
          </a:p>
        </p:txBody>
      </p:sp>
      <p:sp>
        <p:nvSpPr>
          <p:cNvPr id="2" name="Title 1"/>
          <p:cNvSpPr>
            <a:spLocks noGrp="1"/>
          </p:cNvSpPr>
          <p:nvPr>
            <p:ph type="title"/>
          </p:nvPr>
        </p:nvSpPr>
        <p:spPr/>
        <p:txBody>
          <a:bodyPr/>
          <a:lstStyle/>
          <a:p>
            <a:r>
              <a:rPr lang="en-US" dirty="0"/>
              <a:t>Availability: vital for web applications</a:t>
            </a:r>
          </a:p>
        </p:txBody>
      </p:sp>
    </p:spTree>
    <p:extLst>
      <p:ext uri="{BB962C8B-B14F-4D97-AF65-F5344CB8AC3E}">
        <p14:creationId xmlns:p14="http://schemas.microsoft.com/office/powerpoint/2010/main" val="18051729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20</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Tree>
    <p:extLst>
      <p:ext uri="{BB962C8B-B14F-4D97-AF65-F5344CB8AC3E}">
        <p14:creationId xmlns:p14="http://schemas.microsoft.com/office/powerpoint/2010/main" val="156070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21</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8" name="Right Arrow 37">
            <a:extLst>
              <a:ext uri="{FF2B5EF4-FFF2-40B4-BE49-F238E27FC236}">
                <a16:creationId xmlns:a16="http://schemas.microsoft.com/office/drawing/2014/main" id="{0EC3D952-9B69-094B-BA0A-6E985FD36900}"/>
              </a:ext>
            </a:extLst>
          </p:cNvPr>
          <p:cNvSpPr/>
          <p:nvPr/>
        </p:nvSpPr>
        <p:spPr>
          <a:xfrm>
            <a:off x="4257916" y="4301293"/>
            <a:ext cx="814255" cy="391011"/>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9" name="TextBox 38">
            <a:extLst>
              <a:ext uri="{FF2B5EF4-FFF2-40B4-BE49-F238E27FC236}">
                <a16:creationId xmlns:a16="http://schemas.microsoft.com/office/drawing/2014/main" id="{1C21AE04-55D3-8042-A8F8-1FC9678842E3}"/>
              </a:ext>
            </a:extLst>
          </p:cNvPr>
          <p:cNvSpPr txBox="1"/>
          <p:nvPr/>
        </p:nvSpPr>
        <p:spPr>
          <a:xfrm>
            <a:off x="797698" y="4142855"/>
            <a:ext cx="3403496" cy="707886"/>
          </a:xfrm>
          <a:prstGeom prst="rect">
            <a:avLst/>
          </a:prstGeom>
          <a:noFill/>
        </p:spPr>
        <p:txBody>
          <a:bodyPr wrap="none" rtlCol="0">
            <a:spAutoFit/>
          </a:bodyPr>
          <a:lstStyle/>
          <a:p>
            <a:r>
              <a:rPr lang="en-CN">
                <a:latin typeface="+mn-lt"/>
                <a:ea typeface="Arial" charset="0"/>
                <a:cs typeface="Arial" charset="0"/>
              </a:rPr>
              <a:t>4 </a:t>
            </a:r>
            <a:r>
              <a:rPr lang="en-US" dirty="0">
                <a:latin typeface="+mn-lt"/>
                <a:ea typeface="Arial" charset="0"/>
                <a:cs typeface="Arial" charset="0"/>
              </a:rPr>
              <a:t>physical</a:t>
            </a:r>
            <a:r>
              <a:rPr lang="en-CN">
                <a:latin typeface="+mn-lt"/>
                <a:ea typeface="Arial" charset="0"/>
                <a:cs typeface="Arial" charset="0"/>
              </a:rPr>
              <a:t> </a:t>
            </a:r>
            <a:r>
              <a:rPr lang="en-CN" dirty="0">
                <a:latin typeface="+mn-lt"/>
                <a:ea typeface="Arial" charset="0"/>
                <a:cs typeface="Arial" charset="0"/>
              </a:rPr>
              <a:t>nodes (servers)</a:t>
            </a:r>
          </a:p>
          <a:p>
            <a:r>
              <a:rPr lang="en-CN" dirty="0">
                <a:latin typeface="+mn-lt"/>
                <a:ea typeface="Arial" charset="0"/>
                <a:cs typeface="Arial" charset="0"/>
              </a:rPr>
              <a:t>2 vnodes / server</a:t>
            </a: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950120"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CN" sz="1800" dirty="0">
                <a:latin typeface="+mn-lt"/>
                <a:ea typeface="Arial" charset="0"/>
                <a:cs typeface="Arial" charset="0"/>
              </a:rPr>
              <a:t>same color </a:t>
            </a:r>
            <a:r>
              <a:rPr lang="en-CN" sz="1800" dirty="0">
                <a:latin typeface="+mn-lt"/>
                <a:ea typeface="Arial" charset="0"/>
                <a:cs typeface="Arial" charset="0"/>
                <a:sym typeface="Wingdings" pitchFamily="2" charset="2"/>
              </a:rPr>
              <a:t> same physical node</a:t>
            </a:r>
            <a:endParaRPr lang="en-CN" sz="1800" dirty="0">
              <a:latin typeface="+mn-lt"/>
              <a:ea typeface="Arial" charset="0"/>
              <a:cs typeface="Arial" charset="0"/>
            </a:endParaRPr>
          </a:p>
        </p:txBody>
      </p:sp>
    </p:spTree>
    <p:extLst>
      <p:ext uri="{BB962C8B-B14F-4D97-AF65-F5344CB8AC3E}">
        <p14:creationId xmlns:p14="http://schemas.microsoft.com/office/powerpoint/2010/main" val="24007806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22</a:t>
            </a:fld>
            <a:endParaRPr lang="en-US"/>
          </a:p>
        </p:txBody>
      </p:sp>
      <p:sp>
        <p:nvSpPr>
          <p:cNvPr id="5" name="Rectangle 4">
            <a:extLst>
              <a:ext uri="{FF2B5EF4-FFF2-40B4-BE49-F238E27FC236}">
                <a16:creationId xmlns:a16="http://schemas.microsoft.com/office/drawing/2014/main" id="{CC7EDEF0-2C4B-BE41-9A91-7F56E99F4DD8}"/>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 name="TextBox 5">
            <a:extLst>
              <a:ext uri="{FF2B5EF4-FFF2-40B4-BE49-F238E27FC236}">
                <a16:creationId xmlns:a16="http://schemas.microsoft.com/office/drawing/2014/main" id="{AF95A524-C95B-534C-9F91-76B0D73069D4}"/>
              </a:ext>
            </a:extLst>
          </p:cNvPr>
          <p:cNvSpPr txBox="1"/>
          <p:nvPr/>
        </p:nvSpPr>
        <p:spPr>
          <a:xfrm>
            <a:off x="1419748" y="5759351"/>
            <a:ext cx="3950120"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CN" sz="1800" dirty="0">
                <a:latin typeface="+mn-lt"/>
                <a:ea typeface="Arial" charset="0"/>
                <a:cs typeface="Arial" charset="0"/>
              </a:rPr>
              <a:t>same color </a:t>
            </a:r>
            <a:r>
              <a:rPr lang="en-CN" sz="1800" dirty="0">
                <a:latin typeface="+mn-lt"/>
                <a:ea typeface="Arial" charset="0"/>
                <a:cs typeface="Arial" charset="0"/>
                <a:sym typeface="Wingdings" pitchFamily="2" charset="2"/>
              </a:rPr>
              <a:t> same physical node</a:t>
            </a:r>
            <a:endParaRPr lang="en-CN" sz="1800" dirty="0">
              <a:latin typeface="+mn-lt"/>
              <a:ea typeface="Arial" charset="0"/>
              <a:cs typeface="Arial" charset="0"/>
            </a:endParaRPr>
          </a:p>
        </p:txBody>
      </p:sp>
      <p:grpSp>
        <p:nvGrpSpPr>
          <p:cNvPr id="7" name="Group 6">
            <a:extLst>
              <a:ext uri="{FF2B5EF4-FFF2-40B4-BE49-F238E27FC236}">
                <a16:creationId xmlns:a16="http://schemas.microsoft.com/office/drawing/2014/main" id="{BF352C5A-95A1-964E-A5B8-A3258D7B544A}"/>
              </a:ext>
            </a:extLst>
          </p:cNvPr>
          <p:cNvGrpSpPr/>
          <p:nvPr/>
        </p:nvGrpSpPr>
        <p:grpSpPr>
          <a:xfrm>
            <a:off x="5399376" y="2886585"/>
            <a:ext cx="3359594" cy="3369318"/>
            <a:chOff x="6791278" y="2181055"/>
            <a:chExt cx="3359594" cy="3369318"/>
          </a:xfrm>
        </p:grpSpPr>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6944149" y="233785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8384149" y="224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8384149" y="53181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991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7259684" y="270374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9477743" y="488067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685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9478099" y="270028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7247327" y="481092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7748630" y="3362357"/>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8310482" y="243637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9240409" y="284882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9541815" y="368604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9160810" y="457056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8312489" y="492846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7385085" y="448056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7079149" y="366780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7406483" y="284517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8326368" y="218105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8326368" y="526237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9417482" y="482741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9862872" y="3717485"/>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9417482" y="263609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7209110" y="2646284"/>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6791278" y="372480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7189862" y="475643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grpSp>
      <p:sp>
        <p:nvSpPr>
          <p:cNvPr id="34" name="Cross 33">
            <a:extLst>
              <a:ext uri="{FF2B5EF4-FFF2-40B4-BE49-F238E27FC236}">
                <a16:creationId xmlns:a16="http://schemas.microsoft.com/office/drawing/2014/main" id="{18B53396-264A-E646-A8F2-69C28FA75987}"/>
              </a:ext>
            </a:extLst>
          </p:cNvPr>
          <p:cNvSpPr/>
          <p:nvPr/>
        </p:nvSpPr>
        <p:spPr>
          <a:xfrm rot="2700000">
            <a:off x="5194212" y="4228947"/>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Cross 34">
            <a:extLst>
              <a:ext uri="{FF2B5EF4-FFF2-40B4-BE49-F238E27FC236}">
                <a16:creationId xmlns:a16="http://schemas.microsoft.com/office/drawing/2014/main" id="{3E4243F6-7D2D-6A46-8AC2-A62578F27BF1}"/>
              </a:ext>
            </a:extLst>
          </p:cNvPr>
          <p:cNvSpPr/>
          <p:nvPr/>
        </p:nvSpPr>
        <p:spPr>
          <a:xfrm rot="2700000">
            <a:off x="7816197" y="5330805"/>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cxnSp>
        <p:nvCxnSpPr>
          <p:cNvPr id="36" name="Straight Arrow Connector 35">
            <a:extLst>
              <a:ext uri="{FF2B5EF4-FFF2-40B4-BE49-F238E27FC236}">
                <a16:creationId xmlns:a16="http://schemas.microsoft.com/office/drawing/2014/main" id="{73E3F9EE-4B53-3248-B84C-47A959EF6458}"/>
              </a:ext>
            </a:extLst>
          </p:cNvPr>
          <p:cNvCxnSpPr>
            <a:cxnSpLocks/>
          </p:cNvCxnSpPr>
          <p:nvPr/>
        </p:nvCxnSpPr>
        <p:spPr>
          <a:xfrm flipV="1">
            <a:off x="5664109" y="3765097"/>
            <a:ext cx="256213" cy="629473"/>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cxnSp>
        <p:nvCxnSpPr>
          <p:cNvPr id="37" name="Straight Arrow Connector 36">
            <a:extLst>
              <a:ext uri="{FF2B5EF4-FFF2-40B4-BE49-F238E27FC236}">
                <a16:creationId xmlns:a16="http://schemas.microsoft.com/office/drawing/2014/main" id="{484AB29B-1581-5648-B99B-78032EDAB79D}"/>
              </a:ext>
            </a:extLst>
          </p:cNvPr>
          <p:cNvCxnSpPr>
            <a:cxnSpLocks/>
          </p:cNvCxnSpPr>
          <p:nvPr/>
        </p:nvCxnSpPr>
        <p:spPr>
          <a:xfrm flipH="1">
            <a:off x="7257016" y="5663310"/>
            <a:ext cx="647900" cy="370795"/>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38" name="Right Arrow 37">
            <a:extLst>
              <a:ext uri="{FF2B5EF4-FFF2-40B4-BE49-F238E27FC236}">
                <a16:creationId xmlns:a16="http://schemas.microsoft.com/office/drawing/2014/main" id="{70AFAADB-3DE1-0B4A-A83F-1BA8A98F944C}"/>
              </a:ext>
            </a:extLst>
          </p:cNvPr>
          <p:cNvSpPr/>
          <p:nvPr/>
        </p:nvSpPr>
        <p:spPr>
          <a:xfrm>
            <a:off x="4257916" y="4301293"/>
            <a:ext cx="814255" cy="391011"/>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9" name="TextBox 38">
            <a:extLst>
              <a:ext uri="{FF2B5EF4-FFF2-40B4-BE49-F238E27FC236}">
                <a16:creationId xmlns:a16="http://schemas.microsoft.com/office/drawing/2014/main" id="{FEFE851D-3D21-234F-839D-48FFD41CDAD9}"/>
              </a:ext>
            </a:extLst>
          </p:cNvPr>
          <p:cNvSpPr txBox="1"/>
          <p:nvPr/>
        </p:nvSpPr>
        <p:spPr>
          <a:xfrm>
            <a:off x="697509" y="4142855"/>
            <a:ext cx="3603872" cy="707886"/>
          </a:xfrm>
          <a:prstGeom prst="rect">
            <a:avLst/>
          </a:prstGeom>
          <a:noFill/>
        </p:spPr>
        <p:txBody>
          <a:bodyPr wrap="none" rtlCol="0">
            <a:spAutoFit/>
          </a:bodyPr>
          <a:lstStyle/>
          <a:p>
            <a:r>
              <a:rPr lang="en-US" dirty="0">
                <a:latin typeface="Arial" charset="0"/>
                <a:ea typeface="Arial" charset="0"/>
                <a:cs typeface="Arial" charset="0"/>
              </a:rPr>
              <a:t>Orange</a:t>
            </a:r>
            <a:r>
              <a:rPr lang="en-CN">
                <a:latin typeface="Arial" charset="0"/>
                <a:ea typeface="Arial" charset="0"/>
                <a:cs typeface="Arial" charset="0"/>
              </a:rPr>
              <a:t> server leaves</a:t>
            </a:r>
          </a:p>
          <a:p>
            <a:r>
              <a:rPr lang="en-US" dirty="0">
                <a:latin typeface="Arial" charset="0"/>
                <a:ea typeface="Arial" charset="0"/>
                <a:cs typeface="Arial" charset="0"/>
              </a:rPr>
              <a:t>K</a:t>
            </a:r>
            <a:r>
              <a:rPr lang="en-CN">
                <a:latin typeface="Arial" charset="0"/>
                <a:ea typeface="Arial" charset="0"/>
                <a:cs typeface="Arial" charset="0"/>
              </a:rPr>
              <a:t>eys moved to blue and red</a:t>
            </a:r>
            <a:endParaRPr lang="en-CN" dirty="0">
              <a:latin typeface="Arial" charset="0"/>
              <a:ea typeface="Arial" charset="0"/>
              <a:cs typeface="Arial" charset="0"/>
            </a:endParaRPr>
          </a:p>
        </p:txBody>
      </p:sp>
    </p:spTree>
    <p:extLst>
      <p:ext uri="{BB962C8B-B14F-4D97-AF65-F5344CB8AC3E}">
        <p14:creationId xmlns:p14="http://schemas.microsoft.com/office/powerpoint/2010/main" val="7490202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a:p>
            <a:endParaRPr lang="en-US" sz="2200" dirty="0"/>
          </a:p>
          <a:p>
            <a:r>
              <a:rPr lang="en-US" sz="2200" dirty="0">
                <a:solidFill>
                  <a:srgbClr val="0000FF"/>
                </a:solidFill>
              </a:rPr>
              <a:t>More virtual nodes, more balanced</a:t>
            </a:r>
          </a:p>
          <a:p>
            <a:endParaRPr lang="en-US" sz="2200" dirty="0">
              <a:solidFill>
                <a:srgbClr val="0000FF"/>
              </a:solidFill>
            </a:endParaRPr>
          </a:p>
          <a:p>
            <a:r>
              <a:rPr lang="en-US" sz="2200" dirty="0">
                <a:solidFill>
                  <a:srgbClr val="0000FF"/>
                </a:solidFill>
              </a:rPr>
              <a:t>Faster data transfer for join/leave</a:t>
            </a:r>
          </a:p>
          <a:p>
            <a:endParaRPr lang="en-US" sz="2200" dirty="0">
              <a:solidFill>
                <a:srgbClr val="0000FF"/>
              </a:solidFill>
            </a:endParaRPr>
          </a:p>
          <a:p>
            <a:r>
              <a:rPr lang="en-US" sz="2200" dirty="0">
                <a:solidFill>
                  <a:srgbClr val="0000FF"/>
                </a:solidFill>
              </a:rPr>
              <a:t>Controllable # of </a:t>
            </a:r>
            <a:r>
              <a:rPr lang="en-US" sz="2200" dirty="0" err="1">
                <a:solidFill>
                  <a:srgbClr val="0000FF"/>
                </a:solidFill>
              </a:rPr>
              <a:t>vnodes</a:t>
            </a:r>
            <a:r>
              <a:rPr lang="en-US" sz="2200" dirty="0">
                <a:solidFill>
                  <a:srgbClr val="0000FF"/>
                </a:solidFill>
              </a:rPr>
              <a:t> / server</a:t>
            </a:r>
          </a:p>
          <a:p>
            <a:pPr lvl="1"/>
            <a:r>
              <a:rPr lang="en-US" sz="2000" dirty="0">
                <a:solidFill>
                  <a:srgbClr val="0000FF"/>
                </a:solidFill>
              </a:rPr>
              <a:t>Server capacity:</a:t>
            </a:r>
            <a:br>
              <a:rPr lang="en-US" sz="2000" dirty="0">
                <a:solidFill>
                  <a:srgbClr val="0000FF"/>
                </a:solidFill>
              </a:rPr>
            </a:br>
            <a:r>
              <a:rPr lang="en-US" sz="2000" dirty="0">
                <a:solidFill>
                  <a:srgbClr val="0000FF"/>
                </a:solidFill>
              </a:rPr>
              <a:t>e.g., CPU, memory, network</a:t>
            </a:r>
            <a:endParaRPr lang="en-US" sz="24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23</a:t>
            </a:fld>
            <a:endParaRPr lang="en-US"/>
          </a:p>
        </p:txBody>
      </p:sp>
      <p:sp>
        <p:nvSpPr>
          <p:cNvPr id="5" name="Rectangle 4">
            <a:extLst>
              <a:ext uri="{FF2B5EF4-FFF2-40B4-BE49-F238E27FC236}">
                <a16:creationId xmlns:a16="http://schemas.microsoft.com/office/drawing/2014/main" id="{CC7EDEF0-2C4B-BE41-9A91-7F56E99F4DD8}"/>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 name="TextBox 5">
            <a:extLst>
              <a:ext uri="{FF2B5EF4-FFF2-40B4-BE49-F238E27FC236}">
                <a16:creationId xmlns:a16="http://schemas.microsoft.com/office/drawing/2014/main" id="{AF95A524-C95B-534C-9F91-76B0D73069D4}"/>
              </a:ext>
            </a:extLst>
          </p:cNvPr>
          <p:cNvSpPr txBox="1"/>
          <p:nvPr/>
        </p:nvSpPr>
        <p:spPr>
          <a:xfrm>
            <a:off x="1419748" y="5759351"/>
            <a:ext cx="3950120" cy="646331"/>
          </a:xfrm>
          <a:prstGeom prst="rect">
            <a:avLst/>
          </a:prstGeom>
          <a:noFill/>
        </p:spPr>
        <p:txBody>
          <a:bodyPr wrap="none" rtlCol="0">
            <a:spAutoFit/>
          </a:bodyPr>
          <a:lstStyle/>
          <a:p>
            <a:pPr algn="l"/>
            <a:r>
              <a:rPr lang="en-US" sz="1800" dirty="0">
                <a:latin typeface="Arial" charset="0"/>
                <a:ea typeface="Arial" charset="0"/>
                <a:cs typeface="Arial" charset="0"/>
              </a:rPr>
              <a:t>V</a:t>
            </a:r>
            <a:r>
              <a:rPr lang="en-CN" sz="1800" dirty="0">
                <a:latin typeface="Arial" charset="0"/>
                <a:ea typeface="Arial" charset="0"/>
                <a:cs typeface="Arial" charset="0"/>
              </a:rPr>
              <a:t>irtual node: </a:t>
            </a:r>
          </a:p>
          <a:p>
            <a:pPr algn="l"/>
            <a:r>
              <a:rPr lang="en-CN" sz="1800" dirty="0">
                <a:latin typeface="Arial" charset="0"/>
                <a:ea typeface="Arial" charset="0"/>
                <a:cs typeface="Arial" charset="0"/>
              </a:rPr>
              <a:t>same color </a:t>
            </a:r>
            <a:r>
              <a:rPr lang="en-CN" sz="1800" dirty="0">
                <a:latin typeface="Arial" charset="0"/>
                <a:ea typeface="Arial" charset="0"/>
                <a:cs typeface="Arial" charset="0"/>
                <a:sym typeface="Wingdings" pitchFamily="2" charset="2"/>
              </a:rPr>
              <a:t> same physical node</a:t>
            </a:r>
            <a:endParaRPr lang="en-CN" sz="1800" dirty="0">
              <a:latin typeface="Arial" charset="0"/>
              <a:ea typeface="Arial" charset="0"/>
              <a:cs typeface="Arial" charset="0"/>
            </a:endParaRPr>
          </a:p>
        </p:txBody>
      </p:sp>
      <p:grpSp>
        <p:nvGrpSpPr>
          <p:cNvPr id="7" name="Group 6">
            <a:extLst>
              <a:ext uri="{FF2B5EF4-FFF2-40B4-BE49-F238E27FC236}">
                <a16:creationId xmlns:a16="http://schemas.microsoft.com/office/drawing/2014/main" id="{BF352C5A-95A1-964E-A5B8-A3258D7B544A}"/>
              </a:ext>
            </a:extLst>
          </p:cNvPr>
          <p:cNvGrpSpPr/>
          <p:nvPr/>
        </p:nvGrpSpPr>
        <p:grpSpPr>
          <a:xfrm>
            <a:off x="5399376" y="2886585"/>
            <a:ext cx="3359594" cy="3369318"/>
            <a:chOff x="6791278" y="2181055"/>
            <a:chExt cx="3359594" cy="3369318"/>
          </a:xfrm>
        </p:grpSpPr>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6944149" y="233785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8384149" y="224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8384149" y="53181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991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7259684" y="270374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9477743" y="488067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685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9478099" y="270028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7247327" y="481092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7748630" y="3362357"/>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8310482" y="243637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9240409" y="284882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9541815" y="368604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9160810" y="457056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8312489" y="492846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7385085" y="448056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7079149" y="366780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7406483" y="284517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8326368" y="218105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8326368" y="526237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9417482" y="482741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9862872" y="3717485"/>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9417482" y="263609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7209110" y="2646284"/>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6791278" y="372480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7189862" y="475643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grpSp>
      <p:sp>
        <p:nvSpPr>
          <p:cNvPr id="34" name="Cross 33">
            <a:extLst>
              <a:ext uri="{FF2B5EF4-FFF2-40B4-BE49-F238E27FC236}">
                <a16:creationId xmlns:a16="http://schemas.microsoft.com/office/drawing/2014/main" id="{18B53396-264A-E646-A8F2-69C28FA75987}"/>
              </a:ext>
            </a:extLst>
          </p:cNvPr>
          <p:cNvSpPr/>
          <p:nvPr/>
        </p:nvSpPr>
        <p:spPr>
          <a:xfrm rot="2700000">
            <a:off x="5194212" y="4228947"/>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Cross 34">
            <a:extLst>
              <a:ext uri="{FF2B5EF4-FFF2-40B4-BE49-F238E27FC236}">
                <a16:creationId xmlns:a16="http://schemas.microsoft.com/office/drawing/2014/main" id="{3E4243F6-7D2D-6A46-8AC2-A62578F27BF1}"/>
              </a:ext>
            </a:extLst>
          </p:cNvPr>
          <p:cNvSpPr/>
          <p:nvPr/>
        </p:nvSpPr>
        <p:spPr>
          <a:xfrm rot="2700000">
            <a:off x="7816197" y="5330805"/>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cxnSp>
        <p:nvCxnSpPr>
          <p:cNvPr id="36" name="Straight Arrow Connector 35">
            <a:extLst>
              <a:ext uri="{FF2B5EF4-FFF2-40B4-BE49-F238E27FC236}">
                <a16:creationId xmlns:a16="http://schemas.microsoft.com/office/drawing/2014/main" id="{73E3F9EE-4B53-3248-B84C-47A959EF6458}"/>
              </a:ext>
            </a:extLst>
          </p:cNvPr>
          <p:cNvCxnSpPr>
            <a:cxnSpLocks/>
          </p:cNvCxnSpPr>
          <p:nvPr/>
        </p:nvCxnSpPr>
        <p:spPr>
          <a:xfrm flipV="1">
            <a:off x="5664109" y="3765097"/>
            <a:ext cx="256213" cy="629473"/>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cxnSp>
        <p:nvCxnSpPr>
          <p:cNvPr id="37" name="Straight Arrow Connector 36">
            <a:extLst>
              <a:ext uri="{FF2B5EF4-FFF2-40B4-BE49-F238E27FC236}">
                <a16:creationId xmlns:a16="http://schemas.microsoft.com/office/drawing/2014/main" id="{484AB29B-1581-5648-B99B-78032EDAB79D}"/>
              </a:ext>
            </a:extLst>
          </p:cNvPr>
          <p:cNvCxnSpPr>
            <a:cxnSpLocks/>
          </p:cNvCxnSpPr>
          <p:nvPr/>
        </p:nvCxnSpPr>
        <p:spPr>
          <a:xfrm flipH="1">
            <a:off x="7257016" y="5663310"/>
            <a:ext cx="647900" cy="370795"/>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8478996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a:solidFill>
                  <a:schemeClr val="accent6">
                    <a:lumMod val="75000"/>
                  </a:schemeClr>
                </a:solidFill>
              </a:rPr>
              <a:t>Gossip: </a:t>
            </a:r>
            <a:r>
              <a:rPr lang="en-US" sz="2800" dirty="0"/>
              <a:t>Once per second, each node contacts a </a:t>
            </a:r>
            <a:r>
              <a:rPr lang="en-US" sz="2800" b="1" dirty="0"/>
              <a:t>randomly chosen other node</a:t>
            </a:r>
          </a:p>
          <a:p>
            <a:pPr lvl="1"/>
            <a:r>
              <a:rPr lang="en-US" sz="2800" dirty="0"/>
              <a:t>They </a:t>
            </a:r>
            <a:r>
              <a:rPr lang="en-US" sz="2800" b="1" dirty="0">
                <a:solidFill>
                  <a:schemeClr val="accent5">
                    <a:lumMod val="50000"/>
                  </a:schemeClr>
                </a:solidFill>
              </a:rPr>
              <a:t>exchange their lists of known nodes </a:t>
            </a:r>
            <a:r>
              <a:rPr lang="en-US" sz="2800" dirty="0"/>
              <a:t>(including virtual node IDs)</a:t>
            </a:r>
          </a:p>
          <a:p>
            <a:r>
              <a:rPr lang="en-US" sz="2800" dirty="0"/>
              <a:t>Assumes all nodes will come back eventually, doesn’t repartition</a:t>
            </a:r>
          </a:p>
          <a:p>
            <a:r>
              <a:rPr lang="en-US" sz="2800" dirty="0"/>
              <a:t>Each node </a:t>
            </a:r>
            <a:r>
              <a:rPr lang="en-US" sz="2800" b="1" dirty="0">
                <a:solidFill>
                  <a:schemeClr val="accent5">
                    <a:lumMod val="50000"/>
                  </a:schemeClr>
                </a:solidFill>
              </a:rPr>
              <a:t>learns</a:t>
            </a:r>
            <a:r>
              <a:rPr lang="en-US" sz="2800" dirty="0">
                <a:solidFill>
                  <a:schemeClr val="accent5">
                    <a:lumMod val="50000"/>
                  </a:schemeClr>
                </a:solidFill>
              </a:rPr>
              <a:t> </a:t>
            </a:r>
            <a:r>
              <a:rPr lang="en-US" sz="2800" dirty="0"/>
              <a:t>which others handle all </a:t>
            </a:r>
            <a:r>
              <a:rPr lang="en-US" sz="2800" b="1" dirty="0">
                <a:solidFill>
                  <a:schemeClr val="accent5">
                    <a:lumMod val="50000"/>
                  </a:schemeClr>
                </a:solidFill>
              </a:rPr>
              <a:t>key ranges</a:t>
            </a:r>
          </a:p>
          <a:p>
            <a:pPr lvl="1"/>
            <a:endParaRPr lang="en-US" sz="2800" b="1" dirty="0"/>
          </a:p>
          <a:p>
            <a:pPr lvl="1"/>
            <a:r>
              <a:rPr lang="en-US" sz="2800" b="1" dirty="0"/>
              <a:t>Result: All</a:t>
            </a:r>
            <a:r>
              <a:rPr lang="en-US" sz="2800" dirty="0"/>
              <a:t> nodes can send </a:t>
            </a:r>
            <a:r>
              <a:rPr lang="en-US" sz="2800" b="1" dirty="0">
                <a:solidFill>
                  <a:schemeClr val="accent3">
                    <a:lumMod val="50000"/>
                  </a:schemeClr>
                </a:solidFill>
              </a:rPr>
              <a:t>directly</a:t>
            </a:r>
            <a:r>
              <a:rPr lang="en-US" sz="2800" dirty="0">
                <a:solidFill>
                  <a:schemeClr val="accent3">
                    <a:lumMod val="50000"/>
                  </a:schemeClr>
                </a:solidFill>
              </a:rPr>
              <a:t> </a:t>
            </a:r>
            <a:r>
              <a:rPr lang="en-US" sz="2800" b="1" dirty="0">
                <a:solidFill>
                  <a:schemeClr val="accent3">
                    <a:lumMod val="50000"/>
                  </a:schemeClr>
                </a:solidFill>
              </a:rPr>
              <a:t>to any key’s coordinator</a:t>
            </a:r>
            <a:r>
              <a:rPr lang="en-US" sz="2800" dirty="0"/>
              <a:t> </a:t>
            </a:r>
            <a:r>
              <a:rPr lang="en-US" sz="2800" b="1" dirty="0">
                <a:solidFill>
                  <a:schemeClr val="accent5">
                    <a:lumMod val="50000"/>
                  </a:schemeClr>
                </a:solidFill>
              </a:rPr>
              <a:t>(“zero-hop DHT”)</a:t>
            </a:r>
          </a:p>
          <a:p>
            <a:pPr lvl="2"/>
            <a:r>
              <a:rPr lang="en-US" sz="2800" b="1" dirty="0">
                <a:solidFill>
                  <a:schemeClr val="accent3">
                    <a:lumMod val="50000"/>
                  </a:schemeClr>
                </a:solidFill>
              </a:rPr>
              <a:t>Reduces variability </a:t>
            </a:r>
            <a:r>
              <a:rPr lang="en-US" sz="2800" dirty="0"/>
              <a:t>in response times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24</a:t>
            </a:fld>
            <a:endParaRPr lang="en-US"/>
          </a:p>
        </p:txBody>
      </p:sp>
      <p:sp>
        <p:nvSpPr>
          <p:cNvPr id="2" name="Title 1"/>
          <p:cNvSpPr>
            <a:spLocks noGrp="1"/>
          </p:cNvSpPr>
          <p:nvPr>
            <p:ph type="title"/>
          </p:nvPr>
        </p:nvSpPr>
        <p:spPr/>
        <p:txBody>
          <a:bodyPr/>
          <a:lstStyle/>
          <a:p>
            <a:r>
              <a:rPr lang="en-US" dirty="0"/>
              <a:t>Gossip and “lookup”</a:t>
            </a:r>
          </a:p>
        </p:txBody>
      </p:sp>
    </p:spTree>
    <p:extLst>
      <p:ext uri="{BB962C8B-B14F-4D97-AF65-F5344CB8AC3E}">
        <p14:creationId xmlns:p14="http://schemas.microsoft.com/office/powerpoint/2010/main" val="64053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dirty="0">
                <a:solidFill>
                  <a:schemeClr val="tx1">
                    <a:lumMod val="50000"/>
                    <a:lumOff val="50000"/>
                  </a:schemeClr>
                </a:solidFill>
              </a:rPr>
              <a:t>Background and system model</a:t>
            </a:r>
          </a:p>
          <a:p>
            <a:pPr marL="514350" indent="-514350">
              <a:buFont typeface="+mj-lt"/>
              <a:buAutoNum type="arabicPeriod"/>
            </a:pPr>
            <a:endParaRPr lang="en-US" sz="3200" dirty="0"/>
          </a:p>
          <a:p>
            <a:pPr marL="514350" indent="-514350">
              <a:buFont typeface="+mj-lt"/>
              <a:buAutoNum type="arabicPeriod"/>
            </a:pPr>
            <a:r>
              <a:rPr lang="en-US" sz="3200" dirty="0">
                <a:solidFill>
                  <a:schemeClr val="tx1">
                    <a:lumMod val="50000"/>
                    <a:lumOff val="50000"/>
                  </a:schemeClr>
                </a:solidFill>
              </a:rPr>
              <a:t>Data partitioning</a:t>
            </a:r>
          </a:p>
          <a:p>
            <a:pPr marL="514350" indent="-514350">
              <a:buFont typeface="+mj-lt"/>
              <a:buAutoNum type="arabicPeriod"/>
            </a:pPr>
            <a:endParaRPr lang="en-US" sz="3200" dirty="0"/>
          </a:p>
          <a:p>
            <a:pPr marL="514350" indent="-514350">
              <a:buFont typeface="+mj-lt"/>
              <a:buAutoNum type="arabicPeriod"/>
            </a:pPr>
            <a:r>
              <a:rPr lang="en-US" sz="3200" b="1" dirty="0"/>
              <a:t>Failure handling</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25</a:t>
            </a:fld>
            <a:endParaRPr lang="en-US"/>
          </a:p>
        </p:txBody>
      </p:sp>
      <p:sp>
        <p:nvSpPr>
          <p:cNvPr id="4" name="Title 3"/>
          <p:cNvSpPr>
            <a:spLocks noGrp="1"/>
          </p:cNvSpPr>
          <p:nvPr>
            <p:ph type="title"/>
          </p:nvPr>
        </p:nvSpPr>
        <p:spPr/>
        <p:txBody>
          <a:bodyPr/>
          <a:lstStyle/>
          <a:p>
            <a:r>
              <a:rPr lang="en-US" dirty="0"/>
              <a:t>Today: Amazon Dynamo</a:t>
            </a:r>
          </a:p>
        </p:txBody>
      </p:sp>
      <p:sp>
        <p:nvSpPr>
          <p:cNvPr id="5" name="TextBox 4">
            <a:extLst>
              <a:ext uri="{FF2B5EF4-FFF2-40B4-BE49-F238E27FC236}">
                <a16:creationId xmlns:a16="http://schemas.microsoft.com/office/drawing/2014/main" id="{39F32BA6-3C43-1744-8188-3BBFD1E72A85}"/>
              </a:ext>
            </a:extLst>
          </p:cNvPr>
          <p:cNvSpPr txBox="1"/>
          <p:nvPr/>
        </p:nvSpPr>
        <p:spPr>
          <a:xfrm>
            <a:off x="687281" y="-1626669"/>
            <a:ext cx="184731" cy="400110"/>
          </a:xfrm>
          <a:prstGeom prst="rect">
            <a:avLst/>
          </a:prstGeom>
          <a:noFill/>
        </p:spPr>
        <p:txBody>
          <a:bodyPr wrap="none" rtlCol="0">
            <a:spAutoFit/>
          </a:bodyPr>
          <a:lstStyle/>
          <a:p>
            <a:endParaRPr lang="en-US" dirty="0">
              <a:latin typeface="Arial" charset="0"/>
              <a:ea typeface="Arial" charset="0"/>
              <a:cs typeface="Arial" charset="0"/>
            </a:endParaRPr>
          </a:p>
        </p:txBody>
      </p:sp>
    </p:spTree>
    <p:extLst>
      <p:ext uri="{BB962C8B-B14F-4D97-AF65-F5344CB8AC3E}">
        <p14:creationId xmlns:p14="http://schemas.microsoft.com/office/powerpoint/2010/main" val="1053946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 list (data replication)</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Key replicated on M </a:t>
            </a:r>
            <a:r>
              <a:rPr lang="en-US" sz="2400" dirty="0" err="1"/>
              <a:t>vnodes</a:t>
            </a:r>
            <a:endParaRPr lang="en-US" sz="2400" dirty="0"/>
          </a:p>
          <a:p>
            <a:pPr lvl="1"/>
            <a:r>
              <a:rPr lang="en-US" sz="2000" dirty="0"/>
              <a:t>Remember “r-successor” in DHT? </a:t>
            </a:r>
          </a:p>
          <a:p>
            <a:endParaRPr lang="en-US" sz="2400" dirty="0"/>
          </a:p>
          <a:p>
            <a:r>
              <a:rPr lang="en-US" sz="2400" dirty="0"/>
              <a:t>All M </a:t>
            </a:r>
            <a:r>
              <a:rPr lang="en-US" sz="2400" dirty="0" err="1"/>
              <a:t>vnodes</a:t>
            </a:r>
            <a:r>
              <a:rPr lang="en-US" sz="2400" dirty="0"/>
              <a:t> on </a:t>
            </a:r>
            <a:r>
              <a:rPr lang="en-US" sz="2400" dirty="0">
                <a:solidFill>
                  <a:srgbClr val="E46C0A"/>
                </a:solidFill>
              </a:rPr>
              <a:t>distinct</a:t>
            </a:r>
            <a:r>
              <a:rPr lang="en-US" sz="2400" dirty="0"/>
              <a:t> servers across </a:t>
            </a:r>
            <a:r>
              <a:rPr lang="en-US" sz="2400" dirty="0">
                <a:solidFill>
                  <a:srgbClr val="E46C0A"/>
                </a:solidFill>
              </a:rPr>
              <a:t>different</a:t>
            </a:r>
            <a:r>
              <a:rPr lang="en-US" sz="2400" dirty="0"/>
              <a:t> datacenters</a:t>
            </a:r>
          </a:p>
          <a:p>
            <a:endParaRPr lang="en-US" sz="2800" dirty="0"/>
          </a:p>
          <a:p>
            <a:pPr marL="0" indent="0">
              <a:buNone/>
            </a:pPr>
            <a:r>
              <a:rPr lang="en-US" sz="2800" dirty="0"/>
              <a:t> </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26</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a:latin typeface="Arial" charset="0"/>
                <a:ea typeface="Arial" charset="0"/>
                <a:cs typeface="Arial" charset="0"/>
              </a:rPr>
              <a:t>2</a:t>
            </a:r>
            <a:endParaRPr lang="en-CN" b="0" dirty="0">
              <a:latin typeface="Arial" charset="0"/>
              <a:ea typeface="Arial" charset="0"/>
              <a:cs typeface="Arial" charset="0"/>
            </a:endParaRP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B05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7030A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283271"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US" sz="1800" dirty="0">
                <a:latin typeface="+mn-lt"/>
                <a:ea typeface="Arial" charset="0"/>
                <a:cs typeface="Arial" charset="0"/>
              </a:rPr>
              <a:t>5</a:t>
            </a:r>
            <a:r>
              <a:rPr lang="en-CN" sz="1800">
                <a:latin typeface="+mn-lt"/>
                <a:ea typeface="Arial" charset="0"/>
                <a:cs typeface="Arial" charset="0"/>
              </a:rPr>
              <a:t> color</a:t>
            </a:r>
            <a:r>
              <a:rPr lang="en-US" sz="1800" dirty="0">
                <a:latin typeface="+mn-lt"/>
                <a:ea typeface="Arial" charset="0"/>
                <a:cs typeface="Arial" charset="0"/>
              </a:rPr>
              <a:t>s</a:t>
            </a:r>
            <a:r>
              <a:rPr lang="en-CN" sz="1800">
                <a:latin typeface="+mn-lt"/>
                <a:ea typeface="Arial" charset="0"/>
                <a:cs typeface="Arial" charset="0"/>
              </a:rPr>
              <a:t> </a:t>
            </a:r>
            <a:r>
              <a:rPr lang="en-CN" sz="1800">
                <a:latin typeface="+mn-lt"/>
                <a:ea typeface="Arial" charset="0"/>
                <a:cs typeface="Arial" charset="0"/>
                <a:sym typeface="Wingdings" pitchFamily="2" charset="2"/>
              </a:rPr>
              <a:t> </a:t>
            </a:r>
            <a:r>
              <a:rPr lang="en-US" sz="1800" dirty="0">
                <a:latin typeface="+mn-lt"/>
                <a:ea typeface="Arial" charset="0"/>
                <a:cs typeface="Arial" charset="0"/>
                <a:sym typeface="Wingdings" pitchFamily="2" charset="2"/>
              </a:rPr>
              <a:t>5</a:t>
            </a:r>
            <a:r>
              <a:rPr lang="en-CN" sz="1800">
                <a:latin typeface="+mn-lt"/>
                <a:ea typeface="Arial" charset="0"/>
                <a:cs typeface="Arial" charset="0"/>
                <a:sym typeface="Wingdings" pitchFamily="2" charset="2"/>
              </a:rPr>
              <a:t> physical node</a:t>
            </a:r>
            <a:r>
              <a:rPr lang="en-US" sz="1800" dirty="0">
                <a:latin typeface="+mn-lt"/>
                <a:ea typeface="Arial" charset="0"/>
                <a:cs typeface="Arial" charset="0"/>
                <a:sym typeface="Wingdings" pitchFamily="2" charset="2"/>
              </a:rPr>
              <a:t>s</a:t>
            </a:r>
            <a:endParaRPr lang="en-CN" sz="1800" dirty="0">
              <a:latin typeface="+mn-lt"/>
              <a:ea typeface="Arial" charset="0"/>
              <a:cs typeface="Arial" charset="0"/>
            </a:endParaRPr>
          </a:p>
        </p:txBody>
      </p:sp>
    </p:spTree>
    <p:extLst>
      <p:ext uri="{BB962C8B-B14F-4D97-AF65-F5344CB8AC3E}">
        <p14:creationId xmlns:p14="http://schemas.microsoft.com/office/powerpoint/2010/main" val="1661354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 list (data replication)</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Key replicated on M </a:t>
            </a:r>
            <a:r>
              <a:rPr lang="en-US" sz="2400" dirty="0" err="1"/>
              <a:t>vnodes</a:t>
            </a:r>
            <a:endParaRPr lang="en-US" sz="2400" dirty="0"/>
          </a:p>
          <a:p>
            <a:pPr lvl="1"/>
            <a:r>
              <a:rPr lang="en-US" sz="2000" dirty="0"/>
              <a:t>Remember “r-successor” in DHT? </a:t>
            </a:r>
          </a:p>
          <a:p>
            <a:endParaRPr lang="en-US" sz="2400" dirty="0"/>
          </a:p>
          <a:p>
            <a:r>
              <a:rPr lang="en-US" sz="2400" dirty="0"/>
              <a:t>All M </a:t>
            </a:r>
            <a:r>
              <a:rPr lang="en-US" sz="2400" dirty="0" err="1"/>
              <a:t>vnodes</a:t>
            </a:r>
            <a:r>
              <a:rPr lang="en-US" sz="2400" dirty="0"/>
              <a:t> on </a:t>
            </a:r>
            <a:r>
              <a:rPr lang="en-US" sz="2400" dirty="0">
                <a:solidFill>
                  <a:srgbClr val="E46C0A"/>
                </a:solidFill>
              </a:rPr>
              <a:t>distinct</a:t>
            </a:r>
            <a:r>
              <a:rPr lang="en-US" sz="2400" dirty="0"/>
              <a:t> servers across </a:t>
            </a:r>
            <a:r>
              <a:rPr lang="en-US" sz="2400" dirty="0">
                <a:solidFill>
                  <a:srgbClr val="E46C0A"/>
                </a:solidFill>
              </a:rPr>
              <a:t>different</a:t>
            </a:r>
            <a:r>
              <a:rPr lang="en-US" sz="2400" dirty="0"/>
              <a:t> datacenters</a:t>
            </a:r>
          </a:p>
          <a:p>
            <a:endParaRPr lang="en-US" sz="2800" dirty="0"/>
          </a:p>
          <a:p>
            <a:pPr marL="0" indent="0">
              <a:buNone/>
            </a:pPr>
            <a:r>
              <a:rPr lang="en-US" sz="2800" dirty="0"/>
              <a:t> </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27</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a:latin typeface="Arial" charset="0"/>
                <a:ea typeface="Arial" charset="0"/>
                <a:cs typeface="Arial" charset="0"/>
              </a:rPr>
              <a:t>2</a:t>
            </a:r>
            <a:endParaRPr lang="en-CN" b="0" dirty="0">
              <a:latin typeface="Arial" charset="0"/>
              <a:ea typeface="Arial" charset="0"/>
              <a:cs typeface="Arial" charset="0"/>
            </a:endParaRP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B05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7030A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283271"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US" sz="1800" dirty="0">
                <a:latin typeface="+mn-lt"/>
                <a:ea typeface="Arial" charset="0"/>
                <a:cs typeface="Arial" charset="0"/>
              </a:rPr>
              <a:t>5</a:t>
            </a:r>
            <a:r>
              <a:rPr lang="en-CN" sz="1800">
                <a:latin typeface="+mn-lt"/>
                <a:ea typeface="Arial" charset="0"/>
                <a:cs typeface="Arial" charset="0"/>
              </a:rPr>
              <a:t> color</a:t>
            </a:r>
            <a:r>
              <a:rPr lang="en-US" sz="1800" dirty="0">
                <a:latin typeface="+mn-lt"/>
                <a:ea typeface="Arial" charset="0"/>
                <a:cs typeface="Arial" charset="0"/>
              </a:rPr>
              <a:t>s</a:t>
            </a:r>
            <a:r>
              <a:rPr lang="en-CN" sz="1800">
                <a:latin typeface="+mn-lt"/>
                <a:ea typeface="Arial" charset="0"/>
                <a:cs typeface="Arial" charset="0"/>
              </a:rPr>
              <a:t> </a:t>
            </a:r>
            <a:r>
              <a:rPr lang="en-CN" sz="1800">
                <a:latin typeface="+mn-lt"/>
                <a:ea typeface="Arial" charset="0"/>
                <a:cs typeface="Arial" charset="0"/>
                <a:sym typeface="Wingdings" pitchFamily="2" charset="2"/>
              </a:rPr>
              <a:t> </a:t>
            </a:r>
            <a:r>
              <a:rPr lang="en-US" sz="1800" dirty="0">
                <a:latin typeface="+mn-lt"/>
                <a:ea typeface="Arial" charset="0"/>
                <a:cs typeface="Arial" charset="0"/>
                <a:sym typeface="Wingdings" pitchFamily="2" charset="2"/>
              </a:rPr>
              <a:t>5</a:t>
            </a:r>
            <a:r>
              <a:rPr lang="en-CN" sz="1800">
                <a:latin typeface="+mn-lt"/>
                <a:ea typeface="Arial" charset="0"/>
                <a:cs typeface="Arial" charset="0"/>
                <a:sym typeface="Wingdings" pitchFamily="2" charset="2"/>
              </a:rPr>
              <a:t> physical node</a:t>
            </a:r>
            <a:r>
              <a:rPr lang="en-US" sz="1800" dirty="0">
                <a:latin typeface="+mn-lt"/>
                <a:ea typeface="Arial" charset="0"/>
                <a:cs typeface="Arial" charset="0"/>
                <a:sym typeface="Wingdings" pitchFamily="2" charset="2"/>
              </a:rPr>
              <a:t>s</a:t>
            </a:r>
            <a:endParaRPr lang="en-CN" sz="1800" dirty="0">
              <a:latin typeface="+mn-lt"/>
              <a:ea typeface="Arial" charset="0"/>
              <a:cs typeface="Arial" charset="0"/>
            </a:endParaRPr>
          </a:p>
        </p:txBody>
      </p:sp>
      <p:sp>
        <p:nvSpPr>
          <p:cNvPr id="35" name="TextBox 34">
            <a:extLst>
              <a:ext uri="{FF2B5EF4-FFF2-40B4-BE49-F238E27FC236}">
                <a16:creationId xmlns:a16="http://schemas.microsoft.com/office/drawing/2014/main" id="{986C6538-4F02-8C4D-BA36-057F09F1F2B8}"/>
              </a:ext>
            </a:extLst>
          </p:cNvPr>
          <p:cNvSpPr txBox="1"/>
          <p:nvPr/>
        </p:nvSpPr>
        <p:spPr>
          <a:xfrm>
            <a:off x="315127" y="3750758"/>
            <a:ext cx="4823756" cy="1631216"/>
          </a:xfrm>
          <a:prstGeom prst="rect">
            <a:avLst/>
          </a:prstGeom>
          <a:noFill/>
          <a:ln w="38100">
            <a:solidFill>
              <a:schemeClr val="tx1"/>
            </a:solidFill>
            <a:prstDash val="sysDash"/>
          </a:ln>
        </p:spPr>
        <p:txBody>
          <a:bodyPr wrap="none" rtlCol="0">
            <a:spAutoFit/>
          </a:bodyPr>
          <a:lstStyle/>
          <a:p>
            <a:r>
              <a:rPr lang="en-CN" b="0" dirty="0">
                <a:latin typeface="Arial" charset="0"/>
                <a:ea typeface="Arial" charset="0"/>
                <a:cs typeface="Arial" charset="0"/>
              </a:rPr>
              <a:t>M = 4</a:t>
            </a:r>
          </a:p>
          <a:p>
            <a:r>
              <a:rPr lang="en-CN" dirty="0">
                <a:latin typeface="Arial" charset="0"/>
                <a:ea typeface="Arial" charset="0"/>
                <a:cs typeface="Arial" charset="0"/>
              </a:rPr>
              <a:t>Key 0</a:t>
            </a:r>
            <a:r>
              <a:rPr lang="en-CN" b="0" dirty="0">
                <a:latin typeface="Arial" charset="0"/>
                <a:ea typeface="Arial" charset="0"/>
                <a:cs typeface="Arial" charset="0"/>
              </a:rPr>
              <a:t>’s Preference list could be </a:t>
            </a:r>
          </a:p>
          <a:p>
            <a:r>
              <a:rPr lang="en-US" b="0" dirty="0">
                <a:latin typeface="Arial" charset="0"/>
                <a:ea typeface="Arial" charset="0"/>
                <a:cs typeface="Arial" charset="0"/>
              </a:rPr>
              <a:t>v</a:t>
            </a:r>
            <a:r>
              <a:rPr lang="en-CN" b="0" dirty="0">
                <a:latin typeface="Arial" charset="0"/>
                <a:ea typeface="Arial" charset="0"/>
                <a:cs typeface="Arial" charset="0"/>
              </a:rPr>
              <a:t>nodes: {0, 1, 3, 5} mapping to servers:</a:t>
            </a:r>
          </a:p>
          <a:p>
            <a:r>
              <a:rPr lang="en-CN" b="0" dirty="0">
                <a:latin typeface="Arial" charset="0"/>
                <a:ea typeface="Arial" charset="0"/>
                <a:cs typeface="Arial" charset="0"/>
              </a:rPr>
              <a:t>{</a:t>
            </a:r>
            <a:r>
              <a:rPr lang="en-CN" b="0" dirty="0">
                <a:solidFill>
                  <a:srgbClr val="009900"/>
                </a:solidFill>
                <a:latin typeface="Arial" charset="0"/>
                <a:ea typeface="Arial" charset="0"/>
                <a:cs typeface="Arial" charset="0"/>
              </a:rPr>
              <a:t>green</a:t>
            </a:r>
            <a:r>
              <a:rPr lang="en-CN" b="0" dirty="0">
                <a:latin typeface="Arial" charset="0"/>
                <a:ea typeface="Arial" charset="0"/>
                <a:cs typeface="Arial" charset="0"/>
              </a:rPr>
              <a:t>, </a:t>
            </a:r>
            <a:r>
              <a:rPr lang="en-CN" b="0" dirty="0">
                <a:solidFill>
                  <a:srgbClr val="FF0000"/>
                </a:solidFill>
                <a:latin typeface="Arial" charset="0"/>
                <a:ea typeface="Arial" charset="0"/>
                <a:cs typeface="Arial" charset="0"/>
              </a:rPr>
              <a:t>red</a:t>
            </a:r>
            <a:r>
              <a:rPr lang="en-CN" b="0">
                <a:latin typeface="Arial" charset="0"/>
                <a:ea typeface="Arial" charset="0"/>
                <a:cs typeface="Arial" charset="0"/>
              </a:rPr>
              <a:t>, </a:t>
            </a:r>
            <a:r>
              <a:rPr lang="en-US" b="0" dirty="0">
                <a:solidFill>
                  <a:srgbClr val="FFC000"/>
                </a:solidFill>
                <a:latin typeface="Arial" charset="0"/>
                <a:ea typeface="Arial" charset="0"/>
                <a:cs typeface="Arial" charset="0"/>
              </a:rPr>
              <a:t>orange</a:t>
            </a:r>
            <a:r>
              <a:rPr lang="en-CN" b="0">
                <a:latin typeface="Arial" charset="0"/>
                <a:ea typeface="Arial" charset="0"/>
                <a:cs typeface="Arial" charset="0"/>
              </a:rPr>
              <a:t>, </a:t>
            </a:r>
            <a:r>
              <a:rPr lang="en-CN" b="0" dirty="0">
                <a:solidFill>
                  <a:srgbClr val="0000FF"/>
                </a:solidFill>
                <a:latin typeface="Arial" charset="0"/>
                <a:ea typeface="Arial" charset="0"/>
                <a:cs typeface="Arial" charset="0"/>
              </a:rPr>
              <a:t>blue</a:t>
            </a:r>
            <a:r>
              <a:rPr lang="en-CN" b="0" dirty="0">
                <a:latin typeface="Arial" charset="0"/>
                <a:ea typeface="Arial" charset="0"/>
                <a:cs typeface="Arial" charset="0"/>
              </a:rPr>
              <a:t>}</a:t>
            </a:r>
          </a:p>
          <a:p>
            <a:r>
              <a:rPr lang="en-CN" b="0" dirty="0">
                <a:solidFill>
                  <a:srgbClr val="009900"/>
                </a:solidFill>
                <a:latin typeface="Arial" charset="0"/>
                <a:ea typeface="Arial" charset="0"/>
                <a:cs typeface="Arial" charset="0"/>
              </a:rPr>
              <a:t>Green</a:t>
            </a:r>
            <a:r>
              <a:rPr lang="en-CN" b="0" dirty="0">
                <a:latin typeface="Arial" charset="0"/>
                <a:ea typeface="Arial" charset="0"/>
                <a:cs typeface="Arial" charset="0"/>
              </a:rPr>
              <a:t> is the </a:t>
            </a:r>
            <a:r>
              <a:rPr lang="en-CN" dirty="0">
                <a:latin typeface="Arial" charset="0"/>
                <a:ea typeface="Arial" charset="0"/>
                <a:cs typeface="Arial" charset="0"/>
              </a:rPr>
              <a:t>coordinator</a:t>
            </a:r>
            <a:r>
              <a:rPr lang="en-CN" b="0" dirty="0">
                <a:latin typeface="Arial" charset="0"/>
                <a:ea typeface="Arial" charset="0"/>
                <a:cs typeface="Arial" charset="0"/>
              </a:rPr>
              <a:t> server of key 0</a:t>
            </a:r>
          </a:p>
        </p:txBody>
      </p:sp>
      <p:sp>
        <p:nvSpPr>
          <p:cNvPr id="37" name="TextBox 36">
            <a:extLst>
              <a:ext uri="{FF2B5EF4-FFF2-40B4-BE49-F238E27FC236}">
                <a16:creationId xmlns:a16="http://schemas.microsoft.com/office/drawing/2014/main" id="{54D3E070-66B0-7249-87F7-C10CF5D5D2D4}"/>
              </a:ext>
            </a:extLst>
          </p:cNvPr>
          <p:cNvSpPr txBox="1"/>
          <p:nvPr/>
        </p:nvSpPr>
        <p:spPr>
          <a:xfrm>
            <a:off x="7161367" y="2637148"/>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2" name="TextBox 41">
            <a:extLst>
              <a:ext uri="{FF2B5EF4-FFF2-40B4-BE49-F238E27FC236}">
                <a16:creationId xmlns:a16="http://schemas.microsoft.com/office/drawing/2014/main" id="{C9A73132-ED84-9349-AEE6-F99DA926AF45}"/>
              </a:ext>
            </a:extLst>
          </p:cNvPr>
          <p:cNvSpPr txBox="1"/>
          <p:nvPr/>
        </p:nvSpPr>
        <p:spPr>
          <a:xfrm>
            <a:off x="8276423" y="3248644"/>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3" name="TextBox 42">
            <a:extLst>
              <a:ext uri="{FF2B5EF4-FFF2-40B4-BE49-F238E27FC236}">
                <a16:creationId xmlns:a16="http://schemas.microsoft.com/office/drawing/2014/main" id="{F6BEAC6C-927E-8B43-94A9-1AE14BB1C1A6}"/>
              </a:ext>
            </a:extLst>
          </p:cNvPr>
          <p:cNvSpPr txBox="1"/>
          <p:nvPr/>
        </p:nvSpPr>
        <p:spPr>
          <a:xfrm>
            <a:off x="8276423" y="5416796"/>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4" name="TextBox 43">
            <a:extLst>
              <a:ext uri="{FF2B5EF4-FFF2-40B4-BE49-F238E27FC236}">
                <a16:creationId xmlns:a16="http://schemas.microsoft.com/office/drawing/2014/main" id="{08C1EECB-8D79-7941-8011-F3B326732336}"/>
              </a:ext>
            </a:extLst>
          </p:cNvPr>
          <p:cNvSpPr txBox="1"/>
          <p:nvPr/>
        </p:nvSpPr>
        <p:spPr>
          <a:xfrm>
            <a:off x="4909561" y="5371322"/>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Tree>
    <p:extLst>
      <p:ext uri="{BB962C8B-B14F-4D97-AF65-F5344CB8AC3E}">
        <p14:creationId xmlns:p14="http://schemas.microsoft.com/office/powerpoint/2010/main" val="2008471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 and write requests</a:t>
            </a:r>
          </a:p>
        </p:txBody>
      </p:sp>
      <p:sp>
        <p:nvSpPr>
          <p:cNvPr id="3" name="Content Placeholder 2"/>
          <p:cNvSpPr>
            <a:spLocks noGrp="1"/>
          </p:cNvSpPr>
          <p:nvPr>
            <p:ph idx="1"/>
          </p:nvPr>
        </p:nvSpPr>
        <p:spPr>
          <a:xfrm>
            <a:off x="152400" y="1371600"/>
            <a:ext cx="8763000" cy="5036949"/>
          </a:xfrm>
        </p:spPr>
        <p:txBody>
          <a:bodyPr>
            <a:normAutofit fontScale="55000" lnSpcReduction="20000"/>
          </a:bodyPr>
          <a:lstStyle/>
          <a:p>
            <a:pPr>
              <a:lnSpc>
                <a:spcPct val="100000"/>
              </a:lnSpc>
            </a:pPr>
            <a:r>
              <a:rPr lang="en-US" sz="4400" dirty="0"/>
              <a:t>Received by the coordinator </a:t>
            </a:r>
            <a:r>
              <a:rPr lang="en-US" sz="4000" dirty="0"/>
              <a:t>(this is not Chord)</a:t>
            </a:r>
          </a:p>
          <a:p>
            <a:pPr lvl="1">
              <a:lnSpc>
                <a:spcPct val="100000"/>
              </a:lnSpc>
            </a:pPr>
            <a:r>
              <a:rPr lang="en-US" sz="4000" dirty="0"/>
              <a:t>Either the client (web server) knows the mapping or re-routed</a:t>
            </a:r>
          </a:p>
          <a:p>
            <a:pPr>
              <a:lnSpc>
                <a:spcPct val="100000"/>
              </a:lnSpc>
            </a:pPr>
            <a:endParaRPr lang="en-US" sz="4400" dirty="0"/>
          </a:p>
          <a:p>
            <a:pPr>
              <a:lnSpc>
                <a:spcPct val="100000"/>
              </a:lnSpc>
            </a:pPr>
            <a:r>
              <a:rPr lang="en-US" sz="4400" dirty="0"/>
              <a:t>Sent to </a:t>
            </a:r>
            <a:r>
              <a:rPr lang="en-US" sz="4400" dirty="0">
                <a:solidFill>
                  <a:srgbClr val="E46C0A"/>
                </a:solidFill>
              </a:rPr>
              <a:t>first N “healthy” servers</a:t>
            </a:r>
            <a:r>
              <a:rPr lang="en-US" sz="4400" dirty="0"/>
              <a:t> in preference list </a:t>
            </a:r>
            <a:r>
              <a:rPr lang="en-US" sz="4000" dirty="0"/>
              <a:t>(coordinator incl.)</a:t>
            </a:r>
          </a:p>
          <a:p>
            <a:pPr lvl="1">
              <a:lnSpc>
                <a:spcPct val="100000"/>
              </a:lnSpc>
            </a:pPr>
            <a:r>
              <a:rPr lang="en-US" sz="4000" dirty="0"/>
              <a:t>Durable writes: my updates recorded on multiple servers</a:t>
            </a:r>
          </a:p>
          <a:p>
            <a:pPr lvl="1">
              <a:lnSpc>
                <a:spcPct val="100000"/>
              </a:lnSpc>
            </a:pPr>
            <a:r>
              <a:rPr lang="en-US" sz="4000" dirty="0"/>
              <a:t>Fast reads: possible to avoid straggler</a:t>
            </a:r>
          </a:p>
          <a:p>
            <a:pPr marL="609447" lvl="1" indent="0">
              <a:lnSpc>
                <a:spcPct val="100000"/>
              </a:lnSpc>
              <a:buNone/>
            </a:pPr>
            <a:endParaRPr lang="en-US" sz="4400" dirty="0"/>
          </a:p>
          <a:p>
            <a:pPr>
              <a:lnSpc>
                <a:spcPct val="100000"/>
              </a:lnSpc>
            </a:pPr>
            <a:r>
              <a:rPr lang="en-US" sz="4400" dirty="0"/>
              <a:t>A write creates a new immutable version of the key </a:t>
            </a:r>
            <a:r>
              <a:rPr lang="en-US" sz="4000" dirty="0"/>
              <a:t>(no overwrite)</a:t>
            </a:r>
          </a:p>
          <a:p>
            <a:pPr lvl="1">
              <a:lnSpc>
                <a:spcPct val="100000"/>
              </a:lnSpc>
            </a:pPr>
            <a:r>
              <a:rPr lang="en-US" sz="4000" dirty="0"/>
              <a:t>Multi-versioned data store</a:t>
            </a:r>
          </a:p>
          <a:p>
            <a:pPr marL="609447" lvl="1" indent="0">
              <a:lnSpc>
                <a:spcPct val="100000"/>
              </a:lnSpc>
              <a:buNone/>
            </a:pPr>
            <a:endParaRPr lang="en-US" sz="4400" dirty="0"/>
          </a:p>
          <a:p>
            <a:pPr>
              <a:lnSpc>
                <a:spcPct val="100000"/>
              </a:lnSpc>
            </a:pPr>
            <a:r>
              <a:rPr lang="en-US" sz="4400" dirty="0"/>
              <a:t>Quorum-based protocol</a:t>
            </a:r>
          </a:p>
          <a:p>
            <a:pPr lvl="1">
              <a:lnSpc>
                <a:spcPct val="100000"/>
              </a:lnSpc>
            </a:pPr>
            <a:r>
              <a:rPr lang="en-US" sz="4000" dirty="0"/>
              <a:t>A write succeeds if W out of N servers reply (write quorum)</a:t>
            </a:r>
          </a:p>
          <a:p>
            <a:pPr lvl="1">
              <a:lnSpc>
                <a:spcPct val="100000"/>
              </a:lnSpc>
            </a:pPr>
            <a:r>
              <a:rPr lang="en-US" sz="4000" dirty="0"/>
              <a:t>A read succeeds if R out of N servers reply (read quorum)</a:t>
            </a:r>
          </a:p>
          <a:p>
            <a:pPr lvl="1">
              <a:lnSpc>
                <a:spcPct val="100000"/>
              </a:lnSpc>
            </a:pPr>
            <a:r>
              <a:rPr lang="en-US" sz="4000" b="1" dirty="0">
                <a:solidFill>
                  <a:srgbClr val="E46C0A"/>
                </a:solidFill>
              </a:rPr>
              <a:t>W + R &gt; N</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28</a:t>
            </a:fld>
            <a:endParaRPr lang="en-US"/>
          </a:p>
        </p:txBody>
      </p:sp>
    </p:spTree>
    <p:extLst>
      <p:ext uri="{BB962C8B-B14F-4D97-AF65-F5344CB8AC3E}">
        <p14:creationId xmlns:p14="http://schemas.microsoft.com/office/powerpoint/2010/main" val="42759840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Quorum implications (W, R, and N)</a:t>
            </a:r>
          </a:p>
        </p:txBody>
      </p:sp>
      <p:sp>
        <p:nvSpPr>
          <p:cNvPr id="3" name="Content Placeholder 2"/>
          <p:cNvSpPr>
            <a:spLocks noGrp="1"/>
          </p:cNvSpPr>
          <p:nvPr>
            <p:ph idx="1"/>
          </p:nvPr>
        </p:nvSpPr>
        <p:spPr>
          <a:xfrm>
            <a:off x="152400" y="1371600"/>
            <a:ext cx="8763000" cy="5036949"/>
          </a:xfrm>
        </p:spPr>
        <p:txBody>
          <a:bodyPr>
            <a:normAutofit fontScale="85000" lnSpcReduction="10000"/>
          </a:bodyPr>
          <a:lstStyle/>
          <a:p>
            <a:pPr>
              <a:lnSpc>
                <a:spcPct val="100000"/>
              </a:lnSpc>
            </a:pPr>
            <a:r>
              <a:rPr lang="en-US" sz="3100" dirty="0"/>
              <a:t>N determines the durability of data (Dynamo N = 3)</a:t>
            </a:r>
          </a:p>
          <a:p>
            <a:pPr>
              <a:lnSpc>
                <a:spcPct val="100000"/>
              </a:lnSpc>
            </a:pPr>
            <a:endParaRPr lang="en-US" sz="3100" dirty="0"/>
          </a:p>
          <a:p>
            <a:pPr>
              <a:lnSpc>
                <a:spcPct val="100000"/>
              </a:lnSpc>
            </a:pPr>
            <a:r>
              <a:rPr lang="en-US" sz="3100" dirty="0"/>
              <a:t>W and R adjust the </a:t>
            </a:r>
            <a:r>
              <a:rPr lang="en-US" sz="3100" b="1" dirty="0">
                <a:solidFill>
                  <a:srgbClr val="E46C0A"/>
                </a:solidFill>
              </a:rPr>
              <a:t>availability-consistency tradeoff</a:t>
            </a:r>
          </a:p>
          <a:p>
            <a:pPr lvl="1">
              <a:lnSpc>
                <a:spcPct val="100000"/>
              </a:lnSpc>
            </a:pPr>
            <a:r>
              <a:rPr lang="en-US" sz="2800" dirty="0"/>
              <a:t>W = 1 (R = 3): fast write, weak durability, slow read</a:t>
            </a:r>
          </a:p>
          <a:p>
            <a:pPr lvl="1">
              <a:lnSpc>
                <a:spcPct val="100000"/>
              </a:lnSpc>
            </a:pPr>
            <a:r>
              <a:rPr lang="en-US" sz="2800" dirty="0"/>
              <a:t>R = 1 (W = 3): slow write, good durability, fast read</a:t>
            </a:r>
          </a:p>
          <a:p>
            <a:pPr lvl="1">
              <a:lnSpc>
                <a:spcPct val="100000"/>
              </a:lnSpc>
            </a:pPr>
            <a:r>
              <a:rPr lang="en-US" sz="2800" dirty="0"/>
              <a:t>Dynamo: W = R = 2</a:t>
            </a:r>
          </a:p>
          <a:p>
            <a:pPr>
              <a:lnSpc>
                <a:spcPct val="100000"/>
              </a:lnSpc>
            </a:pPr>
            <a:endParaRPr lang="en-US" sz="3100" dirty="0"/>
          </a:p>
          <a:p>
            <a:pPr>
              <a:lnSpc>
                <a:spcPct val="100000"/>
              </a:lnSpc>
            </a:pPr>
            <a:r>
              <a:rPr lang="en-US" sz="3100" dirty="0"/>
              <a:t>Why W + R &gt; N ?</a:t>
            </a:r>
          </a:p>
          <a:p>
            <a:pPr lvl="1">
              <a:lnSpc>
                <a:spcPct val="100000"/>
              </a:lnSpc>
            </a:pPr>
            <a:r>
              <a:rPr lang="en-US" sz="2800" dirty="0"/>
              <a:t>Read and write quorums overlap </a:t>
            </a:r>
            <a:r>
              <a:rPr lang="en-US" sz="2800" b="1" dirty="0"/>
              <a:t>when there are no failures</a:t>
            </a:r>
            <a:r>
              <a:rPr lang="en-US" sz="2800" dirty="0"/>
              <a:t>!</a:t>
            </a:r>
          </a:p>
          <a:p>
            <a:pPr lvl="1">
              <a:lnSpc>
                <a:spcPct val="100000"/>
              </a:lnSpc>
            </a:pPr>
            <a:r>
              <a:rPr lang="en-US" sz="2800" dirty="0"/>
              <a:t>Reads see all updates without failures</a:t>
            </a:r>
          </a:p>
          <a:p>
            <a:pPr lvl="2">
              <a:lnSpc>
                <a:spcPct val="100000"/>
              </a:lnSpc>
            </a:pPr>
            <a:r>
              <a:rPr lang="en-US" sz="2800" dirty="0"/>
              <a:t>What if there are failures?</a:t>
            </a:r>
            <a:endParaRPr lang="en-US" sz="44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29</a:t>
            </a:fld>
            <a:endParaRPr lang="en-US"/>
          </a:p>
        </p:txBody>
      </p:sp>
    </p:spTree>
    <p:extLst>
      <p:ext uri="{BB962C8B-B14F-4D97-AF65-F5344CB8AC3E}">
        <p14:creationId xmlns:p14="http://schemas.microsoft.com/office/powerpoint/2010/main" val="3710633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sz="2800" dirty="0"/>
              <a:t>Scale-up (vertical scaling)</a:t>
            </a:r>
          </a:p>
          <a:p>
            <a:pPr lvl="1"/>
            <a:r>
              <a:rPr lang="en-US" altLang="en-US" sz="2800" dirty="0"/>
              <a:t>Upgrade hardware</a:t>
            </a:r>
          </a:p>
          <a:p>
            <a:pPr lvl="1"/>
            <a:r>
              <a:rPr lang="en-US" altLang="en-US" sz="2800" dirty="0"/>
              <a:t>E.g., MacBook Air </a:t>
            </a:r>
            <a:r>
              <a:rPr lang="en-US" altLang="en-US" sz="2800" dirty="0">
                <a:sym typeface="Wingdings" pitchFamily="2" charset="2"/>
              </a:rPr>
              <a:t> MacBook Pro</a:t>
            </a:r>
          </a:p>
          <a:p>
            <a:pPr lvl="1"/>
            <a:r>
              <a:rPr lang="en-US" altLang="en-US" sz="2800" dirty="0">
                <a:sym typeface="Wingdings" pitchFamily="2" charset="2"/>
              </a:rPr>
              <a:t>Down time during upgrade; stops working quickly</a:t>
            </a:r>
            <a:endParaRPr lang="en-US" altLang="en-US" sz="2800" dirty="0"/>
          </a:p>
          <a:p>
            <a:endParaRPr lang="en-US" altLang="en-US" sz="2800" dirty="0"/>
          </a:p>
          <a:p>
            <a:r>
              <a:rPr lang="en-US" altLang="en-US" sz="2800" b="1" dirty="0"/>
              <a:t>Scale-out </a:t>
            </a:r>
            <a:r>
              <a:rPr lang="en-US" altLang="en-US" sz="2800" dirty="0"/>
              <a:t>(horizontal scaling)</a:t>
            </a:r>
          </a:p>
          <a:p>
            <a:pPr lvl="1"/>
            <a:r>
              <a:rPr lang="en-US" altLang="en-US" sz="2800" dirty="0"/>
              <a:t>Add machines, divide the work</a:t>
            </a:r>
          </a:p>
          <a:p>
            <a:pPr lvl="1"/>
            <a:r>
              <a:rPr lang="en-US" altLang="en-US" sz="2800" dirty="0"/>
              <a:t>E.g., a supermarket adds more checkout lines</a:t>
            </a:r>
          </a:p>
          <a:p>
            <a:pPr lvl="1"/>
            <a:r>
              <a:rPr lang="en-US" altLang="en-US" sz="2800" dirty="0"/>
              <a:t>No disruption; works great with careful design</a:t>
            </a:r>
            <a:endParaRPr lang="en-US" altLang="en-US" sz="3732" dirty="0"/>
          </a:p>
        </p:txBody>
      </p:sp>
      <p:sp>
        <p:nvSpPr>
          <p:cNvPr id="4" name="Slide Number Placeholder 3"/>
          <p:cNvSpPr>
            <a:spLocks noGrp="1"/>
          </p:cNvSpPr>
          <p:nvPr>
            <p:ph type="sldNum" sz="quarter" idx="12"/>
          </p:nvPr>
        </p:nvSpPr>
        <p:spPr/>
        <p:txBody>
          <a:bodyPr/>
          <a:lstStyle/>
          <a:p>
            <a:fld id="{79B52DDF-CCE5-9644-9AF3-BFB84D893AE1}" type="slidenum">
              <a:rPr lang="en-US" smtClean="0"/>
              <a:pPr/>
              <a:t>3</a:t>
            </a:fld>
            <a:endParaRPr lang="en-US"/>
          </a:p>
        </p:txBody>
      </p:sp>
      <p:sp>
        <p:nvSpPr>
          <p:cNvPr id="2" name="Title 1"/>
          <p:cNvSpPr>
            <a:spLocks noGrp="1"/>
          </p:cNvSpPr>
          <p:nvPr>
            <p:ph type="title"/>
          </p:nvPr>
        </p:nvSpPr>
        <p:spPr/>
        <p:txBody>
          <a:bodyPr/>
          <a:lstStyle/>
          <a:p>
            <a:r>
              <a:rPr lang="en-US" altLang="en-US" dirty="0"/>
              <a:t>Scalability: up or out?</a:t>
            </a:r>
            <a:endParaRPr lang="en-US" dirty="0"/>
          </a:p>
        </p:txBody>
      </p:sp>
    </p:spTree>
    <p:extLst>
      <p:ext uri="{BB962C8B-B14F-4D97-AF65-F5344CB8AC3E}">
        <p14:creationId xmlns:p14="http://schemas.microsoft.com/office/powerpoint/2010/main" val="8126881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 handing: sloppy quorum + hinted handoff</a:t>
            </a:r>
          </a:p>
        </p:txBody>
      </p:sp>
      <p:sp>
        <p:nvSpPr>
          <p:cNvPr id="3" name="Content Placeholder 2"/>
          <p:cNvSpPr>
            <a:spLocks noGrp="1"/>
          </p:cNvSpPr>
          <p:nvPr>
            <p:ph idx="1"/>
          </p:nvPr>
        </p:nvSpPr>
        <p:spPr>
          <a:xfrm>
            <a:off x="152400" y="1371600"/>
            <a:ext cx="8763000" cy="5036949"/>
          </a:xfrm>
        </p:spPr>
        <p:txBody>
          <a:bodyPr>
            <a:normAutofit/>
          </a:bodyPr>
          <a:lstStyle/>
          <a:p>
            <a:r>
              <a:rPr lang="en-US" sz="2800" dirty="0"/>
              <a:t>Sloppy: not always the same servers used in N</a:t>
            </a:r>
          </a:p>
          <a:p>
            <a:pPr lvl="1"/>
            <a:r>
              <a:rPr lang="en-US" sz="2400" dirty="0"/>
              <a:t>First N servers in the preference list without failures</a:t>
            </a:r>
          </a:p>
          <a:p>
            <a:pPr lvl="1"/>
            <a:r>
              <a:rPr lang="en-US" sz="2400" dirty="0"/>
              <a:t>Later servers in the list take over if some in the first N fail</a:t>
            </a:r>
          </a:p>
          <a:p>
            <a:endParaRPr lang="en-US" sz="3300" dirty="0"/>
          </a:p>
          <a:p>
            <a:r>
              <a:rPr lang="en-US" sz="2800" dirty="0"/>
              <a:t>Consequences</a:t>
            </a:r>
          </a:p>
          <a:p>
            <a:pPr lvl="1"/>
            <a:r>
              <a:rPr lang="en-US" sz="2400" dirty="0"/>
              <a:t>Good performance: no need to wait for failed servers in N to recover</a:t>
            </a:r>
          </a:p>
          <a:p>
            <a:pPr lvl="1"/>
            <a:r>
              <a:rPr lang="en-US" sz="2400" dirty="0"/>
              <a:t>Eventual (weak) consistency: conflicts are possible, versions diverge</a:t>
            </a:r>
          </a:p>
          <a:p>
            <a:pPr lvl="1"/>
            <a:r>
              <a:rPr lang="en-US" sz="2400" dirty="0"/>
              <a:t>Another decision on </a:t>
            </a:r>
            <a:r>
              <a:rPr lang="en-US" sz="2400" b="1" dirty="0">
                <a:solidFill>
                  <a:srgbClr val="E46C0A"/>
                </a:solidFill>
              </a:rPr>
              <a:t>availability-consistency tradeoff</a:t>
            </a:r>
            <a:r>
              <a:rPr lang="en-US" sz="2400" dirty="0"/>
              <a:t>!</a:t>
            </a:r>
            <a:r>
              <a:rPr lang="en-US" sz="2800" dirty="0"/>
              <a:t> </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30</a:t>
            </a:fld>
            <a:endParaRPr lang="en-US"/>
          </a:p>
        </p:txBody>
      </p:sp>
    </p:spTree>
    <p:extLst>
      <p:ext uri="{BB962C8B-B14F-4D97-AF65-F5344CB8AC3E}">
        <p14:creationId xmlns:p14="http://schemas.microsoft.com/office/powerpoint/2010/main" val="39224629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 handing: sloppy quorum + hinted handoff</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Key 0’s preference list </a:t>
            </a:r>
            <a:r>
              <a:rPr lang="en-CN" sz="2200">
                <a:ea typeface="Arial" charset="0"/>
                <a:cs typeface="Arial" charset="0"/>
              </a:rPr>
              <a:t>{</a:t>
            </a:r>
            <a:r>
              <a:rPr lang="en-CN" sz="2200">
                <a:solidFill>
                  <a:srgbClr val="009900"/>
                </a:solidFill>
                <a:ea typeface="Arial" charset="0"/>
                <a:cs typeface="Arial" charset="0"/>
              </a:rPr>
              <a:t>green</a:t>
            </a:r>
            <a:r>
              <a:rPr lang="en-CN" sz="2200">
                <a:ea typeface="Arial" charset="0"/>
                <a:cs typeface="Arial" charset="0"/>
              </a:rPr>
              <a:t>, </a:t>
            </a:r>
            <a:r>
              <a:rPr lang="en-CN" sz="2200">
                <a:solidFill>
                  <a:srgbClr val="FF0000"/>
                </a:solidFill>
                <a:ea typeface="Arial" charset="0"/>
                <a:cs typeface="Arial" charset="0"/>
              </a:rPr>
              <a:t>red</a:t>
            </a:r>
            <a:r>
              <a:rPr lang="en-CN" sz="2200">
                <a:ea typeface="Arial" charset="0"/>
                <a:cs typeface="Arial" charset="0"/>
              </a:rPr>
              <a:t>, </a:t>
            </a:r>
            <a:r>
              <a:rPr lang="en-US" sz="2200" dirty="0">
                <a:solidFill>
                  <a:srgbClr val="FFC000"/>
                </a:solidFill>
                <a:ea typeface="Arial" charset="0"/>
                <a:cs typeface="Arial" charset="0"/>
              </a:rPr>
              <a:t>orange</a:t>
            </a:r>
            <a:r>
              <a:rPr lang="en-CN" sz="2200">
                <a:ea typeface="Arial" charset="0"/>
                <a:cs typeface="Arial" charset="0"/>
              </a:rPr>
              <a:t>, </a:t>
            </a:r>
            <a:r>
              <a:rPr lang="en-CN" sz="2200">
                <a:solidFill>
                  <a:srgbClr val="0000FF"/>
                </a:solidFill>
                <a:ea typeface="Arial" charset="0"/>
                <a:cs typeface="Arial" charset="0"/>
              </a:rPr>
              <a:t>blue</a:t>
            </a:r>
            <a:r>
              <a:rPr lang="en-CN" sz="2200">
                <a:ea typeface="Arial" charset="0"/>
                <a:cs typeface="Arial" charset="0"/>
              </a:rPr>
              <a:t>}</a:t>
            </a:r>
          </a:p>
          <a:p>
            <a:endParaRPr lang="en-CN" sz="2200">
              <a:ea typeface="Arial" charset="0"/>
              <a:cs typeface="Arial" charset="0"/>
            </a:endParaRPr>
          </a:p>
          <a:p>
            <a:r>
              <a:rPr lang="en-CN" sz="2200">
                <a:cs typeface="Arial" charset="0"/>
              </a:rPr>
              <a:t>N = 3: {</a:t>
            </a:r>
            <a:r>
              <a:rPr lang="en-CN" sz="2200">
                <a:solidFill>
                  <a:srgbClr val="009900"/>
                </a:solidFill>
                <a:ea typeface="Arial" charset="0"/>
                <a:cs typeface="Arial" charset="0"/>
              </a:rPr>
              <a:t>green</a:t>
            </a:r>
            <a:r>
              <a:rPr lang="en-CN" sz="2200">
                <a:ea typeface="Arial" charset="0"/>
                <a:cs typeface="Arial" charset="0"/>
              </a:rPr>
              <a:t>, </a:t>
            </a:r>
            <a:r>
              <a:rPr lang="en-CN" sz="2200">
                <a:solidFill>
                  <a:srgbClr val="FF0000"/>
                </a:solidFill>
                <a:ea typeface="Arial" charset="0"/>
                <a:cs typeface="Arial" charset="0"/>
              </a:rPr>
              <a:t>red</a:t>
            </a:r>
            <a:r>
              <a:rPr lang="en-CN" sz="2200">
                <a:ea typeface="Arial" charset="0"/>
                <a:cs typeface="Arial" charset="0"/>
              </a:rPr>
              <a:t>, </a:t>
            </a:r>
            <a:r>
              <a:rPr lang="en-US" sz="2200" dirty="0">
                <a:solidFill>
                  <a:srgbClr val="FFC000"/>
                </a:solidFill>
                <a:ea typeface="Arial" charset="0"/>
                <a:cs typeface="Arial" charset="0"/>
              </a:rPr>
              <a:t>orange</a:t>
            </a:r>
            <a:r>
              <a:rPr lang="en-CN" sz="2200">
                <a:cs typeface="Arial" charset="0"/>
              </a:rPr>
              <a:t>} without failures</a:t>
            </a:r>
          </a:p>
          <a:p>
            <a:endParaRPr lang="en-CN" sz="2200">
              <a:cs typeface="Arial" charset="0"/>
            </a:endParaRPr>
          </a:p>
          <a:p>
            <a:r>
              <a:rPr lang="en-CN" sz="2200">
                <a:cs typeface="Arial" charset="0"/>
              </a:rPr>
              <a:t>If </a:t>
            </a:r>
            <a:r>
              <a:rPr lang="en-CN" sz="2200">
                <a:solidFill>
                  <a:srgbClr val="FF0000"/>
                </a:solidFill>
                <a:cs typeface="Arial" charset="0"/>
              </a:rPr>
              <a:t>red</a:t>
            </a:r>
            <a:r>
              <a:rPr lang="en-CN" sz="2200">
                <a:cs typeface="Arial" charset="0"/>
              </a:rPr>
              <a:t> fails, requests go to {</a:t>
            </a:r>
            <a:r>
              <a:rPr lang="en-CN" sz="2200">
                <a:solidFill>
                  <a:srgbClr val="009900"/>
                </a:solidFill>
                <a:ea typeface="Arial" charset="0"/>
                <a:cs typeface="Arial" charset="0"/>
              </a:rPr>
              <a:t>green</a:t>
            </a:r>
            <a:r>
              <a:rPr lang="en-CN" sz="2200">
                <a:ea typeface="Arial" charset="0"/>
                <a:cs typeface="Arial" charset="0"/>
              </a:rPr>
              <a:t>, </a:t>
            </a:r>
            <a:r>
              <a:rPr lang="en-US" sz="2200" dirty="0">
                <a:solidFill>
                  <a:srgbClr val="FFC000"/>
                </a:solidFill>
                <a:ea typeface="Arial" charset="0"/>
                <a:cs typeface="Arial" charset="0"/>
              </a:rPr>
              <a:t>orange</a:t>
            </a:r>
            <a:r>
              <a:rPr lang="en-CN" sz="2200">
                <a:solidFill>
                  <a:srgbClr val="FFCC00"/>
                </a:solidFill>
                <a:ea typeface="Arial" charset="0"/>
                <a:cs typeface="Arial" charset="0"/>
              </a:rPr>
              <a:t>, </a:t>
            </a:r>
            <a:r>
              <a:rPr lang="en-CN" sz="2200">
                <a:solidFill>
                  <a:srgbClr val="0000FF"/>
                </a:solidFill>
                <a:ea typeface="Arial" charset="0"/>
                <a:cs typeface="Arial" charset="0"/>
              </a:rPr>
              <a:t>blue</a:t>
            </a:r>
            <a:r>
              <a:rPr lang="en-CN" sz="2200">
                <a:cs typeface="Arial" charset="0"/>
              </a:rPr>
              <a:t>}</a:t>
            </a:r>
          </a:p>
          <a:p>
            <a:endParaRPr lang="en-CN" sz="2200">
              <a:cs typeface="Arial" charset="0"/>
            </a:endParaRPr>
          </a:p>
          <a:p>
            <a:r>
              <a:rPr lang="en-US" sz="2200" b="1" dirty="0">
                <a:cs typeface="Arial" charset="0"/>
              </a:rPr>
              <a:t>H</a:t>
            </a:r>
            <a:r>
              <a:rPr lang="en-CN" sz="2200" b="1">
                <a:cs typeface="Arial" charset="0"/>
              </a:rPr>
              <a:t>inted handoff</a:t>
            </a:r>
          </a:p>
          <a:p>
            <a:pPr lvl="1"/>
            <a:r>
              <a:rPr lang="en-US" sz="2000" dirty="0">
                <a:solidFill>
                  <a:srgbClr val="0000FF"/>
                </a:solidFill>
                <a:cs typeface="Arial" charset="0"/>
              </a:rPr>
              <a:t>Blue</a:t>
            </a:r>
            <a:r>
              <a:rPr lang="en-CN" sz="2000">
                <a:cs typeface="Arial" charset="0"/>
              </a:rPr>
              <a:t> temporarily serves requests</a:t>
            </a:r>
          </a:p>
          <a:p>
            <a:pPr lvl="1"/>
            <a:r>
              <a:rPr lang="en-CN" sz="2000">
                <a:cs typeface="Arial" charset="0"/>
              </a:rPr>
              <a:t>Hinted that </a:t>
            </a:r>
            <a:r>
              <a:rPr lang="en-CN" sz="2000">
                <a:solidFill>
                  <a:srgbClr val="FF0000"/>
                </a:solidFill>
                <a:cs typeface="Arial" charset="0"/>
              </a:rPr>
              <a:t>red</a:t>
            </a:r>
            <a:r>
              <a:rPr lang="en-CN" sz="2000">
                <a:cs typeface="Arial" charset="0"/>
              </a:rPr>
              <a:t> is the intended recipient</a:t>
            </a:r>
          </a:p>
          <a:p>
            <a:pPr lvl="1"/>
            <a:r>
              <a:rPr lang="en-CN" sz="2000">
                <a:cs typeface="Arial" charset="0"/>
              </a:rPr>
              <a:t>Send replica back to </a:t>
            </a:r>
            <a:r>
              <a:rPr lang="en-CN" sz="2000">
                <a:solidFill>
                  <a:srgbClr val="FF0000"/>
                </a:solidFill>
                <a:cs typeface="Arial" charset="0"/>
              </a:rPr>
              <a:t>red</a:t>
            </a:r>
            <a:r>
              <a:rPr lang="en-CN" sz="2000">
                <a:cs typeface="Arial" charset="0"/>
              </a:rPr>
              <a:t> when </a:t>
            </a:r>
            <a:r>
              <a:rPr lang="en-CN" sz="2000">
                <a:solidFill>
                  <a:srgbClr val="FF0000"/>
                </a:solidFill>
                <a:cs typeface="Arial" charset="0"/>
              </a:rPr>
              <a:t>red</a:t>
            </a:r>
            <a:r>
              <a:rPr lang="en-CN" sz="2000">
                <a:cs typeface="Arial" charset="0"/>
              </a:rPr>
              <a:t> is on</a:t>
            </a:r>
            <a:endParaRPr lang="en-US" sz="20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31</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a:latin typeface="Arial" charset="0"/>
                <a:ea typeface="Arial" charset="0"/>
                <a:cs typeface="Arial" charset="0"/>
              </a:rPr>
              <a:t>2</a:t>
            </a:r>
            <a:endParaRPr lang="en-CN" b="0" dirty="0">
              <a:latin typeface="Arial" charset="0"/>
              <a:ea typeface="Arial" charset="0"/>
              <a:cs typeface="Arial" charset="0"/>
            </a:endParaRP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B05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7030A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283271"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US" sz="1800" dirty="0">
                <a:latin typeface="+mn-lt"/>
                <a:ea typeface="Arial" charset="0"/>
                <a:cs typeface="Arial" charset="0"/>
              </a:rPr>
              <a:t>5</a:t>
            </a:r>
            <a:r>
              <a:rPr lang="en-CN" sz="1800">
                <a:latin typeface="+mn-lt"/>
                <a:ea typeface="Arial" charset="0"/>
                <a:cs typeface="Arial" charset="0"/>
              </a:rPr>
              <a:t> color</a:t>
            </a:r>
            <a:r>
              <a:rPr lang="en-US" sz="1800" dirty="0">
                <a:latin typeface="+mn-lt"/>
                <a:ea typeface="Arial" charset="0"/>
                <a:cs typeface="Arial" charset="0"/>
              </a:rPr>
              <a:t>s</a:t>
            </a:r>
            <a:r>
              <a:rPr lang="en-CN" sz="1800">
                <a:latin typeface="+mn-lt"/>
                <a:ea typeface="Arial" charset="0"/>
                <a:cs typeface="Arial" charset="0"/>
              </a:rPr>
              <a:t> </a:t>
            </a:r>
            <a:r>
              <a:rPr lang="en-CN" sz="1800">
                <a:latin typeface="+mn-lt"/>
                <a:ea typeface="Arial" charset="0"/>
                <a:cs typeface="Arial" charset="0"/>
                <a:sym typeface="Wingdings" pitchFamily="2" charset="2"/>
              </a:rPr>
              <a:t> </a:t>
            </a:r>
            <a:r>
              <a:rPr lang="en-US" sz="1800" dirty="0">
                <a:latin typeface="+mn-lt"/>
                <a:ea typeface="Arial" charset="0"/>
                <a:cs typeface="Arial" charset="0"/>
                <a:sym typeface="Wingdings" pitchFamily="2" charset="2"/>
              </a:rPr>
              <a:t>5</a:t>
            </a:r>
            <a:r>
              <a:rPr lang="en-CN" sz="1800">
                <a:latin typeface="+mn-lt"/>
                <a:ea typeface="Arial" charset="0"/>
                <a:cs typeface="Arial" charset="0"/>
                <a:sym typeface="Wingdings" pitchFamily="2" charset="2"/>
              </a:rPr>
              <a:t> physical node</a:t>
            </a:r>
            <a:r>
              <a:rPr lang="en-US" sz="1800" dirty="0">
                <a:latin typeface="+mn-lt"/>
                <a:ea typeface="Arial" charset="0"/>
                <a:cs typeface="Arial" charset="0"/>
                <a:sym typeface="Wingdings" pitchFamily="2" charset="2"/>
              </a:rPr>
              <a:t>s</a:t>
            </a:r>
            <a:endParaRPr lang="en-CN" sz="1800" dirty="0">
              <a:latin typeface="+mn-lt"/>
              <a:ea typeface="Arial" charset="0"/>
              <a:cs typeface="Arial" charset="0"/>
            </a:endParaRPr>
          </a:p>
        </p:txBody>
      </p:sp>
      <p:sp>
        <p:nvSpPr>
          <p:cNvPr id="37" name="TextBox 36">
            <a:extLst>
              <a:ext uri="{FF2B5EF4-FFF2-40B4-BE49-F238E27FC236}">
                <a16:creationId xmlns:a16="http://schemas.microsoft.com/office/drawing/2014/main" id="{54D3E070-66B0-7249-87F7-C10CF5D5D2D4}"/>
              </a:ext>
            </a:extLst>
          </p:cNvPr>
          <p:cNvSpPr txBox="1"/>
          <p:nvPr/>
        </p:nvSpPr>
        <p:spPr>
          <a:xfrm>
            <a:off x="7161367" y="2637148"/>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2" name="TextBox 41">
            <a:extLst>
              <a:ext uri="{FF2B5EF4-FFF2-40B4-BE49-F238E27FC236}">
                <a16:creationId xmlns:a16="http://schemas.microsoft.com/office/drawing/2014/main" id="{C9A73132-ED84-9349-AEE6-F99DA926AF45}"/>
              </a:ext>
            </a:extLst>
          </p:cNvPr>
          <p:cNvSpPr txBox="1"/>
          <p:nvPr/>
        </p:nvSpPr>
        <p:spPr>
          <a:xfrm>
            <a:off x="8276423" y="3248644"/>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3" name="TextBox 42">
            <a:extLst>
              <a:ext uri="{FF2B5EF4-FFF2-40B4-BE49-F238E27FC236}">
                <a16:creationId xmlns:a16="http://schemas.microsoft.com/office/drawing/2014/main" id="{F6BEAC6C-927E-8B43-94A9-1AE14BB1C1A6}"/>
              </a:ext>
            </a:extLst>
          </p:cNvPr>
          <p:cNvSpPr txBox="1"/>
          <p:nvPr/>
        </p:nvSpPr>
        <p:spPr>
          <a:xfrm>
            <a:off x="8276423" y="5416796"/>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4" name="TextBox 43">
            <a:extLst>
              <a:ext uri="{FF2B5EF4-FFF2-40B4-BE49-F238E27FC236}">
                <a16:creationId xmlns:a16="http://schemas.microsoft.com/office/drawing/2014/main" id="{08C1EECB-8D79-7941-8011-F3B326732336}"/>
              </a:ext>
            </a:extLst>
          </p:cNvPr>
          <p:cNvSpPr txBox="1"/>
          <p:nvPr/>
        </p:nvSpPr>
        <p:spPr>
          <a:xfrm>
            <a:off x="4909561" y="5371322"/>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Tree>
    <p:extLst>
      <p:ext uri="{BB962C8B-B14F-4D97-AF65-F5344CB8AC3E}">
        <p14:creationId xmlns:p14="http://schemas.microsoft.com/office/powerpoint/2010/main" val="1277810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Last ¶,§4.6: </a:t>
            </a:r>
            <a:r>
              <a:rPr lang="en-US" sz="2800" b="1" dirty="0"/>
              <a:t>Preference lists always</a:t>
            </a:r>
            <a:r>
              <a:rPr lang="en-US" sz="2800" dirty="0"/>
              <a:t> contain nodes from </a:t>
            </a:r>
            <a:r>
              <a:rPr lang="en-US" sz="2800" b="1" dirty="0">
                <a:solidFill>
                  <a:schemeClr val="accent3">
                    <a:lumMod val="50000"/>
                  </a:schemeClr>
                </a:solidFill>
              </a:rPr>
              <a:t>more than one data center</a:t>
            </a:r>
          </a:p>
          <a:p>
            <a:pPr lvl="1"/>
            <a:r>
              <a:rPr lang="en-US" sz="2800" b="1" dirty="0">
                <a:solidFill>
                  <a:schemeClr val="accent3">
                    <a:lumMod val="50000"/>
                  </a:schemeClr>
                </a:solidFill>
              </a:rPr>
              <a:t>Consequence: </a:t>
            </a:r>
            <a:r>
              <a:rPr lang="en-US" sz="2800" dirty="0"/>
              <a:t>Data likely to </a:t>
            </a:r>
            <a:r>
              <a:rPr lang="en-US" sz="2800" b="1" dirty="0"/>
              <a:t>survive failure</a:t>
            </a:r>
            <a:r>
              <a:rPr lang="en-US" sz="2800" dirty="0"/>
              <a:t> of </a:t>
            </a:r>
            <a:r>
              <a:rPr lang="en-US" sz="2800" b="1" dirty="0"/>
              <a:t>entire data center</a:t>
            </a:r>
          </a:p>
          <a:p>
            <a:endParaRPr lang="en-US" sz="2800" dirty="0"/>
          </a:p>
          <a:p>
            <a:endParaRPr lang="en-US" sz="2800" dirty="0"/>
          </a:p>
          <a:p>
            <a:r>
              <a:rPr lang="en-US" sz="2800" dirty="0"/>
              <a:t>Blocking on </a:t>
            </a:r>
            <a:r>
              <a:rPr lang="en-US" sz="2800" b="1" dirty="0">
                <a:solidFill>
                  <a:schemeClr val="accent6">
                    <a:lumMod val="75000"/>
                  </a:schemeClr>
                </a:solidFill>
              </a:rPr>
              <a:t>writes to a remote data center </a:t>
            </a:r>
            <a:r>
              <a:rPr lang="en-US" sz="2800" dirty="0"/>
              <a:t>would incur unacceptably high latency</a:t>
            </a:r>
          </a:p>
          <a:p>
            <a:pPr lvl="1"/>
            <a:r>
              <a:rPr lang="en-US" sz="2800" b="1" dirty="0"/>
              <a:t>Compromise: </a:t>
            </a:r>
            <a:r>
              <a:rPr lang="en-US" sz="2800" b="1" dirty="0">
                <a:solidFill>
                  <a:schemeClr val="accent6">
                    <a:lumMod val="75000"/>
                  </a:schemeClr>
                </a:solidFill>
              </a:rPr>
              <a:t>W &lt; N</a:t>
            </a:r>
            <a:r>
              <a:rPr lang="en-US" sz="2800" dirty="0"/>
              <a:t>, eventual consistency</a:t>
            </a:r>
          </a:p>
          <a:p>
            <a:pPr lvl="1"/>
            <a:r>
              <a:rPr lang="en-US" sz="2800" dirty="0"/>
              <a:t>Better </a:t>
            </a:r>
            <a:r>
              <a:rPr lang="en-US" sz="2800" b="1" dirty="0"/>
              <a:t>durability</a:t>
            </a:r>
            <a:r>
              <a:rPr lang="en-US" sz="2800" dirty="0"/>
              <a:t> &amp; </a:t>
            </a:r>
            <a:r>
              <a:rPr lang="en-US" sz="2800" b="1" dirty="0"/>
              <a:t>latency</a:t>
            </a:r>
            <a:r>
              <a:rPr lang="en-US" sz="2800" dirty="0"/>
              <a:t> but worse </a:t>
            </a:r>
            <a:r>
              <a:rPr lang="en-US" sz="2800" b="1" dirty="0"/>
              <a:t>consistency</a:t>
            </a:r>
            <a:endParaRPr lang="en-US" sz="28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32</a:t>
            </a:fld>
            <a:endParaRPr lang="en-US"/>
          </a:p>
        </p:txBody>
      </p:sp>
      <p:sp>
        <p:nvSpPr>
          <p:cNvPr id="2" name="Title 1"/>
          <p:cNvSpPr>
            <a:spLocks noGrp="1"/>
          </p:cNvSpPr>
          <p:nvPr>
            <p:ph type="title"/>
          </p:nvPr>
        </p:nvSpPr>
        <p:spPr/>
        <p:txBody>
          <a:bodyPr/>
          <a:lstStyle/>
          <a:p>
            <a:r>
              <a:rPr lang="en-US"/>
              <a:t>Wide-area replication</a:t>
            </a:r>
            <a:endParaRPr lang="en-US" dirty="0"/>
          </a:p>
        </p:txBody>
      </p:sp>
    </p:spTree>
    <p:extLst>
      <p:ext uri="{BB962C8B-B14F-4D97-AF65-F5344CB8AC3E}">
        <p14:creationId xmlns:p14="http://schemas.microsoft.com/office/powerpoint/2010/main" val="403796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Suppose </a:t>
            </a:r>
            <a:r>
              <a:rPr lang="en-US" sz="2800" b="1" dirty="0">
                <a:solidFill>
                  <a:schemeClr val="accent6">
                    <a:lumMod val="75000"/>
                  </a:schemeClr>
                </a:solidFill>
              </a:rPr>
              <a:t>N = 3, W = R = 2, </a:t>
            </a:r>
            <a:r>
              <a:rPr lang="en-US" sz="2800" dirty="0"/>
              <a:t>nodes are </a:t>
            </a:r>
            <a:r>
              <a:rPr lang="en-US" sz="2800" b="1" dirty="0"/>
              <a:t>A, B, C, D, E</a:t>
            </a:r>
          </a:p>
          <a:p>
            <a:pPr lvl="1"/>
            <a:r>
              <a:rPr lang="en-US" sz="2800" dirty="0"/>
              <a:t>CL1 put(k, …) completes on </a:t>
            </a:r>
            <a:r>
              <a:rPr lang="en-US" sz="2800" b="1" dirty="0"/>
              <a:t>A</a:t>
            </a:r>
            <a:r>
              <a:rPr lang="en-US" sz="2800" dirty="0"/>
              <a:t> and </a:t>
            </a:r>
            <a:r>
              <a:rPr lang="en-US" sz="2800" b="1" dirty="0"/>
              <a:t>B</a:t>
            </a:r>
          </a:p>
          <a:p>
            <a:pPr lvl="1"/>
            <a:r>
              <a:rPr lang="en-US" sz="2800" dirty="0"/>
              <a:t>CL2 put(k, …) completes on </a:t>
            </a:r>
            <a:r>
              <a:rPr lang="en-US" sz="2800" b="1" dirty="0"/>
              <a:t>C</a:t>
            </a:r>
            <a:r>
              <a:rPr lang="en-US" sz="2800" dirty="0"/>
              <a:t> and </a:t>
            </a:r>
            <a:r>
              <a:rPr lang="en-US" sz="2800" b="1" dirty="0"/>
              <a:t>D</a:t>
            </a:r>
          </a:p>
          <a:p>
            <a:pPr lvl="1"/>
            <a:endParaRPr lang="en-US" sz="2800" dirty="0"/>
          </a:p>
          <a:p>
            <a:r>
              <a:rPr lang="en-US" sz="2800" b="1" dirty="0">
                <a:solidFill>
                  <a:srgbClr val="FF0000"/>
                </a:solidFill>
              </a:rPr>
              <a:t>Conflicting results </a:t>
            </a:r>
            <a:r>
              <a:rPr lang="en-US" sz="2800" dirty="0"/>
              <a:t>from </a:t>
            </a:r>
            <a:r>
              <a:rPr lang="en-US" sz="2800" b="1" dirty="0"/>
              <a:t>A, B</a:t>
            </a:r>
            <a:r>
              <a:rPr lang="en-US" sz="2800" dirty="0"/>
              <a:t> and </a:t>
            </a:r>
            <a:r>
              <a:rPr lang="en-US" sz="2800" b="1" dirty="0"/>
              <a:t>C, D</a:t>
            </a:r>
          </a:p>
          <a:p>
            <a:pPr lvl="1"/>
            <a:r>
              <a:rPr lang="en-US" sz="2800" dirty="0"/>
              <a:t>Each has seen a </a:t>
            </a:r>
            <a:r>
              <a:rPr lang="en-US" sz="2800" b="1" dirty="0">
                <a:solidFill>
                  <a:srgbClr val="FF0000"/>
                </a:solidFill>
              </a:rPr>
              <a:t>different put(k, …)</a:t>
            </a:r>
          </a:p>
          <a:p>
            <a:endParaRPr lang="en-US" sz="2800" b="1" dirty="0">
              <a:solidFill>
                <a:schemeClr val="accent6">
                  <a:lumMod val="75000"/>
                </a:schemeClr>
              </a:solidFill>
            </a:endParaRPr>
          </a:p>
          <a:p>
            <a:r>
              <a:rPr lang="en-US" sz="2800" spc="-150" dirty="0"/>
              <a:t>How does Dynamo handle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33</a:t>
            </a:fld>
            <a:endParaRPr lang="en-US"/>
          </a:p>
        </p:txBody>
      </p:sp>
      <p:sp>
        <p:nvSpPr>
          <p:cNvPr id="2" name="Title 1"/>
          <p:cNvSpPr>
            <a:spLocks noGrp="1"/>
          </p:cNvSpPr>
          <p:nvPr>
            <p:ph type="title"/>
          </p:nvPr>
        </p:nvSpPr>
        <p:spPr/>
        <p:txBody>
          <a:bodyPr/>
          <a:lstStyle/>
          <a:p>
            <a:r>
              <a:rPr lang="en-US"/>
              <a:t>Conflicts</a:t>
            </a:r>
            <a:endParaRPr lang="en-US" dirty="0"/>
          </a:p>
        </p:txBody>
      </p:sp>
    </p:spTree>
    <p:extLst>
      <p:ext uri="{BB962C8B-B14F-4D97-AF65-F5344CB8AC3E}">
        <p14:creationId xmlns:p14="http://schemas.microsoft.com/office/powerpoint/2010/main" val="119690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conflicting writes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34</a:t>
            </a:fld>
            <a:endParaRPr lang="en-US"/>
          </a:p>
        </p:txBody>
      </p:sp>
      <p:sp>
        <p:nvSpPr>
          <p:cNvPr id="29" name="TextBox 28">
            <a:extLst>
              <a:ext uri="{FF2B5EF4-FFF2-40B4-BE49-F238E27FC236}">
                <a16:creationId xmlns:a16="http://schemas.microsoft.com/office/drawing/2014/main" id="{6F4E6ADF-8FC0-6440-BBEC-4AA995256A2F}"/>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48" name="TextBox 47">
            <a:extLst>
              <a:ext uri="{FF2B5EF4-FFF2-40B4-BE49-F238E27FC236}">
                <a16:creationId xmlns:a16="http://schemas.microsoft.com/office/drawing/2014/main" id="{D6AF7BEB-9ED9-5C41-B6FE-04E0870C9A46}"/>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49" name="TextBox 48">
            <a:extLst>
              <a:ext uri="{FF2B5EF4-FFF2-40B4-BE49-F238E27FC236}">
                <a16:creationId xmlns:a16="http://schemas.microsoft.com/office/drawing/2014/main" id="{7E494D42-468B-5248-A117-2628EF33D5E8}"/>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50" name="TextBox 49">
            <a:extLst>
              <a:ext uri="{FF2B5EF4-FFF2-40B4-BE49-F238E27FC236}">
                <a16:creationId xmlns:a16="http://schemas.microsoft.com/office/drawing/2014/main" id="{A2003C3F-AD53-C341-A78E-6B7FC84B0986}"/>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51" name="TextBox 50">
            <a:extLst>
              <a:ext uri="{FF2B5EF4-FFF2-40B4-BE49-F238E27FC236}">
                <a16:creationId xmlns:a16="http://schemas.microsoft.com/office/drawing/2014/main" id="{67FBAAD0-8C74-674C-8470-EC3B3C4C7DFB}"/>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52" name="TextBox 51">
            <a:extLst>
              <a:ext uri="{FF2B5EF4-FFF2-40B4-BE49-F238E27FC236}">
                <a16:creationId xmlns:a16="http://schemas.microsoft.com/office/drawing/2014/main" id="{EC5687EE-7405-C64D-B4EB-5A63EAA1FA01}"/>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53" name="TextBox 52">
            <a:extLst>
              <a:ext uri="{FF2B5EF4-FFF2-40B4-BE49-F238E27FC236}">
                <a16:creationId xmlns:a16="http://schemas.microsoft.com/office/drawing/2014/main" id="{FFC23538-19A9-4F44-B8F6-87E09FC5954A}"/>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54" name="TextBox 53">
            <a:extLst>
              <a:ext uri="{FF2B5EF4-FFF2-40B4-BE49-F238E27FC236}">
                <a16:creationId xmlns:a16="http://schemas.microsoft.com/office/drawing/2014/main" id="{3C2BCD33-D02A-194E-94FC-8EC5BCFECC93}"/>
              </a:ext>
            </a:extLst>
          </p:cNvPr>
          <p:cNvSpPr txBox="1"/>
          <p:nvPr/>
        </p:nvSpPr>
        <p:spPr>
          <a:xfrm>
            <a:off x="421937" y="1989221"/>
            <a:ext cx="2353529" cy="461665"/>
          </a:xfrm>
          <a:prstGeom prst="rect">
            <a:avLst/>
          </a:prstGeom>
          <a:noFill/>
        </p:spPr>
        <p:txBody>
          <a:bodyPr wrap="none" rtlCol="0">
            <a:spAutoFit/>
          </a:bodyPr>
          <a:lstStyle/>
          <a:p>
            <a:r>
              <a:rPr lang="en-US" sz="2400" dirty="0">
                <a:latin typeface="Arial" charset="0"/>
                <a:ea typeface="Arial" charset="0"/>
                <a:cs typeface="Arial" charset="0"/>
              </a:rPr>
              <a:t>S</a:t>
            </a:r>
            <a:r>
              <a:rPr lang="en-CN" sz="2400" dirty="0">
                <a:latin typeface="Arial" charset="0"/>
                <a:ea typeface="Arial" charset="0"/>
                <a:cs typeface="Arial" charset="0"/>
              </a:rPr>
              <a:t>hopping cart:</a:t>
            </a:r>
          </a:p>
        </p:txBody>
      </p:sp>
      <p:sp>
        <p:nvSpPr>
          <p:cNvPr id="55" name="TextBox 54">
            <a:extLst>
              <a:ext uri="{FF2B5EF4-FFF2-40B4-BE49-F238E27FC236}">
                <a16:creationId xmlns:a16="http://schemas.microsoft.com/office/drawing/2014/main" id="{2D518572-7CE1-E94C-B56C-2AE9926B60DE}"/>
              </a:ext>
            </a:extLst>
          </p:cNvPr>
          <p:cNvSpPr txBox="1"/>
          <p:nvPr/>
        </p:nvSpPr>
        <p:spPr>
          <a:xfrm>
            <a:off x="3775787"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56" name="TextBox 55">
            <a:extLst>
              <a:ext uri="{FF2B5EF4-FFF2-40B4-BE49-F238E27FC236}">
                <a16:creationId xmlns:a16="http://schemas.microsoft.com/office/drawing/2014/main" id="{0707EF0F-538E-864E-8A1B-8CC5E82EF846}"/>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57" name="TextBox 56">
            <a:extLst>
              <a:ext uri="{FF2B5EF4-FFF2-40B4-BE49-F238E27FC236}">
                <a16:creationId xmlns:a16="http://schemas.microsoft.com/office/drawing/2014/main" id="{EE9E23CD-49BB-264E-B045-626F10979041}"/>
              </a:ext>
            </a:extLst>
          </p:cNvPr>
          <p:cNvSpPr txBox="1"/>
          <p:nvPr/>
        </p:nvSpPr>
        <p:spPr>
          <a:xfrm>
            <a:off x="443324"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58" name="TextBox 57">
            <a:extLst>
              <a:ext uri="{FF2B5EF4-FFF2-40B4-BE49-F238E27FC236}">
                <a16:creationId xmlns:a16="http://schemas.microsoft.com/office/drawing/2014/main" id="{6B2C9D5A-AF43-8A4D-982C-B9C9EE15342E}"/>
              </a:ext>
            </a:extLst>
          </p:cNvPr>
          <p:cNvSpPr txBox="1"/>
          <p:nvPr/>
        </p:nvSpPr>
        <p:spPr>
          <a:xfrm>
            <a:off x="714228"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59" name="Rounded Rectangle 58">
            <a:extLst>
              <a:ext uri="{FF2B5EF4-FFF2-40B4-BE49-F238E27FC236}">
                <a16:creationId xmlns:a16="http://schemas.microsoft.com/office/drawing/2014/main" id="{359664B1-74D2-E845-BB75-5B30C0591810}"/>
              </a:ext>
            </a:extLst>
          </p:cNvPr>
          <p:cNvSpPr/>
          <p:nvPr/>
        </p:nvSpPr>
        <p:spPr>
          <a:xfrm>
            <a:off x="3746131" y="2000944"/>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cxnSp>
        <p:nvCxnSpPr>
          <p:cNvPr id="60" name="Straight Arrow Connector 59">
            <a:extLst>
              <a:ext uri="{FF2B5EF4-FFF2-40B4-BE49-F238E27FC236}">
                <a16:creationId xmlns:a16="http://schemas.microsoft.com/office/drawing/2014/main" id="{2D303935-A10A-8240-92B6-B424A270A49C}"/>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9878478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conflicting writes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35</a:t>
            </a:fld>
            <a:endParaRPr lang="en-US"/>
          </a:p>
        </p:txBody>
      </p:sp>
      <p:sp>
        <p:nvSpPr>
          <p:cNvPr id="29" name="TextBox 28">
            <a:extLst>
              <a:ext uri="{FF2B5EF4-FFF2-40B4-BE49-F238E27FC236}">
                <a16:creationId xmlns:a16="http://schemas.microsoft.com/office/drawing/2014/main" id="{6F4E6ADF-8FC0-6440-BBEC-4AA995256A2F}"/>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0" name="TextBox 29">
            <a:extLst>
              <a:ext uri="{FF2B5EF4-FFF2-40B4-BE49-F238E27FC236}">
                <a16:creationId xmlns:a16="http://schemas.microsoft.com/office/drawing/2014/main" id="{7D77CA6B-BE20-954B-99D1-7A2F6B4F36F3}"/>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1" name="TextBox 30">
            <a:extLst>
              <a:ext uri="{FF2B5EF4-FFF2-40B4-BE49-F238E27FC236}">
                <a16:creationId xmlns:a16="http://schemas.microsoft.com/office/drawing/2014/main" id="{B68249E9-1311-1949-98C0-D88350BB5408}"/>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2" name="TextBox 31">
            <a:extLst>
              <a:ext uri="{FF2B5EF4-FFF2-40B4-BE49-F238E27FC236}">
                <a16:creationId xmlns:a16="http://schemas.microsoft.com/office/drawing/2014/main" id="{D01F1776-5F2B-7C4B-AA18-431AD8046705}"/>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3" name="TextBox 32">
            <a:extLst>
              <a:ext uri="{FF2B5EF4-FFF2-40B4-BE49-F238E27FC236}">
                <a16:creationId xmlns:a16="http://schemas.microsoft.com/office/drawing/2014/main" id="{975BDDC4-9C3D-A44E-AFB1-1AB65DC5810B}"/>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4" name="TextBox 33">
            <a:extLst>
              <a:ext uri="{FF2B5EF4-FFF2-40B4-BE49-F238E27FC236}">
                <a16:creationId xmlns:a16="http://schemas.microsoft.com/office/drawing/2014/main" id="{BFEFF7B6-307E-AB4E-902E-669238663EE2}"/>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5" name="TextBox 34">
            <a:extLst>
              <a:ext uri="{FF2B5EF4-FFF2-40B4-BE49-F238E27FC236}">
                <a16:creationId xmlns:a16="http://schemas.microsoft.com/office/drawing/2014/main" id="{D87BEF16-B469-3049-BFE5-51DD3D7E1D5B}"/>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36" name="TextBox 35">
            <a:extLst>
              <a:ext uri="{FF2B5EF4-FFF2-40B4-BE49-F238E27FC236}">
                <a16:creationId xmlns:a16="http://schemas.microsoft.com/office/drawing/2014/main" id="{A69F7990-CA83-3B45-9580-86400D410143}"/>
              </a:ext>
            </a:extLst>
          </p:cNvPr>
          <p:cNvSpPr txBox="1"/>
          <p:nvPr/>
        </p:nvSpPr>
        <p:spPr>
          <a:xfrm>
            <a:off x="421937" y="1989221"/>
            <a:ext cx="2353529" cy="461665"/>
          </a:xfrm>
          <a:prstGeom prst="rect">
            <a:avLst/>
          </a:prstGeom>
          <a:noFill/>
        </p:spPr>
        <p:txBody>
          <a:bodyPr wrap="none" rtlCol="0">
            <a:spAutoFit/>
          </a:bodyPr>
          <a:lstStyle/>
          <a:p>
            <a:r>
              <a:rPr lang="en-US" sz="2400" dirty="0">
                <a:latin typeface="Arial" charset="0"/>
                <a:ea typeface="Arial" charset="0"/>
                <a:cs typeface="Arial" charset="0"/>
              </a:rPr>
              <a:t>S</a:t>
            </a:r>
            <a:r>
              <a:rPr lang="en-CN" sz="2400" dirty="0">
                <a:latin typeface="Arial" charset="0"/>
                <a:ea typeface="Arial" charset="0"/>
                <a:cs typeface="Arial" charset="0"/>
              </a:rPr>
              <a:t>hopping cart:</a:t>
            </a:r>
          </a:p>
        </p:txBody>
      </p:sp>
      <p:sp>
        <p:nvSpPr>
          <p:cNvPr id="37" name="TextBox 36">
            <a:extLst>
              <a:ext uri="{FF2B5EF4-FFF2-40B4-BE49-F238E27FC236}">
                <a16:creationId xmlns:a16="http://schemas.microsoft.com/office/drawing/2014/main" id="{28945137-0DEE-0F48-9E40-D06552E8EF56}"/>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38" name="TextBox 37">
            <a:extLst>
              <a:ext uri="{FF2B5EF4-FFF2-40B4-BE49-F238E27FC236}">
                <a16:creationId xmlns:a16="http://schemas.microsoft.com/office/drawing/2014/main" id="{D1945DCC-DB76-8C4F-83A9-52905543FD44}"/>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39" name="TextBox 38">
            <a:extLst>
              <a:ext uri="{FF2B5EF4-FFF2-40B4-BE49-F238E27FC236}">
                <a16:creationId xmlns:a16="http://schemas.microsoft.com/office/drawing/2014/main" id="{AAC99361-A98C-B14E-87C9-7626C7D22DEF}"/>
              </a:ext>
            </a:extLst>
          </p:cNvPr>
          <p:cNvSpPr txBox="1"/>
          <p:nvPr/>
        </p:nvSpPr>
        <p:spPr>
          <a:xfrm>
            <a:off x="443321"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0" name="TextBox 39">
            <a:extLst>
              <a:ext uri="{FF2B5EF4-FFF2-40B4-BE49-F238E27FC236}">
                <a16:creationId xmlns:a16="http://schemas.microsoft.com/office/drawing/2014/main" id="{462977DC-08E9-1646-AB1A-B8424B36A67F}"/>
              </a:ext>
            </a:extLst>
          </p:cNvPr>
          <p:cNvSpPr txBox="1"/>
          <p:nvPr/>
        </p:nvSpPr>
        <p:spPr>
          <a:xfrm>
            <a:off x="714228"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41" name="Rounded Rectangle 40">
            <a:extLst>
              <a:ext uri="{FF2B5EF4-FFF2-40B4-BE49-F238E27FC236}">
                <a16:creationId xmlns:a16="http://schemas.microsoft.com/office/drawing/2014/main" id="{45BDF497-DAD3-1748-A298-2EDA20155E1E}"/>
              </a:ext>
            </a:extLst>
          </p:cNvPr>
          <p:cNvSpPr/>
          <p:nvPr/>
        </p:nvSpPr>
        <p:spPr>
          <a:xfrm>
            <a:off x="5565727" y="1989220"/>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2" name="Cross 41">
            <a:extLst>
              <a:ext uri="{FF2B5EF4-FFF2-40B4-BE49-F238E27FC236}">
                <a16:creationId xmlns:a16="http://schemas.microsoft.com/office/drawing/2014/main" id="{9F9F706F-0ADC-4743-919B-4866E5E86BE3}"/>
              </a:ext>
            </a:extLst>
          </p:cNvPr>
          <p:cNvSpPr/>
          <p:nvPr/>
        </p:nvSpPr>
        <p:spPr>
          <a:xfrm rot="2700000">
            <a:off x="3618726" y="1890831"/>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3" name="Cross 42">
            <a:extLst>
              <a:ext uri="{FF2B5EF4-FFF2-40B4-BE49-F238E27FC236}">
                <a16:creationId xmlns:a16="http://schemas.microsoft.com/office/drawing/2014/main" id="{09771192-91EC-5E4C-A536-62FEFF0F68F1}"/>
              </a:ext>
            </a:extLst>
          </p:cNvPr>
          <p:cNvSpPr/>
          <p:nvPr/>
        </p:nvSpPr>
        <p:spPr>
          <a:xfrm rot="2700000">
            <a:off x="4542148" y="1890830"/>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4" name="TextBox 43">
            <a:extLst>
              <a:ext uri="{FF2B5EF4-FFF2-40B4-BE49-F238E27FC236}">
                <a16:creationId xmlns:a16="http://schemas.microsoft.com/office/drawing/2014/main" id="{F3738522-11A2-E944-880A-7CE53DD1467F}"/>
              </a:ext>
            </a:extLst>
          </p:cNvPr>
          <p:cNvSpPr txBox="1"/>
          <p:nvPr/>
        </p:nvSpPr>
        <p:spPr>
          <a:xfrm>
            <a:off x="443323" y="4373936"/>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5" name="TextBox 44">
            <a:extLst>
              <a:ext uri="{FF2B5EF4-FFF2-40B4-BE49-F238E27FC236}">
                <a16:creationId xmlns:a16="http://schemas.microsoft.com/office/drawing/2014/main" id="{8C523AFF-CB61-284E-9EE2-FF5EA1356340}"/>
              </a:ext>
            </a:extLst>
          </p:cNvPr>
          <p:cNvSpPr txBox="1"/>
          <p:nvPr/>
        </p:nvSpPr>
        <p:spPr>
          <a:xfrm>
            <a:off x="5642553"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6" name="TextBox 45">
            <a:extLst>
              <a:ext uri="{FF2B5EF4-FFF2-40B4-BE49-F238E27FC236}">
                <a16:creationId xmlns:a16="http://schemas.microsoft.com/office/drawing/2014/main" id="{116A5D2E-7F4D-5B47-9951-6BFEC2E41D5F}"/>
              </a:ext>
            </a:extLst>
          </p:cNvPr>
          <p:cNvSpPr txBox="1"/>
          <p:nvPr/>
        </p:nvSpPr>
        <p:spPr>
          <a:xfrm>
            <a:off x="6550062"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cxnSp>
        <p:nvCxnSpPr>
          <p:cNvPr id="47" name="Straight Arrow Connector 46">
            <a:extLst>
              <a:ext uri="{FF2B5EF4-FFF2-40B4-BE49-F238E27FC236}">
                <a16:creationId xmlns:a16="http://schemas.microsoft.com/office/drawing/2014/main" id="{4FC849D8-9126-204D-AA46-666848596707}"/>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5629343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conflicting writes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36</a:t>
            </a:fld>
            <a:endParaRPr lang="en-US"/>
          </a:p>
        </p:txBody>
      </p:sp>
      <p:sp>
        <p:nvSpPr>
          <p:cNvPr id="7" name="TextBox 6">
            <a:extLst>
              <a:ext uri="{FF2B5EF4-FFF2-40B4-BE49-F238E27FC236}">
                <a16:creationId xmlns:a16="http://schemas.microsoft.com/office/drawing/2014/main" id="{B6E61E61-9CD9-684F-A3E3-66388ED87DC6}"/>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8" name="TextBox 7">
            <a:extLst>
              <a:ext uri="{FF2B5EF4-FFF2-40B4-BE49-F238E27FC236}">
                <a16:creationId xmlns:a16="http://schemas.microsoft.com/office/drawing/2014/main" id="{5BC69067-7A99-364C-8230-411BC72F5E6A}"/>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9" name="TextBox 8">
            <a:extLst>
              <a:ext uri="{FF2B5EF4-FFF2-40B4-BE49-F238E27FC236}">
                <a16:creationId xmlns:a16="http://schemas.microsoft.com/office/drawing/2014/main" id="{69BD80CE-382A-C94F-94A3-E6CF22812DC4}"/>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10" name="TextBox 9">
            <a:extLst>
              <a:ext uri="{FF2B5EF4-FFF2-40B4-BE49-F238E27FC236}">
                <a16:creationId xmlns:a16="http://schemas.microsoft.com/office/drawing/2014/main" id="{E94E258D-F730-C64D-A285-2BDCF33FE906}"/>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11" name="TextBox 10">
            <a:extLst>
              <a:ext uri="{FF2B5EF4-FFF2-40B4-BE49-F238E27FC236}">
                <a16:creationId xmlns:a16="http://schemas.microsoft.com/office/drawing/2014/main" id="{0A342CCD-AD90-ED4D-B98F-E05F3EEFD156}"/>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12" name="TextBox 11">
            <a:extLst>
              <a:ext uri="{FF2B5EF4-FFF2-40B4-BE49-F238E27FC236}">
                <a16:creationId xmlns:a16="http://schemas.microsoft.com/office/drawing/2014/main" id="{B4161502-9BB9-7448-8E8F-6DB2EF16D6B1}"/>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13" name="TextBox 12">
            <a:extLst>
              <a:ext uri="{FF2B5EF4-FFF2-40B4-BE49-F238E27FC236}">
                <a16:creationId xmlns:a16="http://schemas.microsoft.com/office/drawing/2014/main" id="{4E59D616-FF8F-624A-8664-F7F3DFC581A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14" name="TextBox 13">
            <a:extLst>
              <a:ext uri="{FF2B5EF4-FFF2-40B4-BE49-F238E27FC236}">
                <a16:creationId xmlns:a16="http://schemas.microsoft.com/office/drawing/2014/main" id="{410E8991-B1DC-A840-B9DB-F75D4DF12E40}"/>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5" name="TextBox 14">
            <a:extLst>
              <a:ext uri="{FF2B5EF4-FFF2-40B4-BE49-F238E27FC236}">
                <a16:creationId xmlns:a16="http://schemas.microsoft.com/office/drawing/2014/main" id="{829904E9-F258-724B-B5D7-C362A0C5D715}"/>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6" name="TextBox 15">
            <a:extLst>
              <a:ext uri="{FF2B5EF4-FFF2-40B4-BE49-F238E27FC236}">
                <a16:creationId xmlns:a16="http://schemas.microsoft.com/office/drawing/2014/main" id="{2B2C359D-9A46-7240-A957-E8B21872D077}"/>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17" name="TextBox 16">
            <a:extLst>
              <a:ext uri="{FF2B5EF4-FFF2-40B4-BE49-F238E27FC236}">
                <a16:creationId xmlns:a16="http://schemas.microsoft.com/office/drawing/2014/main" id="{41B8F48A-5911-9A46-BF65-A27DA8732632}"/>
              </a:ext>
            </a:extLst>
          </p:cNvPr>
          <p:cNvSpPr txBox="1"/>
          <p:nvPr/>
        </p:nvSpPr>
        <p:spPr>
          <a:xfrm>
            <a:off x="714227"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18" name="Rounded Rectangle 17">
            <a:extLst>
              <a:ext uri="{FF2B5EF4-FFF2-40B4-BE49-F238E27FC236}">
                <a16:creationId xmlns:a16="http://schemas.microsoft.com/office/drawing/2014/main" id="{FF7F1B84-F475-754F-979E-2F702123C236}"/>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19" name="TextBox 18">
            <a:extLst>
              <a:ext uri="{FF2B5EF4-FFF2-40B4-BE49-F238E27FC236}">
                <a16:creationId xmlns:a16="http://schemas.microsoft.com/office/drawing/2014/main" id="{75B67D01-A627-E549-9972-10D514CF25BB}"/>
              </a:ext>
            </a:extLst>
          </p:cNvPr>
          <p:cNvSpPr txBox="1"/>
          <p:nvPr/>
        </p:nvSpPr>
        <p:spPr>
          <a:xfrm>
            <a:off x="443324" y="4373936"/>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20" name="TextBox 19">
            <a:extLst>
              <a:ext uri="{FF2B5EF4-FFF2-40B4-BE49-F238E27FC236}">
                <a16:creationId xmlns:a16="http://schemas.microsoft.com/office/drawing/2014/main" id="{F0050E07-89FC-004B-B4C9-A323BECAE53B}"/>
              </a:ext>
            </a:extLst>
          </p:cNvPr>
          <p:cNvSpPr txBox="1"/>
          <p:nvPr/>
        </p:nvSpPr>
        <p:spPr>
          <a:xfrm>
            <a:off x="5642553"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1" name="TextBox 20">
            <a:extLst>
              <a:ext uri="{FF2B5EF4-FFF2-40B4-BE49-F238E27FC236}">
                <a16:creationId xmlns:a16="http://schemas.microsoft.com/office/drawing/2014/main" id="{85CC7210-5490-6942-B4D6-109D408E6D75}"/>
              </a:ext>
            </a:extLst>
          </p:cNvPr>
          <p:cNvSpPr txBox="1"/>
          <p:nvPr/>
        </p:nvSpPr>
        <p:spPr>
          <a:xfrm>
            <a:off x="6550062"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2" name="TextBox 21">
            <a:extLst>
              <a:ext uri="{FF2B5EF4-FFF2-40B4-BE49-F238E27FC236}">
                <a16:creationId xmlns:a16="http://schemas.microsoft.com/office/drawing/2014/main" id="{9292C8F0-89BB-C44F-8C1F-39F815D98255}"/>
              </a:ext>
            </a:extLst>
          </p:cNvPr>
          <p:cNvSpPr txBox="1"/>
          <p:nvPr/>
        </p:nvSpPr>
        <p:spPr>
          <a:xfrm>
            <a:off x="435307" y="5203948"/>
            <a:ext cx="2142060" cy="400110"/>
          </a:xfrm>
          <a:prstGeom prst="rect">
            <a:avLst/>
          </a:prstGeom>
          <a:noFill/>
        </p:spPr>
        <p:txBody>
          <a:bodyPr wrap="none" rtlCol="0">
            <a:spAutoFit/>
          </a:bodyPr>
          <a:lstStyle/>
          <a:p>
            <a:r>
              <a:rPr lang="en-CN" dirty="0">
                <a:latin typeface="Arial" charset="0"/>
                <a:ea typeface="Arial" charset="0"/>
                <a:cs typeface="Arial" charset="0"/>
              </a:rPr>
              <a:t>A and B recover</a:t>
            </a:r>
          </a:p>
        </p:txBody>
      </p:sp>
      <p:sp>
        <p:nvSpPr>
          <p:cNvPr id="23" name="TextBox 22">
            <a:extLst>
              <a:ext uri="{FF2B5EF4-FFF2-40B4-BE49-F238E27FC236}">
                <a16:creationId xmlns:a16="http://schemas.microsoft.com/office/drawing/2014/main" id="{C433ABEE-1E21-854F-A402-DF09D081417E}"/>
              </a:ext>
            </a:extLst>
          </p:cNvPr>
          <p:cNvSpPr txBox="1"/>
          <p:nvPr/>
        </p:nvSpPr>
        <p:spPr>
          <a:xfrm>
            <a:off x="509107" y="5872630"/>
            <a:ext cx="1994457" cy="400110"/>
          </a:xfrm>
          <a:prstGeom prst="rect">
            <a:avLst/>
          </a:prstGeom>
          <a:noFill/>
        </p:spPr>
        <p:txBody>
          <a:bodyPr wrap="none" rtlCol="0">
            <a:spAutoFit/>
          </a:bodyPr>
          <a:lstStyle/>
          <a:p>
            <a:r>
              <a:rPr lang="en-CN" dirty="0">
                <a:latin typeface="Arial" charset="0"/>
                <a:ea typeface="Arial" charset="0"/>
                <a:cs typeface="Arial" charset="0"/>
              </a:rPr>
              <a:t>CL1: Read cart</a:t>
            </a:r>
          </a:p>
        </p:txBody>
      </p:sp>
      <p:sp>
        <p:nvSpPr>
          <p:cNvPr id="24" name="TextBox 23">
            <a:extLst>
              <a:ext uri="{FF2B5EF4-FFF2-40B4-BE49-F238E27FC236}">
                <a16:creationId xmlns:a16="http://schemas.microsoft.com/office/drawing/2014/main" id="{321D0591-BEA1-5D46-8172-DCDB7588669C}"/>
              </a:ext>
            </a:extLst>
          </p:cNvPr>
          <p:cNvSpPr txBox="1"/>
          <p:nvPr/>
        </p:nvSpPr>
        <p:spPr>
          <a:xfrm>
            <a:off x="4402656"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sp>
        <p:nvSpPr>
          <p:cNvPr id="25" name="TextBox 24">
            <a:extLst>
              <a:ext uri="{FF2B5EF4-FFF2-40B4-BE49-F238E27FC236}">
                <a16:creationId xmlns:a16="http://schemas.microsoft.com/office/drawing/2014/main" id="{40822776-8B80-4944-90AA-E6C17AA9DF38}"/>
              </a:ext>
            </a:extLst>
          </p:cNvPr>
          <p:cNvSpPr txBox="1"/>
          <p:nvPr/>
        </p:nvSpPr>
        <p:spPr>
          <a:xfrm>
            <a:off x="5362829"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cxnSp>
        <p:nvCxnSpPr>
          <p:cNvPr id="26" name="Straight Arrow Connector 25">
            <a:extLst>
              <a:ext uri="{FF2B5EF4-FFF2-40B4-BE49-F238E27FC236}">
                <a16:creationId xmlns:a16="http://schemas.microsoft.com/office/drawing/2014/main" id="{F34A05E0-4C86-074F-AEB0-B19BDDB9D65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8" name="Text Box 16">
            <a:extLst>
              <a:ext uri="{FF2B5EF4-FFF2-40B4-BE49-F238E27FC236}">
                <a16:creationId xmlns:a16="http://schemas.microsoft.com/office/drawing/2014/main" id="{FA83B3E9-CB4B-834D-9211-35F571FE1147}"/>
              </a:ext>
            </a:extLst>
          </p:cNvPr>
          <p:cNvSpPr txBox="1">
            <a:spLocks noChangeArrowheads="1"/>
          </p:cNvSpPr>
          <p:nvPr/>
        </p:nvSpPr>
        <p:spPr bwMode="auto">
          <a:xfrm>
            <a:off x="1328277" y="6318702"/>
            <a:ext cx="6762701"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r>
              <a:rPr lang="en-US" sz="2400" b="0" dirty="0">
                <a:latin typeface="Arial" charset="0"/>
              </a:rPr>
              <a:t>Conflicting versions only possible under failures</a:t>
            </a:r>
          </a:p>
        </p:txBody>
      </p:sp>
      <p:sp>
        <p:nvSpPr>
          <p:cNvPr id="29" name="TextBox 28">
            <a:extLst>
              <a:ext uri="{FF2B5EF4-FFF2-40B4-BE49-F238E27FC236}">
                <a16:creationId xmlns:a16="http://schemas.microsoft.com/office/drawing/2014/main" id="{6F4E6ADF-8FC0-6440-BBEC-4AA995256A2F}"/>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Tree>
    <p:extLst>
      <p:ext uri="{BB962C8B-B14F-4D97-AF65-F5344CB8AC3E}">
        <p14:creationId xmlns:p14="http://schemas.microsoft.com/office/powerpoint/2010/main" val="33517303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37</a:t>
            </a:fld>
            <a:endParaRPr lang="en-US"/>
          </a:p>
        </p:txBody>
      </p:sp>
      <p:sp>
        <p:nvSpPr>
          <p:cNvPr id="7" name="TextBox 6">
            <a:extLst>
              <a:ext uri="{FF2B5EF4-FFF2-40B4-BE49-F238E27FC236}">
                <a16:creationId xmlns:a16="http://schemas.microsoft.com/office/drawing/2014/main" id="{BA51B607-528D-6A45-89C7-EEA4E30E4BA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8" name="TextBox 7">
            <a:extLst>
              <a:ext uri="{FF2B5EF4-FFF2-40B4-BE49-F238E27FC236}">
                <a16:creationId xmlns:a16="http://schemas.microsoft.com/office/drawing/2014/main" id="{E50E5513-11C4-2A42-A37B-F85CCAF18A0A}"/>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9" name="TextBox 8">
            <a:extLst>
              <a:ext uri="{FF2B5EF4-FFF2-40B4-BE49-F238E27FC236}">
                <a16:creationId xmlns:a16="http://schemas.microsoft.com/office/drawing/2014/main" id="{D5DDBAF0-A69C-234D-B4B6-33E82EDA3A24}"/>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10" name="TextBox 9">
            <a:extLst>
              <a:ext uri="{FF2B5EF4-FFF2-40B4-BE49-F238E27FC236}">
                <a16:creationId xmlns:a16="http://schemas.microsoft.com/office/drawing/2014/main" id="{2D243507-6C63-C441-A70C-AF056229F080}"/>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11" name="TextBox 10">
            <a:extLst>
              <a:ext uri="{FF2B5EF4-FFF2-40B4-BE49-F238E27FC236}">
                <a16:creationId xmlns:a16="http://schemas.microsoft.com/office/drawing/2014/main" id="{AC685C2F-C663-484A-8D60-0B723B2A8849}"/>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12" name="TextBox 11">
            <a:extLst>
              <a:ext uri="{FF2B5EF4-FFF2-40B4-BE49-F238E27FC236}">
                <a16:creationId xmlns:a16="http://schemas.microsoft.com/office/drawing/2014/main" id="{630F7143-4958-D944-9FD4-775F8BEA9AA5}"/>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13" name="TextBox 12">
            <a:extLst>
              <a:ext uri="{FF2B5EF4-FFF2-40B4-BE49-F238E27FC236}">
                <a16:creationId xmlns:a16="http://schemas.microsoft.com/office/drawing/2014/main" id="{526A1CBD-DEE3-C14F-8E74-D9586D3F093B}"/>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14" name="TextBox 13">
            <a:extLst>
              <a:ext uri="{FF2B5EF4-FFF2-40B4-BE49-F238E27FC236}">
                <a16:creationId xmlns:a16="http://schemas.microsoft.com/office/drawing/2014/main" id="{E3206D80-3BA2-A14C-AAD4-DDC931561C4E}"/>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5" name="TextBox 14">
            <a:extLst>
              <a:ext uri="{FF2B5EF4-FFF2-40B4-BE49-F238E27FC236}">
                <a16:creationId xmlns:a16="http://schemas.microsoft.com/office/drawing/2014/main" id="{67AA2BDC-BB37-EB4C-B13B-4CEDBFE638AA}"/>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6" name="TextBox 15">
            <a:extLst>
              <a:ext uri="{FF2B5EF4-FFF2-40B4-BE49-F238E27FC236}">
                <a16:creationId xmlns:a16="http://schemas.microsoft.com/office/drawing/2014/main" id="{95A19CAB-A65B-9B47-B71D-5CF38B8F0C2E}"/>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17" name="TextBox 16">
            <a:extLst>
              <a:ext uri="{FF2B5EF4-FFF2-40B4-BE49-F238E27FC236}">
                <a16:creationId xmlns:a16="http://schemas.microsoft.com/office/drawing/2014/main" id="{FEBC8E92-169E-6349-95F3-C99DD16770BA}"/>
              </a:ext>
            </a:extLst>
          </p:cNvPr>
          <p:cNvSpPr txBox="1"/>
          <p:nvPr/>
        </p:nvSpPr>
        <p:spPr>
          <a:xfrm>
            <a:off x="714227"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18" name="Rounded Rectangle 17">
            <a:extLst>
              <a:ext uri="{FF2B5EF4-FFF2-40B4-BE49-F238E27FC236}">
                <a16:creationId xmlns:a16="http://schemas.microsoft.com/office/drawing/2014/main" id="{AFC809FB-ED1E-164E-B63D-13F5DE5E032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19" name="TextBox 18">
            <a:extLst>
              <a:ext uri="{FF2B5EF4-FFF2-40B4-BE49-F238E27FC236}">
                <a16:creationId xmlns:a16="http://schemas.microsoft.com/office/drawing/2014/main" id="{1564CD72-3B75-2D4B-9CAE-F6301370252B}"/>
              </a:ext>
            </a:extLst>
          </p:cNvPr>
          <p:cNvSpPr txBox="1"/>
          <p:nvPr/>
        </p:nvSpPr>
        <p:spPr>
          <a:xfrm>
            <a:off x="443324" y="4373936"/>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20" name="TextBox 19">
            <a:extLst>
              <a:ext uri="{FF2B5EF4-FFF2-40B4-BE49-F238E27FC236}">
                <a16:creationId xmlns:a16="http://schemas.microsoft.com/office/drawing/2014/main" id="{2E79CAE5-F7BB-0F43-B37F-462E33D74C84}"/>
              </a:ext>
            </a:extLst>
          </p:cNvPr>
          <p:cNvSpPr txBox="1"/>
          <p:nvPr/>
        </p:nvSpPr>
        <p:spPr>
          <a:xfrm>
            <a:off x="5642553"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1" name="TextBox 20">
            <a:extLst>
              <a:ext uri="{FF2B5EF4-FFF2-40B4-BE49-F238E27FC236}">
                <a16:creationId xmlns:a16="http://schemas.microsoft.com/office/drawing/2014/main" id="{5692F9C3-6DF8-7C4F-9A2B-3DE09BF63ED7}"/>
              </a:ext>
            </a:extLst>
          </p:cNvPr>
          <p:cNvSpPr txBox="1"/>
          <p:nvPr/>
        </p:nvSpPr>
        <p:spPr>
          <a:xfrm>
            <a:off x="6550062"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2" name="TextBox 21">
            <a:extLst>
              <a:ext uri="{FF2B5EF4-FFF2-40B4-BE49-F238E27FC236}">
                <a16:creationId xmlns:a16="http://schemas.microsoft.com/office/drawing/2014/main" id="{BA6CA5EF-1419-FC41-828E-315EFC7EDD7C}"/>
              </a:ext>
            </a:extLst>
          </p:cNvPr>
          <p:cNvSpPr txBox="1"/>
          <p:nvPr/>
        </p:nvSpPr>
        <p:spPr>
          <a:xfrm>
            <a:off x="435307" y="5203948"/>
            <a:ext cx="2142060" cy="400110"/>
          </a:xfrm>
          <a:prstGeom prst="rect">
            <a:avLst/>
          </a:prstGeom>
          <a:noFill/>
        </p:spPr>
        <p:txBody>
          <a:bodyPr wrap="none" rtlCol="0">
            <a:spAutoFit/>
          </a:bodyPr>
          <a:lstStyle/>
          <a:p>
            <a:r>
              <a:rPr lang="en-CN" dirty="0">
                <a:latin typeface="Arial" charset="0"/>
                <a:ea typeface="Arial" charset="0"/>
                <a:cs typeface="Arial" charset="0"/>
              </a:rPr>
              <a:t>A and B recover</a:t>
            </a:r>
          </a:p>
        </p:txBody>
      </p:sp>
      <p:sp>
        <p:nvSpPr>
          <p:cNvPr id="23" name="TextBox 22">
            <a:extLst>
              <a:ext uri="{FF2B5EF4-FFF2-40B4-BE49-F238E27FC236}">
                <a16:creationId xmlns:a16="http://schemas.microsoft.com/office/drawing/2014/main" id="{4F4C33E9-CE79-034A-8168-63B6462D45EF}"/>
              </a:ext>
            </a:extLst>
          </p:cNvPr>
          <p:cNvSpPr txBox="1"/>
          <p:nvPr/>
        </p:nvSpPr>
        <p:spPr>
          <a:xfrm>
            <a:off x="509107" y="5872630"/>
            <a:ext cx="1994457" cy="400110"/>
          </a:xfrm>
          <a:prstGeom prst="rect">
            <a:avLst/>
          </a:prstGeom>
          <a:noFill/>
        </p:spPr>
        <p:txBody>
          <a:bodyPr wrap="none" rtlCol="0">
            <a:spAutoFit/>
          </a:bodyPr>
          <a:lstStyle/>
          <a:p>
            <a:r>
              <a:rPr lang="en-CN" dirty="0">
                <a:latin typeface="Arial" charset="0"/>
                <a:ea typeface="Arial" charset="0"/>
                <a:cs typeface="Arial" charset="0"/>
              </a:rPr>
              <a:t>CL1: Read cart</a:t>
            </a:r>
          </a:p>
        </p:txBody>
      </p:sp>
      <p:sp>
        <p:nvSpPr>
          <p:cNvPr id="24" name="TextBox 23">
            <a:extLst>
              <a:ext uri="{FF2B5EF4-FFF2-40B4-BE49-F238E27FC236}">
                <a16:creationId xmlns:a16="http://schemas.microsoft.com/office/drawing/2014/main" id="{74DD9EA1-869B-A049-9827-6DEEAD59F0A0}"/>
              </a:ext>
            </a:extLst>
          </p:cNvPr>
          <p:cNvSpPr txBox="1"/>
          <p:nvPr/>
        </p:nvSpPr>
        <p:spPr>
          <a:xfrm>
            <a:off x="4402656"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sp>
        <p:nvSpPr>
          <p:cNvPr id="25" name="TextBox 24">
            <a:extLst>
              <a:ext uri="{FF2B5EF4-FFF2-40B4-BE49-F238E27FC236}">
                <a16:creationId xmlns:a16="http://schemas.microsoft.com/office/drawing/2014/main" id="{2FD338A3-D6E6-CC4C-BF34-133C6F036086}"/>
              </a:ext>
            </a:extLst>
          </p:cNvPr>
          <p:cNvSpPr txBox="1"/>
          <p:nvPr/>
        </p:nvSpPr>
        <p:spPr>
          <a:xfrm>
            <a:off x="5362829"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cxnSp>
        <p:nvCxnSpPr>
          <p:cNvPr id="26" name="Straight Arrow Connector 25">
            <a:extLst>
              <a:ext uri="{FF2B5EF4-FFF2-40B4-BE49-F238E27FC236}">
                <a16:creationId xmlns:a16="http://schemas.microsoft.com/office/drawing/2014/main" id="{601006B7-648E-4942-B371-B81C78C44F66}"/>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28" name="TextBox 27">
            <a:extLst>
              <a:ext uri="{FF2B5EF4-FFF2-40B4-BE49-F238E27FC236}">
                <a16:creationId xmlns:a16="http://schemas.microsoft.com/office/drawing/2014/main" id="{CA9131A1-0BED-444F-AF93-819C56448033}"/>
              </a:ext>
            </a:extLst>
          </p:cNvPr>
          <p:cNvSpPr txBox="1"/>
          <p:nvPr/>
        </p:nvSpPr>
        <p:spPr>
          <a:xfrm>
            <a:off x="3591440"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29" name="TextBox 28">
            <a:extLst>
              <a:ext uri="{FF2B5EF4-FFF2-40B4-BE49-F238E27FC236}">
                <a16:creationId xmlns:a16="http://schemas.microsoft.com/office/drawing/2014/main" id="{AA697F1F-2E6F-C04E-B3D7-D72A886CE900}"/>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0" name="TextBox 29">
            <a:extLst>
              <a:ext uri="{FF2B5EF4-FFF2-40B4-BE49-F238E27FC236}">
                <a16:creationId xmlns:a16="http://schemas.microsoft.com/office/drawing/2014/main" id="{BD3A3733-6C15-D84E-BB22-5023F5C7D922}"/>
              </a:ext>
            </a:extLst>
          </p:cNvPr>
          <p:cNvSpPr txBox="1"/>
          <p:nvPr/>
        </p:nvSpPr>
        <p:spPr>
          <a:xfrm>
            <a:off x="5458207" y="4732730"/>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1" name="TextBox 30">
            <a:extLst>
              <a:ext uri="{FF2B5EF4-FFF2-40B4-BE49-F238E27FC236}">
                <a16:creationId xmlns:a16="http://schemas.microsoft.com/office/drawing/2014/main" id="{1BA0E2DB-C952-A34F-84F5-88F9FEFCE35F}"/>
              </a:ext>
            </a:extLst>
          </p:cNvPr>
          <p:cNvSpPr txBox="1"/>
          <p:nvPr/>
        </p:nvSpPr>
        <p:spPr>
          <a:xfrm>
            <a:off x="6365716" y="4732730"/>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4" name="Rounded Rectangular Callout 33">
            <a:extLst>
              <a:ext uri="{FF2B5EF4-FFF2-40B4-BE49-F238E27FC236}">
                <a16:creationId xmlns:a16="http://schemas.microsoft.com/office/drawing/2014/main" id="{2022FCF5-810A-FF4F-AD2D-4B6834F54B62}"/>
              </a:ext>
            </a:extLst>
          </p:cNvPr>
          <p:cNvSpPr/>
          <p:nvPr/>
        </p:nvSpPr>
        <p:spPr>
          <a:xfrm>
            <a:off x="183710" y="3532634"/>
            <a:ext cx="3389612" cy="2071424"/>
          </a:xfrm>
          <a:prstGeom prst="wedgeRoundRectCallout">
            <a:avLst>
              <a:gd name="adj1" fmla="val 101362"/>
              <a:gd name="adj2" fmla="val 62531"/>
              <a:gd name="adj3" fmla="val 16667"/>
            </a:avLst>
          </a:prstGeom>
          <a:solidFill>
            <a:srgbClr val="F2DCDB"/>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CN" sz="2400" b="0">
                <a:solidFill>
                  <a:schemeClr val="tx1"/>
                </a:solidFill>
                <a:ea typeface="Arial" charset="0"/>
                <a:cs typeface="Arial" charset="0"/>
              </a:rPr>
              <a:t>Read returns</a:t>
            </a:r>
            <a:br>
              <a:rPr lang="en-US" sz="2400" b="0" dirty="0">
                <a:solidFill>
                  <a:schemeClr val="tx1"/>
                </a:solidFill>
                <a:ea typeface="Arial" charset="0"/>
                <a:cs typeface="Arial" charset="0"/>
              </a:rPr>
            </a:br>
            <a:r>
              <a:rPr lang="en-CN" sz="2400">
                <a:solidFill>
                  <a:schemeClr val="tx1"/>
                </a:solidFill>
                <a:ea typeface="Arial" charset="0"/>
                <a:cs typeface="Arial" charset="0"/>
              </a:rPr>
              <a:t>x</a:t>
            </a:r>
            <a:r>
              <a:rPr lang="en-US" sz="2400" dirty="0">
                <a:solidFill>
                  <a:schemeClr val="tx1"/>
                </a:solidFill>
                <a:ea typeface="Arial" charset="0"/>
                <a:cs typeface="Arial" charset="0"/>
              </a:rPr>
              <a:t> </a:t>
            </a:r>
            <a:r>
              <a:rPr lang="en-CN" sz="2400">
                <a:solidFill>
                  <a:schemeClr val="tx1"/>
                </a:solidFill>
                <a:ea typeface="Arial" charset="0"/>
                <a:cs typeface="Arial" charset="0"/>
              </a:rPr>
              <a:t>(A</a:t>
            </a:r>
            <a:r>
              <a:rPr lang="en-US" sz="2400" dirty="0">
                <a:solidFill>
                  <a:schemeClr val="tx1"/>
                </a:solidFill>
                <a:ea typeface="Arial" charset="0"/>
                <a:cs typeface="Arial" charset="0"/>
              </a:rPr>
              <a:t>,</a:t>
            </a:r>
            <a:r>
              <a:rPr lang="en-CN" sz="2400">
                <a:solidFill>
                  <a:schemeClr val="tx1"/>
                </a:solidFill>
                <a:ea typeface="Arial" charset="0"/>
                <a:cs typeface="Arial" charset="0"/>
              </a:rPr>
              <a:t>1)</a:t>
            </a:r>
            <a:r>
              <a:rPr lang="en-CN" sz="2400" b="0">
                <a:solidFill>
                  <a:schemeClr val="tx1"/>
                </a:solidFill>
                <a:ea typeface="Arial" charset="0"/>
                <a:cs typeface="Arial" charset="0"/>
              </a:rPr>
              <a:t> and </a:t>
            </a:r>
            <a:r>
              <a:rPr lang="en-CN" sz="2400">
                <a:solidFill>
                  <a:schemeClr val="tx1"/>
                </a:solidFill>
                <a:ea typeface="Arial" charset="0"/>
                <a:cs typeface="Arial" charset="0"/>
              </a:rPr>
              <a:t>y</a:t>
            </a:r>
            <a:r>
              <a:rPr lang="en-US" sz="2400" dirty="0">
                <a:solidFill>
                  <a:schemeClr val="tx1"/>
                </a:solidFill>
                <a:ea typeface="Arial" charset="0"/>
                <a:cs typeface="Arial" charset="0"/>
              </a:rPr>
              <a:t> </a:t>
            </a:r>
            <a:r>
              <a:rPr lang="en-CN" sz="2400">
                <a:solidFill>
                  <a:schemeClr val="tx1"/>
                </a:solidFill>
                <a:ea typeface="Arial" charset="0"/>
                <a:cs typeface="Arial" charset="0"/>
              </a:rPr>
              <a:t>(C</a:t>
            </a:r>
            <a:r>
              <a:rPr lang="en-US" sz="2400" dirty="0">
                <a:solidFill>
                  <a:schemeClr val="tx1"/>
                </a:solidFill>
                <a:ea typeface="Arial" charset="0"/>
                <a:cs typeface="Arial" charset="0"/>
              </a:rPr>
              <a:t>,</a:t>
            </a:r>
            <a:r>
              <a:rPr lang="en-CN" sz="2400">
                <a:solidFill>
                  <a:schemeClr val="tx1"/>
                </a:solidFill>
                <a:ea typeface="Arial" charset="0"/>
                <a:cs typeface="Arial" charset="0"/>
              </a:rPr>
              <a:t>1)</a:t>
            </a:r>
            <a:endParaRPr lang="en-US" sz="2400" dirty="0">
              <a:solidFill>
                <a:schemeClr val="tx1"/>
              </a:solidFill>
              <a:ea typeface="Arial" charset="0"/>
              <a:cs typeface="Arial" charset="0"/>
            </a:endParaRPr>
          </a:p>
          <a:p>
            <a:pPr>
              <a:spcBef>
                <a:spcPts val="600"/>
              </a:spcBef>
            </a:pPr>
            <a:r>
              <a:rPr lang="en-US" sz="2400" b="0" dirty="0">
                <a:solidFill>
                  <a:schemeClr val="tx1"/>
                </a:solidFill>
                <a:ea typeface="Arial" charset="0"/>
                <a:cs typeface="Arial" charset="0"/>
              </a:rPr>
              <a:t>(</a:t>
            </a:r>
            <a:r>
              <a:rPr lang="en-CN" sz="2400" b="0">
                <a:solidFill>
                  <a:schemeClr val="tx1"/>
                </a:solidFill>
                <a:ea typeface="Arial" charset="0"/>
                <a:cs typeface="Arial" charset="0"/>
              </a:rPr>
              <a:t>A</a:t>
            </a:r>
            <a:r>
              <a:rPr lang="en-US" sz="2400" b="0" dirty="0">
                <a:solidFill>
                  <a:schemeClr val="tx1"/>
                </a:solidFill>
                <a:ea typeface="Arial" charset="0"/>
                <a:cs typeface="Arial" charset="0"/>
              </a:rPr>
              <a:t>,</a:t>
            </a:r>
            <a:r>
              <a:rPr lang="en-CN" sz="2400" b="0">
                <a:solidFill>
                  <a:schemeClr val="tx1"/>
                </a:solidFill>
                <a:ea typeface="Arial" charset="0"/>
                <a:cs typeface="Arial" charset="0"/>
              </a:rPr>
              <a:t>1</a:t>
            </a:r>
            <a:r>
              <a:rPr lang="en-US" sz="2400" b="0" dirty="0">
                <a:solidFill>
                  <a:schemeClr val="tx1"/>
                </a:solidFill>
                <a:ea typeface="Arial" charset="0"/>
                <a:cs typeface="Arial" charset="0"/>
              </a:rPr>
              <a:t>)</a:t>
            </a:r>
            <a:r>
              <a:rPr lang="en-CN" sz="2400" b="0">
                <a:solidFill>
                  <a:schemeClr val="tx1"/>
                </a:solidFill>
                <a:ea typeface="Arial" charset="0"/>
                <a:cs typeface="Arial" charset="0"/>
              </a:rPr>
              <a:t> and </a:t>
            </a:r>
            <a:r>
              <a:rPr lang="en-US" sz="2400" b="0" dirty="0">
                <a:solidFill>
                  <a:schemeClr val="tx1"/>
                </a:solidFill>
                <a:ea typeface="Arial" charset="0"/>
                <a:cs typeface="Arial" charset="0"/>
              </a:rPr>
              <a:t>(</a:t>
            </a:r>
            <a:r>
              <a:rPr lang="en-CN" sz="2400" b="0">
                <a:solidFill>
                  <a:schemeClr val="tx1"/>
                </a:solidFill>
                <a:ea typeface="Arial" charset="0"/>
                <a:cs typeface="Arial" charset="0"/>
              </a:rPr>
              <a:t>C</a:t>
            </a:r>
            <a:r>
              <a:rPr lang="en-US" sz="2400" b="0" dirty="0">
                <a:solidFill>
                  <a:schemeClr val="tx1"/>
                </a:solidFill>
                <a:ea typeface="Arial" charset="0"/>
                <a:cs typeface="Arial" charset="0"/>
              </a:rPr>
              <a:t>,</a:t>
            </a:r>
            <a:r>
              <a:rPr lang="en-CN" sz="2400" b="0">
                <a:solidFill>
                  <a:schemeClr val="tx1"/>
                </a:solidFill>
                <a:ea typeface="Arial" charset="0"/>
                <a:cs typeface="Arial" charset="0"/>
              </a:rPr>
              <a:t>1</a:t>
            </a:r>
            <a:r>
              <a:rPr lang="en-US" sz="2400" b="0" dirty="0">
                <a:solidFill>
                  <a:schemeClr val="tx1"/>
                </a:solidFill>
                <a:ea typeface="Arial" charset="0"/>
                <a:cs typeface="Arial" charset="0"/>
              </a:rPr>
              <a:t>)</a:t>
            </a:r>
            <a:r>
              <a:rPr lang="en-CN" sz="2400" b="0">
                <a:solidFill>
                  <a:schemeClr val="tx1"/>
                </a:solidFill>
                <a:ea typeface="Arial" charset="0"/>
                <a:cs typeface="Arial" charset="0"/>
              </a:rPr>
              <a:t> are </a:t>
            </a:r>
            <a:r>
              <a:rPr lang="en-CN" sz="2400">
                <a:solidFill>
                  <a:schemeClr val="tx1"/>
                </a:solidFill>
                <a:ea typeface="Arial" charset="0"/>
                <a:cs typeface="Arial" charset="0"/>
              </a:rPr>
              <a:t>not</a:t>
            </a:r>
            <a:r>
              <a:rPr lang="en-CN" sz="2400" b="0">
                <a:solidFill>
                  <a:schemeClr val="tx1"/>
                </a:solidFill>
                <a:ea typeface="Arial" charset="0"/>
                <a:cs typeface="Arial" charset="0"/>
              </a:rPr>
              <a:t> causally related:</a:t>
            </a:r>
          </a:p>
          <a:p>
            <a:r>
              <a:rPr lang="en-CN" sz="2400" b="0">
                <a:solidFill>
                  <a:schemeClr val="tx1"/>
                </a:solidFill>
                <a:ea typeface="Arial" charset="0"/>
                <a:cs typeface="Arial" charset="0"/>
              </a:rPr>
              <a:t> </a:t>
            </a:r>
            <a:r>
              <a:rPr lang="en-CN" sz="2400">
                <a:solidFill>
                  <a:schemeClr val="tx1"/>
                </a:solidFill>
                <a:ea typeface="Arial" charset="0"/>
                <a:cs typeface="Arial" charset="0"/>
              </a:rPr>
              <a:t>conflicts</a:t>
            </a:r>
            <a:r>
              <a:rPr lang="en-CN" sz="2400" b="0">
                <a:solidFill>
                  <a:schemeClr val="tx1"/>
                </a:solidFill>
                <a:ea typeface="Arial" charset="0"/>
                <a:cs typeface="Arial" charset="0"/>
              </a:rPr>
              <a:t>!</a:t>
            </a:r>
            <a:endParaRPr lang="en-CN" sz="2400" b="0" dirty="0">
              <a:solidFill>
                <a:schemeClr val="tx1"/>
              </a:solidFill>
              <a:ea typeface="Arial" charset="0"/>
              <a:cs typeface="Arial" charset="0"/>
            </a:endParaRPr>
          </a:p>
        </p:txBody>
      </p:sp>
      <p:sp>
        <p:nvSpPr>
          <p:cNvPr id="35" name="Text Box 16">
            <a:extLst>
              <a:ext uri="{FF2B5EF4-FFF2-40B4-BE49-F238E27FC236}">
                <a16:creationId xmlns:a16="http://schemas.microsoft.com/office/drawing/2014/main" id="{D99D312E-1DE5-614C-94F1-9345B15DA3AF}"/>
              </a:ext>
            </a:extLst>
          </p:cNvPr>
          <p:cNvSpPr txBox="1">
            <a:spLocks noChangeArrowheads="1"/>
          </p:cNvSpPr>
          <p:nvPr/>
        </p:nvSpPr>
        <p:spPr bwMode="auto">
          <a:xfrm>
            <a:off x="3819600" y="6322367"/>
            <a:ext cx="4107263"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r>
              <a:rPr lang="en-US" sz="2400" b="0" dirty="0">
                <a:latin typeface="Arial" charset="0"/>
              </a:rPr>
              <a:t>Can we use </a:t>
            </a:r>
            <a:r>
              <a:rPr lang="en-US" sz="2400" b="0" dirty="0" err="1">
                <a:latin typeface="Arial" charset="0"/>
              </a:rPr>
              <a:t>Lamport</a:t>
            </a:r>
            <a:r>
              <a:rPr lang="en-US" sz="2400" b="0" dirty="0">
                <a:latin typeface="Arial" charset="0"/>
              </a:rPr>
              <a:t> clocks?</a:t>
            </a:r>
          </a:p>
        </p:txBody>
      </p:sp>
    </p:spTree>
    <p:extLst>
      <p:ext uri="{BB962C8B-B14F-4D97-AF65-F5344CB8AC3E}">
        <p14:creationId xmlns:p14="http://schemas.microsoft.com/office/powerpoint/2010/main" val="1544298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i="1" spc="-150" dirty="0">
                <a:solidFill>
                  <a:schemeClr val="accent6">
                    <a:lumMod val="75000"/>
                  </a:schemeClr>
                </a:solidFill>
              </a:rPr>
              <a:t>Version vector: </a:t>
            </a:r>
            <a:r>
              <a:rPr lang="en-US" sz="2800" spc="-150" dirty="0"/>
              <a:t>List of </a:t>
            </a:r>
            <a:r>
              <a:rPr lang="en-US" sz="2800" b="1" spc="-150" dirty="0"/>
              <a:t>(coordinator node, counter) </a:t>
            </a:r>
            <a:r>
              <a:rPr lang="en-US" sz="2800" spc="-150" dirty="0"/>
              <a:t>pairs</a:t>
            </a:r>
          </a:p>
          <a:p>
            <a:pPr lvl="1"/>
            <a:r>
              <a:rPr lang="en-US" sz="2800" i="1" dirty="0"/>
              <a:t>e.g., </a:t>
            </a:r>
            <a:r>
              <a:rPr lang="en-US" sz="2800" dirty="0"/>
              <a:t>[(A, 1), (B, 3), …]</a:t>
            </a:r>
          </a:p>
          <a:p>
            <a:endParaRPr lang="en-US" sz="2800" dirty="0"/>
          </a:p>
          <a:p>
            <a:r>
              <a:rPr lang="en-US" sz="2800" dirty="0"/>
              <a:t>Dynamo stores a version vector with </a:t>
            </a:r>
            <a:r>
              <a:rPr lang="en-US" sz="2800" b="1" dirty="0"/>
              <a:t>each stored </a:t>
            </a:r>
            <a:r>
              <a:rPr lang="en-US" sz="2800" dirty="0"/>
              <a:t>key-value </a:t>
            </a:r>
            <a:r>
              <a:rPr lang="en-US" sz="2800" b="1" dirty="0"/>
              <a:t>pair</a:t>
            </a:r>
          </a:p>
          <a:p>
            <a:endParaRPr lang="en-US" sz="2800" dirty="0"/>
          </a:p>
          <a:p>
            <a:r>
              <a:rPr lang="en-US" sz="2800" b="1" dirty="0"/>
              <a:t>Idea: </a:t>
            </a:r>
            <a:r>
              <a:rPr lang="en-US" sz="2800" dirty="0"/>
              <a:t>track “ancestor-descendant” relationship between different versions of data stored under the same key </a:t>
            </a:r>
            <a:r>
              <a:rPr lang="en-US" sz="2800" b="1" dirty="0"/>
              <a:t>k</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38</a:t>
            </a:fld>
            <a:endParaRPr lang="en-US"/>
          </a:p>
        </p:txBody>
      </p:sp>
      <p:sp>
        <p:nvSpPr>
          <p:cNvPr id="2" name="Title 1"/>
          <p:cNvSpPr>
            <a:spLocks noGrp="1"/>
          </p:cNvSpPr>
          <p:nvPr>
            <p:ph type="title"/>
          </p:nvPr>
        </p:nvSpPr>
        <p:spPr/>
        <p:txBody>
          <a:bodyPr/>
          <a:lstStyle/>
          <a:p>
            <a:r>
              <a:rPr lang="en-US" dirty="0"/>
              <a:t>Version vectors (vector clocks)</a:t>
            </a:r>
          </a:p>
        </p:txBody>
      </p:sp>
    </p:spTree>
    <p:extLst>
      <p:ext uri="{BB962C8B-B14F-4D97-AF65-F5344CB8AC3E}">
        <p14:creationId xmlns:p14="http://schemas.microsoft.com/office/powerpoint/2010/main" val="32752548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Rule: </a:t>
            </a:r>
            <a:r>
              <a:rPr lang="en-US" dirty="0"/>
              <a:t>If vector clock comparison of v1 &lt; v2, then the first is an ancestor of the second – </a:t>
            </a:r>
            <a:r>
              <a:rPr lang="en-US" b="1" dirty="0">
                <a:solidFill>
                  <a:schemeClr val="accent5">
                    <a:lumMod val="50000"/>
                  </a:schemeClr>
                </a:solidFill>
              </a:rPr>
              <a:t>Dynamo</a:t>
            </a:r>
            <a:r>
              <a:rPr lang="en-US" dirty="0">
                <a:solidFill>
                  <a:schemeClr val="accent5">
                    <a:lumMod val="50000"/>
                  </a:schemeClr>
                </a:solidFill>
              </a:rPr>
              <a:t> </a:t>
            </a:r>
            <a:r>
              <a:rPr lang="en-US" b="1" dirty="0">
                <a:solidFill>
                  <a:schemeClr val="accent5">
                    <a:lumMod val="50000"/>
                  </a:schemeClr>
                </a:solidFill>
              </a:rPr>
              <a:t>can forget v1</a:t>
            </a:r>
          </a:p>
          <a:p>
            <a:endParaRPr lang="en-US" dirty="0"/>
          </a:p>
          <a:p>
            <a:r>
              <a:rPr lang="en-US" dirty="0"/>
              <a:t>Each time a put() occurs, Dynamo increments the counter in the V.V. for the coordinator node</a:t>
            </a:r>
          </a:p>
          <a:p>
            <a:endParaRPr lang="en-US" dirty="0"/>
          </a:p>
          <a:p>
            <a:r>
              <a:rPr lang="en-US" dirty="0"/>
              <a:t>Each time a get() occurs, Dynamo returns the V.V. for the value(s) returned (in the “context”)</a:t>
            </a:r>
          </a:p>
          <a:p>
            <a:endParaRPr lang="en-US" dirty="0"/>
          </a:p>
          <a:p>
            <a:pPr lvl="1"/>
            <a:r>
              <a:rPr lang="en-US" dirty="0"/>
              <a:t>Then users </a:t>
            </a:r>
            <a:r>
              <a:rPr lang="en-US" b="1" dirty="0">
                <a:solidFill>
                  <a:schemeClr val="accent5">
                    <a:lumMod val="50000"/>
                  </a:schemeClr>
                </a:solidFill>
              </a:rPr>
              <a:t>must supply that context </a:t>
            </a:r>
            <a:r>
              <a:rPr lang="en-US" dirty="0"/>
              <a:t>to put()s that modify the same key</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39</a:t>
            </a:fld>
            <a:endParaRPr lang="en-US"/>
          </a:p>
        </p:txBody>
      </p:sp>
      <p:sp>
        <p:nvSpPr>
          <p:cNvPr id="2" name="Title 1"/>
          <p:cNvSpPr>
            <a:spLocks noGrp="1"/>
          </p:cNvSpPr>
          <p:nvPr>
            <p:ph type="title"/>
          </p:nvPr>
        </p:nvSpPr>
        <p:spPr/>
        <p:txBody>
          <a:bodyPr/>
          <a:lstStyle/>
          <a:p>
            <a:r>
              <a:rPr lang="en-US" sz="3600" dirty="0"/>
              <a:t>Version vectors: Dynamo’s mechanism</a:t>
            </a:r>
          </a:p>
        </p:txBody>
      </p:sp>
    </p:spTree>
    <p:extLst>
      <p:ext uri="{BB962C8B-B14F-4D97-AF65-F5344CB8AC3E}">
        <p14:creationId xmlns:p14="http://schemas.microsoft.com/office/powerpoint/2010/main" val="1541728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7843" name="Rectangle 3"/>
          <p:cNvSpPr>
            <a:spLocks noGrp="1" noChangeArrowheads="1"/>
          </p:cNvSpPr>
          <p:nvPr>
            <p:ph type="body" idx="1"/>
          </p:nvPr>
        </p:nvSpPr>
        <p:spPr/>
        <p:txBody>
          <a:bodyPr/>
          <a:lstStyle/>
          <a:p>
            <a:r>
              <a:rPr lang="en-US" altLang="en-US" dirty="0"/>
              <a:t>More machines, more likely to fail</a:t>
            </a:r>
          </a:p>
          <a:p>
            <a:pPr lvl="1"/>
            <a:r>
              <a:rPr lang="en-US" altLang="en-US" i="1" dirty="0"/>
              <a:t>p</a:t>
            </a:r>
            <a:r>
              <a:rPr lang="en-US" altLang="en-US" dirty="0"/>
              <a:t> = probability a machine fails in given period</a:t>
            </a:r>
          </a:p>
          <a:p>
            <a:pPr lvl="1"/>
            <a:r>
              <a:rPr lang="en-US" altLang="en-US" i="1" dirty="0"/>
              <a:t>n</a:t>
            </a:r>
            <a:r>
              <a:rPr lang="en-US" altLang="en-US" dirty="0"/>
              <a:t> = number of machines</a:t>
            </a:r>
          </a:p>
          <a:p>
            <a:pPr lvl="1"/>
            <a:r>
              <a:rPr lang="en-US" altLang="en-US" dirty="0"/>
              <a:t>Probability of any failure in given period = </a:t>
            </a:r>
            <a:r>
              <a:rPr lang="en-US" altLang="en-US" b="1" dirty="0">
                <a:solidFill>
                  <a:srgbClr val="FF0000"/>
                </a:solidFill>
              </a:rPr>
              <a:t>1−(1−</a:t>
            </a:r>
            <a:r>
              <a:rPr lang="en-US" altLang="en-US" b="1" i="1" dirty="0">
                <a:solidFill>
                  <a:srgbClr val="FF0000"/>
                </a:solidFill>
              </a:rPr>
              <a:t>p</a:t>
            </a:r>
            <a:r>
              <a:rPr lang="en-US" altLang="en-US" b="1" dirty="0">
                <a:solidFill>
                  <a:srgbClr val="FF0000"/>
                </a:solidFill>
              </a:rPr>
              <a:t>)</a:t>
            </a:r>
            <a:r>
              <a:rPr lang="en-US" altLang="en-US" b="1" i="1" baseline="30000" dirty="0">
                <a:solidFill>
                  <a:srgbClr val="FF0000"/>
                </a:solidFill>
              </a:rPr>
              <a:t>n</a:t>
            </a:r>
          </a:p>
          <a:p>
            <a:endParaRPr lang="en-US" altLang="en-US" dirty="0"/>
          </a:p>
          <a:p>
            <a:r>
              <a:rPr lang="en-US" altLang="en-US" sz="2800" dirty="0"/>
              <a:t>For </a:t>
            </a:r>
            <a:r>
              <a:rPr lang="en-US" altLang="en-US" sz="2800" b="1" dirty="0"/>
              <a:t>50K</a:t>
            </a:r>
            <a:r>
              <a:rPr lang="en-US" altLang="en-US" sz="2800" dirty="0"/>
              <a:t> </a:t>
            </a:r>
            <a:r>
              <a:rPr lang="en-US" altLang="en-US" sz="2800" b="1" dirty="0"/>
              <a:t>machines</a:t>
            </a:r>
            <a:r>
              <a:rPr lang="en-US" altLang="en-US" sz="2800" dirty="0"/>
              <a:t>, each with </a:t>
            </a:r>
            <a:r>
              <a:rPr lang="en-US" altLang="en-US" sz="2800" b="1" dirty="0">
                <a:solidFill>
                  <a:schemeClr val="accent3">
                    <a:lumMod val="50000"/>
                  </a:schemeClr>
                </a:solidFill>
              </a:rPr>
              <a:t>99.99966% available</a:t>
            </a:r>
          </a:p>
          <a:p>
            <a:pPr lvl="1"/>
            <a:r>
              <a:rPr lang="en-US" altLang="en-US" sz="2800" b="1" dirty="0">
                <a:solidFill>
                  <a:srgbClr val="FF0000"/>
                </a:solidFill>
              </a:rPr>
              <a:t>16%</a:t>
            </a:r>
            <a:r>
              <a:rPr lang="en-US" altLang="en-US" sz="2800" dirty="0"/>
              <a:t> of the time, </a:t>
            </a:r>
            <a:r>
              <a:rPr lang="en-US" altLang="en-US" sz="2800" b="1" dirty="0"/>
              <a:t>data center experiences </a:t>
            </a:r>
            <a:r>
              <a:rPr lang="en-US" altLang="en-US" sz="2800" b="1" dirty="0">
                <a:solidFill>
                  <a:srgbClr val="FF0000"/>
                </a:solidFill>
              </a:rPr>
              <a:t>failures</a:t>
            </a:r>
          </a:p>
          <a:p>
            <a:endParaRPr lang="en-US" altLang="en-US" sz="2800" dirty="0"/>
          </a:p>
          <a:p>
            <a:r>
              <a:rPr lang="en-US" altLang="en-US" sz="2800" dirty="0"/>
              <a:t>For </a:t>
            </a:r>
            <a:r>
              <a:rPr lang="en-US" altLang="en-US" sz="2800" b="1" dirty="0"/>
              <a:t>100K machines, </a:t>
            </a:r>
            <a:r>
              <a:rPr lang="en-US" altLang="en-US" sz="2800" dirty="0"/>
              <a:t>failures happen </a:t>
            </a:r>
            <a:r>
              <a:rPr lang="en-US" altLang="en-US" sz="2800" b="1" dirty="0">
                <a:solidFill>
                  <a:srgbClr val="FF0000"/>
                </a:solidFill>
              </a:rPr>
              <a:t>30%</a:t>
            </a:r>
            <a:r>
              <a:rPr lang="en-US" altLang="en-US" sz="2800" dirty="0"/>
              <a:t> of the time!</a:t>
            </a:r>
          </a:p>
        </p:txBody>
      </p:sp>
      <p:sp>
        <p:nvSpPr>
          <p:cNvPr id="26627" name="Rectangle 2"/>
          <p:cNvSpPr>
            <a:spLocks noGrp="1" noChangeArrowheads="1"/>
          </p:cNvSpPr>
          <p:nvPr>
            <p:ph type="title"/>
          </p:nvPr>
        </p:nvSpPr>
        <p:spPr/>
        <p:txBody>
          <a:bodyPr/>
          <a:lstStyle/>
          <a:p>
            <a:r>
              <a:rPr lang="en-US" altLang="en-US" dirty="0"/>
              <a:t>Reliability: available under failures</a:t>
            </a:r>
          </a:p>
        </p:txBody>
      </p:sp>
      <p:sp>
        <p:nvSpPr>
          <p:cNvPr id="2" name="Slide Number Placeholder 1"/>
          <p:cNvSpPr>
            <a:spLocks noGrp="1"/>
          </p:cNvSpPr>
          <p:nvPr>
            <p:ph type="sldNum" sz="quarter" idx="12"/>
          </p:nvPr>
        </p:nvSpPr>
        <p:spPr/>
        <p:txBody>
          <a:bodyPr/>
          <a:lstStyle/>
          <a:p>
            <a:pPr>
              <a:defRPr/>
            </a:pPr>
            <a:fld id="{729111C5-E04E-4942-8174-12BB645D56A6}" type="slidenum">
              <a:rPr lang="en-US" smtClean="0"/>
              <a:pPr>
                <a:defRPr/>
              </a:pPr>
              <a:t>4</a:t>
            </a:fld>
            <a:endParaRPr lang="en-US"/>
          </a:p>
        </p:txBody>
      </p:sp>
    </p:spTree>
    <p:extLst>
      <p:ext uri="{BB962C8B-B14F-4D97-AF65-F5344CB8AC3E}">
        <p14:creationId xmlns:p14="http://schemas.microsoft.com/office/powerpoint/2010/main" val="9372926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Dynamo’s system interface</a:t>
            </a:r>
          </a:p>
        </p:txBody>
      </p:sp>
      <p:sp>
        <p:nvSpPr>
          <p:cNvPr id="3" name="Content Placeholder 2"/>
          <p:cNvSpPr>
            <a:spLocks noGrp="1"/>
          </p:cNvSpPr>
          <p:nvPr>
            <p:ph idx="1"/>
          </p:nvPr>
        </p:nvSpPr>
        <p:spPr>
          <a:xfrm>
            <a:off x="152400" y="1371600"/>
            <a:ext cx="8763000" cy="5036949"/>
          </a:xfrm>
        </p:spPr>
        <p:txBody>
          <a:bodyPr>
            <a:normAutofit/>
          </a:bodyPr>
          <a:lstStyle/>
          <a:p>
            <a:r>
              <a:rPr lang="en-US" dirty="0"/>
              <a:t>get(key) </a:t>
            </a:r>
            <a:r>
              <a:rPr lang="en-US" dirty="0">
                <a:sym typeface="Wingdings"/>
              </a:rPr>
              <a:t> value, </a:t>
            </a:r>
            <a:r>
              <a:rPr lang="en-US" b="1" dirty="0">
                <a:solidFill>
                  <a:schemeClr val="accent5">
                    <a:lumMod val="50000"/>
                  </a:schemeClr>
                </a:solidFill>
                <a:sym typeface="Wingdings"/>
              </a:rPr>
              <a:t>context</a:t>
            </a:r>
          </a:p>
          <a:p>
            <a:pPr lvl="1"/>
            <a:r>
              <a:rPr lang="en-US" dirty="0">
                <a:sym typeface="Wingdings"/>
              </a:rPr>
              <a:t>Returns one value or multiple conflicting values</a:t>
            </a:r>
          </a:p>
          <a:p>
            <a:pPr lvl="1"/>
            <a:r>
              <a:rPr lang="en-US" dirty="0">
                <a:sym typeface="Wingdings"/>
              </a:rPr>
              <a:t>Context describes version(s) of value(s)</a:t>
            </a:r>
          </a:p>
          <a:p>
            <a:pPr lvl="1"/>
            <a:endParaRPr lang="en-US" dirty="0">
              <a:sym typeface="Wingdings"/>
            </a:endParaRPr>
          </a:p>
          <a:p>
            <a:r>
              <a:rPr lang="en-US" dirty="0">
                <a:sym typeface="Wingdings"/>
              </a:rPr>
              <a:t>put(key, </a:t>
            </a:r>
            <a:r>
              <a:rPr lang="en-US" b="1" dirty="0">
                <a:solidFill>
                  <a:schemeClr val="accent5">
                    <a:lumMod val="50000"/>
                  </a:schemeClr>
                </a:solidFill>
                <a:sym typeface="Wingdings"/>
              </a:rPr>
              <a:t>context</a:t>
            </a:r>
            <a:r>
              <a:rPr lang="en-US" dirty="0">
                <a:sym typeface="Wingdings"/>
              </a:rPr>
              <a:t>, value)  “OK”</a:t>
            </a:r>
          </a:p>
          <a:p>
            <a:pPr lvl="1"/>
            <a:r>
              <a:rPr lang="en-US" b="1" dirty="0">
                <a:solidFill>
                  <a:schemeClr val="accent5">
                    <a:lumMod val="50000"/>
                  </a:schemeClr>
                </a:solidFill>
                <a:sym typeface="Wingdings"/>
              </a:rPr>
              <a:t>Context</a:t>
            </a:r>
            <a:r>
              <a:rPr lang="en-US" dirty="0">
                <a:solidFill>
                  <a:schemeClr val="accent5">
                    <a:lumMod val="50000"/>
                  </a:schemeClr>
                </a:solidFill>
                <a:sym typeface="Wingdings"/>
              </a:rPr>
              <a:t> </a:t>
            </a:r>
            <a:r>
              <a:rPr lang="en-US" dirty="0">
                <a:sym typeface="Wingdings"/>
              </a:rPr>
              <a:t>indicates </a:t>
            </a:r>
            <a:r>
              <a:rPr lang="en-US" b="1" dirty="0">
                <a:sym typeface="Wingdings"/>
              </a:rPr>
              <a:t>which versions </a:t>
            </a:r>
            <a:r>
              <a:rPr lang="en-US" dirty="0">
                <a:sym typeface="Wingdings"/>
              </a:rPr>
              <a:t>this version supersedes or merges</a:t>
            </a:r>
            <a:endParaRPr 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40</a:t>
            </a:fld>
            <a:endParaRPr lang="en-US"/>
          </a:p>
        </p:txBody>
      </p:sp>
    </p:spTree>
    <p:extLst>
      <p:ext uri="{BB962C8B-B14F-4D97-AF65-F5344CB8AC3E}">
        <p14:creationId xmlns:p14="http://schemas.microsoft.com/office/powerpoint/2010/main" val="30624894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 resolution (reconciliation)</a:t>
            </a:r>
          </a:p>
        </p:txBody>
      </p:sp>
      <p:sp>
        <p:nvSpPr>
          <p:cNvPr id="3" name="Content Placeholder 2"/>
          <p:cNvSpPr>
            <a:spLocks noGrp="1"/>
          </p:cNvSpPr>
          <p:nvPr>
            <p:ph idx="1"/>
          </p:nvPr>
        </p:nvSpPr>
        <p:spPr>
          <a:xfrm>
            <a:off x="152400" y="1371600"/>
            <a:ext cx="8763000" cy="5036949"/>
          </a:xfrm>
        </p:spPr>
        <p:txBody>
          <a:bodyPr>
            <a:normAutofit/>
          </a:bodyPr>
          <a:lstStyle/>
          <a:p>
            <a:r>
              <a:rPr lang="en-US" sz="2800" dirty="0"/>
              <a:t>If vector clocks show causally related (not really conflicting)</a:t>
            </a:r>
          </a:p>
          <a:p>
            <a:pPr lvl="1"/>
            <a:r>
              <a:rPr lang="en-US" sz="2800" dirty="0"/>
              <a:t>System overwrites with the later version</a:t>
            </a:r>
          </a:p>
          <a:p>
            <a:pPr marL="609447" lvl="1" indent="0">
              <a:buNone/>
            </a:pPr>
            <a:endParaRPr lang="en-US" sz="3300" dirty="0"/>
          </a:p>
          <a:p>
            <a:r>
              <a:rPr lang="en-US" sz="2800" dirty="0"/>
              <a:t>For conflicting versions</a:t>
            </a:r>
          </a:p>
          <a:p>
            <a:pPr lvl="1"/>
            <a:r>
              <a:rPr lang="en-US" sz="2800" i="1" dirty="0"/>
              <a:t>System handles it automatically, e.g., last-writer-wins (limited use case)</a:t>
            </a:r>
          </a:p>
          <a:p>
            <a:pPr lvl="1"/>
            <a:r>
              <a:rPr lang="en-US" sz="2800" b="1" dirty="0"/>
              <a:t>Application specific resolution (most common)</a:t>
            </a:r>
          </a:p>
          <a:p>
            <a:pPr lvl="2"/>
            <a:r>
              <a:rPr lang="en-US" sz="2800" dirty="0"/>
              <a:t>Clients resolve the conflict </a:t>
            </a:r>
            <a:r>
              <a:rPr lang="en-US" sz="2800" dirty="0">
                <a:solidFill>
                  <a:srgbClr val="E46C0A"/>
                </a:solidFill>
              </a:rPr>
              <a:t>via reads</a:t>
            </a:r>
            <a:r>
              <a:rPr lang="en-US" sz="2800" dirty="0"/>
              <a:t>, e.g., merge shopping cart</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41</a:t>
            </a:fld>
            <a:endParaRPr lang="en-US"/>
          </a:p>
        </p:txBody>
      </p:sp>
    </p:spTree>
    <p:extLst>
      <p:ext uri="{BB962C8B-B14F-4D97-AF65-F5344CB8AC3E}">
        <p14:creationId xmlns:p14="http://schemas.microsoft.com/office/powerpoint/2010/main" val="7951943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42</a:t>
            </a:fld>
            <a:endParaRPr lang="en-US"/>
          </a:p>
        </p:txBody>
      </p: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2" name="TextBox 31">
            <a:extLst>
              <a:ext uri="{FF2B5EF4-FFF2-40B4-BE49-F238E27FC236}">
                <a16:creationId xmlns:a16="http://schemas.microsoft.com/office/drawing/2014/main" id="{582FE325-ECB1-C843-B2A1-82335EE9A89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3" name="TextBox 32">
            <a:extLst>
              <a:ext uri="{FF2B5EF4-FFF2-40B4-BE49-F238E27FC236}">
                <a16:creationId xmlns:a16="http://schemas.microsoft.com/office/drawing/2014/main" id="{9408C35D-1B75-0848-8D4B-77DE56C07FCF}"/>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6" name="TextBox 35">
            <a:extLst>
              <a:ext uri="{FF2B5EF4-FFF2-40B4-BE49-F238E27FC236}">
                <a16:creationId xmlns:a16="http://schemas.microsoft.com/office/drawing/2014/main" id="{9A6DA2D4-C1B4-4C4A-B495-8AA0DB5FF81C}"/>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7" name="TextBox 36">
            <a:extLst>
              <a:ext uri="{FF2B5EF4-FFF2-40B4-BE49-F238E27FC236}">
                <a16:creationId xmlns:a16="http://schemas.microsoft.com/office/drawing/2014/main" id="{B8EFFF36-CBB7-9749-BDC4-A586DEE18C47}"/>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8" name="TextBox 37">
            <a:extLst>
              <a:ext uri="{FF2B5EF4-FFF2-40B4-BE49-F238E27FC236}">
                <a16:creationId xmlns:a16="http://schemas.microsoft.com/office/drawing/2014/main" id="{6773C9FD-99D8-214E-89B0-83639C556058}"/>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9" name="TextBox 38">
            <a:extLst>
              <a:ext uri="{FF2B5EF4-FFF2-40B4-BE49-F238E27FC236}">
                <a16:creationId xmlns:a16="http://schemas.microsoft.com/office/drawing/2014/main" id="{CF703A1F-9E02-C64D-BD19-665267681C72}"/>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40" name="TextBox 39">
            <a:extLst>
              <a:ext uri="{FF2B5EF4-FFF2-40B4-BE49-F238E27FC236}">
                <a16:creationId xmlns:a16="http://schemas.microsoft.com/office/drawing/2014/main" id="{C2827121-CC91-9F4C-A75A-B5DF27D9009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41" name="TextBox 40">
            <a:extLst>
              <a:ext uri="{FF2B5EF4-FFF2-40B4-BE49-F238E27FC236}">
                <a16:creationId xmlns:a16="http://schemas.microsoft.com/office/drawing/2014/main" id="{756A2FB8-E1CA-6F4E-8494-95BB08E8AE93}"/>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2" name="TextBox 41">
            <a:extLst>
              <a:ext uri="{FF2B5EF4-FFF2-40B4-BE49-F238E27FC236}">
                <a16:creationId xmlns:a16="http://schemas.microsoft.com/office/drawing/2014/main" id="{1082B995-20FD-B941-A0F7-9FB10F35194B}"/>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3" name="TextBox 42">
            <a:extLst>
              <a:ext uri="{FF2B5EF4-FFF2-40B4-BE49-F238E27FC236}">
                <a16:creationId xmlns:a16="http://schemas.microsoft.com/office/drawing/2014/main" id="{07311EB9-2855-D241-8E02-572D78B04796}"/>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4" name="Rounded Rectangle 43">
            <a:extLst>
              <a:ext uri="{FF2B5EF4-FFF2-40B4-BE49-F238E27FC236}">
                <a16:creationId xmlns:a16="http://schemas.microsoft.com/office/drawing/2014/main" id="{8F3F0E9E-CD1D-DF42-B3AE-8152D1F9D71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5" name="TextBox 44">
            <a:extLst>
              <a:ext uri="{FF2B5EF4-FFF2-40B4-BE49-F238E27FC236}">
                <a16:creationId xmlns:a16="http://schemas.microsoft.com/office/drawing/2014/main" id="{A808568B-3DBC-1D4D-97C6-A66C2727CA88}"/>
              </a:ext>
            </a:extLst>
          </p:cNvPr>
          <p:cNvSpPr txBox="1"/>
          <p:nvPr/>
        </p:nvSpPr>
        <p:spPr>
          <a:xfrm>
            <a:off x="443322" y="3438603"/>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6" name="TextBox 45">
            <a:extLst>
              <a:ext uri="{FF2B5EF4-FFF2-40B4-BE49-F238E27FC236}">
                <a16:creationId xmlns:a16="http://schemas.microsoft.com/office/drawing/2014/main" id="{1FA88B84-DB40-C247-A03E-2F3D5AB0958E}"/>
              </a:ext>
            </a:extLst>
          </p:cNvPr>
          <p:cNvSpPr txBox="1"/>
          <p:nvPr/>
        </p:nvSpPr>
        <p:spPr>
          <a:xfrm>
            <a:off x="5642553"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7" name="TextBox 46">
            <a:extLst>
              <a:ext uri="{FF2B5EF4-FFF2-40B4-BE49-F238E27FC236}">
                <a16:creationId xmlns:a16="http://schemas.microsoft.com/office/drawing/2014/main" id="{1178194B-4F40-1141-B8B1-964883EDC913}"/>
              </a:ext>
            </a:extLst>
          </p:cNvPr>
          <p:cNvSpPr txBox="1"/>
          <p:nvPr/>
        </p:nvSpPr>
        <p:spPr>
          <a:xfrm>
            <a:off x="6550062"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8" name="TextBox 47">
            <a:extLst>
              <a:ext uri="{FF2B5EF4-FFF2-40B4-BE49-F238E27FC236}">
                <a16:creationId xmlns:a16="http://schemas.microsoft.com/office/drawing/2014/main" id="{98A1B5C3-7231-6D46-9634-9E2B254A584E}"/>
              </a:ext>
            </a:extLst>
          </p:cNvPr>
          <p:cNvSpPr txBox="1"/>
          <p:nvPr/>
        </p:nvSpPr>
        <p:spPr>
          <a:xfrm>
            <a:off x="509109" y="4156259"/>
            <a:ext cx="1994457" cy="707886"/>
          </a:xfrm>
          <a:prstGeom prst="rect">
            <a:avLst/>
          </a:prstGeom>
          <a:noFill/>
        </p:spPr>
        <p:txBody>
          <a:bodyPr wrap="none" rtlCol="0">
            <a:spAutoFit/>
          </a:bodyPr>
          <a:lstStyle/>
          <a:p>
            <a:r>
              <a:rPr lang="en-CN" dirty="0">
                <a:latin typeface="Arial" charset="0"/>
                <a:ea typeface="Arial" charset="0"/>
                <a:cs typeface="Arial" charset="0"/>
              </a:rPr>
              <a:t>CL1: Read cart</a:t>
            </a:r>
          </a:p>
          <a:p>
            <a:r>
              <a:rPr lang="en-US" dirty="0">
                <a:solidFill>
                  <a:srgbClr val="FF0000"/>
                </a:solidFill>
                <a:latin typeface="Arial" charset="0"/>
                <a:ea typeface="Arial" charset="0"/>
                <a:cs typeface="Arial" charset="0"/>
              </a:rPr>
              <a:t>x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 y</a:t>
            </a:r>
            <a:r>
              <a:rPr lang="en-US" dirty="0">
                <a:solidFill>
                  <a:srgbClr val="FF0000"/>
                </a:solidFill>
                <a:latin typeface="Arial" charset="0"/>
                <a:ea typeface="Arial" charset="0"/>
                <a:cs typeface="Arial" charset="0"/>
              </a:rPr>
              <a:t> </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cxnSp>
        <p:nvCxnSpPr>
          <p:cNvPr id="49" name="Straight Arrow Connector 48">
            <a:extLst>
              <a:ext uri="{FF2B5EF4-FFF2-40B4-BE49-F238E27FC236}">
                <a16:creationId xmlns:a16="http://schemas.microsoft.com/office/drawing/2014/main" id="{8177D61B-5748-9A4F-AA3C-16FC9A520D2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50" name="TextBox 49">
            <a:extLst>
              <a:ext uri="{FF2B5EF4-FFF2-40B4-BE49-F238E27FC236}">
                <a16:creationId xmlns:a16="http://schemas.microsoft.com/office/drawing/2014/main" id="{AA33B8DE-888C-A84D-A078-B1645636781B}"/>
              </a:ext>
            </a:extLst>
          </p:cNvPr>
          <p:cNvSpPr txBox="1"/>
          <p:nvPr/>
        </p:nvSpPr>
        <p:spPr>
          <a:xfrm>
            <a:off x="3591441"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1" name="TextBox 50">
            <a:extLst>
              <a:ext uri="{FF2B5EF4-FFF2-40B4-BE49-F238E27FC236}">
                <a16:creationId xmlns:a16="http://schemas.microsoft.com/office/drawing/2014/main" id="{ACC8E4A5-CF78-B74E-B722-45C7E3A9CEBB}"/>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2" name="TextBox 51">
            <a:extLst>
              <a:ext uri="{FF2B5EF4-FFF2-40B4-BE49-F238E27FC236}">
                <a16:creationId xmlns:a16="http://schemas.microsoft.com/office/drawing/2014/main" id="{AAD92B3C-12BC-9B42-90A8-919C45AD0D63}"/>
              </a:ext>
            </a:extLst>
          </p:cNvPr>
          <p:cNvSpPr txBox="1"/>
          <p:nvPr/>
        </p:nvSpPr>
        <p:spPr>
          <a:xfrm>
            <a:off x="5458207"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3" name="TextBox 52">
            <a:extLst>
              <a:ext uri="{FF2B5EF4-FFF2-40B4-BE49-F238E27FC236}">
                <a16:creationId xmlns:a16="http://schemas.microsoft.com/office/drawing/2014/main" id="{1BECF913-D770-8342-8C33-785CF8BEA0D8}"/>
              </a:ext>
            </a:extLst>
          </p:cNvPr>
          <p:cNvSpPr txBox="1"/>
          <p:nvPr/>
        </p:nvSpPr>
        <p:spPr>
          <a:xfrm>
            <a:off x="6365716"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Tree>
    <p:extLst>
      <p:ext uri="{BB962C8B-B14F-4D97-AF65-F5344CB8AC3E}">
        <p14:creationId xmlns:p14="http://schemas.microsoft.com/office/powerpoint/2010/main" val="25654101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43</a:t>
            </a:fld>
            <a:endParaRPr lang="en-US"/>
          </a:p>
        </p:txBody>
      </p: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2" name="TextBox 31">
            <a:extLst>
              <a:ext uri="{FF2B5EF4-FFF2-40B4-BE49-F238E27FC236}">
                <a16:creationId xmlns:a16="http://schemas.microsoft.com/office/drawing/2014/main" id="{582FE325-ECB1-C843-B2A1-82335EE9A89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3" name="TextBox 32">
            <a:extLst>
              <a:ext uri="{FF2B5EF4-FFF2-40B4-BE49-F238E27FC236}">
                <a16:creationId xmlns:a16="http://schemas.microsoft.com/office/drawing/2014/main" id="{9408C35D-1B75-0848-8D4B-77DE56C07FCF}"/>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6" name="TextBox 35">
            <a:extLst>
              <a:ext uri="{FF2B5EF4-FFF2-40B4-BE49-F238E27FC236}">
                <a16:creationId xmlns:a16="http://schemas.microsoft.com/office/drawing/2014/main" id="{9A6DA2D4-C1B4-4C4A-B495-8AA0DB5FF81C}"/>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7" name="TextBox 36">
            <a:extLst>
              <a:ext uri="{FF2B5EF4-FFF2-40B4-BE49-F238E27FC236}">
                <a16:creationId xmlns:a16="http://schemas.microsoft.com/office/drawing/2014/main" id="{B8EFFF36-CBB7-9749-BDC4-A586DEE18C47}"/>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8" name="TextBox 37">
            <a:extLst>
              <a:ext uri="{FF2B5EF4-FFF2-40B4-BE49-F238E27FC236}">
                <a16:creationId xmlns:a16="http://schemas.microsoft.com/office/drawing/2014/main" id="{6773C9FD-99D8-214E-89B0-83639C556058}"/>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9" name="TextBox 38">
            <a:extLst>
              <a:ext uri="{FF2B5EF4-FFF2-40B4-BE49-F238E27FC236}">
                <a16:creationId xmlns:a16="http://schemas.microsoft.com/office/drawing/2014/main" id="{CF703A1F-9E02-C64D-BD19-665267681C72}"/>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40" name="TextBox 39">
            <a:extLst>
              <a:ext uri="{FF2B5EF4-FFF2-40B4-BE49-F238E27FC236}">
                <a16:creationId xmlns:a16="http://schemas.microsoft.com/office/drawing/2014/main" id="{C2827121-CC91-9F4C-A75A-B5DF27D9009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41" name="TextBox 40">
            <a:extLst>
              <a:ext uri="{FF2B5EF4-FFF2-40B4-BE49-F238E27FC236}">
                <a16:creationId xmlns:a16="http://schemas.microsoft.com/office/drawing/2014/main" id="{756A2FB8-E1CA-6F4E-8494-95BB08E8AE93}"/>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2" name="TextBox 41">
            <a:extLst>
              <a:ext uri="{FF2B5EF4-FFF2-40B4-BE49-F238E27FC236}">
                <a16:creationId xmlns:a16="http://schemas.microsoft.com/office/drawing/2014/main" id="{1082B995-20FD-B941-A0F7-9FB10F35194B}"/>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3" name="TextBox 42">
            <a:extLst>
              <a:ext uri="{FF2B5EF4-FFF2-40B4-BE49-F238E27FC236}">
                <a16:creationId xmlns:a16="http://schemas.microsoft.com/office/drawing/2014/main" id="{07311EB9-2855-D241-8E02-572D78B04796}"/>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4" name="Rounded Rectangle 43">
            <a:extLst>
              <a:ext uri="{FF2B5EF4-FFF2-40B4-BE49-F238E27FC236}">
                <a16:creationId xmlns:a16="http://schemas.microsoft.com/office/drawing/2014/main" id="{8F3F0E9E-CD1D-DF42-B3AE-8152D1F9D71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5" name="TextBox 44">
            <a:extLst>
              <a:ext uri="{FF2B5EF4-FFF2-40B4-BE49-F238E27FC236}">
                <a16:creationId xmlns:a16="http://schemas.microsoft.com/office/drawing/2014/main" id="{A808568B-3DBC-1D4D-97C6-A66C2727CA88}"/>
              </a:ext>
            </a:extLst>
          </p:cNvPr>
          <p:cNvSpPr txBox="1"/>
          <p:nvPr/>
        </p:nvSpPr>
        <p:spPr>
          <a:xfrm>
            <a:off x="443322" y="3438603"/>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6" name="TextBox 45">
            <a:extLst>
              <a:ext uri="{FF2B5EF4-FFF2-40B4-BE49-F238E27FC236}">
                <a16:creationId xmlns:a16="http://schemas.microsoft.com/office/drawing/2014/main" id="{1FA88B84-DB40-C247-A03E-2F3D5AB0958E}"/>
              </a:ext>
            </a:extLst>
          </p:cNvPr>
          <p:cNvSpPr txBox="1"/>
          <p:nvPr/>
        </p:nvSpPr>
        <p:spPr>
          <a:xfrm>
            <a:off x="5642553"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7" name="TextBox 46">
            <a:extLst>
              <a:ext uri="{FF2B5EF4-FFF2-40B4-BE49-F238E27FC236}">
                <a16:creationId xmlns:a16="http://schemas.microsoft.com/office/drawing/2014/main" id="{1178194B-4F40-1141-B8B1-964883EDC913}"/>
              </a:ext>
            </a:extLst>
          </p:cNvPr>
          <p:cNvSpPr txBox="1"/>
          <p:nvPr/>
        </p:nvSpPr>
        <p:spPr>
          <a:xfrm>
            <a:off x="6550062"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cxnSp>
        <p:nvCxnSpPr>
          <p:cNvPr id="49" name="Straight Arrow Connector 48">
            <a:extLst>
              <a:ext uri="{FF2B5EF4-FFF2-40B4-BE49-F238E27FC236}">
                <a16:creationId xmlns:a16="http://schemas.microsoft.com/office/drawing/2014/main" id="{8177D61B-5748-9A4F-AA3C-16FC9A520D2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5" name="TextBox 24">
            <a:extLst>
              <a:ext uri="{FF2B5EF4-FFF2-40B4-BE49-F238E27FC236}">
                <a16:creationId xmlns:a16="http://schemas.microsoft.com/office/drawing/2014/main" id="{5A161664-8F60-C94A-92B3-3F7EAE79039C}"/>
              </a:ext>
            </a:extLst>
          </p:cNvPr>
          <p:cNvSpPr txBox="1"/>
          <p:nvPr/>
        </p:nvSpPr>
        <p:spPr>
          <a:xfrm>
            <a:off x="315855" y="5181691"/>
            <a:ext cx="2380973" cy="707886"/>
          </a:xfrm>
          <a:prstGeom prst="rect">
            <a:avLst/>
          </a:prstGeom>
          <a:noFill/>
        </p:spPr>
        <p:txBody>
          <a:bodyPr wrap="none" rtlCol="0">
            <a:spAutoFit/>
          </a:bodyPr>
          <a:lstStyle/>
          <a:p>
            <a:r>
              <a:rPr lang="en-CN" dirty="0">
                <a:latin typeface="Arial" charset="0"/>
                <a:ea typeface="Arial" charset="0"/>
                <a:cs typeface="Arial" charset="0"/>
              </a:rPr>
              <a:t>CL1: Add Item z </a:t>
            </a:r>
          </a:p>
          <a:p>
            <a:r>
              <a:rPr lang="en-US" dirty="0">
                <a:solidFill>
                  <a:srgbClr val="FF0000"/>
                </a:solidFill>
                <a:latin typeface="Arial" charset="0"/>
                <a:ea typeface="Arial" charset="0"/>
                <a:cs typeface="Arial" charset="0"/>
              </a:rPr>
              <a:t>x, y, z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 </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26" name="TextBox 25">
            <a:extLst>
              <a:ext uri="{FF2B5EF4-FFF2-40B4-BE49-F238E27FC236}">
                <a16:creationId xmlns:a16="http://schemas.microsoft.com/office/drawing/2014/main" id="{00732336-A880-1C40-B3C4-BE972FDEAD19}"/>
              </a:ext>
            </a:extLst>
          </p:cNvPr>
          <p:cNvSpPr txBox="1"/>
          <p:nvPr/>
        </p:nvSpPr>
        <p:spPr>
          <a:xfrm>
            <a:off x="509109" y="4156259"/>
            <a:ext cx="1994457" cy="707886"/>
          </a:xfrm>
          <a:prstGeom prst="rect">
            <a:avLst/>
          </a:prstGeom>
          <a:noFill/>
        </p:spPr>
        <p:txBody>
          <a:bodyPr wrap="none" rtlCol="0">
            <a:spAutoFit/>
          </a:bodyPr>
          <a:lstStyle/>
          <a:p>
            <a:r>
              <a:rPr lang="en-CN" dirty="0">
                <a:latin typeface="Arial" charset="0"/>
                <a:ea typeface="Arial" charset="0"/>
                <a:cs typeface="Arial" charset="0"/>
              </a:rPr>
              <a:t>CL1: Read cart</a:t>
            </a:r>
          </a:p>
          <a:p>
            <a:r>
              <a:rPr lang="en-US" dirty="0">
                <a:solidFill>
                  <a:srgbClr val="FF0000"/>
                </a:solidFill>
                <a:latin typeface="Arial" charset="0"/>
                <a:ea typeface="Arial" charset="0"/>
                <a:cs typeface="Arial" charset="0"/>
              </a:rPr>
              <a:t>x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 y</a:t>
            </a:r>
            <a:r>
              <a:rPr lang="en-US" dirty="0">
                <a:solidFill>
                  <a:srgbClr val="FF0000"/>
                </a:solidFill>
                <a:latin typeface="Arial" charset="0"/>
                <a:ea typeface="Arial" charset="0"/>
                <a:cs typeface="Arial" charset="0"/>
              </a:rPr>
              <a:t> </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28" name="TextBox 27">
            <a:extLst>
              <a:ext uri="{FF2B5EF4-FFF2-40B4-BE49-F238E27FC236}">
                <a16:creationId xmlns:a16="http://schemas.microsoft.com/office/drawing/2014/main" id="{4F2267C4-6232-0B44-BAF4-24A863196CCC}"/>
              </a:ext>
            </a:extLst>
          </p:cNvPr>
          <p:cNvSpPr txBox="1"/>
          <p:nvPr/>
        </p:nvSpPr>
        <p:spPr>
          <a:xfrm>
            <a:off x="3591441"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29" name="TextBox 28">
            <a:extLst>
              <a:ext uri="{FF2B5EF4-FFF2-40B4-BE49-F238E27FC236}">
                <a16:creationId xmlns:a16="http://schemas.microsoft.com/office/drawing/2014/main" id="{CE8A9540-7C99-1B4E-A6E5-EFB0CB7D5D99}"/>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0" name="TextBox 29">
            <a:extLst>
              <a:ext uri="{FF2B5EF4-FFF2-40B4-BE49-F238E27FC236}">
                <a16:creationId xmlns:a16="http://schemas.microsoft.com/office/drawing/2014/main" id="{AE2A6E78-6EDD-514D-B400-91E1C1A84CA5}"/>
              </a:ext>
            </a:extLst>
          </p:cNvPr>
          <p:cNvSpPr txBox="1"/>
          <p:nvPr/>
        </p:nvSpPr>
        <p:spPr>
          <a:xfrm>
            <a:off x="5458207"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1" name="TextBox 30">
            <a:extLst>
              <a:ext uri="{FF2B5EF4-FFF2-40B4-BE49-F238E27FC236}">
                <a16:creationId xmlns:a16="http://schemas.microsoft.com/office/drawing/2014/main" id="{0E1EF7D8-DB0C-B844-B7D5-168AFEB1A977}"/>
              </a:ext>
            </a:extLst>
          </p:cNvPr>
          <p:cNvSpPr txBox="1"/>
          <p:nvPr/>
        </p:nvSpPr>
        <p:spPr>
          <a:xfrm>
            <a:off x="6365716"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Tree>
    <p:extLst>
      <p:ext uri="{BB962C8B-B14F-4D97-AF65-F5344CB8AC3E}">
        <p14:creationId xmlns:p14="http://schemas.microsoft.com/office/powerpoint/2010/main" val="20502680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44</a:t>
            </a:fld>
            <a:endParaRPr lang="en-US"/>
          </a:p>
        </p:txBody>
      </p: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2" name="TextBox 31">
            <a:extLst>
              <a:ext uri="{FF2B5EF4-FFF2-40B4-BE49-F238E27FC236}">
                <a16:creationId xmlns:a16="http://schemas.microsoft.com/office/drawing/2014/main" id="{582FE325-ECB1-C843-B2A1-82335EE9A89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3" name="TextBox 32">
            <a:extLst>
              <a:ext uri="{FF2B5EF4-FFF2-40B4-BE49-F238E27FC236}">
                <a16:creationId xmlns:a16="http://schemas.microsoft.com/office/drawing/2014/main" id="{9408C35D-1B75-0848-8D4B-77DE56C07FCF}"/>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6" name="TextBox 35">
            <a:extLst>
              <a:ext uri="{FF2B5EF4-FFF2-40B4-BE49-F238E27FC236}">
                <a16:creationId xmlns:a16="http://schemas.microsoft.com/office/drawing/2014/main" id="{9A6DA2D4-C1B4-4C4A-B495-8AA0DB5FF81C}"/>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7" name="TextBox 36">
            <a:extLst>
              <a:ext uri="{FF2B5EF4-FFF2-40B4-BE49-F238E27FC236}">
                <a16:creationId xmlns:a16="http://schemas.microsoft.com/office/drawing/2014/main" id="{B8EFFF36-CBB7-9749-BDC4-A586DEE18C47}"/>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8" name="TextBox 37">
            <a:extLst>
              <a:ext uri="{FF2B5EF4-FFF2-40B4-BE49-F238E27FC236}">
                <a16:creationId xmlns:a16="http://schemas.microsoft.com/office/drawing/2014/main" id="{6773C9FD-99D8-214E-89B0-83639C556058}"/>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9" name="TextBox 38">
            <a:extLst>
              <a:ext uri="{FF2B5EF4-FFF2-40B4-BE49-F238E27FC236}">
                <a16:creationId xmlns:a16="http://schemas.microsoft.com/office/drawing/2014/main" id="{CF703A1F-9E02-C64D-BD19-665267681C72}"/>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40" name="TextBox 39">
            <a:extLst>
              <a:ext uri="{FF2B5EF4-FFF2-40B4-BE49-F238E27FC236}">
                <a16:creationId xmlns:a16="http://schemas.microsoft.com/office/drawing/2014/main" id="{C2827121-CC91-9F4C-A75A-B5DF27D9009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41" name="TextBox 40">
            <a:extLst>
              <a:ext uri="{FF2B5EF4-FFF2-40B4-BE49-F238E27FC236}">
                <a16:creationId xmlns:a16="http://schemas.microsoft.com/office/drawing/2014/main" id="{756A2FB8-E1CA-6F4E-8494-95BB08E8AE93}"/>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2" name="TextBox 41">
            <a:extLst>
              <a:ext uri="{FF2B5EF4-FFF2-40B4-BE49-F238E27FC236}">
                <a16:creationId xmlns:a16="http://schemas.microsoft.com/office/drawing/2014/main" id="{1082B995-20FD-B941-A0F7-9FB10F35194B}"/>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3" name="TextBox 42">
            <a:extLst>
              <a:ext uri="{FF2B5EF4-FFF2-40B4-BE49-F238E27FC236}">
                <a16:creationId xmlns:a16="http://schemas.microsoft.com/office/drawing/2014/main" id="{07311EB9-2855-D241-8E02-572D78B04796}"/>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4" name="Rounded Rectangle 43">
            <a:extLst>
              <a:ext uri="{FF2B5EF4-FFF2-40B4-BE49-F238E27FC236}">
                <a16:creationId xmlns:a16="http://schemas.microsoft.com/office/drawing/2014/main" id="{8F3F0E9E-CD1D-DF42-B3AE-8152D1F9D71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5" name="TextBox 44">
            <a:extLst>
              <a:ext uri="{FF2B5EF4-FFF2-40B4-BE49-F238E27FC236}">
                <a16:creationId xmlns:a16="http://schemas.microsoft.com/office/drawing/2014/main" id="{A808568B-3DBC-1D4D-97C6-A66C2727CA88}"/>
              </a:ext>
            </a:extLst>
          </p:cNvPr>
          <p:cNvSpPr txBox="1"/>
          <p:nvPr/>
        </p:nvSpPr>
        <p:spPr>
          <a:xfrm>
            <a:off x="443322" y="3438603"/>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6" name="TextBox 45">
            <a:extLst>
              <a:ext uri="{FF2B5EF4-FFF2-40B4-BE49-F238E27FC236}">
                <a16:creationId xmlns:a16="http://schemas.microsoft.com/office/drawing/2014/main" id="{1FA88B84-DB40-C247-A03E-2F3D5AB0958E}"/>
              </a:ext>
            </a:extLst>
          </p:cNvPr>
          <p:cNvSpPr txBox="1"/>
          <p:nvPr/>
        </p:nvSpPr>
        <p:spPr>
          <a:xfrm>
            <a:off x="5642553"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7" name="TextBox 46">
            <a:extLst>
              <a:ext uri="{FF2B5EF4-FFF2-40B4-BE49-F238E27FC236}">
                <a16:creationId xmlns:a16="http://schemas.microsoft.com/office/drawing/2014/main" id="{1178194B-4F40-1141-B8B1-964883EDC913}"/>
              </a:ext>
            </a:extLst>
          </p:cNvPr>
          <p:cNvSpPr txBox="1"/>
          <p:nvPr/>
        </p:nvSpPr>
        <p:spPr>
          <a:xfrm>
            <a:off x="6550062"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cxnSp>
        <p:nvCxnSpPr>
          <p:cNvPr id="49" name="Straight Arrow Connector 48">
            <a:extLst>
              <a:ext uri="{FF2B5EF4-FFF2-40B4-BE49-F238E27FC236}">
                <a16:creationId xmlns:a16="http://schemas.microsoft.com/office/drawing/2014/main" id="{8177D61B-5748-9A4F-AA3C-16FC9A520D2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6" name="TextBox 25">
            <a:extLst>
              <a:ext uri="{FF2B5EF4-FFF2-40B4-BE49-F238E27FC236}">
                <a16:creationId xmlns:a16="http://schemas.microsoft.com/office/drawing/2014/main" id="{830E5C58-35FA-3F41-9276-9E40722C496C}"/>
              </a:ext>
            </a:extLst>
          </p:cNvPr>
          <p:cNvSpPr txBox="1"/>
          <p:nvPr/>
        </p:nvSpPr>
        <p:spPr>
          <a:xfrm>
            <a:off x="3585829" y="5099630"/>
            <a:ext cx="764953" cy="523220"/>
          </a:xfrm>
          <a:prstGeom prst="rect">
            <a:avLst/>
          </a:prstGeom>
          <a:noFill/>
        </p:spPr>
        <p:txBody>
          <a:bodyPr wrap="none" rtlCol="0">
            <a:spAutoFit/>
          </a:bodyPr>
          <a:lstStyle/>
          <a:p>
            <a:r>
              <a:rPr lang="en-CN" sz="2800" dirty="0">
                <a:latin typeface="Arial" charset="0"/>
                <a:ea typeface="Arial" charset="0"/>
                <a:cs typeface="Arial" charset="0"/>
              </a:rPr>
              <a:t>xyz</a:t>
            </a:r>
            <a:endParaRPr lang="en-CN" sz="2800" baseline="-25000" dirty="0">
              <a:latin typeface="Arial" charset="0"/>
              <a:ea typeface="Arial" charset="0"/>
              <a:cs typeface="Arial" charset="0"/>
            </a:endParaRPr>
          </a:p>
        </p:txBody>
      </p:sp>
      <p:sp>
        <p:nvSpPr>
          <p:cNvPr id="28" name="TextBox 27">
            <a:extLst>
              <a:ext uri="{FF2B5EF4-FFF2-40B4-BE49-F238E27FC236}">
                <a16:creationId xmlns:a16="http://schemas.microsoft.com/office/drawing/2014/main" id="{E03C1DC5-B833-0E4A-9F00-5D326A632120}"/>
              </a:ext>
            </a:extLst>
          </p:cNvPr>
          <p:cNvSpPr txBox="1"/>
          <p:nvPr/>
        </p:nvSpPr>
        <p:spPr>
          <a:xfrm>
            <a:off x="4655432" y="5098607"/>
            <a:ext cx="764953" cy="523220"/>
          </a:xfrm>
          <a:prstGeom prst="rect">
            <a:avLst/>
          </a:prstGeom>
          <a:noFill/>
        </p:spPr>
        <p:txBody>
          <a:bodyPr wrap="none" rtlCol="0">
            <a:spAutoFit/>
          </a:bodyPr>
          <a:lstStyle/>
          <a:p>
            <a:r>
              <a:rPr lang="en-CN" sz="2800" dirty="0">
                <a:latin typeface="Arial" charset="0"/>
                <a:ea typeface="Arial" charset="0"/>
                <a:cs typeface="Arial" charset="0"/>
              </a:rPr>
              <a:t>xyz</a:t>
            </a:r>
            <a:endParaRPr lang="en-CN" sz="2800" baseline="-25000" dirty="0">
              <a:latin typeface="Arial" charset="0"/>
              <a:ea typeface="Arial" charset="0"/>
              <a:cs typeface="Arial" charset="0"/>
            </a:endParaRPr>
          </a:p>
        </p:txBody>
      </p:sp>
      <p:sp>
        <p:nvSpPr>
          <p:cNvPr id="29" name="TextBox 28">
            <a:extLst>
              <a:ext uri="{FF2B5EF4-FFF2-40B4-BE49-F238E27FC236}">
                <a16:creationId xmlns:a16="http://schemas.microsoft.com/office/drawing/2014/main" id="{0696E21F-43BE-4A43-8B3C-EC30F06B3A4F}"/>
              </a:ext>
            </a:extLst>
          </p:cNvPr>
          <p:cNvSpPr txBox="1"/>
          <p:nvPr/>
        </p:nvSpPr>
        <p:spPr>
          <a:xfrm>
            <a:off x="3271594" y="5576974"/>
            <a:ext cx="1293944" cy="400110"/>
          </a:xfrm>
          <a:prstGeom prst="rect">
            <a:avLst/>
          </a:prstGeom>
          <a:noFill/>
        </p:spPr>
        <p:txBody>
          <a:bodyPr wrap="none" rtlCol="0">
            <a:spAutoFit/>
          </a:bodyPr>
          <a:lstStyle/>
          <a:p>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2, 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30" name="TextBox 29">
            <a:extLst>
              <a:ext uri="{FF2B5EF4-FFF2-40B4-BE49-F238E27FC236}">
                <a16:creationId xmlns:a16="http://schemas.microsoft.com/office/drawing/2014/main" id="{7EE0C3F4-50FB-744E-9ADF-15FC20DAD3C3}"/>
              </a:ext>
            </a:extLst>
          </p:cNvPr>
          <p:cNvSpPr txBox="1"/>
          <p:nvPr/>
        </p:nvSpPr>
        <p:spPr>
          <a:xfrm>
            <a:off x="4389486" y="5576974"/>
            <a:ext cx="1293944" cy="400110"/>
          </a:xfrm>
          <a:prstGeom prst="rect">
            <a:avLst/>
          </a:prstGeom>
          <a:noFill/>
        </p:spPr>
        <p:txBody>
          <a:bodyPr wrap="none" rtlCol="0">
            <a:spAutoFit/>
          </a:bodyPr>
          <a:lstStyle/>
          <a:p>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2, 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31" name="TextBox 30">
            <a:extLst>
              <a:ext uri="{FF2B5EF4-FFF2-40B4-BE49-F238E27FC236}">
                <a16:creationId xmlns:a16="http://schemas.microsoft.com/office/drawing/2014/main" id="{D0DD1A71-04D4-2147-B12C-A46FF497E99E}"/>
              </a:ext>
            </a:extLst>
          </p:cNvPr>
          <p:cNvSpPr txBox="1"/>
          <p:nvPr/>
        </p:nvSpPr>
        <p:spPr>
          <a:xfrm>
            <a:off x="509109" y="4156259"/>
            <a:ext cx="1994457" cy="707886"/>
          </a:xfrm>
          <a:prstGeom prst="rect">
            <a:avLst/>
          </a:prstGeom>
          <a:noFill/>
        </p:spPr>
        <p:txBody>
          <a:bodyPr wrap="none" rtlCol="0">
            <a:spAutoFit/>
          </a:bodyPr>
          <a:lstStyle/>
          <a:p>
            <a:r>
              <a:rPr lang="en-CN" dirty="0">
                <a:latin typeface="Arial" charset="0"/>
                <a:ea typeface="Arial" charset="0"/>
                <a:cs typeface="Arial" charset="0"/>
              </a:rPr>
              <a:t>CL1: Read cart</a:t>
            </a:r>
          </a:p>
          <a:p>
            <a:r>
              <a:rPr lang="en-US" dirty="0">
                <a:solidFill>
                  <a:srgbClr val="FF0000"/>
                </a:solidFill>
                <a:latin typeface="Arial" charset="0"/>
                <a:ea typeface="Arial" charset="0"/>
                <a:cs typeface="Arial" charset="0"/>
              </a:rPr>
              <a:t>x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 y</a:t>
            </a:r>
            <a:r>
              <a:rPr lang="en-US" dirty="0">
                <a:solidFill>
                  <a:srgbClr val="FF0000"/>
                </a:solidFill>
                <a:latin typeface="Arial" charset="0"/>
                <a:ea typeface="Arial" charset="0"/>
                <a:cs typeface="Arial" charset="0"/>
              </a:rPr>
              <a:t> </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34" name="TextBox 33">
            <a:extLst>
              <a:ext uri="{FF2B5EF4-FFF2-40B4-BE49-F238E27FC236}">
                <a16:creationId xmlns:a16="http://schemas.microsoft.com/office/drawing/2014/main" id="{42BF593F-42FD-A140-939A-6C8421D918FE}"/>
              </a:ext>
            </a:extLst>
          </p:cNvPr>
          <p:cNvSpPr txBox="1"/>
          <p:nvPr/>
        </p:nvSpPr>
        <p:spPr>
          <a:xfrm>
            <a:off x="3591441"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5" name="TextBox 34">
            <a:extLst>
              <a:ext uri="{FF2B5EF4-FFF2-40B4-BE49-F238E27FC236}">
                <a16:creationId xmlns:a16="http://schemas.microsoft.com/office/drawing/2014/main" id="{FEE0CE2B-D697-CE49-AACC-DD22D2CE8E15}"/>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4" name="TextBox 53">
            <a:extLst>
              <a:ext uri="{FF2B5EF4-FFF2-40B4-BE49-F238E27FC236}">
                <a16:creationId xmlns:a16="http://schemas.microsoft.com/office/drawing/2014/main" id="{8844A7F1-80D6-5848-98C3-9ADDD3E115E7}"/>
              </a:ext>
            </a:extLst>
          </p:cNvPr>
          <p:cNvSpPr txBox="1"/>
          <p:nvPr/>
        </p:nvSpPr>
        <p:spPr>
          <a:xfrm>
            <a:off x="5458207"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5" name="TextBox 54">
            <a:extLst>
              <a:ext uri="{FF2B5EF4-FFF2-40B4-BE49-F238E27FC236}">
                <a16:creationId xmlns:a16="http://schemas.microsoft.com/office/drawing/2014/main" id="{B53DF36D-777A-2F42-83C3-6F259AF68B75}"/>
              </a:ext>
            </a:extLst>
          </p:cNvPr>
          <p:cNvSpPr txBox="1"/>
          <p:nvPr/>
        </p:nvSpPr>
        <p:spPr>
          <a:xfrm>
            <a:off x="6365716"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6" name="TextBox 55">
            <a:extLst>
              <a:ext uri="{FF2B5EF4-FFF2-40B4-BE49-F238E27FC236}">
                <a16:creationId xmlns:a16="http://schemas.microsoft.com/office/drawing/2014/main" id="{F2904795-B854-6A46-BC27-E7E8C3A2E1DD}"/>
              </a:ext>
            </a:extLst>
          </p:cNvPr>
          <p:cNvSpPr txBox="1"/>
          <p:nvPr/>
        </p:nvSpPr>
        <p:spPr>
          <a:xfrm>
            <a:off x="315855" y="5181691"/>
            <a:ext cx="2380973" cy="707886"/>
          </a:xfrm>
          <a:prstGeom prst="rect">
            <a:avLst/>
          </a:prstGeom>
          <a:noFill/>
        </p:spPr>
        <p:txBody>
          <a:bodyPr wrap="none" rtlCol="0">
            <a:spAutoFit/>
          </a:bodyPr>
          <a:lstStyle/>
          <a:p>
            <a:r>
              <a:rPr lang="en-CN" dirty="0">
                <a:latin typeface="Arial" charset="0"/>
                <a:ea typeface="Arial" charset="0"/>
                <a:cs typeface="Arial" charset="0"/>
              </a:rPr>
              <a:t>CL1: Add Item z </a:t>
            </a:r>
          </a:p>
          <a:p>
            <a:r>
              <a:rPr lang="en-US" dirty="0">
                <a:solidFill>
                  <a:srgbClr val="FF0000"/>
                </a:solidFill>
                <a:latin typeface="Arial" charset="0"/>
                <a:ea typeface="Arial" charset="0"/>
                <a:cs typeface="Arial" charset="0"/>
              </a:rPr>
              <a:t>x, y, z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 </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Tree>
    <p:extLst>
      <p:ext uri="{BB962C8B-B14F-4D97-AF65-F5344CB8AC3E}">
        <p14:creationId xmlns:p14="http://schemas.microsoft.com/office/powerpoint/2010/main" val="35968018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3743178"/>
          </a:xfrm>
        </p:spPr>
        <p:txBody>
          <a:bodyPr>
            <a:normAutofit/>
          </a:bodyPr>
          <a:lstStyle/>
          <a:p>
            <a:r>
              <a:rPr lang="en-US" sz="2800" dirty="0"/>
              <a:t>Hinted handoff node </a:t>
            </a:r>
            <a:r>
              <a:rPr lang="en-US" sz="2800" b="1" dirty="0">
                <a:solidFill>
                  <a:srgbClr val="FF0000"/>
                </a:solidFill>
              </a:rPr>
              <a:t>crashes</a:t>
            </a:r>
            <a:r>
              <a:rPr lang="en-US" sz="2800" dirty="0">
                <a:solidFill>
                  <a:srgbClr val="FF0000"/>
                </a:solidFill>
              </a:rPr>
              <a:t> </a:t>
            </a:r>
            <a:r>
              <a:rPr lang="en-US" sz="2800" b="1" dirty="0">
                <a:solidFill>
                  <a:srgbClr val="FF0000"/>
                </a:solidFill>
              </a:rPr>
              <a:t>before it can replicate data </a:t>
            </a:r>
            <a:r>
              <a:rPr lang="en-US" sz="2800" dirty="0"/>
              <a:t>to node in </a:t>
            </a:r>
            <a:r>
              <a:rPr lang="en-US" sz="2800" b="1" dirty="0"/>
              <a:t>preference list</a:t>
            </a:r>
          </a:p>
          <a:p>
            <a:pPr lvl="1"/>
            <a:r>
              <a:rPr lang="en-US" sz="2800" dirty="0"/>
              <a:t>Need another way to </a:t>
            </a:r>
            <a:r>
              <a:rPr lang="en-US" sz="2800" b="1" dirty="0">
                <a:solidFill>
                  <a:schemeClr val="accent6">
                    <a:lumMod val="75000"/>
                  </a:schemeClr>
                </a:solidFill>
              </a:rPr>
              <a:t>ensure</a:t>
            </a:r>
            <a:r>
              <a:rPr lang="en-US" sz="2800" dirty="0">
                <a:solidFill>
                  <a:schemeClr val="accent6">
                    <a:lumMod val="75000"/>
                  </a:schemeClr>
                </a:solidFill>
              </a:rPr>
              <a:t> </a:t>
            </a:r>
            <a:r>
              <a:rPr lang="en-US" sz="2800" dirty="0"/>
              <a:t>that each key-value pair is </a:t>
            </a:r>
            <a:r>
              <a:rPr lang="en-US" sz="2800" b="1" dirty="0">
                <a:solidFill>
                  <a:schemeClr val="accent6">
                    <a:lumMod val="75000"/>
                  </a:schemeClr>
                </a:solidFill>
              </a:rPr>
              <a:t>replicated N times</a:t>
            </a:r>
          </a:p>
          <a:p>
            <a:endParaRPr lang="en-US" sz="2800" dirty="0"/>
          </a:p>
          <a:p>
            <a:r>
              <a:rPr lang="en-US" sz="2800" b="1" dirty="0"/>
              <a:t>Mechanism: </a:t>
            </a:r>
            <a:r>
              <a:rPr lang="en-US" sz="2800" b="1" dirty="0">
                <a:solidFill>
                  <a:schemeClr val="accent5">
                    <a:lumMod val="50000"/>
                  </a:schemeClr>
                </a:solidFill>
              </a:rPr>
              <a:t>replica synchronization</a:t>
            </a:r>
            <a:endParaRPr lang="en-US" sz="2800" dirty="0"/>
          </a:p>
          <a:p>
            <a:pPr lvl="1"/>
            <a:r>
              <a:rPr lang="en-US" sz="2800" dirty="0"/>
              <a:t>Nodes nearby on ring periodically </a:t>
            </a:r>
            <a:r>
              <a:rPr lang="en-US" sz="2800" b="1" dirty="0">
                <a:solidFill>
                  <a:schemeClr val="accent6">
                    <a:lumMod val="75000"/>
                  </a:schemeClr>
                </a:solidFill>
              </a:rPr>
              <a:t>gossip</a:t>
            </a:r>
          </a:p>
          <a:p>
            <a:pPr lvl="2"/>
            <a:r>
              <a:rPr lang="en-US" sz="2800" b="1" dirty="0">
                <a:solidFill>
                  <a:schemeClr val="accent5">
                    <a:lumMod val="50000"/>
                  </a:schemeClr>
                </a:solidFill>
              </a:rPr>
              <a:t>Compare</a:t>
            </a:r>
            <a:r>
              <a:rPr lang="en-US" sz="2800" dirty="0">
                <a:solidFill>
                  <a:schemeClr val="accent5">
                    <a:lumMod val="50000"/>
                  </a:schemeClr>
                </a:solidFill>
              </a:rPr>
              <a:t> </a:t>
            </a:r>
            <a:r>
              <a:rPr lang="en-US" sz="2800" dirty="0"/>
              <a:t>the (k, v) pairs they hold</a:t>
            </a:r>
          </a:p>
          <a:p>
            <a:pPr lvl="2"/>
            <a:r>
              <a:rPr lang="en-US" sz="2800" b="1" dirty="0">
                <a:solidFill>
                  <a:schemeClr val="accent5">
                    <a:lumMod val="50000"/>
                  </a:schemeClr>
                </a:solidFill>
              </a:rPr>
              <a:t>Copy</a:t>
            </a:r>
            <a:r>
              <a:rPr lang="en-US" sz="2800" dirty="0">
                <a:solidFill>
                  <a:schemeClr val="accent5">
                    <a:lumMod val="50000"/>
                  </a:schemeClr>
                </a:solidFill>
              </a:rPr>
              <a:t> </a:t>
            </a:r>
            <a:r>
              <a:rPr lang="en-US" sz="2800" dirty="0"/>
              <a:t>any missing keys the other has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45</a:t>
            </a:fld>
            <a:endParaRPr lang="en-US"/>
          </a:p>
        </p:txBody>
      </p:sp>
      <p:sp>
        <p:nvSpPr>
          <p:cNvPr id="2" name="Title 1"/>
          <p:cNvSpPr>
            <a:spLocks noGrp="1"/>
          </p:cNvSpPr>
          <p:nvPr>
            <p:ph type="title"/>
          </p:nvPr>
        </p:nvSpPr>
        <p:spPr/>
        <p:txBody>
          <a:bodyPr/>
          <a:lstStyle/>
          <a:p>
            <a:r>
              <a:rPr lang="en-US" sz="3600" dirty="0"/>
              <a:t>Anti-entropy (replica synchronization)</a:t>
            </a:r>
          </a:p>
        </p:txBody>
      </p:sp>
      <p:sp>
        <p:nvSpPr>
          <p:cNvPr id="5" name="Rectangle 4"/>
          <p:cNvSpPr/>
          <p:nvPr/>
        </p:nvSpPr>
        <p:spPr>
          <a:xfrm>
            <a:off x="1517650" y="5435600"/>
            <a:ext cx="6032500" cy="1041400"/>
          </a:xfrm>
          <a:prstGeom prst="rect">
            <a:avLst/>
          </a:prstGeom>
          <a:solidFill>
            <a:schemeClr val="accent6">
              <a:lumMod val="20000"/>
              <a:lumOff val="8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sz="2800" b="0" dirty="0">
                <a:solidFill>
                  <a:schemeClr val="tx1"/>
                </a:solidFill>
              </a:rPr>
              <a:t>How to </a:t>
            </a:r>
            <a:r>
              <a:rPr lang="en-US" sz="2800" dirty="0">
                <a:solidFill>
                  <a:schemeClr val="tx1"/>
                </a:solidFill>
              </a:rPr>
              <a:t>compare and copy </a:t>
            </a:r>
            <a:r>
              <a:rPr lang="en-US" sz="2800" b="0" dirty="0">
                <a:solidFill>
                  <a:schemeClr val="tx1"/>
                </a:solidFill>
              </a:rPr>
              <a:t>replica state </a:t>
            </a:r>
            <a:r>
              <a:rPr lang="en-US" sz="2800" dirty="0">
                <a:solidFill>
                  <a:schemeClr val="accent3">
                    <a:lumMod val="50000"/>
                  </a:schemeClr>
                </a:solidFill>
              </a:rPr>
              <a:t>quickly and efficiently?</a:t>
            </a:r>
          </a:p>
        </p:txBody>
      </p:sp>
    </p:spTree>
    <p:extLst>
      <p:ext uri="{BB962C8B-B14F-4D97-AF65-F5344CB8AC3E}">
        <p14:creationId xmlns:p14="http://schemas.microsoft.com/office/powerpoint/2010/main" val="2040915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a:solidFill>
                  <a:schemeClr val="accent5">
                    <a:lumMod val="50000"/>
                  </a:schemeClr>
                </a:solidFill>
              </a:rPr>
              <a:t>Merkle trees </a:t>
            </a:r>
            <a:r>
              <a:rPr lang="en-US" sz="2800" b="1" dirty="0"/>
              <a:t>hierarchically summarize </a:t>
            </a:r>
            <a:r>
              <a:rPr lang="en-US" sz="2800" dirty="0"/>
              <a:t>the key-value pairs a node holds</a:t>
            </a:r>
          </a:p>
          <a:p>
            <a:endParaRPr lang="en-US" sz="2800" dirty="0"/>
          </a:p>
          <a:p>
            <a:r>
              <a:rPr lang="en-US" sz="2800" spc="-100" dirty="0"/>
              <a:t>One Merkle tree for each </a:t>
            </a:r>
            <a:r>
              <a:rPr lang="en-US" sz="2800" b="1" spc="-100" dirty="0"/>
              <a:t>virtual node key range</a:t>
            </a:r>
          </a:p>
          <a:p>
            <a:pPr lvl="1"/>
            <a:r>
              <a:rPr lang="en-US" sz="2800" b="1" dirty="0"/>
              <a:t>Leaf node</a:t>
            </a:r>
            <a:r>
              <a:rPr lang="en-US" sz="2800" dirty="0"/>
              <a:t> = hash of </a:t>
            </a:r>
            <a:r>
              <a:rPr lang="en-US" sz="2800" b="1" dirty="0">
                <a:solidFill>
                  <a:schemeClr val="accent5">
                    <a:lumMod val="50000"/>
                  </a:schemeClr>
                </a:solidFill>
              </a:rPr>
              <a:t>one key’s value</a:t>
            </a:r>
            <a:br>
              <a:rPr lang="en-US" sz="2800" b="1" dirty="0">
                <a:solidFill>
                  <a:schemeClr val="accent5">
                    <a:lumMod val="50000"/>
                  </a:schemeClr>
                </a:solidFill>
              </a:rPr>
            </a:br>
            <a:r>
              <a:rPr lang="en-US" altLang="en-US" sz="2400" dirty="0"/>
              <a:t>(# of leaves = # keys on the virtual node)</a:t>
            </a:r>
            <a:endParaRPr lang="en-US" sz="2400" b="1" dirty="0">
              <a:solidFill>
                <a:schemeClr val="accent5">
                  <a:lumMod val="50000"/>
                </a:schemeClr>
              </a:solidFill>
            </a:endParaRPr>
          </a:p>
          <a:p>
            <a:pPr lvl="1"/>
            <a:r>
              <a:rPr lang="en-US" sz="2800" b="1" dirty="0"/>
              <a:t>Internal node </a:t>
            </a:r>
            <a:r>
              <a:rPr lang="en-US" sz="2800" dirty="0"/>
              <a:t>= hash of </a:t>
            </a:r>
            <a:r>
              <a:rPr lang="en-US" sz="2800" b="1" dirty="0">
                <a:solidFill>
                  <a:schemeClr val="accent5">
                    <a:lumMod val="50000"/>
                  </a:schemeClr>
                </a:solidFill>
              </a:rPr>
              <a:t>concatenation of children</a:t>
            </a:r>
          </a:p>
          <a:p>
            <a:pPr lvl="1"/>
            <a:endParaRPr lang="en-US" sz="2800" dirty="0"/>
          </a:p>
          <a:p>
            <a:r>
              <a:rPr lang="en-US" altLang="en-US" dirty="0"/>
              <a:t>Replicas exchange trees from top down, depth by depth</a:t>
            </a:r>
          </a:p>
          <a:p>
            <a:pPr lvl="1"/>
            <a:r>
              <a:rPr lang="en-US" altLang="en-US" sz="2800" b="1" dirty="0">
                <a:solidFill>
                  <a:schemeClr val="accent3">
                    <a:lumMod val="50000"/>
                  </a:schemeClr>
                </a:solidFill>
              </a:rPr>
              <a:t>If root nodes match</a:t>
            </a:r>
            <a:r>
              <a:rPr lang="en-US" altLang="en-US" dirty="0"/>
              <a:t>, then identical replicas, stop</a:t>
            </a:r>
          </a:p>
          <a:p>
            <a:pPr lvl="1"/>
            <a:r>
              <a:rPr lang="en-US" altLang="en-US" sz="2800" b="1" dirty="0">
                <a:solidFill>
                  <a:schemeClr val="accent6">
                    <a:lumMod val="75000"/>
                  </a:schemeClr>
                </a:solidFill>
              </a:rPr>
              <a:t>Else</a:t>
            </a:r>
            <a:r>
              <a:rPr lang="en-US" altLang="en-US" dirty="0"/>
              <a:t>, go to next level, compare nodes pair-wise</a:t>
            </a:r>
          </a:p>
          <a:p>
            <a:endParaRPr lang="en-US" sz="28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46</a:t>
            </a:fld>
            <a:endParaRPr lang="en-US"/>
          </a:p>
        </p:txBody>
      </p:sp>
      <p:sp>
        <p:nvSpPr>
          <p:cNvPr id="2" name="Title 1"/>
          <p:cNvSpPr>
            <a:spLocks noGrp="1"/>
          </p:cNvSpPr>
          <p:nvPr>
            <p:ph type="title"/>
          </p:nvPr>
        </p:nvSpPr>
        <p:spPr/>
        <p:txBody>
          <a:bodyPr/>
          <a:lstStyle/>
          <a:p>
            <a:r>
              <a:rPr lang="en-US" sz="3600" spc="-150" dirty="0"/>
              <a:t>Efficient synchronization with Merkle trees</a:t>
            </a:r>
          </a:p>
        </p:txBody>
      </p:sp>
    </p:spTree>
    <p:extLst>
      <p:ext uri="{BB962C8B-B14F-4D97-AF65-F5344CB8AC3E}">
        <p14:creationId xmlns:p14="http://schemas.microsoft.com/office/powerpoint/2010/main" val="40115459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1666231"/>
          </a:xfrm>
        </p:spPr>
        <p:txBody>
          <a:bodyPr>
            <a:normAutofit/>
          </a:bodyPr>
          <a:lstStyle/>
          <a:p>
            <a:r>
              <a:rPr lang="en-US" sz="2800" b="1" dirty="0"/>
              <a:t>B</a:t>
            </a:r>
            <a:r>
              <a:rPr lang="en-US" sz="2800" dirty="0"/>
              <a:t> is missing orange key; </a:t>
            </a:r>
            <a:r>
              <a:rPr lang="en-US" sz="2800" b="1" dirty="0"/>
              <a:t>A</a:t>
            </a:r>
            <a:r>
              <a:rPr lang="en-US" sz="2800" dirty="0"/>
              <a:t> is missing green one</a:t>
            </a:r>
          </a:p>
          <a:p>
            <a:endParaRPr lang="en-US" sz="2800" dirty="0"/>
          </a:p>
          <a:p>
            <a:r>
              <a:rPr lang="en-US" sz="2800" dirty="0"/>
              <a:t>Exchange and compare hash nodes from root downwards, </a:t>
            </a:r>
            <a:r>
              <a:rPr lang="en-US" sz="2800" b="1" dirty="0">
                <a:solidFill>
                  <a:schemeClr val="accent3">
                    <a:lumMod val="50000"/>
                  </a:schemeClr>
                </a:solidFill>
              </a:rPr>
              <a:t>pruning when hashes match</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47</a:t>
            </a:fld>
            <a:endParaRPr lang="en-US"/>
          </a:p>
        </p:txBody>
      </p:sp>
      <p:sp>
        <p:nvSpPr>
          <p:cNvPr id="2" name="Title 1"/>
          <p:cNvSpPr>
            <a:spLocks noGrp="1"/>
          </p:cNvSpPr>
          <p:nvPr>
            <p:ph type="title"/>
          </p:nvPr>
        </p:nvSpPr>
        <p:spPr/>
        <p:txBody>
          <a:bodyPr/>
          <a:lstStyle/>
          <a:p>
            <a:r>
              <a:rPr lang="en-US" dirty="0"/>
              <a:t>Merkle tree reconciliation</a:t>
            </a:r>
          </a:p>
        </p:txBody>
      </p:sp>
      <p:sp>
        <p:nvSpPr>
          <p:cNvPr id="5" name="Rectangle 4"/>
          <p:cNvSpPr>
            <a:spLocks noChangeArrowheads="1"/>
          </p:cNvSpPr>
          <p:nvPr/>
        </p:nvSpPr>
        <p:spPr bwMode="auto">
          <a:xfrm>
            <a:off x="50317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 name="Rectangle 5"/>
          <p:cNvSpPr>
            <a:spLocks noChangeArrowheads="1"/>
          </p:cNvSpPr>
          <p:nvPr/>
        </p:nvSpPr>
        <p:spPr bwMode="auto">
          <a:xfrm>
            <a:off x="5488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 name="Rectangle 6"/>
          <p:cNvSpPr>
            <a:spLocks noChangeArrowheads="1"/>
          </p:cNvSpPr>
          <p:nvPr/>
        </p:nvSpPr>
        <p:spPr bwMode="auto">
          <a:xfrm>
            <a:off x="64033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8" name="Rectangle 7"/>
          <p:cNvSpPr>
            <a:spLocks noChangeArrowheads="1"/>
          </p:cNvSpPr>
          <p:nvPr/>
        </p:nvSpPr>
        <p:spPr bwMode="auto">
          <a:xfrm>
            <a:off x="6860596" y="5062835"/>
            <a:ext cx="304800" cy="228600"/>
          </a:xfrm>
          <a:prstGeom prst="rect">
            <a:avLst/>
          </a:prstGeom>
          <a:solidFill>
            <a:schemeClr val="accent3">
              <a:lumMod val="75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9" name="Rectangle 8"/>
          <p:cNvSpPr>
            <a:spLocks noChangeArrowheads="1"/>
          </p:cNvSpPr>
          <p:nvPr/>
        </p:nvSpPr>
        <p:spPr bwMode="auto">
          <a:xfrm>
            <a:off x="8232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0" name="Rectangle 9"/>
          <p:cNvSpPr>
            <a:spLocks noChangeArrowheads="1"/>
          </p:cNvSpPr>
          <p:nvPr/>
        </p:nvSpPr>
        <p:spPr bwMode="auto">
          <a:xfrm>
            <a:off x="73177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1" name="Rectangle 10"/>
          <p:cNvSpPr>
            <a:spLocks noChangeArrowheads="1"/>
          </p:cNvSpPr>
          <p:nvPr/>
        </p:nvSpPr>
        <p:spPr bwMode="auto">
          <a:xfrm>
            <a:off x="7774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2" name="Text Box 11"/>
          <p:cNvSpPr txBox="1">
            <a:spLocks noChangeArrowheads="1"/>
          </p:cNvSpPr>
          <p:nvPr/>
        </p:nvSpPr>
        <p:spPr bwMode="auto">
          <a:xfrm>
            <a:off x="5882355" y="3183533"/>
            <a:ext cx="179889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i="0" dirty="0">
                <a:latin typeface="+mn-lt"/>
              </a:rPr>
              <a:t>B</a:t>
            </a:r>
            <a:r>
              <a:rPr lang="en-US" sz="2400" dirty="0">
                <a:latin typeface="+mn-lt"/>
              </a:rPr>
              <a:t>’</a:t>
            </a:r>
            <a:r>
              <a:rPr lang="en-US" sz="2400" i="0" dirty="0">
                <a:latin typeface="+mn-lt"/>
              </a:rPr>
              <a:t>s values:</a:t>
            </a:r>
          </a:p>
        </p:txBody>
      </p:sp>
      <p:grpSp>
        <p:nvGrpSpPr>
          <p:cNvPr id="13" name="Group 12"/>
          <p:cNvGrpSpPr>
            <a:grpSpLocks/>
          </p:cNvGrpSpPr>
          <p:nvPr/>
        </p:nvGrpSpPr>
        <p:grpSpPr bwMode="auto">
          <a:xfrm>
            <a:off x="5184196" y="4224635"/>
            <a:ext cx="3200400" cy="838200"/>
            <a:chOff x="3456" y="2496"/>
            <a:chExt cx="2016" cy="528"/>
          </a:xfrm>
        </p:grpSpPr>
        <p:grpSp>
          <p:nvGrpSpPr>
            <p:cNvPr id="14" name="Group 13"/>
            <p:cNvGrpSpPr>
              <a:grpSpLocks/>
            </p:cNvGrpSpPr>
            <p:nvPr/>
          </p:nvGrpSpPr>
          <p:grpSpPr bwMode="auto">
            <a:xfrm>
              <a:off x="3456" y="2880"/>
              <a:ext cx="288" cy="144"/>
              <a:chOff x="3504" y="1152"/>
              <a:chExt cx="288" cy="144"/>
            </a:xfrm>
          </p:grpSpPr>
          <p:sp>
            <p:nvSpPr>
              <p:cNvPr id="30" name="Line 14"/>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31" name="Line 15"/>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15" name="Line 16"/>
            <p:cNvSpPr>
              <a:spLocks noChangeShapeType="1"/>
            </p:cNvSpPr>
            <p:nvPr/>
          </p:nvSpPr>
          <p:spPr bwMode="auto">
            <a:xfrm flipH="1" flipV="1">
              <a:off x="4176" y="2880"/>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nvGrpSpPr>
            <p:cNvPr id="16" name="Group 17"/>
            <p:cNvGrpSpPr>
              <a:grpSpLocks/>
            </p:cNvGrpSpPr>
            <p:nvPr/>
          </p:nvGrpSpPr>
          <p:grpSpPr bwMode="auto">
            <a:xfrm>
              <a:off x="4608" y="2880"/>
              <a:ext cx="288" cy="144"/>
              <a:chOff x="3504" y="1152"/>
              <a:chExt cx="288" cy="144"/>
            </a:xfrm>
          </p:grpSpPr>
          <p:sp>
            <p:nvSpPr>
              <p:cNvPr id="28" name="Line 18"/>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9" name="Line 19"/>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7" name="Group 20"/>
            <p:cNvGrpSpPr>
              <a:grpSpLocks/>
            </p:cNvGrpSpPr>
            <p:nvPr/>
          </p:nvGrpSpPr>
          <p:grpSpPr bwMode="auto">
            <a:xfrm>
              <a:off x="5184" y="2880"/>
              <a:ext cx="288" cy="144"/>
              <a:chOff x="3504" y="1152"/>
              <a:chExt cx="288" cy="144"/>
            </a:xfrm>
          </p:grpSpPr>
          <p:sp>
            <p:nvSpPr>
              <p:cNvPr id="26" name="Line 21"/>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7" name="Line 22"/>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8" name="Group 23"/>
            <p:cNvGrpSpPr>
              <a:grpSpLocks/>
            </p:cNvGrpSpPr>
            <p:nvPr/>
          </p:nvGrpSpPr>
          <p:grpSpPr bwMode="auto">
            <a:xfrm>
              <a:off x="3600" y="2688"/>
              <a:ext cx="576" cy="192"/>
              <a:chOff x="3648" y="960"/>
              <a:chExt cx="576" cy="192"/>
            </a:xfrm>
          </p:grpSpPr>
          <p:sp>
            <p:nvSpPr>
              <p:cNvPr id="24" name="Line 24"/>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5" name="Line 25"/>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9" name="Group 26"/>
            <p:cNvGrpSpPr>
              <a:grpSpLocks/>
            </p:cNvGrpSpPr>
            <p:nvPr/>
          </p:nvGrpSpPr>
          <p:grpSpPr bwMode="auto">
            <a:xfrm>
              <a:off x="4752" y="2688"/>
              <a:ext cx="576" cy="192"/>
              <a:chOff x="3648" y="960"/>
              <a:chExt cx="576" cy="192"/>
            </a:xfrm>
          </p:grpSpPr>
          <p:sp>
            <p:nvSpPr>
              <p:cNvPr id="22" name="Line 27"/>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3" name="Line 28"/>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20" name="Line 29"/>
            <p:cNvSpPr>
              <a:spLocks noChangeShapeType="1"/>
            </p:cNvSpPr>
            <p:nvPr/>
          </p:nvSpPr>
          <p:spPr bwMode="auto">
            <a:xfrm flipV="1">
              <a:off x="3888" y="2496"/>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1" name="Line 30"/>
            <p:cNvSpPr>
              <a:spLocks noChangeShapeType="1"/>
            </p:cNvSpPr>
            <p:nvPr/>
          </p:nvSpPr>
          <p:spPr bwMode="auto">
            <a:xfrm flipH="1" flipV="1">
              <a:off x="4464" y="2496"/>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32" name="Rectangle 31"/>
          <p:cNvSpPr>
            <a:spLocks noChangeArrowheads="1"/>
          </p:cNvSpPr>
          <p:nvPr/>
        </p:nvSpPr>
        <p:spPr bwMode="auto">
          <a:xfrm>
            <a:off x="535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3" name="Rectangle 32"/>
          <p:cNvSpPr>
            <a:spLocks noChangeArrowheads="1"/>
          </p:cNvSpPr>
          <p:nvPr/>
        </p:nvSpPr>
        <p:spPr bwMode="auto">
          <a:xfrm>
            <a:off x="993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4" name="Rectangle 33"/>
          <p:cNvSpPr>
            <a:spLocks noChangeArrowheads="1"/>
          </p:cNvSpPr>
          <p:nvPr/>
        </p:nvSpPr>
        <p:spPr bwMode="auto">
          <a:xfrm>
            <a:off x="1450396" y="5062835"/>
            <a:ext cx="304800" cy="228600"/>
          </a:xfrm>
          <a:prstGeom prst="rect">
            <a:avLst/>
          </a:prstGeom>
          <a:solidFill>
            <a:srgbClr val="FF8000"/>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5" name="Rectangle 34"/>
          <p:cNvSpPr>
            <a:spLocks noChangeArrowheads="1"/>
          </p:cNvSpPr>
          <p:nvPr/>
        </p:nvSpPr>
        <p:spPr bwMode="auto">
          <a:xfrm>
            <a:off x="19075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6" name="Rectangle 35"/>
          <p:cNvSpPr>
            <a:spLocks noChangeArrowheads="1"/>
          </p:cNvSpPr>
          <p:nvPr/>
        </p:nvSpPr>
        <p:spPr bwMode="auto">
          <a:xfrm>
            <a:off x="37363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7" name="Rectangle 36"/>
          <p:cNvSpPr>
            <a:spLocks noChangeArrowheads="1"/>
          </p:cNvSpPr>
          <p:nvPr/>
        </p:nvSpPr>
        <p:spPr bwMode="auto">
          <a:xfrm>
            <a:off x="2821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8" name="Rectangle 37"/>
          <p:cNvSpPr>
            <a:spLocks noChangeArrowheads="1"/>
          </p:cNvSpPr>
          <p:nvPr/>
        </p:nvSpPr>
        <p:spPr bwMode="auto">
          <a:xfrm>
            <a:off x="3279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9" name="Text Box 38"/>
          <p:cNvSpPr txBox="1">
            <a:spLocks noChangeArrowheads="1"/>
          </p:cNvSpPr>
          <p:nvPr/>
        </p:nvSpPr>
        <p:spPr bwMode="auto">
          <a:xfrm>
            <a:off x="1488145" y="3183533"/>
            <a:ext cx="179889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i="0" dirty="0">
                <a:latin typeface="+mn-lt"/>
              </a:rPr>
              <a:t>A</a:t>
            </a:r>
            <a:r>
              <a:rPr lang="en-US" sz="2400" dirty="0">
                <a:latin typeface="+mn-lt"/>
              </a:rPr>
              <a:t>’</a:t>
            </a:r>
            <a:r>
              <a:rPr lang="en-US" sz="2400" i="0" dirty="0">
                <a:latin typeface="+mn-lt"/>
              </a:rPr>
              <a:t>s values:</a:t>
            </a:r>
          </a:p>
        </p:txBody>
      </p:sp>
      <p:grpSp>
        <p:nvGrpSpPr>
          <p:cNvPr id="40" name="Group 39"/>
          <p:cNvGrpSpPr>
            <a:grpSpLocks/>
          </p:cNvGrpSpPr>
          <p:nvPr/>
        </p:nvGrpSpPr>
        <p:grpSpPr bwMode="auto">
          <a:xfrm>
            <a:off x="688396" y="4224635"/>
            <a:ext cx="3200400" cy="838200"/>
            <a:chOff x="3456" y="1200"/>
            <a:chExt cx="2016" cy="528"/>
          </a:xfrm>
        </p:grpSpPr>
        <p:grpSp>
          <p:nvGrpSpPr>
            <p:cNvPr id="41" name="Group 40"/>
            <p:cNvGrpSpPr>
              <a:grpSpLocks/>
            </p:cNvGrpSpPr>
            <p:nvPr/>
          </p:nvGrpSpPr>
          <p:grpSpPr bwMode="auto">
            <a:xfrm>
              <a:off x="3456" y="1584"/>
              <a:ext cx="288" cy="144"/>
              <a:chOff x="3504" y="1152"/>
              <a:chExt cx="288" cy="144"/>
            </a:xfrm>
          </p:grpSpPr>
          <p:sp>
            <p:nvSpPr>
              <p:cNvPr id="57" name="Line 41"/>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8" name="Line 42"/>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2" name="Group 43"/>
            <p:cNvGrpSpPr>
              <a:grpSpLocks/>
            </p:cNvGrpSpPr>
            <p:nvPr/>
          </p:nvGrpSpPr>
          <p:grpSpPr bwMode="auto">
            <a:xfrm>
              <a:off x="4032" y="1584"/>
              <a:ext cx="288" cy="144"/>
              <a:chOff x="3504" y="1152"/>
              <a:chExt cx="288" cy="144"/>
            </a:xfrm>
          </p:grpSpPr>
          <p:sp>
            <p:nvSpPr>
              <p:cNvPr id="55" name="Line 44"/>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6" name="Line 45"/>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43" name="Line 46"/>
            <p:cNvSpPr>
              <a:spLocks noChangeShapeType="1"/>
            </p:cNvSpPr>
            <p:nvPr/>
          </p:nvSpPr>
          <p:spPr bwMode="auto">
            <a:xfrm flipH="1" flipV="1">
              <a:off x="4752" y="1584"/>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nvGrpSpPr>
            <p:cNvPr id="44" name="Group 47"/>
            <p:cNvGrpSpPr>
              <a:grpSpLocks/>
            </p:cNvGrpSpPr>
            <p:nvPr/>
          </p:nvGrpSpPr>
          <p:grpSpPr bwMode="auto">
            <a:xfrm>
              <a:off x="5184" y="1584"/>
              <a:ext cx="288" cy="144"/>
              <a:chOff x="3504" y="1152"/>
              <a:chExt cx="288" cy="144"/>
            </a:xfrm>
          </p:grpSpPr>
          <p:sp>
            <p:nvSpPr>
              <p:cNvPr id="53" name="Line 48"/>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4" name="Line 49"/>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5" name="Group 50"/>
            <p:cNvGrpSpPr>
              <a:grpSpLocks/>
            </p:cNvGrpSpPr>
            <p:nvPr/>
          </p:nvGrpSpPr>
          <p:grpSpPr bwMode="auto">
            <a:xfrm>
              <a:off x="3600" y="1392"/>
              <a:ext cx="576" cy="192"/>
              <a:chOff x="3648" y="960"/>
              <a:chExt cx="576" cy="192"/>
            </a:xfrm>
          </p:grpSpPr>
          <p:sp>
            <p:nvSpPr>
              <p:cNvPr id="51" name="Line 51"/>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2" name="Line 52"/>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6" name="Group 53"/>
            <p:cNvGrpSpPr>
              <a:grpSpLocks/>
            </p:cNvGrpSpPr>
            <p:nvPr/>
          </p:nvGrpSpPr>
          <p:grpSpPr bwMode="auto">
            <a:xfrm>
              <a:off x="4752" y="1392"/>
              <a:ext cx="576" cy="192"/>
              <a:chOff x="3648" y="960"/>
              <a:chExt cx="576" cy="192"/>
            </a:xfrm>
          </p:grpSpPr>
          <p:sp>
            <p:nvSpPr>
              <p:cNvPr id="49" name="Line 54"/>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0" name="Line 55"/>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47" name="Line 56"/>
            <p:cNvSpPr>
              <a:spLocks noChangeShapeType="1"/>
            </p:cNvSpPr>
            <p:nvPr/>
          </p:nvSpPr>
          <p:spPr bwMode="auto">
            <a:xfrm flipV="1">
              <a:off x="3888" y="1200"/>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48" name="Line 57"/>
            <p:cNvSpPr>
              <a:spLocks noChangeShapeType="1"/>
            </p:cNvSpPr>
            <p:nvPr/>
          </p:nvSpPr>
          <p:spPr bwMode="auto">
            <a:xfrm flipH="1" flipV="1">
              <a:off x="4464" y="1200"/>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59" name="Text Box 58"/>
          <p:cNvSpPr txBox="1">
            <a:spLocks noChangeArrowheads="1"/>
          </p:cNvSpPr>
          <p:nvPr/>
        </p:nvSpPr>
        <p:spPr bwMode="auto">
          <a:xfrm>
            <a:off x="1675286" y="3617268"/>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128</a:t>
            </a:r>
            <a:r>
              <a:rPr lang="en-US" sz="2400" b="0" i="0" dirty="0">
                <a:latin typeface="+mn-lt"/>
              </a:rPr>
              <a:t>)</a:t>
            </a:r>
          </a:p>
        </p:txBody>
      </p:sp>
      <p:sp>
        <p:nvSpPr>
          <p:cNvPr id="60" name="Text Box 59"/>
          <p:cNvSpPr txBox="1">
            <a:spLocks noChangeArrowheads="1"/>
          </p:cNvSpPr>
          <p:nvPr/>
        </p:nvSpPr>
        <p:spPr bwMode="auto">
          <a:xfrm>
            <a:off x="785797" y="3996035"/>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127</a:t>
            </a:r>
            <a:r>
              <a:rPr lang="en-US" sz="2400" b="0" i="0" dirty="0">
                <a:latin typeface="+mn-lt"/>
              </a:rPr>
              <a:t>)</a:t>
            </a:r>
          </a:p>
        </p:txBody>
      </p:sp>
      <p:sp>
        <p:nvSpPr>
          <p:cNvPr id="61" name="Text Box 60"/>
          <p:cNvSpPr txBox="1">
            <a:spLocks noChangeArrowheads="1"/>
          </p:cNvSpPr>
          <p:nvPr/>
        </p:nvSpPr>
        <p:spPr bwMode="auto">
          <a:xfrm>
            <a:off x="2821996" y="3996035"/>
            <a:ext cx="161775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[2</a:t>
            </a:r>
            <a:r>
              <a:rPr lang="en-US" sz="2400" b="0" i="0" baseline="30000" dirty="0">
                <a:latin typeface="+mn-lt"/>
              </a:rPr>
              <a:t>127</a:t>
            </a:r>
            <a:r>
              <a:rPr lang="en-US" sz="2400" b="0" i="0" dirty="0">
                <a:latin typeface="+mn-lt"/>
              </a:rPr>
              <a:t>, 2</a:t>
            </a:r>
            <a:r>
              <a:rPr lang="en-US" sz="2400" b="0" i="0" baseline="30000" dirty="0">
                <a:latin typeface="+mn-lt"/>
              </a:rPr>
              <a:t>128</a:t>
            </a:r>
            <a:r>
              <a:rPr lang="en-US" sz="2400" b="0" i="0" dirty="0">
                <a:latin typeface="+mn-lt"/>
              </a:rPr>
              <a:t>)</a:t>
            </a:r>
          </a:p>
        </p:txBody>
      </p:sp>
      <p:grpSp>
        <p:nvGrpSpPr>
          <p:cNvPr id="62" name="Group 61"/>
          <p:cNvGrpSpPr>
            <a:grpSpLocks/>
          </p:cNvGrpSpPr>
          <p:nvPr/>
        </p:nvGrpSpPr>
        <p:grpSpPr bwMode="auto">
          <a:xfrm>
            <a:off x="2212396" y="4148435"/>
            <a:ext cx="4648200" cy="152400"/>
            <a:chOff x="1536" y="3120"/>
            <a:chExt cx="2928" cy="96"/>
          </a:xfrm>
        </p:grpSpPr>
        <p:sp>
          <p:nvSpPr>
            <p:cNvPr id="63" name="Oval 62"/>
            <p:cNvSpPr>
              <a:spLocks noChangeArrowheads="1"/>
            </p:cNvSpPr>
            <p:nvPr/>
          </p:nvSpPr>
          <p:spPr bwMode="auto">
            <a:xfrm>
              <a:off x="1536" y="3120"/>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b="0" i="0">
                <a:latin typeface="+mn-lt"/>
              </a:endParaRPr>
            </a:p>
          </p:txBody>
        </p:sp>
        <p:sp>
          <p:nvSpPr>
            <p:cNvPr id="64" name="Oval 63"/>
            <p:cNvSpPr>
              <a:spLocks noChangeArrowheads="1"/>
            </p:cNvSpPr>
            <p:nvPr/>
          </p:nvSpPr>
          <p:spPr bwMode="auto">
            <a:xfrm>
              <a:off x="4368" y="3120"/>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b="0" i="0">
                <a:latin typeface="+mn-lt"/>
              </a:endParaRPr>
            </a:p>
          </p:txBody>
        </p:sp>
      </p:grpSp>
      <p:grpSp>
        <p:nvGrpSpPr>
          <p:cNvPr id="65" name="Group 64"/>
          <p:cNvGrpSpPr>
            <a:grpSpLocks/>
          </p:cNvGrpSpPr>
          <p:nvPr/>
        </p:nvGrpSpPr>
        <p:grpSpPr bwMode="auto">
          <a:xfrm>
            <a:off x="1297996" y="4453235"/>
            <a:ext cx="6477000" cy="152400"/>
            <a:chOff x="960" y="3312"/>
            <a:chExt cx="4080" cy="96"/>
          </a:xfrm>
        </p:grpSpPr>
        <p:sp>
          <p:nvSpPr>
            <p:cNvPr id="66" name="Oval 65"/>
            <p:cNvSpPr>
              <a:spLocks noChangeArrowheads="1"/>
            </p:cNvSpPr>
            <p:nvPr/>
          </p:nvSpPr>
          <p:spPr bwMode="auto">
            <a:xfrm>
              <a:off x="960"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7" name="Oval 66"/>
            <p:cNvSpPr>
              <a:spLocks noChangeArrowheads="1"/>
            </p:cNvSpPr>
            <p:nvPr/>
          </p:nvSpPr>
          <p:spPr bwMode="auto">
            <a:xfrm>
              <a:off x="2112"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8" name="Oval 67"/>
            <p:cNvSpPr>
              <a:spLocks noChangeArrowheads="1"/>
            </p:cNvSpPr>
            <p:nvPr/>
          </p:nvSpPr>
          <p:spPr bwMode="auto">
            <a:xfrm>
              <a:off x="3792"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9" name="Oval 68"/>
            <p:cNvSpPr>
              <a:spLocks noChangeArrowheads="1"/>
            </p:cNvSpPr>
            <p:nvPr/>
          </p:nvSpPr>
          <p:spPr bwMode="auto">
            <a:xfrm>
              <a:off x="4944"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grpSp>
      <p:grpSp>
        <p:nvGrpSpPr>
          <p:cNvPr id="70" name="Group 69"/>
          <p:cNvGrpSpPr>
            <a:grpSpLocks/>
          </p:cNvGrpSpPr>
          <p:nvPr/>
        </p:nvGrpSpPr>
        <p:grpSpPr bwMode="auto">
          <a:xfrm>
            <a:off x="1755196" y="4758035"/>
            <a:ext cx="5562600" cy="152400"/>
            <a:chOff x="1248" y="3504"/>
            <a:chExt cx="3504" cy="96"/>
          </a:xfrm>
        </p:grpSpPr>
        <p:sp>
          <p:nvSpPr>
            <p:cNvPr id="71" name="Oval 70"/>
            <p:cNvSpPr>
              <a:spLocks noChangeArrowheads="1"/>
            </p:cNvSpPr>
            <p:nvPr/>
          </p:nvSpPr>
          <p:spPr bwMode="auto">
            <a:xfrm>
              <a:off x="1248"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2" name="Oval 71"/>
            <p:cNvSpPr>
              <a:spLocks noChangeArrowheads="1"/>
            </p:cNvSpPr>
            <p:nvPr/>
          </p:nvSpPr>
          <p:spPr bwMode="auto">
            <a:xfrm>
              <a:off x="1824"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3" name="Oval 72"/>
            <p:cNvSpPr>
              <a:spLocks noChangeArrowheads="1"/>
            </p:cNvSpPr>
            <p:nvPr/>
          </p:nvSpPr>
          <p:spPr bwMode="auto">
            <a:xfrm>
              <a:off x="4080"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4" name="Oval 73"/>
            <p:cNvSpPr>
              <a:spLocks noChangeArrowheads="1"/>
            </p:cNvSpPr>
            <p:nvPr/>
          </p:nvSpPr>
          <p:spPr bwMode="auto">
            <a:xfrm>
              <a:off x="4656"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grpSp>
      <p:sp>
        <p:nvSpPr>
          <p:cNvPr id="75" name="Text Box 74"/>
          <p:cNvSpPr txBox="1">
            <a:spLocks noChangeArrowheads="1"/>
          </p:cNvSpPr>
          <p:nvPr/>
        </p:nvSpPr>
        <p:spPr bwMode="auto">
          <a:xfrm>
            <a:off x="6168490" y="3615035"/>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128</a:t>
            </a:r>
            <a:r>
              <a:rPr lang="en-US" sz="2400" b="0" i="0" dirty="0">
                <a:latin typeface="+mn-lt"/>
              </a:rPr>
              <a:t>)</a:t>
            </a:r>
          </a:p>
        </p:txBody>
      </p:sp>
      <p:sp>
        <p:nvSpPr>
          <p:cNvPr id="76" name="Text Box 75"/>
          <p:cNvSpPr txBox="1">
            <a:spLocks noChangeArrowheads="1"/>
          </p:cNvSpPr>
          <p:nvPr/>
        </p:nvSpPr>
        <p:spPr bwMode="auto">
          <a:xfrm>
            <a:off x="5205397" y="3996035"/>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127</a:t>
            </a:r>
            <a:r>
              <a:rPr lang="en-US" sz="2400" b="0" i="0" dirty="0">
                <a:latin typeface="+mn-lt"/>
              </a:rPr>
              <a:t>)</a:t>
            </a:r>
          </a:p>
        </p:txBody>
      </p:sp>
      <p:sp>
        <p:nvSpPr>
          <p:cNvPr id="77" name="Text Box 76"/>
          <p:cNvSpPr txBox="1">
            <a:spLocks noChangeArrowheads="1"/>
          </p:cNvSpPr>
          <p:nvPr/>
        </p:nvSpPr>
        <p:spPr bwMode="auto">
          <a:xfrm>
            <a:off x="7241596" y="3996035"/>
            <a:ext cx="161775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[2</a:t>
            </a:r>
            <a:r>
              <a:rPr lang="en-US" sz="2400" b="0" i="0" baseline="30000" dirty="0">
                <a:latin typeface="+mn-lt"/>
              </a:rPr>
              <a:t>127</a:t>
            </a:r>
            <a:r>
              <a:rPr lang="en-US" sz="2400" b="0" i="0" dirty="0">
                <a:latin typeface="+mn-lt"/>
              </a:rPr>
              <a:t>, 2</a:t>
            </a:r>
            <a:r>
              <a:rPr lang="en-US" sz="2400" b="0" i="0" baseline="30000" dirty="0">
                <a:latin typeface="+mn-lt"/>
              </a:rPr>
              <a:t>128</a:t>
            </a:r>
            <a:r>
              <a:rPr lang="en-US" sz="2400" b="0" i="0" dirty="0">
                <a:latin typeface="+mn-lt"/>
              </a:rPr>
              <a:t>)</a:t>
            </a:r>
          </a:p>
        </p:txBody>
      </p:sp>
      <p:sp>
        <p:nvSpPr>
          <p:cNvPr id="78" name="Rectangle 77"/>
          <p:cNvSpPr/>
          <p:nvPr/>
        </p:nvSpPr>
        <p:spPr>
          <a:xfrm>
            <a:off x="1324724" y="5481935"/>
            <a:ext cx="6418351" cy="995065"/>
          </a:xfrm>
          <a:prstGeom prst="rect">
            <a:avLst/>
          </a:prstGeom>
          <a:solidFill>
            <a:schemeClr val="accent3">
              <a:lumMod val="40000"/>
              <a:lumOff val="60000"/>
            </a:schemeClr>
          </a:solidFill>
          <a:ln w="3810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b="0" dirty="0">
                <a:solidFill>
                  <a:schemeClr val="tx1"/>
                </a:solidFill>
                <a:latin typeface="+mn-lt"/>
              </a:rPr>
              <a:t>Finds differing keys </a:t>
            </a:r>
            <a:r>
              <a:rPr lang="en-US" sz="2800" dirty="0">
                <a:solidFill>
                  <a:schemeClr val="tx1"/>
                </a:solidFill>
                <a:latin typeface="+mn-lt"/>
              </a:rPr>
              <a:t>quickly</a:t>
            </a:r>
            <a:r>
              <a:rPr lang="en-US" sz="2800" b="0" dirty="0">
                <a:solidFill>
                  <a:schemeClr val="tx1"/>
                </a:solidFill>
                <a:latin typeface="+mn-lt"/>
              </a:rPr>
              <a:t> and with minimum information exchange</a:t>
            </a:r>
          </a:p>
        </p:txBody>
      </p:sp>
    </p:spTree>
    <p:extLst>
      <p:ext uri="{BB962C8B-B14F-4D97-AF65-F5344CB8AC3E}">
        <p14:creationId xmlns:p14="http://schemas.microsoft.com/office/powerpoint/2010/main" val="998545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Failure detection and ring membership</a:t>
            </a:r>
          </a:p>
        </p:txBody>
      </p:sp>
      <p:sp>
        <p:nvSpPr>
          <p:cNvPr id="3" name="Content Placeholder 2"/>
          <p:cNvSpPr>
            <a:spLocks noGrp="1"/>
          </p:cNvSpPr>
          <p:nvPr>
            <p:ph idx="1"/>
          </p:nvPr>
        </p:nvSpPr>
        <p:spPr>
          <a:xfrm>
            <a:off x="152400" y="1371600"/>
            <a:ext cx="8763000" cy="5036949"/>
          </a:xfrm>
        </p:spPr>
        <p:txBody>
          <a:bodyPr>
            <a:normAutofit/>
          </a:bodyPr>
          <a:lstStyle/>
          <a:p>
            <a:r>
              <a:rPr lang="en-US" altLang="en-US" dirty="0"/>
              <a:t>Server A considers B has failed if B does not reply to A’s message</a:t>
            </a:r>
          </a:p>
          <a:p>
            <a:pPr lvl="1"/>
            <a:r>
              <a:rPr lang="en-US" altLang="en-US" dirty="0"/>
              <a:t>Even if B replies to C</a:t>
            </a:r>
          </a:p>
          <a:p>
            <a:pPr lvl="1"/>
            <a:r>
              <a:rPr lang="en-US" altLang="en-US" dirty="0"/>
              <a:t>A then tries alternative nodes</a:t>
            </a:r>
          </a:p>
          <a:p>
            <a:endParaRPr lang="en-US" altLang="en-US" dirty="0"/>
          </a:p>
          <a:p>
            <a:r>
              <a:rPr lang="en-US" altLang="en-US" dirty="0"/>
              <a:t>With servers join and permanently leave</a:t>
            </a:r>
          </a:p>
          <a:p>
            <a:pPr lvl="1"/>
            <a:r>
              <a:rPr lang="en-US" altLang="en-US" dirty="0"/>
              <a:t>Servers periodically send gossip messages to their neighbors to sync who are in the ring</a:t>
            </a:r>
          </a:p>
          <a:p>
            <a:pPr lvl="1"/>
            <a:r>
              <a:rPr lang="en-US" altLang="en-US" dirty="0"/>
              <a:t>Some servers are chosen as seeds, i.e., common neighbors to all nodes</a:t>
            </a:r>
          </a:p>
          <a:p>
            <a:endParaRPr lang="en-US" alt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48</a:t>
            </a:fld>
            <a:endParaRPr lang="en-US"/>
          </a:p>
        </p:txBody>
      </p:sp>
    </p:spTree>
    <p:extLst>
      <p:ext uri="{BB962C8B-B14F-4D97-AF65-F5344CB8AC3E}">
        <p14:creationId xmlns:p14="http://schemas.microsoft.com/office/powerpoint/2010/main" val="9407855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useful is it to vary N, R, W?</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16545001"/>
              </p:ext>
            </p:extLst>
          </p:nvPr>
        </p:nvGraphicFramePr>
        <p:xfrm>
          <a:off x="152400" y="1571625"/>
          <a:ext cx="8762999" cy="3548380"/>
        </p:xfrm>
        <a:graphic>
          <a:graphicData uri="http://schemas.openxmlformats.org/drawingml/2006/table">
            <a:tbl>
              <a:tblPr firstRow="1" bandRow="1">
                <a:tableStyleId>{5C22544A-7EE6-4342-B048-85BDC9FD1C3A}</a:tableStyleId>
              </a:tblPr>
              <a:tblGrid>
                <a:gridCol w="405694">
                  <a:extLst>
                    <a:ext uri="{9D8B030D-6E8A-4147-A177-3AD203B41FA5}">
                      <a16:colId xmlns:a16="http://schemas.microsoft.com/office/drawing/2014/main" val="20000"/>
                    </a:ext>
                  </a:extLst>
                </a:gridCol>
                <a:gridCol w="405694">
                  <a:extLst>
                    <a:ext uri="{9D8B030D-6E8A-4147-A177-3AD203B41FA5}">
                      <a16:colId xmlns:a16="http://schemas.microsoft.com/office/drawing/2014/main" val="20001"/>
                    </a:ext>
                  </a:extLst>
                </a:gridCol>
                <a:gridCol w="486833">
                  <a:extLst>
                    <a:ext uri="{9D8B030D-6E8A-4147-A177-3AD203B41FA5}">
                      <a16:colId xmlns:a16="http://schemas.microsoft.com/office/drawing/2014/main" val="20002"/>
                    </a:ext>
                  </a:extLst>
                </a:gridCol>
                <a:gridCol w="7464778">
                  <a:extLst>
                    <a:ext uri="{9D8B030D-6E8A-4147-A177-3AD203B41FA5}">
                      <a16:colId xmlns:a16="http://schemas.microsoft.com/office/drawing/2014/main" val="20003"/>
                    </a:ext>
                  </a:extLst>
                </a:gridCol>
              </a:tblGrid>
              <a:tr h="520700">
                <a:tc>
                  <a:txBody>
                    <a:bodyPr/>
                    <a:lstStyle/>
                    <a:p>
                      <a:r>
                        <a:rPr lang="en-US" sz="2800" dirty="0"/>
                        <a:t>N</a:t>
                      </a:r>
                    </a:p>
                  </a:txBody>
                  <a:tcPr/>
                </a:tc>
                <a:tc>
                  <a:txBody>
                    <a:bodyPr/>
                    <a:lstStyle/>
                    <a:p>
                      <a:r>
                        <a:rPr lang="en-US" sz="2800" dirty="0"/>
                        <a:t>R</a:t>
                      </a:r>
                    </a:p>
                  </a:txBody>
                  <a:tcPr/>
                </a:tc>
                <a:tc>
                  <a:txBody>
                    <a:bodyPr/>
                    <a:lstStyle/>
                    <a:p>
                      <a:r>
                        <a:rPr lang="en-US" sz="2800" dirty="0"/>
                        <a:t>W</a:t>
                      </a:r>
                    </a:p>
                  </a:txBody>
                  <a:tcPr/>
                </a:tc>
                <a:tc>
                  <a:txBody>
                    <a:bodyPr/>
                    <a:lstStyle/>
                    <a:p>
                      <a:r>
                        <a:rPr lang="en-US" sz="2800" dirty="0"/>
                        <a:t>Behavior</a:t>
                      </a:r>
                    </a:p>
                  </a:txBody>
                  <a:tcPr/>
                </a:tc>
                <a:extLst>
                  <a:ext uri="{0D108BD9-81ED-4DB2-BD59-A6C34878D82A}">
                    <a16:rowId xmlns:a16="http://schemas.microsoft.com/office/drawing/2014/main" val="10000"/>
                  </a:ext>
                </a:extLst>
              </a:tr>
              <a:tr h="520700">
                <a:tc>
                  <a:txBody>
                    <a:bodyPr/>
                    <a:lstStyle/>
                    <a:p>
                      <a:r>
                        <a:rPr lang="en-US" sz="2800" b="1" dirty="0"/>
                        <a:t>3</a:t>
                      </a:r>
                    </a:p>
                  </a:txBody>
                  <a:tcPr/>
                </a:tc>
                <a:tc>
                  <a:txBody>
                    <a:bodyPr/>
                    <a:lstStyle/>
                    <a:p>
                      <a:r>
                        <a:rPr lang="en-US" sz="2800" b="1" dirty="0"/>
                        <a:t>2</a:t>
                      </a:r>
                    </a:p>
                  </a:txBody>
                  <a:tcPr/>
                </a:tc>
                <a:tc>
                  <a:txBody>
                    <a:bodyPr/>
                    <a:lstStyle/>
                    <a:p>
                      <a:r>
                        <a:rPr lang="en-US" sz="2800" b="1" dirty="0"/>
                        <a:t>2</a:t>
                      </a:r>
                    </a:p>
                  </a:txBody>
                  <a:tcPr/>
                </a:tc>
                <a:tc>
                  <a:txBody>
                    <a:bodyPr/>
                    <a:lstStyle/>
                    <a:p>
                      <a:r>
                        <a:rPr lang="en-US" sz="2800" b="1" dirty="0"/>
                        <a:t>Parameters from paper:</a:t>
                      </a:r>
                    </a:p>
                    <a:p>
                      <a:r>
                        <a:rPr lang="en-US" sz="2800" b="1" dirty="0"/>
                        <a:t>Good durability, good R/W</a:t>
                      </a:r>
                      <a:r>
                        <a:rPr lang="en-US" sz="2800" b="1" baseline="0" dirty="0"/>
                        <a:t> latency</a:t>
                      </a:r>
                      <a:endParaRPr lang="en-US" sz="2800" b="1" dirty="0"/>
                    </a:p>
                  </a:txBody>
                  <a:tcPr/>
                </a:tc>
                <a:extLst>
                  <a:ext uri="{0D108BD9-81ED-4DB2-BD59-A6C34878D82A}">
                    <a16:rowId xmlns:a16="http://schemas.microsoft.com/office/drawing/2014/main" val="10001"/>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1</a:t>
                      </a:r>
                    </a:p>
                  </a:txBody>
                  <a:tcPr/>
                </a:tc>
                <a:tc>
                  <a:txBody>
                    <a:bodyPr/>
                    <a:lstStyle/>
                    <a:p>
                      <a:endParaRPr lang="en-US" sz="2800" b="1" dirty="0">
                        <a:solidFill>
                          <a:schemeClr val="accent3">
                            <a:lumMod val="50000"/>
                          </a:schemeClr>
                        </a:solidFill>
                      </a:endParaRPr>
                    </a:p>
                  </a:txBody>
                  <a:tcPr/>
                </a:tc>
                <a:extLst>
                  <a:ext uri="{0D108BD9-81ED-4DB2-BD59-A6C34878D82A}">
                    <a16:rowId xmlns:a16="http://schemas.microsoft.com/office/drawing/2014/main" val="10002"/>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3</a:t>
                      </a:r>
                    </a:p>
                  </a:txBody>
                  <a:tcPr/>
                </a:tc>
                <a:tc>
                  <a:txBody>
                    <a:bodyPr/>
                    <a:lstStyle/>
                    <a:p>
                      <a:endParaRPr lang="en-US" sz="2800" dirty="0"/>
                    </a:p>
                  </a:txBody>
                  <a:tcPr/>
                </a:tc>
                <a:extLst>
                  <a:ext uri="{0D108BD9-81ED-4DB2-BD59-A6C34878D82A}">
                    <a16:rowId xmlns:a16="http://schemas.microsoft.com/office/drawing/2014/main" val="10003"/>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3</a:t>
                      </a:r>
                    </a:p>
                  </a:txBody>
                  <a:tcPr/>
                </a:tc>
                <a:tc>
                  <a:txBody>
                    <a:bodyPr/>
                    <a:lstStyle/>
                    <a:p>
                      <a:endParaRPr lang="en-US" sz="2800" dirty="0"/>
                    </a:p>
                  </a:txBody>
                  <a:tcPr/>
                </a:tc>
                <a:extLst>
                  <a:ext uri="{0D108BD9-81ED-4DB2-BD59-A6C34878D82A}">
                    <a16:rowId xmlns:a16="http://schemas.microsoft.com/office/drawing/2014/main" val="10004"/>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1</a:t>
                      </a:r>
                    </a:p>
                  </a:txBody>
                  <a:tcPr/>
                </a:tc>
                <a:tc>
                  <a:txBody>
                    <a:bodyPr/>
                    <a:lstStyle/>
                    <a:p>
                      <a:endParaRPr lang="en-US" sz="2800" dirty="0"/>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6A4A4DBD-C1B9-FE40-8FEF-473DBC8C018B}" type="slidenum">
              <a:rPr lang="en-US" smtClean="0"/>
              <a:pPr/>
              <a:t>49</a:t>
            </a:fld>
            <a:endParaRPr lang="en-US"/>
          </a:p>
        </p:txBody>
      </p:sp>
    </p:spTree>
    <p:extLst>
      <p:ext uri="{BB962C8B-B14F-4D97-AF65-F5344CB8AC3E}">
        <p14:creationId xmlns:p14="http://schemas.microsoft.com/office/powerpoint/2010/main" val="4218249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sz="2800" dirty="0"/>
              <a:t>How is data partitioned across machines so the system scales?</a:t>
            </a:r>
            <a:endParaRPr lang="en-US" altLang="en-US" sz="2800" b="1" dirty="0">
              <a:solidFill>
                <a:srgbClr val="FF0000"/>
              </a:solidFill>
            </a:endParaRPr>
          </a:p>
          <a:p>
            <a:pPr marL="0" indent="0">
              <a:buNone/>
            </a:pPr>
            <a:endParaRPr lang="en-US" altLang="en-US" sz="2800" dirty="0"/>
          </a:p>
          <a:p>
            <a:r>
              <a:rPr lang="en-US" altLang="en-US" sz="2800" dirty="0"/>
              <a:t>How are failures handled so the system is always on?</a:t>
            </a:r>
          </a:p>
        </p:txBody>
      </p:sp>
      <p:sp>
        <p:nvSpPr>
          <p:cNvPr id="4" name="Slide Number Placeholder 3"/>
          <p:cNvSpPr>
            <a:spLocks noGrp="1"/>
          </p:cNvSpPr>
          <p:nvPr>
            <p:ph type="sldNum" sz="quarter" idx="12"/>
          </p:nvPr>
        </p:nvSpPr>
        <p:spPr/>
        <p:txBody>
          <a:bodyPr/>
          <a:lstStyle/>
          <a:p>
            <a:fld id="{79B52DDF-CCE5-9644-9AF3-BFB84D893AE1}" type="slidenum">
              <a:rPr lang="en-US" smtClean="0"/>
              <a:pPr/>
              <a:t>5</a:t>
            </a:fld>
            <a:endParaRPr lang="en-US"/>
          </a:p>
        </p:txBody>
      </p:sp>
      <p:sp>
        <p:nvSpPr>
          <p:cNvPr id="2" name="Title 1"/>
          <p:cNvSpPr>
            <a:spLocks noGrp="1"/>
          </p:cNvSpPr>
          <p:nvPr>
            <p:ph type="title"/>
          </p:nvPr>
        </p:nvSpPr>
        <p:spPr/>
        <p:txBody>
          <a:bodyPr/>
          <a:lstStyle/>
          <a:p>
            <a:r>
              <a:rPr lang="en-US" altLang="en-US" dirty="0"/>
              <a:t>Two questions (challenges)</a:t>
            </a:r>
            <a:endParaRPr lang="en-US" dirty="0"/>
          </a:p>
        </p:txBody>
      </p:sp>
    </p:spTree>
    <p:extLst>
      <p:ext uri="{BB962C8B-B14F-4D97-AF65-F5344CB8AC3E}">
        <p14:creationId xmlns:p14="http://schemas.microsoft.com/office/powerpoint/2010/main" val="33337047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useful is it to vary N, R, W?</a:t>
            </a:r>
          </a:p>
        </p:txBody>
      </p:sp>
      <p:graphicFrame>
        <p:nvGraphicFramePr>
          <p:cNvPr id="5" name="Content Placeholder 4"/>
          <p:cNvGraphicFramePr>
            <a:graphicFrameLocks noGrp="1"/>
          </p:cNvGraphicFramePr>
          <p:nvPr>
            <p:ph idx="1"/>
          </p:nvPr>
        </p:nvGraphicFramePr>
        <p:xfrm>
          <a:off x="152400" y="1571625"/>
          <a:ext cx="8762999" cy="3548380"/>
        </p:xfrm>
        <a:graphic>
          <a:graphicData uri="http://schemas.openxmlformats.org/drawingml/2006/table">
            <a:tbl>
              <a:tblPr firstRow="1" bandRow="1">
                <a:tableStyleId>{5C22544A-7EE6-4342-B048-85BDC9FD1C3A}</a:tableStyleId>
              </a:tblPr>
              <a:tblGrid>
                <a:gridCol w="405694">
                  <a:extLst>
                    <a:ext uri="{9D8B030D-6E8A-4147-A177-3AD203B41FA5}">
                      <a16:colId xmlns:a16="http://schemas.microsoft.com/office/drawing/2014/main" val="20000"/>
                    </a:ext>
                  </a:extLst>
                </a:gridCol>
                <a:gridCol w="405694">
                  <a:extLst>
                    <a:ext uri="{9D8B030D-6E8A-4147-A177-3AD203B41FA5}">
                      <a16:colId xmlns:a16="http://schemas.microsoft.com/office/drawing/2014/main" val="20001"/>
                    </a:ext>
                  </a:extLst>
                </a:gridCol>
                <a:gridCol w="486833">
                  <a:extLst>
                    <a:ext uri="{9D8B030D-6E8A-4147-A177-3AD203B41FA5}">
                      <a16:colId xmlns:a16="http://schemas.microsoft.com/office/drawing/2014/main" val="20002"/>
                    </a:ext>
                  </a:extLst>
                </a:gridCol>
                <a:gridCol w="7464778">
                  <a:extLst>
                    <a:ext uri="{9D8B030D-6E8A-4147-A177-3AD203B41FA5}">
                      <a16:colId xmlns:a16="http://schemas.microsoft.com/office/drawing/2014/main" val="20003"/>
                    </a:ext>
                  </a:extLst>
                </a:gridCol>
              </a:tblGrid>
              <a:tr h="520700">
                <a:tc>
                  <a:txBody>
                    <a:bodyPr/>
                    <a:lstStyle/>
                    <a:p>
                      <a:r>
                        <a:rPr lang="en-US" sz="2800" dirty="0"/>
                        <a:t>N</a:t>
                      </a:r>
                    </a:p>
                  </a:txBody>
                  <a:tcPr/>
                </a:tc>
                <a:tc>
                  <a:txBody>
                    <a:bodyPr/>
                    <a:lstStyle/>
                    <a:p>
                      <a:r>
                        <a:rPr lang="en-US" sz="2800" dirty="0"/>
                        <a:t>R</a:t>
                      </a:r>
                    </a:p>
                  </a:txBody>
                  <a:tcPr/>
                </a:tc>
                <a:tc>
                  <a:txBody>
                    <a:bodyPr/>
                    <a:lstStyle/>
                    <a:p>
                      <a:r>
                        <a:rPr lang="en-US" sz="2800" dirty="0"/>
                        <a:t>W</a:t>
                      </a:r>
                    </a:p>
                  </a:txBody>
                  <a:tcPr/>
                </a:tc>
                <a:tc>
                  <a:txBody>
                    <a:bodyPr/>
                    <a:lstStyle/>
                    <a:p>
                      <a:r>
                        <a:rPr lang="en-US" sz="2800" dirty="0"/>
                        <a:t>Behavior</a:t>
                      </a:r>
                    </a:p>
                  </a:txBody>
                  <a:tcPr/>
                </a:tc>
                <a:extLst>
                  <a:ext uri="{0D108BD9-81ED-4DB2-BD59-A6C34878D82A}">
                    <a16:rowId xmlns:a16="http://schemas.microsoft.com/office/drawing/2014/main" val="10000"/>
                  </a:ext>
                </a:extLst>
              </a:tr>
              <a:tr h="520700">
                <a:tc>
                  <a:txBody>
                    <a:bodyPr/>
                    <a:lstStyle/>
                    <a:p>
                      <a:r>
                        <a:rPr lang="en-US" sz="2800" b="1" dirty="0"/>
                        <a:t>3</a:t>
                      </a:r>
                    </a:p>
                  </a:txBody>
                  <a:tcPr/>
                </a:tc>
                <a:tc>
                  <a:txBody>
                    <a:bodyPr/>
                    <a:lstStyle/>
                    <a:p>
                      <a:r>
                        <a:rPr lang="en-US" sz="2800" b="1" dirty="0"/>
                        <a:t>2</a:t>
                      </a:r>
                    </a:p>
                  </a:txBody>
                  <a:tcPr/>
                </a:tc>
                <a:tc>
                  <a:txBody>
                    <a:bodyPr/>
                    <a:lstStyle/>
                    <a:p>
                      <a:r>
                        <a:rPr lang="en-US" sz="2800" b="1" dirty="0"/>
                        <a:t>2</a:t>
                      </a:r>
                    </a:p>
                  </a:txBody>
                  <a:tcPr/>
                </a:tc>
                <a:tc>
                  <a:txBody>
                    <a:bodyPr/>
                    <a:lstStyle/>
                    <a:p>
                      <a:r>
                        <a:rPr lang="en-US" sz="2800" b="1" dirty="0"/>
                        <a:t>Parameters from paper:</a:t>
                      </a:r>
                    </a:p>
                    <a:p>
                      <a:r>
                        <a:rPr lang="en-US" sz="2800" b="1" dirty="0"/>
                        <a:t>Good durability, good R/W</a:t>
                      </a:r>
                      <a:r>
                        <a:rPr lang="en-US" sz="2800" b="1" baseline="0" dirty="0"/>
                        <a:t> latency</a:t>
                      </a:r>
                      <a:endParaRPr lang="en-US" sz="2800" b="1" dirty="0"/>
                    </a:p>
                  </a:txBody>
                  <a:tcPr/>
                </a:tc>
                <a:extLst>
                  <a:ext uri="{0D108BD9-81ED-4DB2-BD59-A6C34878D82A}">
                    <a16:rowId xmlns:a16="http://schemas.microsoft.com/office/drawing/2014/main" val="10001"/>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1</a:t>
                      </a:r>
                    </a:p>
                  </a:txBody>
                  <a:tcPr/>
                </a:tc>
                <a:tc>
                  <a:txBody>
                    <a:bodyPr/>
                    <a:lstStyle/>
                    <a:p>
                      <a:r>
                        <a:rPr lang="en-US" sz="2800" dirty="0"/>
                        <a:t>Slow reads, </a:t>
                      </a:r>
                      <a:r>
                        <a:rPr lang="en-US" sz="2800" b="1" dirty="0">
                          <a:solidFill>
                            <a:srgbClr val="FF0000"/>
                          </a:solidFill>
                        </a:rPr>
                        <a:t>weak durability,</a:t>
                      </a:r>
                      <a:r>
                        <a:rPr lang="en-US" sz="2800" dirty="0"/>
                        <a:t> </a:t>
                      </a:r>
                      <a:r>
                        <a:rPr lang="en-US" sz="2800" b="1" dirty="0">
                          <a:solidFill>
                            <a:schemeClr val="accent3">
                              <a:lumMod val="50000"/>
                            </a:schemeClr>
                          </a:solidFill>
                        </a:rPr>
                        <a:t>fast writes</a:t>
                      </a:r>
                    </a:p>
                  </a:txBody>
                  <a:tcPr/>
                </a:tc>
                <a:extLst>
                  <a:ext uri="{0D108BD9-81ED-4DB2-BD59-A6C34878D82A}">
                    <a16:rowId xmlns:a16="http://schemas.microsoft.com/office/drawing/2014/main" val="10002"/>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3</a:t>
                      </a:r>
                    </a:p>
                  </a:txBody>
                  <a:tcPr/>
                </a:tc>
                <a:tc>
                  <a:txBody>
                    <a:bodyPr/>
                    <a:lstStyle/>
                    <a:p>
                      <a:r>
                        <a:rPr lang="en-US" sz="2800" b="1" dirty="0">
                          <a:solidFill>
                            <a:srgbClr val="FF0000"/>
                          </a:solidFill>
                        </a:rPr>
                        <a:t>Slow writes, </a:t>
                      </a:r>
                      <a:r>
                        <a:rPr lang="en-US" sz="2800" dirty="0"/>
                        <a:t>strong</a:t>
                      </a:r>
                      <a:r>
                        <a:rPr lang="en-US" sz="2800" baseline="0" dirty="0"/>
                        <a:t> durability, fast reads</a:t>
                      </a:r>
                      <a:endParaRPr lang="en-US" sz="2800" dirty="0"/>
                    </a:p>
                  </a:txBody>
                  <a:tcPr/>
                </a:tc>
                <a:extLst>
                  <a:ext uri="{0D108BD9-81ED-4DB2-BD59-A6C34878D82A}">
                    <a16:rowId xmlns:a16="http://schemas.microsoft.com/office/drawing/2014/main" val="10003"/>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3</a:t>
                      </a:r>
                    </a:p>
                  </a:txBody>
                  <a:tcPr/>
                </a:tc>
                <a:tc>
                  <a:txBody>
                    <a:bodyPr/>
                    <a:lstStyle/>
                    <a:p>
                      <a:r>
                        <a:rPr lang="en-US" sz="2800" dirty="0"/>
                        <a:t>More likely</a:t>
                      </a:r>
                      <a:r>
                        <a:rPr lang="en-US" sz="2800" baseline="0" dirty="0"/>
                        <a:t> that </a:t>
                      </a:r>
                      <a:r>
                        <a:rPr lang="en-US" sz="2800" b="1" baseline="0" dirty="0">
                          <a:solidFill>
                            <a:schemeClr val="accent3">
                              <a:lumMod val="50000"/>
                            </a:schemeClr>
                          </a:solidFill>
                        </a:rPr>
                        <a:t>reads see all prior writes</a:t>
                      </a:r>
                      <a:r>
                        <a:rPr lang="en-US" sz="2800" baseline="0" dirty="0"/>
                        <a:t>?</a:t>
                      </a:r>
                      <a:endParaRPr lang="en-US" sz="2800" dirty="0"/>
                    </a:p>
                  </a:txBody>
                  <a:tcPr/>
                </a:tc>
                <a:extLst>
                  <a:ext uri="{0D108BD9-81ED-4DB2-BD59-A6C34878D82A}">
                    <a16:rowId xmlns:a16="http://schemas.microsoft.com/office/drawing/2014/main" val="10004"/>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1</a:t>
                      </a:r>
                    </a:p>
                  </a:txBody>
                  <a:tcPr/>
                </a:tc>
                <a:tc>
                  <a:txBody>
                    <a:bodyPr/>
                    <a:lstStyle/>
                    <a:p>
                      <a:r>
                        <a:rPr lang="en-US" sz="2800" dirty="0"/>
                        <a:t>Read quorum </a:t>
                      </a:r>
                      <a:r>
                        <a:rPr lang="en-US" sz="2800" b="1" dirty="0">
                          <a:solidFill>
                            <a:srgbClr val="FF0000"/>
                          </a:solidFill>
                        </a:rPr>
                        <a:t>may not overlap </a:t>
                      </a:r>
                      <a:r>
                        <a:rPr lang="en-US" sz="2800" dirty="0"/>
                        <a:t>write quorum</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6A4A4DBD-C1B9-FE40-8FEF-473DBC8C018B}" type="slidenum">
              <a:rPr lang="en-US" smtClean="0"/>
              <a:pPr/>
              <a:t>50</a:t>
            </a:fld>
            <a:endParaRPr lang="en-US"/>
          </a:p>
        </p:txBody>
      </p:sp>
    </p:spTree>
    <p:extLst>
      <p:ext uri="{BB962C8B-B14F-4D97-AF65-F5344CB8AC3E}">
        <p14:creationId xmlns:p14="http://schemas.microsoft.com/office/powerpoint/2010/main" val="12398594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Dynamo: Take-aways ideas</a:t>
            </a:r>
          </a:p>
        </p:txBody>
      </p:sp>
      <p:sp>
        <p:nvSpPr>
          <p:cNvPr id="3" name="Content Placeholder 2"/>
          <p:cNvSpPr>
            <a:spLocks noGrp="1"/>
          </p:cNvSpPr>
          <p:nvPr>
            <p:ph idx="1"/>
          </p:nvPr>
        </p:nvSpPr>
        <p:spPr>
          <a:xfrm>
            <a:off x="152400" y="1371600"/>
            <a:ext cx="8763000" cy="5036949"/>
          </a:xfrm>
        </p:spPr>
        <p:txBody>
          <a:bodyPr>
            <a:normAutofit/>
          </a:bodyPr>
          <a:lstStyle/>
          <a:p>
            <a:r>
              <a:rPr lang="en-US" altLang="en-US" sz="2800" dirty="0"/>
              <a:t>Availability is important</a:t>
            </a:r>
          </a:p>
          <a:p>
            <a:pPr lvl="1"/>
            <a:r>
              <a:rPr lang="en-US" altLang="en-US" sz="2400" dirty="0"/>
              <a:t>Systems need to be scalable and reliable</a:t>
            </a:r>
          </a:p>
          <a:p>
            <a:endParaRPr lang="en-US" altLang="en-US" dirty="0"/>
          </a:p>
          <a:p>
            <a:r>
              <a:rPr lang="en-US" altLang="en-US" sz="2800" dirty="0"/>
              <a:t>Dynamo is eventually consistent</a:t>
            </a:r>
          </a:p>
          <a:p>
            <a:pPr lvl="1"/>
            <a:r>
              <a:rPr lang="en-US" altLang="en-US" sz="2400" dirty="0"/>
              <a:t>Many design decisions </a:t>
            </a:r>
            <a:r>
              <a:rPr lang="en-US" altLang="en-US" sz="2400" b="1" dirty="0">
                <a:solidFill>
                  <a:srgbClr val="E46C0A"/>
                </a:solidFill>
              </a:rPr>
              <a:t>trade consistency for availability</a:t>
            </a:r>
          </a:p>
          <a:p>
            <a:endParaRPr lang="en-US" altLang="en-US" dirty="0"/>
          </a:p>
          <a:p>
            <a:r>
              <a:rPr lang="en-US" altLang="en-US" sz="2800" dirty="0"/>
              <a:t>Core techniques</a:t>
            </a:r>
          </a:p>
          <a:p>
            <a:pPr lvl="1"/>
            <a:r>
              <a:rPr lang="en-US" altLang="en-US" sz="2400" b="1" dirty="0"/>
              <a:t>Consistent hashing</a:t>
            </a:r>
            <a:r>
              <a:rPr lang="en-US" altLang="en-US" sz="2400" dirty="0"/>
              <a:t>: data partitioning</a:t>
            </a:r>
          </a:p>
          <a:p>
            <a:pPr lvl="1"/>
            <a:r>
              <a:rPr lang="en-US" altLang="en-US" sz="2400" b="1" dirty="0"/>
              <a:t>Replication, preference list, sloppy quorum, hinted handoff</a:t>
            </a:r>
            <a:r>
              <a:rPr lang="en-US" altLang="en-US" sz="2400" dirty="0"/>
              <a:t>: availability under failures</a:t>
            </a:r>
          </a:p>
          <a:p>
            <a:pPr lvl="1"/>
            <a:r>
              <a:rPr lang="en-US" altLang="en-US" sz="2400" b="1" dirty="0"/>
              <a:t>Vector clocks</a:t>
            </a:r>
            <a:r>
              <a:rPr lang="en-US" altLang="en-US" sz="2400" dirty="0"/>
              <a:t>: conflict resolution (partly automatic, rest app.)</a:t>
            </a:r>
          </a:p>
          <a:p>
            <a:pPr lvl="1"/>
            <a:r>
              <a:rPr lang="en-US" altLang="en-US" sz="2400" b="1" dirty="0"/>
              <a:t>Anti-entropy</a:t>
            </a:r>
            <a:r>
              <a:rPr lang="en-US" altLang="en-US" sz="2400" dirty="0"/>
              <a:t>: synchronize replicas </a:t>
            </a:r>
          </a:p>
          <a:p>
            <a:pPr lvl="1"/>
            <a:r>
              <a:rPr lang="en-US" altLang="en-US" sz="2400" b="1" dirty="0"/>
              <a:t>Gossip</a:t>
            </a:r>
            <a:r>
              <a:rPr lang="en-US" altLang="en-US" sz="2400" dirty="0"/>
              <a:t>: synchronize ring membership</a:t>
            </a:r>
          </a:p>
        </p:txBody>
      </p:sp>
      <p:sp>
        <p:nvSpPr>
          <p:cNvPr id="4" name="Slide Number Placeholder 3"/>
          <p:cNvSpPr>
            <a:spLocks noGrp="1"/>
          </p:cNvSpPr>
          <p:nvPr>
            <p:ph type="sldNum" sz="quarter" idx="12"/>
          </p:nvPr>
        </p:nvSpPr>
        <p:spPr/>
        <p:txBody>
          <a:bodyPr/>
          <a:lstStyle/>
          <a:p>
            <a:fld id="{6A4A4DBD-C1B9-FE40-8FEF-473DBC8C018B}" type="slidenum">
              <a:rPr lang="en-US" smtClean="0"/>
              <a:pPr/>
              <a:t>51</a:t>
            </a:fld>
            <a:endParaRPr lang="en-US"/>
          </a:p>
        </p:txBody>
      </p:sp>
    </p:spTree>
    <p:extLst>
      <p:ext uri="{BB962C8B-B14F-4D97-AF65-F5344CB8AC3E}">
        <p14:creationId xmlns:p14="http://schemas.microsoft.com/office/powerpoint/2010/main" val="4294456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b="1" dirty="0"/>
              <a:t>Background and system model</a:t>
            </a:r>
          </a:p>
          <a:p>
            <a:pPr marL="514350" indent="-514350">
              <a:buFont typeface="+mj-lt"/>
              <a:buAutoNum type="arabicPeriod"/>
            </a:pPr>
            <a:endParaRPr lang="en-US" sz="3200" dirty="0"/>
          </a:p>
          <a:p>
            <a:pPr marL="514350" indent="-514350">
              <a:buFont typeface="+mj-lt"/>
              <a:buAutoNum type="arabicPeriod"/>
            </a:pPr>
            <a:r>
              <a:rPr lang="en-US" sz="3200" dirty="0"/>
              <a:t>Data partitioning</a:t>
            </a:r>
          </a:p>
          <a:p>
            <a:pPr marL="514350" indent="-514350">
              <a:buFont typeface="+mj-lt"/>
              <a:buAutoNum type="arabicPeriod"/>
            </a:pPr>
            <a:endParaRPr lang="en-US" sz="3200" dirty="0"/>
          </a:p>
          <a:p>
            <a:pPr marL="514350" indent="-514350">
              <a:buFont typeface="+mj-lt"/>
              <a:buAutoNum type="arabicPeriod"/>
            </a:pPr>
            <a:r>
              <a:rPr lang="en-US" sz="3200" dirty="0"/>
              <a:t>Failure handling</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6</a:t>
            </a:fld>
            <a:endParaRPr lang="en-US"/>
          </a:p>
        </p:txBody>
      </p:sp>
      <p:sp>
        <p:nvSpPr>
          <p:cNvPr id="4" name="Title 3"/>
          <p:cNvSpPr>
            <a:spLocks noGrp="1"/>
          </p:cNvSpPr>
          <p:nvPr>
            <p:ph type="title"/>
          </p:nvPr>
        </p:nvSpPr>
        <p:spPr/>
        <p:txBody>
          <a:bodyPr/>
          <a:lstStyle/>
          <a:p>
            <a:r>
              <a:rPr lang="en-US" dirty="0"/>
              <a:t>Today: Amazon Dynamo</a:t>
            </a:r>
          </a:p>
        </p:txBody>
      </p:sp>
    </p:spTree>
    <p:extLst>
      <p:ext uri="{BB962C8B-B14F-4D97-AF65-F5344CB8AC3E}">
        <p14:creationId xmlns:p14="http://schemas.microsoft.com/office/powerpoint/2010/main" val="1387745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10</a:t>
            </a:r>
            <a:r>
              <a:rPr lang="en-US" baseline="30000" dirty="0"/>
              <a:t>4</a:t>
            </a:r>
            <a:r>
              <a:rPr lang="en-US" dirty="0"/>
              <a:t>s of servers in multiple DCs</a:t>
            </a:r>
            <a:endParaRPr lang="en-US" dirty="0">
              <a:solidFill>
                <a:schemeClr val="accent5">
                  <a:lumMod val="50000"/>
                </a:schemeClr>
              </a:solidFill>
            </a:endParaRPr>
          </a:p>
          <a:p>
            <a:pPr lvl="1"/>
            <a:r>
              <a:rPr lang="en-US" sz="2000" dirty="0"/>
              <a:t>10</a:t>
            </a:r>
            <a:r>
              <a:rPr lang="en-US" sz="2000" baseline="30000" dirty="0"/>
              <a:t>6</a:t>
            </a:r>
            <a:r>
              <a:rPr lang="en-US" sz="2000" dirty="0"/>
              <a:t>s of servers, 80+ DCs (as of now)</a:t>
            </a:r>
          </a:p>
          <a:p>
            <a:pPr marL="609447" lvl="1" indent="0">
              <a:buNone/>
            </a:pPr>
            <a:endParaRPr lang="en-US" sz="2800" dirty="0"/>
          </a:p>
          <a:p>
            <a:r>
              <a:rPr lang="en-US" dirty="0"/>
              <a:t>10</a:t>
            </a:r>
            <a:r>
              <a:rPr lang="en-US" baseline="30000" dirty="0"/>
              <a:t>7</a:t>
            </a:r>
            <a:r>
              <a:rPr lang="en-US" dirty="0"/>
              <a:t>s of customers at peaks</a:t>
            </a:r>
          </a:p>
          <a:p>
            <a:pPr lvl="1"/>
            <a:r>
              <a:rPr lang="en-US" sz="2000" dirty="0"/>
              <a:t>20M+ purchases in US </a:t>
            </a:r>
            <a:r>
              <a:rPr lang="en-US" sz="1800" dirty="0"/>
              <a:t>(Prime Day ’20)</a:t>
            </a:r>
          </a:p>
          <a:p>
            <a:endParaRPr lang="en-US" sz="2800" dirty="0"/>
          </a:p>
          <a:p>
            <a:r>
              <a:rPr lang="en-US" dirty="0"/>
              <a:t>Tiered architecture </a:t>
            </a:r>
            <a:r>
              <a:rPr lang="en-US" sz="2000" dirty="0"/>
              <a:t>(similar today)</a:t>
            </a:r>
          </a:p>
          <a:p>
            <a:pPr lvl="1"/>
            <a:r>
              <a:rPr lang="en-US" sz="2400" dirty="0"/>
              <a:t>Service-oriented architecture</a:t>
            </a:r>
          </a:p>
          <a:p>
            <a:pPr lvl="1"/>
            <a:r>
              <a:rPr lang="en-US" sz="2400" dirty="0">
                <a:solidFill>
                  <a:srgbClr val="0000FF"/>
                </a:solidFill>
              </a:rPr>
              <a:t>Stateless</a:t>
            </a:r>
            <a:r>
              <a:rPr lang="en-US" sz="2400" dirty="0"/>
              <a:t> web servers </a:t>
            </a:r>
          </a:p>
          <a:p>
            <a:pPr marL="609448" lvl="1" indent="0">
              <a:buNone/>
            </a:pPr>
            <a:r>
              <a:rPr lang="en-US" sz="2400" dirty="0"/>
              <a:t>   &amp; aggregators</a:t>
            </a:r>
          </a:p>
          <a:p>
            <a:pPr lvl="1"/>
            <a:r>
              <a:rPr lang="en-US" sz="2400" dirty="0">
                <a:solidFill>
                  <a:srgbClr val="009900"/>
                </a:solidFill>
              </a:rPr>
              <a:t>Stateful</a:t>
            </a:r>
            <a:r>
              <a:rPr lang="en-US" sz="2400" dirty="0"/>
              <a:t> storage servers</a:t>
            </a:r>
          </a:p>
        </p:txBody>
      </p:sp>
      <p:sp>
        <p:nvSpPr>
          <p:cNvPr id="4" name="Slide Number Placeholder 3"/>
          <p:cNvSpPr>
            <a:spLocks noGrp="1"/>
          </p:cNvSpPr>
          <p:nvPr>
            <p:ph type="sldNum" sz="quarter" idx="12"/>
          </p:nvPr>
        </p:nvSpPr>
        <p:spPr/>
        <p:txBody>
          <a:bodyPr/>
          <a:lstStyle/>
          <a:p>
            <a:fld id="{79B52DDF-CCE5-9644-9AF3-BFB84D893AE1}" type="slidenum">
              <a:rPr lang="en-US" smtClean="0"/>
              <a:pPr/>
              <a:t>7</a:t>
            </a:fld>
            <a:endParaRPr lang="en-US"/>
          </a:p>
        </p:txBody>
      </p:sp>
      <p:sp>
        <p:nvSpPr>
          <p:cNvPr id="2" name="Title 1"/>
          <p:cNvSpPr>
            <a:spLocks noGrp="1"/>
          </p:cNvSpPr>
          <p:nvPr>
            <p:ph type="title"/>
          </p:nvPr>
        </p:nvSpPr>
        <p:spPr/>
        <p:txBody>
          <a:bodyPr/>
          <a:lstStyle/>
          <a:p>
            <a:r>
              <a:rPr lang="en-US" dirty="0"/>
              <a:t>Amazon in 2007</a:t>
            </a:r>
          </a:p>
        </p:txBody>
      </p:sp>
      <p:pic>
        <p:nvPicPr>
          <p:cNvPr id="5" name="Picture 4" descr="Diagram&#10;&#10;Description automatically generated">
            <a:extLst>
              <a:ext uri="{FF2B5EF4-FFF2-40B4-BE49-F238E27FC236}">
                <a16:creationId xmlns:a16="http://schemas.microsoft.com/office/drawing/2014/main" id="{3B5D30D1-7F59-424F-93C1-42FA9E87D7F8}"/>
              </a:ext>
            </a:extLst>
          </p:cNvPr>
          <p:cNvPicPr>
            <a:picLocks noChangeAspect="1"/>
          </p:cNvPicPr>
          <p:nvPr/>
        </p:nvPicPr>
        <p:blipFill>
          <a:blip r:embed="rId3"/>
          <a:stretch>
            <a:fillRect/>
          </a:stretch>
        </p:blipFill>
        <p:spPr>
          <a:xfrm>
            <a:off x="4992540" y="1409715"/>
            <a:ext cx="3999060" cy="5143486"/>
          </a:xfrm>
          <a:prstGeom prst="rect">
            <a:avLst/>
          </a:prstGeom>
        </p:spPr>
      </p:pic>
      <p:sp>
        <p:nvSpPr>
          <p:cNvPr id="6" name="Rounded Rectangle 5">
            <a:extLst>
              <a:ext uri="{FF2B5EF4-FFF2-40B4-BE49-F238E27FC236}">
                <a16:creationId xmlns:a16="http://schemas.microsoft.com/office/drawing/2014/main" id="{F74DBE70-F150-1844-AC3B-E157FC725D78}"/>
              </a:ext>
            </a:extLst>
          </p:cNvPr>
          <p:cNvSpPr/>
          <p:nvPr/>
        </p:nvSpPr>
        <p:spPr>
          <a:xfrm>
            <a:off x="5190029" y="2230958"/>
            <a:ext cx="3036042" cy="1969981"/>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21888" tIns="60944" rIns="121888" bIns="60944" numCol="1" spcCol="0" rtlCol="0" fromWordArt="0" anchor="ctr" anchorCtr="0" forceAA="0" compatLnSpc="1">
            <a:prstTxWarp prst="textNoShape">
              <a:avLst/>
            </a:prstTxWarp>
            <a:noAutofit/>
          </a:bodyPr>
          <a:lstStyle/>
          <a:p>
            <a:pPr algn="ctr"/>
            <a:endParaRPr lang="en-CN" sz="2666" b="0" dirty="0">
              <a:solidFill>
                <a:schemeClr val="tx1"/>
              </a:solidFill>
            </a:endParaRPr>
          </a:p>
        </p:txBody>
      </p:sp>
      <p:sp>
        <p:nvSpPr>
          <p:cNvPr id="7" name="Rounded Rectangle 6">
            <a:extLst>
              <a:ext uri="{FF2B5EF4-FFF2-40B4-BE49-F238E27FC236}">
                <a16:creationId xmlns:a16="http://schemas.microsoft.com/office/drawing/2014/main" id="{A782C47F-AED4-C24A-86B3-7EB4F13347F4}"/>
              </a:ext>
            </a:extLst>
          </p:cNvPr>
          <p:cNvSpPr/>
          <p:nvPr/>
        </p:nvSpPr>
        <p:spPr>
          <a:xfrm>
            <a:off x="4908884" y="5454899"/>
            <a:ext cx="3977641" cy="885577"/>
          </a:xfrm>
          <a:prstGeom prst="roundRect">
            <a:avLst/>
          </a:prstGeom>
          <a:noFill/>
          <a:ln w="38100">
            <a:solidFill>
              <a:srgbClr val="009900"/>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21888" tIns="60944" rIns="121888" bIns="60944" numCol="1" spcCol="0" rtlCol="0" fromWordArt="0" anchor="ctr" anchorCtr="0" forceAA="0" compatLnSpc="1">
            <a:prstTxWarp prst="textNoShape">
              <a:avLst/>
            </a:prstTxWarp>
            <a:noAutofit/>
          </a:bodyPr>
          <a:lstStyle/>
          <a:p>
            <a:pPr algn="ctr"/>
            <a:endParaRPr lang="en-CN" sz="2666" b="0" dirty="0">
              <a:solidFill>
                <a:schemeClr val="tx1"/>
              </a:solidFill>
            </a:endParaRPr>
          </a:p>
        </p:txBody>
      </p:sp>
    </p:spTree>
    <p:extLst>
      <p:ext uri="{BB962C8B-B14F-4D97-AF65-F5344CB8AC3E}">
        <p14:creationId xmlns:p14="http://schemas.microsoft.com/office/powerpoint/2010/main" val="100879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6" name="Rectangle 3"/>
          <p:cNvSpPr>
            <a:spLocks noGrp="1" noChangeArrowheads="1"/>
          </p:cNvSpPr>
          <p:nvPr>
            <p:ph idx="1"/>
          </p:nvPr>
        </p:nvSpPr>
        <p:spPr/>
        <p:txBody>
          <a:bodyPr>
            <a:normAutofit fontScale="92500"/>
          </a:bodyPr>
          <a:lstStyle/>
          <a:p>
            <a:r>
              <a:rPr lang="en-US" b="1" dirty="0">
                <a:solidFill>
                  <a:schemeClr val="accent6">
                    <a:lumMod val="75000"/>
                  </a:schemeClr>
                </a:solidFill>
              </a:rPr>
              <a:t>Highly available writes </a:t>
            </a:r>
            <a:r>
              <a:rPr lang="en-US" dirty="0"/>
              <a:t>despite failures</a:t>
            </a:r>
          </a:p>
          <a:p>
            <a:pPr lvl="1"/>
            <a:r>
              <a:rPr lang="en-US" altLang="en-US" dirty="0"/>
              <a:t>Despite disks failing, network routes flapping, “data centers destroyed by tornadoes”</a:t>
            </a:r>
          </a:p>
          <a:p>
            <a:pPr lvl="1"/>
            <a:r>
              <a:rPr lang="en-US" altLang="en-US" dirty="0"/>
              <a:t>Always respond quickly, even during failures </a:t>
            </a:r>
            <a:r>
              <a:rPr lang="en-US" altLang="en-US" dirty="0">
                <a:sym typeface="Wingdings"/>
              </a:rPr>
              <a:t> replication</a:t>
            </a:r>
          </a:p>
          <a:p>
            <a:pPr lvl="1"/>
            <a:endParaRPr lang="en-US" altLang="en-US" dirty="0"/>
          </a:p>
          <a:p>
            <a:r>
              <a:rPr lang="en-US" b="1" dirty="0">
                <a:solidFill>
                  <a:schemeClr val="accent6">
                    <a:lumMod val="75000"/>
                  </a:schemeClr>
                </a:solidFill>
              </a:rPr>
              <a:t>Low request-response latency: </a:t>
            </a:r>
            <a:r>
              <a:rPr lang="en-US" dirty="0"/>
              <a:t>focus on </a:t>
            </a:r>
            <a:r>
              <a:rPr lang="en-US" b="1" dirty="0"/>
              <a:t>99.9%</a:t>
            </a:r>
            <a:r>
              <a:rPr lang="en-US" dirty="0"/>
              <a:t> SLA</a:t>
            </a:r>
          </a:p>
          <a:p>
            <a:pPr lvl="1"/>
            <a:r>
              <a:rPr lang="en-US" sz="2400" dirty="0"/>
              <a:t>E.g., “provide a response within 300ms for 99.9% of its requests for peak client load of 500 </a:t>
            </a:r>
            <a:r>
              <a:rPr lang="en-US" sz="2400" dirty="0" err="1"/>
              <a:t>reqs</a:t>
            </a:r>
            <a:r>
              <a:rPr lang="en-US" sz="2400" dirty="0"/>
              <a:t>/s”</a:t>
            </a:r>
            <a:endParaRPr lang="en-US" dirty="0"/>
          </a:p>
          <a:p>
            <a:endParaRPr lang="en-US" dirty="0"/>
          </a:p>
          <a:p>
            <a:r>
              <a:rPr lang="en-US" b="1" dirty="0">
                <a:solidFill>
                  <a:schemeClr val="accent6">
                    <a:lumMod val="75000"/>
                  </a:schemeClr>
                </a:solidFill>
              </a:rPr>
              <a:t>Incrementally scalable </a:t>
            </a:r>
            <a:r>
              <a:rPr lang="en-US" dirty="0"/>
              <a:t>as servers grow to workload</a:t>
            </a:r>
          </a:p>
          <a:p>
            <a:pPr lvl="1"/>
            <a:r>
              <a:rPr lang="en-US" altLang="en-US" dirty="0"/>
              <a:t>Adding “nodes” should be seamless</a:t>
            </a:r>
          </a:p>
          <a:p>
            <a:endParaRPr lang="en-US" altLang="en-US" dirty="0"/>
          </a:p>
          <a:p>
            <a:r>
              <a:rPr lang="en-US" altLang="en-US" dirty="0"/>
              <a:t>Comprehensible </a:t>
            </a:r>
            <a:r>
              <a:rPr lang="en-US" altLang="en-US" b="1" dirty="0">
                <a:solidFill>
                  <a:schemeClr val="accent6">
                    <a:lumMod val="75000"/>
                  </a:schemeClr>
                </a:solidFill>
              </a:rPr>
              <a:t>conflict resolution</a:t>
            </a:r>
          </a:p>
          <a:p>
            <a:pPr lvl="1"/>
            <a:r>
              <a:rPr lang="en-US" altLang="en-US" dirty="0"/>
              <a:t>High availability in above sense implies conflicts</a:t>
            </a:r>
          </a:p>
        </p:txBody>
      </p:sp>
      <p:sp>
        <p:nvSpPr>
          <p:cNvPr id="12" name="Slide Number Placeholder 11"/>
          <p:cNvSpPr>
            <a:spLocks noGrp="1"/>
          </p:cNvSpPr>
          <p:nvPr>
            <p:ph type="sldNum" sz="quarter" idx="12"/>
          </p:nvPr>
        </p:nvSpPr>
        <p:spPr/>
        <p:txBody>
          <a:bodyPr/>
          <a:lstStyle/>
          <a:p>
            <a:fld id="{729111C5-E04E-4942-8174-12BB645D56A6}" type="slidenum">
              <a:rPr lang="en-US" smtClean="0"/>
              <a:pPr/>
              <a:t>8</a:t>
            </a:fld>
            <a:endParaRPr lang="en-US"/>
          </a:p>
        </p:txBody>
      </p:sp>
      <p:sp>
        <p:nvSpPr>
          <p:cNvPr id="28675" name="Rectangle 2"/>
          <p:cNvSpPr>
            <a:spLocks noGrp="1" noChangeArrowheads="1"/>
          </p:cNvSpPr>
          <p:nvPr>
            <p:ph type="title"/>
          </p:nvPr>
        </p:nvSpPr>
        <p:spPr/>
        <p:txBody>
          <a:bodyPr/>
          <a:lstStyle/>
          <a:p>
            <a:r>
              <a:rPr lang="en-US" altLang="en-US" sz="4000" dirty="0"/>
              <a:t>Dynamo requirements</a:t>
            </a:r>
          </a:p>
        </p:txBody>
      </p:sp>
    </p:spTree>
    <p:extLst>
      <p:ext uri="{BB962C8B-B14F-4D97-AF65-F5344CB8AC3E}">
        <p14:creationId xmlns:p14="http://schemas.microsoft.com/office/powerpoint/2010/main" val="3959307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Basics in Dynamo</a:t>
            </a:r>
          </a:p>
        </p:txBody>
      </p:sp>
      <p:sp>
        <p:nvSpPr>
          <p:cNvPr id="3" name="Content Placeholder 2"/>
          <p:cNvSpPr>
            <a:spLocks noGrp="1"/>
          </p:cNvSpPr>
          <p:nvPr>
            <p:ph idx="1"/>
          </p:nvPr>
        </p:nvSpPr>
        <p:spPr>
          <a:xfrm>
            <a:off x="152400" y="1371600"/>
            <a:ext cx="8763000" cy="5036949"/>
          </a:xfrm>
        </p:spPr>
        <p:txBody>
          <a:bodyPr>
            <a:normAutofit/>
          </a:bodyPr>
          <a:lstStyle/>
          <a:p>
            <a:r>
              <a:rPr lang="en-US" altLang="en-US" dirty="0"/>
              <a:t>Basic interface is a </a:t>
            </a:r>
            <a:r>
              <a:rPr lang="en-US" altLang="en-US" b="1" dirty="0"/>
              <a:t>key-value store</a:t>
            </a:r>
            <a:r>
              <a:rPr lang="en-US" altLang="en-US" dirty="0"/>
              <a:t> (vs. relational DB)</a:t>
            </a:r>
            <a:endParaRPr lang="en-US" altLang="en-US" dirty="0">
              <a:sym typeface="Wingdings" charset="2"/>
            </a:endParaRPr>
          </a:p>
          <a:p>
            <a:pPr lvl="1"/>
            <a:r>
              <a:rPr lang="en-US" altLang="en-US" b="1" dirty="0">
                <a:sym typeface="Wingdings" charset="2"/>
              </a:rPr>
              <a:t>get(k)</a:t>
            </a:r>
            <a:r>
              <a:rPr lang="en-US" altLang="en-US" dirty="0">
                <a:sym typeface="Wingdings" charset="2"/>
              </a:rPr>
              <a:t> and </a:t>
            </a:r>
            <a:r>
              <a:rPr lang="en-US" altLang="en-US" b="1" dirty="0">
                <a:sym typeface="Wingdings" charset="2"/>
              </a:rPr>
              <a:t>put(k, v)</a:t>
            </a:r>
          </a:p>
          <a:p>
            <a:pPr lvl="1"/>
            <a:r>
              <a:rPr lang="en-US" dirty="0"/>
              <a:t>Keys and values opaque to Dynamo</a:t>
            </a:r>
          </a:p>
          <a:p>
            <a:endParaRPr lang="en-US" dirty="0"/>
          </a:p>
          <a:p>
            <a:r>
              <a:rPr lang="en-US" dirty="0"/>
              <a:t>Nodes are symmetric</a:t>
            </a:r>
          </a:p>
          <a:p>
            <a:pPr lvl="1"/>
            <a:r>
              <a:rPr lang="en-US" dirty="0">
                <a:sym typeface="Wingdings"/>
              </a:rPr>
              <a:t>P2P and DHT context</a:t>
            </a:r>
          </a:p>
        </p:txBody>
      </p:sp>
      <p:sp>
        <p:nvSpPr>
          <p:cNvPr id="4" name="Slide Number Placeholder 3"/>
          <p:cNvSpPr>
            <a:spLocks noGrp="1"/>
          </p:cNvSpPr>
          <p:nvPr>
            <p:ph type="sldNum" sz="quarter" idx="12"/>
          </p:nvPr>
        </p:nvSpPr>
        <p:spPr/>
        <p:txBody>
          <a:bodyPr/>
          <a:lstStyle/>
          <a:p>
            <a:fld id="{6A4A4DBD-C1B9-FE40-8FEF-473DBC8C018B}" type="slidenum">
              <a:rPr lang="en-US" smtClean="0"/>
              <a:pPr/>
              <a:t>9</a:t>
            </a:fld>
            <a:endParaRPr lang="en-US"/>
          </a:p>
        </p:txBody>
      </p:sp>
    </p:spTree>
    <p:extLst>
      <p:ext uri="{BB962C8B-B14F-4D97-AF65-F5344CB8AC3E}">
        <p14:creationId xmlns:p14="http://schemas.microsoft.com/office/powerpoint/2010/main" val="6793845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40000"/>
            <a:lumOff val="60000"/>
          </a:schemeClr>
        </a:solidFill>
        <a:ln w="28575">
          <a:solidFill>
            <a:schemeClr val="tx1"/>
          </a:solidFill>
          <a:prstDash val="sysDash"/>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b="0" dirty="0">
            <a:solidFill>
              <a:schemeClr val="tx1"/>
            </a:solidFill>
            <a:latin typeface="+mn-lt"/>
          </a:defRPr>
        </a:defPPr>
      </a:lstStyle>
      <a:style>
        <a:lnRef idx="1">
          <a:schemeClr val="accent1"/>
        </a:lnRef>
        <a:fillRef idx="3">
          <a:schemeClr val="accent1"/>
        </a:fillRef>
        <a:effectRef idx="2">
          <a:schemeClr val="accent1"/>
        </a:effectRef>
        <a:fontRef idx="minor">
          <a:schemeClr val="lt1"/>
        </a:fontRef>
      </a:style>
    </a:spDef>
    <a:lnDef>
      <a:spPr>
        <a:ln>
          <a:prstDash val="sysDash"/>
        </a:ln>
        <a:effectLst/>
      </a:spPr>
      <a:bodyPr/>
      <a:lstStyle/>
      <a:style>
        <a:lnRef idx="3">
          <a:schemeClr val="dk1"/>
        </a:lnRef>
        <a:fillRef idx="0">
          <a:schemeClr val="dk1"/>
        </a:fillRef>
        <a:effectRef idx="2">
          <a:schemeClr val="dk1"/>
        </a:effectRef>
        <a:fontRef idx="minor">
          <a:schemeClr val="tx1"/>
        </a:fontRef>
      </a:style>
    </a:lnDef>
    <a:txDef>
      <a:spPr>
        <a:noFill/>
      </a:spPr>
      <a:bodyPr wrap="none" rtlCol="0">
        <a:spAutoFit/>
      </a:bodyPr>
      <a:lstStyle>
        <a:defPPr>
          <a:defRPr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35377</TotalTime>
  <Words>3965</Words>
  <Application>Microsoft Macintosh PowerPoint</Application>
  <PresentationFormat>On-screen Show (4:3)</PresentationFormat>
  <Paragraphs>880</Paragraphs>
  <Slides>51</Slides>
  <Notes>51</Notes>
  <HiddenSlides>2</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51</vt:i4>
      </vt:variant>
    </vt:vector>
  </HeadingPairs>
  <TitlesOfParts>
    <vt:vector size="56" baseType="lpstr">
      <vt:lpstr>Arial</vt:lpstr>
      <vt:lpstr>Calibri</vt:lpstr>
      <vt:lpstr>Courier New</vt:lpstr>
      <vt:lpstr>Times New Roman</vt:lpstr>
      <vt:lpstr>1_Office Theme</vt:lpstr>
      <vt:lpstr>Scaling Out Key-Value Storage: Dynamo</vt:lpstr>
      <vt:lpstr>Availability: vital for web applications</vt:lpstr>
      <vt:lpstr>Scalability: up or out?</vt:lpstr>
      <vt:lpstr>Reliability: available under failures</vt:lpstr>
      <vt:lpstr>Two questions (challenges)</vt:lpstr>
      <vt:lpstr>Today: Amazon Dynamo</vt:lpstr>
      <vt:lpstr>Amazon in 2007</vt:lpstr>
      <vt:lpstr>Dynamo requirements</vt:lpstr>
      <vt:lpstr>Basics in Dynamo</vt:lpstr>
      <vt:lpstr>Today: Amazon Dynamo</vt:lpstr>
      <vt:lpstr>Consistent hashing recap</vt:lpstr>
      <vt:lpstr>Incremental scalability (why consistent hashing)</vt:lpstr>
      <vt:lpstr>Incremental scalability (why consistent hashing)</vt:lpstr>
      <vt:lpstr>Modulo hashing</vt:lpstr>
      <vt:lpstr>Problem for modulo hashing: Changing number of servers</vt:lpstr>
      <vt:lpstr>Challenge: unbalanced load</vt:lpstr>
      <vt:lpstr>Challenge: unbalanced load</vt:lpstr>
      <vt:lpstr>Challenge: unbalanced load</vt:lpstr>
      <vt:lpstr>Challenge: unbalanced load</vt:lpstr>
      <vt:lpstr>Solution: virtual nodes (vnodes)</vt:lpstr>
      <vt:lpstr>Solution: virtual nodes (vnodes)</vt:lpstr>
      <vt:lpstr>Solution: virtual nodes (vnodes)</vt:lpstr>
      <vt:lpstr>Solution: virtual nodes (vnodes)</vt:lpstr>
      <vt:lpstr>Gossip and “lookup”</vt:lpstr>
      <vt:lpstr>Today: Amazon Dynamo</vt:lpstr>
      <vt:lpstr>Preference list (data replication)</vt:lpstr>
      <vt:lpstr>Preference list (data replication)</vt:lpstr>
      <vt:lpstr>Read and write requests</vt:lpstr>
      <vt:lpstr>Quorum implications (W, R, and N)</vt:lpstr>
      <vt:lpstr>Failure handing: sloppy quorum + hinted handoff</vt:lpstr>
      <vt:lpstr>Failure handing: sloppy quorum + hinted handoff</vt:lpstr>
      <vt:lpstr>Wide-area replication</vt:lpstr>
      <vt:lpstr>Conflicts</vt:lpstr>
      <vt:lpstr>An example of conflicting writes (versions)</vt:lpstr>
      <vt:lpstr>An example of conflicting writes (versions)</vt:lpstr>
      <vt:lpstr>An example of conflicting writes (versions)</vt:lpstr>
      <vt:lpstr>Vector clocks: handling conflicting versions</vt:lpstr>
      <vt:lpstr>Version vectors (vector clocks)</vt:lpstr>
      <vt:lpstr>Version vectors: Dynamo’s mechanism</vt:lpstr>
      <vt:lpstr>Dynamo’s system interface</vt:lpstr>
      <vt:lpstr>Conflict resolution (reconciliation)</vt:lpstr>
      <vt:lpstr>Vector clocks: handling conflicting versions</vt:lpstr>
      <vt:lpstr>Vector clocks: handling conflicting versions</vt:lpstr>
      <vt:lpstr>Vector clocks: handling conflicting versions</vt:lpstr>
      <vt:lpstr>Anti-entropy (replica synchronization)</vt:lpstr>
      <vt:lpstr>Efficient synchronization with Merkle trees</vt:lpstr>
      <vt:lpstr>Merkle tree reconciliation</vt:lpstr>
      <vt:lpstr>Failure detection and ring membership</vt:lpstr>
      <vt:lpstr>How useful is it to vary N, R, W?</vt:lpstr>
      <vt:lpstr>How useful is it to vary N, R, W?</vt:lpstr>
      <vt:lpstr>Dynamo: Take-aways ideas</vt:lpstr>
    </vt:vector>
  </TitlesOfParts>
  <Company>Princeton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Marco Canini</cp:lastModifiedBy>
  <cp:revision>1638</cp:revision>
  <cp:lastPrinted>2016-10-24T14:56:25Z</cp:lastPrinted>
  <dcterms:created xsi:type="dcterms:W3CDTF">2013-10-08T01:49:25Z</dcterms:created>
  <dcterms:modified xsi:type="dcterms:W3CDTF">2021-09-29T09:40:44Z</dcterms:modified>
</cp:coreProperties>
</file>