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7" r:id="rId2"/>
    <p:sldId id="306" r:id="rId3"/>
    <p:sldId id="342" r:id="rId4"/>
    <p:sldId id="343" r:id="rId5"/>
    <p:sldId id="370" r:id="rId6"/>
    <p:sldId id="344" r:id="rId7"/>
    <p:sldId id="347" r:id="rId8"/>
    <p:sldId id="348" r:id="rId9"/>
    <p:sldId id="349" r:id="rId10"/>
    <p:sldId id="350" r:id="rId11"/>
    <p:sldId id="372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73" r:id="rId22"/>
    <p:sldId id="374" r:id="rId23"/>
    <p:sldId id="362" r:id="rId24"/>
    <p:sldId id="363" r:id="rId25"/>
    <p:sldId id="365" r:id="rId26"/>
    <p:sldId id="367" r:id="rId27"/>
    <p:sldId id="379" r:id="rId28"/>
    <p:sldId id="380" r:id="rId29"/>
    <p:sldId id="381" r:id="rId3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4" autoAdjust="0"/>
    <p:restoredTop sz="83946" autoAdjust="0"/>
  </p:normalViewPr>
  <p:slideViewPr>
    <p:cSldViewPr snapToGrid="0">
      <p:cViewPr varScale="1">
        <p:scale>
          <a:sx n="106" d="100"/>
          <a:sy n="106" d="100"/>
        </p:scale>
        <p:origin x="13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9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03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0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</a:t>
            </a:r>
            <a:r>
              <a:rPr lang="en-US" baseline="0" dirty="0"/>
              <a:t> can s5 be elected?  S1 can fail, and then the rest of the system doesn’t know that epoch 4 ever existed.  S5 then has the highest epoch (3), so will get elected.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8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453896"/>
            <a:ext cx="8229600" cy="4906963"/>
          </a:xfrm>
        </p:spPr>
        <p:txBody>
          <a:bodyPr/>
          <a:lstStyle>
            <a:lvl1pPr marL="342900" indent="-342900"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/>
            </a:lvl1pPr>
            <a:lvl2pPr marL="800100" indent="-342900">
              <a:spcBef>
                <a:spcPts val="6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2pPr>
            <a:lvl3pPr marL="1200150" indent="-285750">
              <a:spcBef>
                <a:spcPts val="400"/>
              </a:spcBef>
              <a:buClr>
                <a:schemeClr val="tx1"/>
              </a:buClr>
              <a:buFont typeface="Arial" charset="0"/>
              <a:buChar char="•"/>
              <a:defRPr/>
            </a:lvl3pPr>
            <a:lvl4pPr marL="1657350" indent="-285750">
              <a:spcBef>
                <a:spcPts val="3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4pPr>
            <a:lvl5pPr marL="2114550" indent="-285750">
              <a:spcBef>
                <a:spcPts val="300"/>
              </a:spcBef>
              <a:buClr>
                <a:schemeClr val="tx1"/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4000" spc="-1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2133600" cy="212725"/>
          </a:xfrm>
        </p:spPr>
        <p:txBody>
          <a:bodyPr/>
          <a:lstStyle>
            <a:lvl1pPr>
              <a:defRPr sz="1400">
                <a:solidFill>
                  <a:srgbClr val="FF650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5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2162002-2512-45FD-82AF-2FE8F2E91859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  <p:sldLayoutId id="2147483690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Raft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14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Content Placeholder 1">
            <a:extLst>
              <a:ext uri="{FF2B5EF4-FFF2-40B4-BE49-F238E27FC236}">
                <a16:creationId xmlns:a16="http://schemas.microsoft.com/office/drawing/2014/main" id="{2A3284A1-8C5C-B449-B6B3-B2F89BEA3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016" y="3793145"/>
            <a:ext cx="8686800" cy="3064855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Client sends command to leader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Leader appends command to its log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Leader sends </a:t>
            </a:r>
            <a:r>
              <a:rPr lang="en-US" sz="2200" b="0" dirty="0" err="1"/>
              <a:t>AppendEntries</a:t>
            </a:r>
            <a:r>
              <a:rPr lang="en-US" sz="2200" b="0" dirty="0"/>
              <a:t> RPCs to followers</a:t>
            </a:r>
          </a:p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2200" b="0" dirty="0">
                <a:solidFill>
                  <a:srgbClr val="C00000"/>
                </a:solidFill>
              </a:rPr>
              <a:t>Once new entry committed:</a:t>
            </a:r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passes command to its state machine, sends result to client</a:t>
            </a:r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piggybacks commitment to followers in later </a:t>
            </a:r>
            <a:r>
              <a:rPr lang="en-US" sz="2200" dirty="0" err="1"/>
              <a:t>AppendEntries</a:t>
            </a:r>
            <a:endParaRPr lang="en-US" sz="2200" dirty="0"/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Followers pass committed commands to their state machines</a:t>
            </a:r>
          </a:p>
        </p:txBody>
      </p:sp>
    </p:spTree>
    <p:extLst>
      <p:ext uri="{BB962C8B-B14F-4D97-AF65-F5344CB8AC3E}">
        <p14:creationId xmlns:p14="http://schemas.microsoft.com/office/powerpoint/2010/main" val="2092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 animBg="1"/>
      <p:bldP spid="192" grpId="0" animBg="1"/>
      <p:bldP spid="1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4161636"/>
            <a:ext cx="7314511" cy="2143631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/>
              <a:t>Crashed / slow followers?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retries RPCs until they succeed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/>
              <a:t>Performance is optimal in common case: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One successful RPC to any majority of servers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005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Highly Coherent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1860028" y="1510352"/>
            <a:ext cx="2895600" cy="1447800"/>
            <a:chOff x="1860028" y="1510352"/>
            <a:chExt cx="2895600" cy="1447800"/>
          </a:xfrm>
        </p:grpSpPr>
        <p:sp>
          <p:nvSpPr>
            <p:cNvPr id="120" name="Rectangle 119"/>
            <p:cNvSpPr/>
            <p:nvPr/>
          </p:nvSpPr>
          <p:spPr>
            <a:xfrm>
              <a:off x="18600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600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172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744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316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888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222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6888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172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44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31628" y="18913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222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div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222228" y="2500952"/>
              <a:ext cx="533400" cy="4572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sub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00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88828" y="2500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72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7744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31628" y="2500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835598" y="19660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server1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35598" y="25756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server2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5FABBCC7-D7C9-AF41-BD52-A743EE8992DE}"/>
              </a:ext>
            </a:extLst>
          </p:cNvPr>
          <p:cNvSpPr txBox="1">
            <a:spLocks/>
          </p:cNvSpPr>
          <p:nvPr/>
        </p:nvSpPr>
        <p:spPr bwMode="auto">
          <a:xfrm>
            <a:off x="374128" y="3556947"/>
            <a:ext cx="876987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log entries on different server have same index and term: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Store the same command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Logs are identical in all preceding entries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given entry is committed, all preceding also committed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300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004" y="4920060"/>
            <a:ext cx="8467396" cy="14591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 err="1"/>
              <a:t>AppendEntries</a:t>
            </a:r>
            <a:r>
              <a:rPr lang="en-US" sz="2200" b="0" dirty="0"/>
              <a:t> has &lt;</a:t>
            </a:r>
            <a:r>
              <a:rPr lang="en-US" sz="2200" b="0" dirty="0" err="1"/>
              <a:t>index,term</a:t>
            </a:r>
            <a:r>
              <a:rPr lang="en-US" sz="2200" b="0" dirty="0"/>
              <a:t>&gt; of entry preceding new ones</a:t>
            </a:r>
          </a:p>
          <a:p>
            <a:pPr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/>
              <a:t>Follower must contain matching entry; otherwise it rejects</a:t>
            </a:r>
          </a:p>
          <a:p>
            <a:pPr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/>
              <a:t>Implements an </a:t>
            </a:r>
            <a:r>
              <a:rPr lang="en-US" sz="2200" b="0" dirty="0">
                <a:solidFill>
                  <a:schemeClr val="tx2"/>
                </a:solidFill>
              </a:rPr>
              <a:t>induction step</a:t>
            </a:r>
            <a:r>
              <a:rPr lang="en-US" sz="2200" b="0" dirty="0"/>
              <a:t>, ensures coherency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Consistency Check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520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680884" y="1891352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092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664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223684" y="18913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8520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3092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664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223684" y="25009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47072" y="1966064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leader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5551" y="2575664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follower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8520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092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664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236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80884" y="1524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82154" y="3106000"/>
            <a:ext cx="8229600" cy="1223752"/>
            <a:chOff x="482154" y="3106000"/>
            <a:chExt cx="8229600" cy="122375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2154" y="3106000"/>
              <a:ext cx="8229600" cy="0"/>
            </a:xfrm>
            <a:prstGeom prst="line">
              <a:avLst/>
            </a:prstGeom>
            <a:ln w="19050" cap="rnd">
              <a:prstDash val="sysDot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8520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80884" y="3262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092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664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23684" y="3262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520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092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664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236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shl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47072" y="3337664"/>
              <a:ext cx="71333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Arial" charset="0"/>
                </a:rPr>
                <a:t>leader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551" y="3947264"/>
              <a:ext cx="88485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Arial" charset="0"/>
                </a:rPr>
                <a:t>follower</a:t>
              </a:r>
            </a:p>
          </p:txBody>
        </p:sp>
      </p:grpSp>
      <p:sp>
        <p:nvSpPr>
          <p:cNvPr id="81" name="Freeform 80"/>
          <p:cNvSpPr/>
          <p:nvPr/>
        </p:nvSpPr>
        <p:spPr>
          <a:xfrm>
            <a:off x="3985684" y="2095087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42972" y="2043752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6400"/>
                </a:solidFill>
                <a:latin typeface="Arial" charset="0"/>
              </a:rPr>
              <a:t>AppendEntries</a:t>
            </a:r>
            <a:r>
              <a:rPr lang="en-US" sz="1800" b="0" dirty="0">
                <a:solidFill>
                  <a:srgbClr val="006400"/>
                </a:solidFill>
                <a:latin typeface="Arial" charset="0"/>
              </a:rPr>
              <a:t> succeeds:</a:t>
            </a:r>
          </a:p>
          <a:p>
            <a:pPr algn="l"/>
            <a:r>
              <a:rPr lang="en-US" sz="1800" b="0" dirty="0">
                <a:solidFill>
                  <a:srgbClr val="006400"/>
                </a:solidFill>
                <a:latin typeface="Arial" charset="0"/>
              </a:rPr>
              <a:t>matching entry</a:t>
            </a:r>
          </a:p>
        </p:txBody>
      </p:sp>
      <p:sp>
        <p:nvSpPr>
          <p:cNvPr id="83" name="Freeform 82"/>
          <p:cNvSpPr/>
          <p:nvPr/>
        </p:nvSpPr>
        <p:spPr>
          <a:xfrm>
            <a:off x="3985684" y="346588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42972" y="345482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A5001E"/>
                </a:solidFill>
                <a:latin typeface="Arial" charset="0"/>
              </a:rPr>
              <a:t>AppendEntries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fails:</a:t>
            </a:r>
          </a:p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mismatch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795184" y="3948752"/>
            <a:ext cx="304800" cy="304800"/>
            <a:chOff x="4038600" y="5715000"/>
            <a:chExt cx="304800" cy="304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3299884" y="1542640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0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1" grpId="0" animBg="1"/>
      <p:bldP spid="82" grpId="0"/>
      <p:bldP spid="83" grpId="0" animBg="1"/>
      <p:bldP spid="84" grpId="0"/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44752"/>
            <a:ext cx="8767454" cy="4906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0" dirty="0"/>
              <a:t>New leader’s log is truth, no special steps, start normal operation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Will eventually make follower’s logs identical to leader’s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Old leader may have left entries partially replicated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2200" b="0" dirty="0"/>
              <a:t>Multiple crashes can leave many extraneous log entries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Changes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199400" y="3909290"/>
            <a:ext cx="3965040" cy="2590800"/>
            <a:chOff x="2199400" y="3928054"/>
            <a:chExt cx="396504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497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8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9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0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1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02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3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8000" y="3975921"/>
              <a:ext cx="1143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log index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7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78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97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78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59440" y="43090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59440" y="47662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0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1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02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440" y="47662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97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78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9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97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0440" y="5680654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78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97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78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21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02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59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40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21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2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83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59440" y="56806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83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9400" y="4375829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term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16440" y="43610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16440" y="48182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16440" y="52754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6440" y="57326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16440" y="61898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77186" y="4318609"/>
              <a:ext cx="923961" cy="136388"/>
            </a:xfrm>
            <a:custGeom>
              <a:avLst/>
              <a:gdLst>
                <a:gd name="connsiteX0" fmla="*/ 0 w 960895"/>
                <a:gd name="connsiteY0" fmla="*/ 30997 h 35621"/>
                <a:gd name="connsiteX1" fmla="*/ 960895 w 960895"/>
                <a:gd name="connsiteY1" fmla="*/ 0 h 35621"/>
                <a:gd name="connsiteX0" fmla="*/ 0 w 960895"/>
                <a:gd name="connsiteY0" fmla="*/ 140060 h 140060"/>
                <a:gd name="connsiteX1" fmla="*/ 960895 w 960895"/>
                <a:gd name="connsiteY1" fmla="*/ 109063 h 140060"/>
                <a:gd name="connsiteX0" fmla="*/ 0 w 960895"/>
                <a:gd name="connsiteY0" fmla="*/ 234909 h 234909"/>
                <a:gd name="connsiteX1" fmla="*/ 960895 w 960895"/>
                <a:gd name="connsiteY1" fmla="*/ 203912 h 234909"/>
                <a:gd name="connsiteX0" fmla="*/ 0 w 960895"/>
                <a:gd name="connsiteY0" fmla="*/ 229092 h 229092"/>
                <a:gd name="connsiteX1" fmla="*/ 960895 w 960895"/>
                <a:gd name="connsiteY1" fmla="*/ 198095 h 229092"/>
                <a:gd name="connsiteX0" fmla="*/ 0 w 960895"/>
                <a:gd name="connsiteY0" fmla="*/ 232023 h 232023"/>
                <a:gd name="connsiteX1" fmla="*/ 960895 w 960895"/>
                <a:gd name="connsiteY1" fmla="*/ 201026 h 232023"/>
                <a:gd name="connsiteX0" fmla="*/ 0 w 960895"/>
                <a:gd name="connsiteY0" fmla="*/ 190489 h 190489"/>
                <a:gd name="connsiteX1" fmla="*/ 960895 w 960895"/>
                <a:gd name="connsiteY1" fmla="*/ 159492 h 190489"/>
                <a:gd name="connsiteX0" fmla="*/ 0 w 960895"/>
                <a:gd name="connsiteY0" fmla="*/ 165531 h 165531"/>
                <a:gd name="connsiteX1" fmla="*/ 960895 w 960895"/>
                <a:gd name="connsiteY1" fmla="*/ 134534 h 165531"/>
                <a:gd name="connsiteX0" fmla="*/ 0 w 960895"/>
                <a:gd name="connsiteY0" fmla="*/ 146110 h 153859"/>
                <a:gd name="connsiteX1" fmla="*/ 960895 w 960895"/>
                <a:gd name="connsiteY1" fmla="*/ 153859 h 153859"/>
                <a:gd name="connsiteX0" fmla="*/ 0 w 999641"/>
                <a:gd name="connsiteY0" fmla="*/ 132573 h 171318"/>
                <a:gd name="connsiteX1" fmla="*/ 999641 w 999641"/>
                <a:gd name="connsiteY1" fmla="*/ 171318 h 17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9641" h="171318">
                  <a:moveTo>
                    <a:pt x="0" y="132573"/>
                  </a:moveTo>
                  <a:cubicBezTo>
                    <a:pt x="315779" y="-77946"/>
                    <a:pt x="670302" y="-17245"/>
                    <a:pt x="999641" y="171318"/>
                  </a:cubicBezTo>
                </a:path>
              </a:pathLst>
            </a:custGeom>
            <a:noFill/>
            <a:ln w="19050">
              <a:solidFill>
                <a:schemeClr val="tx2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00" y="2749882"/>
            <a:ext cx="8592500" cy="29429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Raft safety property:  </a:t>
            </a:r>
            <a:r>
              <a:rPr lang="en-US" sz="2300" b="0" dirty="0"/>
              <a:t>If leader has decided log entry is committed, entry will be present in logs of all future leaders</a:t>
            </a:r>
          </a:p>
          <a:p>
            <a:pPr>
              <a:spcBef>
                <a:spcPts val="2400"/>
              </a:spcBef>
            </a:pPr>
            <a:r>
              <a:rPr lang="en-US" b="0" dirty="0"/>
              <a:t>Why does this guarantee higher-level goal?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Leaders never overwrite entries in their logs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Only entries in leader’s log can be committed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Entries must be committed before applying to state machine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Requirement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0784" y="5585147"/>
            <a:ext cx="5579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F4899"/>
                </a:solidFill>
                <a:latin typeface="Arial" charset="0"/>
              </a:rPr>
              <a:t>Committed → Present in future leaders’ logs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1363" y="603159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commitment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3444" y="6020739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leader election</a:t>
            </a:r>
          </a:p>
        </p:txBody>
      </p:sp>
      <p:sp>
        <p:nvSpPr>
          <p:cNvPr id="10" name="Freeform 9"/>
          <p:cNvSpPr/>
          <p:nvPr/>
        </p:nvSpPr>
        <p:spPr>
          <a:xfrm>
            <a:off x="2551144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568147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9FF784-F83F-C34E-BD0A-0ACCB244A2C5}"/>
              </a:ext>
            </a:extLst>
          </p:cNvPr>
          <p:cNvSpPr/>
          <p:nvPr/>
        </p:nvSpPr>
        <p:spPr>
          <a:xfrm>
            <a:off x="548644" y="1486318"/>
            <a:ext cx="8172830" cy="1074470"/>
          </a:xfrm>
          <a:prstGeom prst="roundRect">
            <a:avLst/>
          </a:prstGeom>
          <a:gradFill rotWithShape="1">
            <a:gsLst>
              <a:gs pos="0">
                <a:srgbClr val="A5001E">
                  <a:shade val="51000"/>
                  <a:satMod val="130000"/>
                </a:srgbClr>
              </a:gs>
              <a:gs pos="80000">
                <a:srgbClr val="A5001E">
                  <a:shade val="93000"/>
                  <a:satMod val="130000"/>
                </a:srgbClr>
              </a:gs>
              <a:gs pos="100000">
                <a:srgbClr val="A5001E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5001E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Once log entry applied to a state machine, no other state machine must apply a different value for that log entry</a:t>
            </a:r>
          </a:p>
        </p:txBody>
      </p:sp>
    </p:spTree>
    <p:extLst>
      <p:ext uri="{BB962C8B-B14F-4D97-AF65-F5344CB8AC3E}">
        <p14:creationId xmlns:p14="http://schemas.microsoft.com/office/powerpoint/2010/main" val="19608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Best Leader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739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882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120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501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263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739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120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1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882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263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739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882083" y="23869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120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501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739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3882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120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3501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263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662883" y="2844113"/>
            <a:ext cx="5410200" cy="533400"/>
            <a:chOff x="2662883" y="2844113"/>
            <a:chExt cx="5410200" cy="533400"/>
          </a:xfrm>
        </p:grpSpPr>
        <p:sp>
          <p:nvSpPr>
            <p:cNvPr id="111" name="Rounded Rectangle 110"/>
            <p:cNvSpPr/>
            <p:nvPr/>
          </p:nvSpPr>
          <p:spPr>
            <a:xfrm>
              <a:off x="2662883" y="2844113"/>
              <a:ext cx="2057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1621" y="2861325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Unavailable during leader transition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4796483" y="31108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186883" y="1777313"/>
            <a:ext cx="3183538" cy="533400"/>
            <a:chOff x="4186883" y="1777313"/>
            <a:chExt cx="3183538" cy="533400"/>
          </a:xfrm>
        </p:grpSpPr>
        <p:sp>
          <p:nvSpPr>
            <p:cNvPr id="113" name="TextBox 112"/>
            <p:cNvSpPr txBox="1"/>
            <p:nvPr/>
          </p:nvSpPr>
          <p:spPr>
            <a:xfrm>
              <a:off x="5541621" y="1922185"/>
              <a:ext cx="1828800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Committed?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>
              <a:off x="4796483" y="20440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4186883" y="177731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293332" y="2016922"/>
            <a:ext cx="1960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Can’t tell which entries committed!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58082" y="18993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358082" y="24327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875D2F75-7EDD-5346-AC6D-F6FF9F6829EB}"/>
              </a:ext>
            </a:extLst>
          </p:cNvPr>
          <p:cNvSpPr txBox="1">
            <a:spLocks/>
          </p:cNvSpPr>
          <p:nvPr/>
        </p:nvSpPr>
        <p:spPr bwMode="auto">
          <a:xfrm>
            <a:off x="319305" y="3737918"/>
            <a:ext cx="8596095" cy="288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 candidate most likely to contain all committed entries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 RequestVote, candidates incl. index + term of last log entry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Voter V denies vote if its log is “more complete”:              (newer term) or (entry in higher index of same term)</a:t>
            </a: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rgbClr val="1F4899"/>
              </a:solidFill>
              <a:effectLst/>
              <a:uLnTx/>
              <a:uFillTx/>
              <a:latin typeface="Arial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Leader will have “most complete” log among electing majority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9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3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1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Committing Entry from Current Term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2745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3126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745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3126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745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6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745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507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6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2745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3126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364258" y="19022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364258" y="24356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364258" y="29690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364258" y="35024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364258" y="40358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3507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3507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3888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3888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4269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888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3507258" y="34504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955058" y="3374214"/>
            <a:ext cx="2819400" cy="1066800"/>
            <a:chOff x="4955058" y="3374214"/>
            <a:chExt cx="2819400" cy="1066800"/>
          </a:xfrm>
        </p:grpSpPr>
        <p:sp>
          <p:nvSpPr>
            <p:cNvPr id="191" name="TextBox 190"/>
            <p:cNvSpPr txBox="1"/>
            <p:nvPr/>
          </p:nvSpPr>
          <p:spPr>
            <a:xfrm>
              <a:off x="5242996" y="3648901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Can’t be elected as</a:t>
              </a:r>
              <a:br>
                <a:rPr lang="en-US" sz="180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leader for term 3</a:t>
              </a:r>
            </a:p>
          </p:txBody>
        </p:sp>
        <p:sp>
          <p:nvSpPr>
            <p:cNvPr id="193" name="Right Brace 192"/>
            <p:cNvSpPr/>
            <p:nvPr/>
          </p:nvSpPr>
          <p:spPr>
            <a:xfrm>
              <a:off x="4955058" y="3374214"/>
              <a:ext cx="152400" cy="1066800"/>
            </a:xfrm>
            <a:prstGeom prst="rightBrace">
              <a:avLst>
                <a:gd name="adj1" fmla="val 33757"/>
                <a:gd name="adj2" fmla="val 50000"/>
              </a:avLst>
            </a:prstGeom>
            <a:ln w="190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E1FFE1">
                    <a:lumMod val="25000"/>
                  </a:srgb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812058" y="1902215"/>
            <a:ext cx="5257800" cy="1471999"/>
            <a:chOff x="3812058" y="1902215"/>
            <a:chExt cx="5257800" cy="1471999"/>
          </a:xfrm>
        </p:grpSpPr>
        <p:sp>
          <p:nvSpPr>
            <p:cNvPr id="188" name="Rounded Rectangle 187"/>
            <p:cNvSpPr/>
            <p:nvPr/>
          </p:nvSpPr>
          <p:spPr>
            <a:xfrm>
              <a:off x="3812058" y="2840814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242996" y="2985686"/>
              <a:ext cx="38268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 just succeeded</a:t>
              </a:r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4497858" y="3107514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4168191" y="2166243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242996" y="1902215"/>
              <a:ext cx="25314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cxnSp>
          <p:nvCxnSpPr>
            <p:cNvPr id="195" name="Straight Connector 194"/>
            <p:cNvCxnSpPr/>
            <p:nvPr/>
          </p:nvCxnSpPr>
          <p:spPr>
            <a:xfrm flipH="1">
              <a:off x="4726458" y="2040714"/>
              <a:ext cx="3810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Content Placeholder 58">
            <a:extLst>
              <a:ext uri="{FF2B5EF4-FFF2-40B4-BE49-F238E27FC236}">
                <a16:creationId xmlns:a16="http://schemas.microsoft.com/office/drawing/2014/main" id="{4766EC78-7A80-1141-ACAF-056FDA2DB69F}"/>
              </a:ext>
            </a:extLst>
          </p:cNvPr>
          <p:cNvSpPr txBox="1">
            <a:spLocks/>
          </p:cNvSpPr>
          <p:nvPr/>
        </p:nvSpPr>
        <p:spPr bwMode="auto">
          <a:xfrm>
            <a:off x="347472" y="4663440"/>
            <a:ext cx="8796528" cy="191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Case #1: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decides entry in current term is committed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for term 3 must contain entry 4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44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Committing Entry from Earlier Term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741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122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741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122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741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122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741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503719" y="18576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122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741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122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360719" y="19096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60719" y="24430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360719" y="29764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360719" y="35098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360719" y="40432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503719" y="23910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503719" y="29244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503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884719" y="185763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884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27519" y="1901588"/>
            <a:ext cx="5681472" cy="1480042"/>
            <a:chOff x="3427519" y="1901588"/>
            <a:chExt cx="5681472" cy="1480042"/>
          </a:xfrm>
        </p:grpSpPr>
        <p:sp>
          <p:nvSpPr>
            <p:cNvPr id="86" name="Rounded Rectangle 85"/>
            <p:cNvSpPr/>
            <p:nvPr/>
          </p:nvSpPr>
          <p:spPr>
            <a:xfrm>
              <a:off x="3427519" y="2848230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39457" y="2998014"/>
              <a:ext cx="3869534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 just succeeded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4113319" y="3114930"/>
              <a:ext cx="990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3808519" y="2173659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9457" y="1901588"/>
              <a:ext cx="1980118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4494319" y="204813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4265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2" name="Content Placeholder 58">
            <a:extLst>
              <a:ext uri="{FF2B5EF4-FFF2-40B4-BE49-F238E27FC236}">
                <a16:creationId xmlns:a16="http://schemas.microsoft.com/office/drawing/2014/main" id="{9BDEB302-69FC-5E43-BEC5-DEBF47C7CBB8}"/>
              </a:ext>
            </a:extLst>
          </p:cNvPr>
          <p:cNvSpPr txBox="1">
            <a:spLocks/>
          </p:cNvSpPr>
          <p:nvPr/>
        </p:nvSpPr>
        <p:spPr bwMode="auto">
          <a:xfrm>
            <a:off x="347471" y="4663440"/>
            <a:ext cx="8761519" cy="1975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Case #2: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trying to finish committing entry from earlier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Entry 3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safely committed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5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can be elected as leader for term 5 (how?)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If elected, it will overwrite entry 3 on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1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and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3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Commitment Rules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75218" y="9011418"/>
            <a:ext cx="787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F4899"/>
                </a:solidFill>
                <a:latin typeface="Arial" charset="0"/>
              </a:rPr>
              <a:t>Combination of election rules and commitment rules</a:t>
            </a:r>
            <a:br>
              <a:rPr lang="en-US" sz="2400" dirty="0">
                <a:solidFill>
                  <a:srgbClr val="1F4899"/>
                </a:solidFill>
                <a:latin typeface="Arial" charset="0"/>
              </a:rPr>
            </a:br>
            <a:r>
              <a:rPr lang="en-US" sz="2400" dirty="0">
                <a:solidFill>
                  <a:srgbClr val="1F4899"/>
                </a:solidFill>
                <a:latin typeface="Arial" charset="0"/>
              </a:rPr>
              <a:t>makes Raft safe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2360718" y="1476630"/>
            <a:ext cx="2743200" cy="2895600"/>
            <a:chOff x="4953000" y="1828800"/>
            <a:chExt cx="2743200" cy="2895600"/>
          </a:xfrm>
        </p:grpSpPr>
        <p:sp>
          <p:nvSpPr>
            <p:cNvPr id="56" name="TextBox 55"/>
            <p:cNvSpPr txBox="1"/>
            <p:nvPr/>
          </p:nvSpPr>
          <p:spPr>
            <a:xfrm>
              <a:off x="5334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15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96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77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34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15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15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4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15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96000" y="22098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15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34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15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53000" y="22618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53000" y="27952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53000" y="33286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53000" y="38620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53000" y="43954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96000" y="27432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96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77000" y="22098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77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7086600" y="240030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477000" y="27432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477000" y="32766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858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239457" y="1901588"/>
            <a:ext cx="1980118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>
                <a:solidFill>
                  <a:srgbClr val="1F4899"/>
                </a:solidFill>
                <a:latin typeface="Arial" charset="0"/>
              </a:rPr>
              <a:t>Leader for term </a:t>
            </a:r>
            <a:r>
              <a:rPr lang="en-US" sz="180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41" name="Content Placeholder 58">
            <a:extLst>
              <a:ext uri="{FF2B5EF4-FFF2-40B4-BE49-F238E27FC236}">
                <a16:creationId xmlns:a16="http://schemas.microsoft.com/office/drawing/2014/main" id="{23CB7E3E-5DE9-D049-993B-2C75D0931E3D}"/>
              </a:ext>
            </a:extLst>
          </p:cNvPr>
          <p:cNvSpPr txBox="1">
            <a:spLocks/>
          </p:cNvSpPr>
          <p:nvPr/>
        </p:nvSpPr>
        <p:spPr bwMode="auto">
          <a:xfrm>
            <a:off x="347472" y="4663129"/>
            <a:ext cx="8079836" cy="221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leader to decide entry is committed: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Entry stored on a majority 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≥ 1 new entry from leader’s term also on majority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Example;   Once e4 committed, s</a:t>
            </a:r>
            <a:r>
              <a:rPr kumimoji="0" lang="en-US" sz="2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cannot be elected leader for term 5, and e3 and e4 both safe</a:t>
            </a:r>
            <a:endParaRPr kumimoji="0" lang="en-US" sz="22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141" y="5105400"/>
            <a:ext cx="7653343" cy="160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Replicated log =&gt; replicated state machine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All servers execute same commands in same order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Consensus module ensures proper log replication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Replicated Log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72" name="Oval 71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4" idx="0"/>
              <a:endCxn id="72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7036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99" name="Group 198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206" name="Oval 20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>
              <a:stCxn id="208" idx="0"/>
              <a:endCxn id="206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203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31420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241" name="Rectangle 24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224" name="Group 223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231" name="Oval 23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>
              <a:stCxn id="233" idx="0"/>
              <a:endCxn id="231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22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55804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7837060" y="343422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animBg="1"/>
      <p:bldP spid="274" grpId="0" animBg="1"/>
      <p:bldP spid="275" grpId="0" animBg="1"/>
      <p:bldP spid="278" grpId="0" animBg="1"/>
      <p:bldP spid="279" grpId="0" animBg="1"/>
      <p:bldP spid="2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998" y="5883117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/>
              <a:t>Leader changes can result in log inconsistencies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 Log Inconsistencies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753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896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134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3515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277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4658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5039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5420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5801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182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-75107" y="1911506"/>
            <a:ext cx="2327099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Leader for term 8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2753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3896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3134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3515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4277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4658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5039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5420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801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53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3896495" y="29347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3134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0" name="Rectangle 249"/>
          <p:cNvSpPr/>
          <p:nvPr/>
        </p:nvSpPr>
        <p:spPr>
          <a:xfrm>
            <a:off x="3515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2753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3896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3134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3515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4277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4658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5039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5420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5801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6182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6563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2753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3" name="Rectangle 262"/>
          <p:cNvSpPr/>
          <p:nvPr/>
        </p:nvSpPr>
        <p:spPr>
          <a:xfrm>
            <a:off x="3896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3134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3515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6" name="Rectangle 265"/>
          <p:cNvSpPr/>
          <p:nvPr/>
        </p:nvSpPr>
        <p:spPr>
          <a:xfrm>
            <a:off x="4277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4658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5039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5420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5801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6182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2753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3896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3134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3515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4277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2753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3134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3515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0" name="Right Brace 279"/>
          <p:cNvSpPr/>
          <p:nvPr/>
        </p:nvSpPr>
        <p:spPr>
          <a:xfrm flipH="1">
            <a:off x="2042885" y="2325123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104217" y="3681667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Possible</a:t>
            </a:r>
            <a:br>
              <a:rPr lang="en-US" sz="1800" dirty="0">
                <a:solidFill>
                  <a:srgbClr val="1E4899"/>
                </a:solidFill>
                <a:latin typeface="Arial" charset="0"/>
              </a:rPr>
            </a:b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followers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4658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5039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6563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944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3896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4277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563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5039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5420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5801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182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4658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2296295" y="2453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2296295" y="29867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(b)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2296295" y="35201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(c)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296295" y="40535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(d)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2296295" y="45869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(e)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2296295" y="5120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201295" y="2325123"/>
            <a:ext cx="4570949" cy="1066800"/>
            <a:chOff x="4201295" y="2325123"/>
            <a:chExt cx="4570949" cy="1066800"/>
          </a:xfrm>
        </p:grpSpPr>
        <p:sp>
          <p:nvSpPr>
            <p:cNvPr id="303" name="Rounded Rectangle 302"/>
            <p:cNvSpPr/>
            <p:nvPr/>
          </p:nvSpPr>
          <p:spPr>
            <a:xfrm>
              <a:off x="6106295" y="23251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4201295" y="2858523"/>
              <a:ext cx="2438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805313" y="2553723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Missing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717187" y="2574388"/>
              <a:ext cx="1045596" cy="261265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9" name="Freeform 308"/>
            <p:cNvSpPr/>
            <p:nvPr/>
          </p:nvSpPr>
          <p:spPr>
            <a:xfrm flipV="1">
              <a:off x="6715895" y="2934722"/>
              <a:ext cx="1045596" cy="227900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20295" y="3391923"/>
            <a:ext cx="5336670" cy="2133600"/>
            <a:chOff x="3820295" y="3391923"/>
            <a:chExt cx="5336670" cy="2133600"/>
          </a:xfrm>
        </p:grpSpPr>
        <p:sp>
          <p:nvSpPr>
            <p:cNvPr id="300" name="TextBox 299"/>
            <p:cNvSpPr txBox="1"/>
            <p:nvPr/>
          </p:nvSpPr>
          <p:spPr>
            <a:xfrm>
              <a:off x="7805313" y="413067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Extraneous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3820295" y="4992123"/>
              <a:ext cx="3200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6487295" y="33919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089146" y="3659269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8" name="Freeform 307"/>
            <p:cNvSpPr/>
            <p:nvPr/>
          </p:nvSpPr>
          <p:spPr>
            <a:xfrm flipV="1">
              <a:off x="7096895" y="4534923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344295" y="4458723"/>
              <a:ext cx="1295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6487295" y="3925323"/>
              <a:ext cx="914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422862" y="4340191"/>
              <a:ext cx="369168" cy="118589"/>
            </a:xfrm>
            <a:custGeom>
              <a:avLst/>
              <a:gdLst>
                <a:gd name="connsiteX0" fmla="*/ 482600 w 482600"/>
                <a:gd name="connsiteY0" fmla="*/ 132012 h 132012"/>
                <a:gd name="connsiteX1" fmla="*/ 0 w 482600"/>
                <a:gd name="connsiteY1" fmla="*/ 13479 h 132012"/>
                <a:gd name="connsiteX0" fmla="*/ 482600 w 482600"/>
                <a:gd name="connsiteY0" fmla="*/ 126727 h 126746"/>
                <a:gd name="connsiteX1" fmla="*/ 0 w 482600"/>
                <a:gd name="connsiteY1" fmla="*/ 8194 h 126746"/>
                <a:gd name="connsiteX0" fmla="*/ 482600 w 482600"/>
                <a:gd name="connsiteY0" fmla="*/ 118533 h 118589"/>
                <a:gd name="connsiteX1" fmla="*/ 0 w 482600"/>
                <a:gd name="connsiteY1" fmla="*/ 0 h 11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2600" h="118589">
                  <a:moveTo>
                    <a:pt x="482600" y="118533"/>
                  </a:moveTo>
                  <a:cubicBezTo>
                    <a:pt x="268111" y="120649"/>
                    <a:pt x="129823" y="6350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13" name="TextBox 312"/>
          <p:cNvSpPr txBox="1"/>
          <p:nvPr/>
        </p:nvSpPr>
        <p:spPr>
          <a:xfrm>
            <a:off x="2753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3134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2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3515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3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3896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4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4277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5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4658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6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5039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7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5420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8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5801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9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6106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10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6487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11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6868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9788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Leader for term 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Right Brace 174"/>
          <p:cNvSpPr/>
          <p:nvPr/>
        </p:nvSpPr>
        <p:spPr>
          <a:xfrm flipH="1">
            <a:off x="1906028" y="2471136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59716" y="295184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</a:t>
            </a:r>
            <a:r>
              <a:rPr lang="en-US" sz="1800">
                <a:solidFill>
                  <a:srgbClr val="1E4899"/>
                </a:solidFill>
                <a:latin typeface="Arial" charset="0"/>
              </a:rPr>
              <a:t>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(b)</a:t>
            </a:r>
          </a:p>
        </p:txBody>
      </p:sp>
      <p:sp>
        <p:nvSpPr>
          <p:cNvPr id="187" name="Freeform 186"/>
          <p:cNvSpPr/>
          <p:nvPr/>
        </p:nvSpPr>
        <p:spPr>
          <a:xfrm>
            <a:off x="6407905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8" name="Freeform 187"/>
          <p:cNvSpPr/>
          <p:nvPr/>
        </p:nvSpPr>
        <p:spPr>
          <a:xfrm>
            <a:off x="6020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5639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0" name="Freeform 189"/>
          <p:cNvSpPr/>
          <p:nvPr/>
        </p:nvSpPr>
        <p:spPr>
          <a:xfrm>
            <a:off x="5258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4877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4496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115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6407905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6020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5639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5258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8" name="Freeform 197"/>
          <p:cNvSpPr/>
          <p:nvPr/>
        </p:nvSpPr>
        <p:spPr>
          <a:xfrm>
            <a:off x="4877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4496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>
            <a:off x="6744328" y="1092910"/>
            <a:ext cx="0" cy="1454426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6744328" y="2623536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2" name="TextBox 201"/>
          <p:cNvSpPr txBox="1"/>
          <p:nvPr/>
        </p:nvSpPr>
        <p:spPr>
          <a:xfrm>
            <a:off x="6474714" y="849254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225927" y="1417588"/>
            <a:ext cx="275291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5" name="Content Placeholder 1"/>
          <p:cNvSpPr txBox="1">
            <a:spLocks/>
          </p:cNvSpPr>
          <p:nvPr/>
        </p:nvSpPr>
        <p:spPr bwMode="auto">
          <a:xfrm>
            <a:off x="347472" y="3935321"/>
            <a:ext cx="8796528" cy="290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Fill in missing entries</a:t>
            </a:r>
          </a:p>
          <a:p>
            <a:r>
              <a:rPr lang="en-US" sz="2200" kern="0" dirty="0"/>
              <a:t>Leader keeps </a:t>
            </a:r>
            <a:r>
              <a:rPr lang="en-US" sz="2200" kern="0" dirty="0" err="1"/>
              <a:t>nextIndex</a:t>
            </a:r>
            <a:r>
              <a:rPr lang="en-US" sz="2200" kern="0" dirty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Initialized to (1 + leader’s last index)</a:t>
            </a:r>
          </a:p>
          <a:p>
            <a:r>
              <a:rPr lang="en-US" sz="2000" b="0" kern="0" dirty="0"/>
              <a:t>If </a:t>
            </a:r>
            <a:r>
              <a:rPr lang="en-US" sz="2000" b="0" kern="0" dirty="0" err="1"/>
              <a:t>AppendEntries</a:t>
            </a:r>
            <a:r>
              <a:rPr lang="en-US" sz="2000" b="0" kern="0" dirty="0"/>
              <a:t> consistency check fails, decrement </a:t>
            </a:r>
            <a:r>
              <a:rPr lang="en-US" sz="2000" b="0" kern="0" dirty="0" err="1"/>
              <a:t>nextIndex</a:t>
            </a:r>
            <a:r>
              <a:rPr lang="en-US" sz="2000" b="0" kern="0" dirty="0"/>
              <a:t>, try again</a:t>
            </a:r>
          </a:p>
        </p:txBody>
      </p:sp>
    </p:spTree>
    <p:extLst>
      <p:ext uri="{BB962C8B-B14F-4D97-AF65-F5344CB8AC3E}">
        <p14:creationId xmlns:p14="http://schemas.microsoft.com/office/powerpoint/2010/main" val="13522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Leader for term 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823823" y="3301808"/>
            <a:ext cx="133369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Before repair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44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125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506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887228" y="4224775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280404" y="4232670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460816" y="1536786"/>
            <a:ext cx="0" cy="1076934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0228" y="1536786"/>
            <a:ext cx="3116" cy="1758233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TextBox 71"/>
          <p:cNvSpPr txBox="1"/>
          <p:nvPr/>
        </p:nvSpPr>
        <p:spPr>
          <a:xfrm>
            <a:off x="3797928" y="129353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306145" y="3715188"/>
            <a:ext cx="411090" cy="42013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016183" y="4276805"/>
            <a:ext cx="114133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After repair</a:t>
            </a:r>
          </a:p>
        </p:txBody>
      </p:sp>
    </p:spTree>
    <p:extLst>
      <p:ext uri="{BB962C8B-B14F-4D97-AF65-F5344CB8AC3E}">
        <p14:creationId xmlns:p14="http://schemas.microsoft.com/office/powerpoint/2010/main" val="8959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Neutralizing Old Leaders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4DA8140-96D4-964D-AB71-73E310422243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567928" cy="531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temporarily disconnected 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other servers elect new leader</a:t>
            </a:r>
          </a:p>
          <a:p>
            <a:pPr marL="857250" marR="0" lvl="2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old leader reconnected</a:t>
            </a:r>
          </a:p>
          <a:p>
            <a:pPr marL="1314450" marR="0" lvl="3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old leader attempts to commit log entries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Terms used to detect stale leaders (and candidates)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Every RPC contains term of sender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Sender’s term &lt; receiver:</a:t>
            </a:r>
          </a:p>
          <a:p>
            <a:pPr marL="1200150" marR="0" lvl="2" indent="-28575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Receiver: Rejects RPC (via ACK which sender processes…)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Receiver’s term &lt; sender:</a:t>
            </a:r>
          </a:p>
          <a:p>
            <a:pPr marL="1200150" marR="0" lvl="2" indent="-28575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 reverts to follower, updates term, processes RPC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Election updates terms of majority of servers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Deposed server cannot commit new log entries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50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Protocol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7A6404C-BDC1-CC43-8FDC-8CE8F8980F4C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531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Send commands to leader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If leader unknown, contact any server, which redirects client to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only responds after command logged, committed, and executed by leader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request times out (e.g., leader crashes):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Client reissues command to new leader (after possible redirect)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Ensure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exactly-once semantics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even with leader failures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E.g., Leader can execute command then crash before responding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Client should embed unique ID in each command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This client ID included in log entry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Before accepting request, leader checks log for entry with same id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3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Changes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487488" y="4230585"/>
            <a:ext cx="5581836" cy="2466275"/>
            <a:chOff x="993712" y="4230585"/>
            <a:chExt cx="5581836" cy="2466275"/>
          </a:xfrm>
        </p:grpSpPr>
        <p:sp>
          <p:nvSpPr>
            <p:cNvPr id="10" name="Rectangle 9"/>
            <p:cNvSpPr/>
            <p:nvPr/>
          </p:nvSpPr>
          <p:spPr>
            <a:xfrm>
              <a:off x="2060512" y="4611585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8512" y="4611585"/>
              <a:ext cx="1447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0512" y="4230585"/>
              <a:ext cx="44242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</a:rPr>
                <a:t>old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7778" y="4230585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err="1">
                  <a:solidFill>
                    <a:srgbClr val="000000"/>
                  </a:solidFill>
                  <a:latin typeface="Arial" charset="0"/>
                </a:rPr>
                <a:t>new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3712" y="4587386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60512" y="4969139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1312" y="4969139"/>
              <a:ext cx="1905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60512" y="5326693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41712" y="5326693"/>
              <a:ext cx="25146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4512" y="5684247"/>
              <a:ext cx="2971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312" y="6041801"/>
              <a:ext cx="3429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3712" y="4944940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3712" y="5302494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3712" y="5660048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3712" y="6017602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5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060512" y="6434524"/>
              <a:ext cx="4495800" cy="0"/>
            </a:xfrm>
            <a:prstGeom prst="line">
              <a:avLst/>
            </a:prstGeom>
            <a:ln w="19050" cap="rnd"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060512" y="6481416"/>
              <a:ext cx="36869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time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87888" y="4230584"/>
            <a:ext cx="4362941" cy="2403828"/>
            <a:chOff x="4194112" y="4230584"/>
            <a:chExt cx="4362941" cy="2403828"/>
          </a:xfrm>
        </p:grpSpPr>
        <p:sp>
          <p:nvSpPr>
            <p:cNvPr id="43" name="Rounded Rectangle 42"/>
            <p:cNvSpPr/>
            <p:nvPr/>
          </p:nvSpPr>
          <p:spPr>
            <a:xfrm>
              <a:off x="4194112" y="5288193"/>
              <a:ext cx="304800" cy="1042415"/>
            </a:xfrm>
            <a:prstGeom prst="roundRect">
              <a:avLst/>
            </a:prstGeom>
            <a:noFill/>
            <a:ln>
              <a:solidFill>
                <a:srgbClr val="3167D3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94112" y="4561362"/>
              <a:ext cx="304800" cy="685800"/>
            </a:xfrm>
            <a:prstGeom prst="roundRect">
              <a:avLst/>
            </a:prstGeom>
            <a:noFill/>
            <a:ln>
              <a:solidFill>
                <a:srgbClr val="00B800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26799" y="4814462"/>
              <a:ext cx="163025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rgbClr val="008E00"/>
                  </a:solidFill>
                  <a:latin typeface="Arial" charset="0"/>
                </a:rPr>
                <a:t>Majority of C</a:t>
              </a:r>
              <a:r>
                <a:rPr lang="en-US" sz="1800" baseline="-25000" dirty="0">
                  <a:solidFill>
                    <a:srgbClr val="008E00"/>
                  </a:solidFill>
                  <a:latin typeface="Arial" charset="0"/>
                </a:rPr>
                <a:t>old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9472" y="5637355"/>
              <a:ext cx="169758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rgbClr val="3167D3"/>
                  </a:solidFill>
                  <a:latin typeface="Arial" charset="0"/>
                </a:rPr>
                <a:t>Majority of </a:t>
              </a:r>
              <a:r>
                <a:rPr lang="en-US" sz="1800" dirty="0" err="1">
                  <a:solidFill>
                    <a:srgbClr val="3167D3"/>
                  </a:solidFill>
                  <a:latin typeface="Arial" charset="0"/>
                </a:rPr>
                <a:t>C</a:t>
              </a:r>
              <a:r>
                <a:rPr lang="en-US" sz="1800" baseline="-25000" dirty="0" err="1">
                  <a:solidFill>
                    <a:srgbClr val="3167D3"/>
                  </a:solidFill>
                  <a:latin typeface="Arial" charset="0"/>
                </a:rPr>
                <a:t>new</a:t>
              </a:r>
              <a:endParaRPr lang="en-US" sz="1800" baseline="-25000" dirty="0">
                <a:solidFill>
                  <a:srgbClr val="3167D3"/>
                </a:solidFill>
                <a:latin typeface="Arial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flipV="1">
              <a:off x="4422712" y="4230584"/>
              <a:ext cx="3581412" cy="569173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67239 w 3667271"/>
                <a:gd name="connsiteY0" fmla="*/ 0 h 346132"/>
                <a:gd name="connsiteX1" fmla="*/ 1848064 w 3667271"/>
                <a:gd name="connsiteY1" fmla="*/ 341548 h 346132"/>
                <a:gd name="connsiteX2" fmla="*/ 13 w 3667271"/>
                <a:gd name="connsiteY2" fmla="*/ 121878 h 346132"/>
                <a:gd name="connsiteX0" fmla="*/ 3667239 w 3667239"/>
                <a:gd name="connsiteY0" fmla="*/ 0 h 346132"/>
                <a:gd name="connsiteX1" fmla="*/ 1848064 w 3667239"/>
                <a:gd name="connsiteY1" fmla="*/ 341548 h 346132"/>
                <a:gd name="connsiteX2" fmla="*/ 13 w 3667239"/>
                <a:gd name="connsiteY2" fmla="*/ 121878 h 346132"/>
                <a:gd name="connsiteX0" fmla="*/ 3667240 w 3667240"/>
                <a:gd name="connsiteY0" fmla="*/ 0 h 341912"/>
                <a:gd name="connsiteX1" fmla="*/ 1848065 w 3667240"/>
                <a:gd name="connsiteY1" fmla="*/ 341548 h 341912"/>
                <a:gd name="connsiteX2" fmla="*/ 14 w 3667240"/>
                <a:gd name="connsiteY2" fmla="*/ 121878 h 3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7240" h="341912">
                  <a:moveTo>
                    <a:pt x="3667240" y="0"/>
                  </a:moveTo>
                  <a:cubicBezTo>
                    <a:pt x="3655208" y="315111"/>
                    <a:pt x="2478520" y="337533"/>
                    <a:pt x="1848065" y="341548"/>
                  </a:cubicBezTo>
                  <a:cubicBezTo>
                    <a:pt x="1217610" y="345563"/>
                    <a:pt x="-4799" y="319197"/>
                    <a:pt x="14" y="121878"/>
                  </a:cubicBezTo>
                </a:path>
              </a:pathLst>
            </a:custGeom>
            <a:noFill/>
            <a:ln>
              <a:solidFill>
                <a:srgbClr val="008E00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22711" y="6001747"/>
              <a:ext cx="3591027" cy="632665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90 w 3686522"/>
                <a:gd name="connsiteY0" fmla="*/ 0 h 450884"/>
                <a:gd name="connsiteX1" fmla="*/ 1848065 w 3686522"/>
                <a:gd name="connsiteY1" fmla="*/ 450205 h 450884"/>
                <a:gd name="connsiteX2" fmla="*/ 14 w 3686522"/>
                <a:gd name="connsiteY2" fmla="*/ 230535 h 4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522" h="450884">
                  <a:moveTo>
                    <a:pt x="3686490" y="0"/>
                  </a:moveTo>
                  <a:cubicBezTo>
                    <a:pt x="3693709" y="380305"/>
                    <a:pt x="2491354" y="444380"/>
                    <a:pt x="1848065" y="450205"/>
                  </a:cubicBezTo>
                  <a:cubicBezTo>
                    <a:pt x="1204776" y="456030"/>
                    <a:pt x="-4799" y="427854"/>
                    <a:pt x="14" y="230535"/>
                  </a:cubicBezTo>
                </a:path>
              </a:pathLst>
            </a:custGeom>
            <a:noFill/>
            <a:ln>
              <a:solidFill>
                <a:srgbClr val="3167D3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6A52EF6-6A8F-A348-B71C-43E403B6DB32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567928" cy="300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View configuration:  { leader, { members }, settings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Consensus must support changes to configuration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Replace failed machine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Change degree of replication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Cannot switch directly from one config to another: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conflicting majorities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could arise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049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/>
              <a:t>2-Phase Approach via Joint Consensus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3167D3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3167D3"/>
                </a:solidFill>
                <a:latin typeface="Arial" charset="0"/>
              </a:rPr>
              <a:t>old+new</a:t>
            </a:r>
            <a:endParaRPr lang="en-US" sz="1800" b="0" dirty="0">
              <a:solidFill>
                <a:srgbClr val="3167D3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8E00"/>
                </a:solidFill>
                <a:latin typeface="Arial" charset="0"/>
              </a:rPr>
              <a:t>new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8E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8E00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008E00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44993636-7DDB-DA4F-85EE-48AE71365D4A}"/>
              </a:ext>
            </a:extLst>
          </p:cNvPr>
          <p:cNvSpPr txBox="1">
            <a:spLocks/>
          </p:cNvSpPr>
          <p:nvPr/>
        </p:nvSpPr>
        <p:spPr bwMode="auto">
          <a:xfrm>
            <a:off x="432836" y="1365269"/>
            <a:ext cx="848256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Joint consensus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intermediate phase: need majority of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both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old and new configurations for elections, commitment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Configuration change just a log entry; applied immediately on receipt (committed or not)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Once joint consensus is committed, begin replicating log entry for final configuration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12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/>
              <a:t>2-Phase Approach via Joint Consensus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old+new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new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new</a:t>
            </a:r>
            <a:r>
              <a:rPr lang="en-US" sz="1800" b="0" dirty="0">
                <a:latin typeface="Arial" charset="0"/>
              </a:rPr>
              <a:t> can make</a:t>
            </a:r>
          </a:p>
          <a:p>
            <a:r>
              <a:rPr lang="en-US" sz="1800" b="0" dirty="0">
                <a:latin typeface="Arial" charset="0"/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11216" y="5390046"/>
            <a:ext cx="19027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dirty="0">
                <a:solidFill>
                  <a:srgbClr val="A5001E"/>
                </a:solidFill>
                <a:latin typeface="Arial" charset="0"/>
              </a:rPr>
              <a:t>leader not in </a:t>
            </a: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aseline="-25000" dirty="0" err="1">
                <a:solidFill>
                  <a:srgbClr val="A5001E"/>
                </a:solidFill>
                <a:latin typeface="Arial" charset="0"/>
              </a:rPr>
              <a:t>new</a:t>
            </a:r>
            <a:br>
              <a:rPr lang="en-US" sz="180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dirty="0">
                <a:solidFill>
                  <a:srgbClr val="A5001E"/>
                </a:solidFill>
                <a:latin typeface="Arial" charset="0"/>
              </a:rPr>
              <a:t>steps down here</a:t>
            </a:r>
          </a:p>
        </p:txBody>
      </p:sp>
      <p:sp>
        <p:nvSpPr>
          <p:cNvPr id="34" name="Freeform 33"/>
          <p:cNvSpPr/>
          <p:nvPr/>
        </p:nvSpPr>
        <p:spPr>
          <a:xfrm>
            <a:off x="5896276" y="5226141"/>
            <a:ext cx="885524" cy="442192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64E0FA15-8ABA-1840-AAAC-F6E9E558CA2E}"/>
              </a:ext>
            </a:extLst>
          </p:cNvPr>
          <p:cNvSpPr txBox="1">
            <a:spLocks/>
          </p:cNvSpPr>
          <p:nvPr/>
        </p:nvSpPr>
        <p:spPr bwMode="auto">
          <a:xfrm>
            <a:off x="432836" y="1660267"/>
            <a:ext cx="8711164" cy="22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Any server from either configuration can serve as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leader not in C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must step down once C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committed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74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Strong leader</a:t>
            </a:r>
          </a:p>
          <a:p>
            <a:pPr lvl="1"/>
            <a:r>
              <a:rPr lang="en-US" dirty="0"/>
              <a:t>Log entries flow only from leader to other servers </a:t>
            </a:r>
          </a:p>
          <a:p>
            <a:pPr lvl="1"/>
            <a:r>
              <a:rPr lang="en-US" dirty="0"/>
              <a:t>Select leader from limited set so doesn’t need to “catch up”</a:t>
            </a:r>
          </a:p>
          <a:p>
            <a:r>
              <a:rPr lang="en-US" dirty="0">
                <a:solidFill>
                  <a:srgbClr val="C00000"/>
                </a:solidFill>
              </a:rPr>
              <a:t>Leader election</a:t>
            </a:r>
          </a:p>
          <a:p>
            <a:pPr lvl="1"/>
            <a:r>
              <a:rPr lang="en-US" dirty="0"/>
              <a:t>Randomized timers to initiate elections</a:t>
            </a:r>
          </a:p>
          <a:p>
            <a:r>
              <a:rPr lang="en-US" dirty="0">
                <a:solidFill>
                  <a:srgbClr val="C00000"/>
                </a:solidFill>
              </a:rPr>
              <a:t>Membership changes</a:t>
            </a:r>
          </a:p>
          <a:p>
            <a:pPr lvl="1"/>
            <a:r>
              <a:rPr lang="en-US" dirty="0"/>
              <a:t>New joint consensus approach with overlapping majorities</a:t>
            </a:r>
          </a:p>
          <a:p>
            <a:pPr lvl="1"/>
            <a:r>
              <a:rPr lang="en-US" dirty="0"/>
              <a:t>Cluster can operate normally during configuration changes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Raft vs. </a:t>
            </a:r>
            <a:r>
              <a:rPr lang="en-US" sz="3800" dirty="0" err="1"/>
              <a:t>Viewstamped</a:t>
            </a:r>
            <a:r>
              <a:rPr lang="en-US" sz="3800" dirty="0"/>
              <a:t> Replication</a:t>
            </a:r>
          </a:p>
        </p:txBody>
      </p:sp>
    </p:spTree>
    <p:extLst>
      <p:ext uri="{BB962C8B-B14F-4D97-AF65-F5344CB8AC3E}">
        <p14:creationId xmlns:p14="http://schemas.microsoft.com/office/powerpoint/2010/main" val="519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Designed for </a:t>
            </a:r>
            <a:r>
              <a:rPr lang="en-US" dirty="0">
                <a:solidFill>
                  <a:schemeClr val="accent6"/>
                </a:solidFill>
              </a:rPr>
              <a:t>understandability</a:t>
            </a:r>
          </a:p>
          <a:p>
            <a:pPr>
              <a:spcBef>
                <a:spcPts val="800"/>
              </a:spcBef>
            </a:pPr>
            <a:r>
              <a:rPr lang="en-US" dirty="0"/>
              <a:t>At most one leader per term</a:t>
            </a:r>
          </a:p>
          <a:p>
            <a:pPr lvl="1"/>
            <a:r>
              <a:rPr lang="en-US" dirty="0"/>
              <a:t>Leader election randomized to avoid FLP scenarios</a:t>
            </a:r>
          </a:p>
          <a:p>
            <a:pPr lvl="1"/>
            <a:r>
              <a:rPr lang="en-US" dirty="0"/>
              <a:t>Elect leader with most up-to-date log</a:t>
            </a:r>
          </a:p>
          <a:p>
            <a:pPr>
              <a:spcBef>
                <a:spcPts val="800"/>
              </a:spcBef>
            </a:pPr>
            <a:r>
              <a:rPr lang="en-US" dirty="0"/>
              <a:t>Logs operations use an inductive consistency check, only accept an operation when previous log entry term/index</a:t>
            </a:r>
          </a:p>
          <a:p>
            <a:pPr>
              <a:spcBef>
                <a:spcPts val="800"/>
              </a:spcBef>
            </a:pPr>
            <a:r>
              <a:rPr lang="en-US" dirty="0"/>
              <a:t>New leader repairs follower logs to match its own and then can commit new commands</a:t>
            </a:r>
          </a:p>
          <a:p>
            <a:pPr>
              <a:spcBef>
                <a:spcPts val="800"/>
              </a:spcBef>
            </a:pPr>
            <a:r>
              <a:rPr lang="en-US" dirty="0"/>
              <a:t>Uses joint consensus for reconfiguration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Raft summary</a:t>
            </a:r>
          </a:p>
        </p:txBody>
      </p:sp>
    </p:spTree>
    <p:extLst>
      <p:ext uri="{BB962C8B-B14F-4D97-AF65-F5344CB8AC3E}">
        <p14:creationId xmlns:p14="http://schemas.microsoft.com/office/powerpoint/2010/main" val="20085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Leader election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Client interactions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Reconfiguration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Raft Overview</a:t>
            </a:r>
          </a:p>
        </p:txBody>
      </p:sp>
    </p:spTree>
    <p:extLst>
      <p:ext uri="{BB962C8B-B14F-4D97-AF65-F5344CB8AC3E}">
        <p14:creationId xmlns:p14="http://schemas.microsoft.com/office/powerpoint/2010/main" val="196858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107237" cy="2311698"/>
          </a:xfrm>
        </p:spPr>
        <p:txBody>
          <a:bodyPr>
            <a:normAutofit fontScale="70000" lnSpcReduction="20000"/>
          </a:bodyPr>
          <a:lstStyle/>
          <a:p>
            <a:r>
              <a:rPr lang="en-US" b="0" dirty="0"/>
              <a:t>At any given time, each server is either: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Leader</a:t>
            </a:r>
            <a:r>
              <a:rPr lang="en-US" dirty="0"/>
              <a:t>: handles all client interactions, log replication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Follower</a:t>
            </a:r>
            <a:r>
              <a:rPr lang="en-US" dirty="0"/>
              <a:t>: completely passive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Candidate</a:t>
            </a:r>
            <a:r>
              <a:rPr lang="en-US" dirty="0"/>
              <a:t>: used to elect a new leader</a:t>
            </a:r>
          </a:p>
          <a:p>
            <a:r>
              <a:rPr lang="en-US" b="0" dirty="0"/>
              <a:t>Normal operation: 1 leader, N-1 followers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States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Leader</a:t>
            </a:r>
          </a:p>
        </p:txBody>
      </p:sp>
    </p:spTree>
    <p:extLst>
      <p:ext uri="{BB962C8B-B14F-4D97-AF65-F5344CB8AC3E}">
        <p14:creationId xmlns:p14="http://schemas.microsoft.com/office/powerpoint/2010/main" val="158002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 Validation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Leader</a:t>
            </a:r>
          </a:p>
        </p:txBody>
      </p:sp>
      <p:sp>
        <p:nvSpPr>
          <p:cNvPr id="10" name="Freeform 9"/>
          <p:cNvSpPr/>
          <p:nvPr/>
        </p:nvSpPr>
        <p:spPr>
          <a:xfrm>
            <a:off x="969980" y="4558937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932" y="42148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start</a:t>
            </a:r>
          </a:p>
        </p:txBody>
      </p:sp>
      <p:sp>
        <p:nvSpPr>
          <p:cNvPr id="13" name="Freeform 12"/>
          <p:cNvSpPr/>
          <p:nvPr/>
        </p:nvSpPr>
        <p:spPr>
          <a:xfrm>
            <a:off x="2644775" y="459863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6287" y="4034359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start election</a:t>
            </a:r>
          </a:p>
        </p:txBody>
      </p:sp>
      <p:sp>
        <p:nvSpPr>
          <p:cNvPr id="15" name="Freeform 14"/>
          <p:cNvSpPr/>
          <p:nvPr/>
        </p:nvSpPr>
        <p:spPr>
          <a:xfrm>
            <a:off x="5146541" y="4595834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6690" y="4034359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receive votes from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majority of servers</a:t>
            </a:r>
          </a:p>
        </p:txBody>
      </p:sp>
      <p:sp>
        <p:nvSpPr>
          <p:cNvPr id="17" name="Freeform 16"/>
          <p:cNvSpPr/>
          <p:nvPr/>
        </p:nvSpPr>
        <p:spPr>
          <a:xfrm>
            <a:off x="4458097" y="4434685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77061" y="3833834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new election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57000" y="5434034"/>
            <a:ext cx="7710832" cy="1219200"/>
            <a:chOff x="857000" y="5434034"/>
            <a:chExt cx="7710832" cy="1219200"/>
          </a:xfrm>
        </p:grpSpPr>
        <p:sp>
          <p:nvSpPr>
            <p:cNvPr id="19" name="Freeform 18"/>
            <p:cNvSpPr/>
            <p:nvPr/>
          </p:nvSpPr>
          <p:spPr>
            <a:xfrm>
              <a:off x="1720702" y="5444462"/>
              <a:ext cx="2974253" cy="590137"/>
            </a:xfrm>
            <a:custGeom>
              <a:avLst/>
              <a:gdLst>
                <a:gd name="connsiteX0" fmla="*/ 2974206 w 2974206"/>
                <a:gd name="connsiteY0" fmla="*/ 64833 h 64833"/>
                <a:gd name="connsiteX1" fmla="*/ 0 w 2974206"/>
                <a:gd name="connsiteY1" fmla="*/ 64833 h 64833"/>
                <a:gd name="connsiteX0" fmla="*/ 2974206 w 2974206"/>
                <a:gd name="connsiteY0" fmla="*/ 2990 h 304592"/>
                <a:gd name="connsiteX1" fmla="*/ 0 w 2974206"/>
                <a:gd name="connsiteY1" fmla="*/ 2990 h 304592"/>
                <a:gd name="connsiteX0" fmla="*/ 2974206 w 2974206"/>
                <a:gd name="connsiteY0" fmla="*/ 0 h 358866"/>
                <a:gd name="connsiteX1" fmla="*/ 0 w 2974206"/>
                <a:gd name="connsiteY1" fmla="*/ 0 h 358866"/>
                <a:gd name="connsiteX0" fmla="*/ 2974206 w 2974206"/>
                <a:gd name="connsiteY0" fmla="*/ 0 h 342000"/>
                <a:gd name="connsiteX1" fmla="*/ 0 w 2974206"/>
                <a:gd name="connsiteY1" fmla="*/ 0 h 342000"/>
                <a:gd name="connsiteX0" fmla="*/ 2974206 w 2974206"/>
                <a:gd name="connsiteY0" fmla="*/ 0 h 386787"/>
                <a:gd name="connsiteX1" fmla="*/ 0 w 2974206"/>
                <a:gd name="connsiteY1" fmla="*/ 0 h 386787"/>
                <a:gd name="connsiteX0" fmla="*/ 2974253 w 2974253"/>
                <a:gd name="connsiteY0" fmla="*/ 0 h 590137"/>
                <a:gd name="connsiteX1" fmla="*/ 47 w 2974253"/>
                <a:gd name="connsiteY1" fmla="*/ 0 h 59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74253" h="590137">
                  <a:moveTo>
                    <a:pt x="2974253" y="0"/>
                  </a:moveTo>
                  <a:cubicBezTo>
                    <a:pt x="2563576" y="338488"/>
                    <a:pt x="-12787" y="1138990"/>
                    <a:pt x="47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19647" y="5444462"/>
              <a:ext cx="4677878" cy="391941"/>
            </a:xfrm>
            <a:custGeom>
              <a:avLst/>
              <a:gdLst>
                <a:gd name="connsiteX0" fmla="*/ 4677878 w 4677878"/>
                <a:gd name="connsiteY0" fmla="*/ 75947 h 75947"/>
                <a:gd name="connsiteX1" fmla="*/ 0 w 4677878"/>
                <a:gd name="connsiteY1" fmla="*/ 75947 h 75947"/>
                <a:gd name="connsiteX0" fmla="*/ 4677878 w 4677878"/>
                <a:gd name="connsiteY0" fmla="*/ 3074 h 413768"/>
                <a:gd name="connsiteX1" fmla="*/ 0 w 4677878"/>
                <a:gd name="connsiteY1" fmla="*/ 3074 h 413768"/>
                <a:gd name="connsiteX0" fmla="*/ 4677878 w 4677878"/>
                <a:gd name="connsiteY0" fmla="*/ 0 h 468982"/>
                <a:gd name="connsiteX1" fmla="*/ 0 w 4677878"/>
                <a:gd name="connsiteY1" fmla="*/ 0 h 468982"/>
                <a:gd name="connsiteX0" fmla="*/ 4677878 w 4677878"/>
                <a:gd name="connsiteY0" fmla="*/ 0 h 409604"/>
                <a:gd name="connsiteX1" fmla="*/ 0 w 4677878"/>
                <a:gd name="connsiteY1" fmla="*/ 0 h 409604"/>
                <a:gd name="connsiteX0" fmla="*/ 4677878 w 4677878"/>
                <a:gd name="connsiteY0" fmla="*/ 0 h 384212"/>
                <a:gd name="connsiteX1" fmla="*/ 0 w 4677878"/>
                <a:gd name="connsiteY1" fmla="*/ 0 h 384212"/>
                <a:gd name="connsiteX0" fmla="*/ 4677878 w 4677878"/>
                <a:gd name="connsiteY0" fmla="*/ 0 h 391941"/>
                <a:gd name="connsiteX1" fmla="*/ 0 w 4677878"/>
                <a:gd name="connsiteY1" fmla="*/ 0 h 39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77878" h="391941">
                  <a:moveTo>
                    <a:pt x="4677878" y="0"/>
                  </a:moveTo>
                  <a:cubicBezTo>
                    <a:pt x="4561573" y="213360"/>
                    <a:pt x="575911" y="763604"/>
                    <a:pt x="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4146" y="5738834"/>
              <a:ext cx="222368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discover server with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 higher term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7000" y="6047940"/>
              <a:ext cx="2531463" cy="60529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discover current leader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or higher term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25287" y="5434034"/>
              <a:ext cx="67197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ts val="1500"/>
                </a:lnSpc>
              </a:pPr>
              <a:r>
                <a:rPr lang="en-US" sz="1400" b="0" dirty="0">
                  <a:solidFill>
                    <a:srgbClr val="A5001E"/>
                  </a:solidFill>
                  <a:latin typeface="Arial" charset="0"/>
                </a:rPr>
                <a:t>“step</a:t>
              </a:r>
              <a:br>
                <a:rPr lang="en-US" sz="14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400" b="0" dirty="0">
                  <a:solidFill>
                    <a:srgbClr val="A5001E"/>
                  </a:solidFill>
                  <a:latin typeface="Arial" charset="0"/>
                </a:rPr>
                <a:t>down”</a:t>
              </a:r>
            </a:p>
          </p:txBody>
        </p:sp>
      </p:grp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7C444F40-1216-8C40-A4F2-2094C90414D3}"/>
              </a:ext>
            </a:extLst>
          </p:cNvPr>
          <p:cNvSpPr txBox="1">
            <a:spLocks/>
          </p:cNvSpPr>
          <p:nvPr/>
        </p:nvSpPr>
        <p:spPr bwMode="auto">
          <a:xfrm>
            <a:off x="292608" y="1453896"/>
            <a:ext cx="8851392" cy="231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Servers start as followers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Leaders send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heartbeats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(empty AppendEntries RPCs) to maintain authority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electionTimeout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elapses with no RPCs (100-500ms), follower assumes leader has crashed and starts new election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2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2225683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2225683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(aka epochs)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835283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2225683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25683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2225683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2225683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2225683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2225683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2225683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38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625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1979462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94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867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0" y="2835283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81200" y="3216283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Elections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6418" y="3216283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Normal Operation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3216283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Split Vote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2682883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3FD64270-55C6-E84D-BB08-500B10000856}"/>
              </a:ext>
            </a:extLst>
          </p:cNvPr>
          <p:cNvSpPr txBox="1">
            <a:spLocks/>
          </p:cNvSpPr>
          <p:nvPr/>
        </p:nvSpPr>
        <p:spPr bwMode="auto">
          <a:xfrm>
            <a:off x="457200" y="3900615"/>
            <a:ext cx="8229600" cy="252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Time divided into terms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Election (either failed or resulted in 1 leader)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Normal operation under a single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Each server maintains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current term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1F48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role of terms: identify obsolete information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F48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1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1284DFCC-F957-9E4C-A278-A5637C79F8D2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Start election: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Increment current term, change to candidate state, vote for self</a:t>
            </a:r>
          </a:p>
          <a:p>
            <a:pPr marL="342900" marR="0" lvl="0" indent="-342900" algn="l" defTabSz="914400" rtl="0" eaLnBrk="0" fontAlgn="base" latinLnBrk="0" hangingPunct="0">
              <a:lnSpc>
                <a:spcPct val="25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Send RequestVote to all other servers, retry until either: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 votes from majority of servers: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Become leader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Send AppendEntries heartbeats to all other servers</a:t>
            </a: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 RPC from valid leader: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Return to follower state</a:t>
            </a: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No-one wins election (election timeout elapses):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Increment term, start new election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6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43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38297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Servers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24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Voted for candidate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704316"/>
                </a:solidFill>
                <a:latin typeface="Arial" charset="0"/>
              </a:rPr>
              <a:t>B can’t also get majority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191000" y="3208507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7000" y="3208507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E8B357F2-4CDA-BC4E-B51B-B7B8953F5719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502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Safety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allow at most one winner per term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Each server votes only once per term (persists on disk)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Two different candidates can’t get majorities in same term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Liveness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some candidate must eventually win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Each choose election timeouts randomly in [T, 2T]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One usually initiates and wins election before others start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Works well if T &gt;&gt; network RTT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Structure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49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49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121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693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265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837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171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505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839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837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121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693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26567" y="17376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71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0505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839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1549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83767" y="23472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121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693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526567" y="23472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549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9837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6121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693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526567" y="29568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171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0505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839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549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6121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549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9837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121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0693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526567" y="41760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5171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505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879367" y="1812400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leader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879367" y="1375938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log index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879367" y="3374500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followers</a:t>
            </a:r>
          </a:p>
        </p:txBody>
      </p:sp>
      <p:sp>
        <p:nvSpPr>
          <p:cNvPr id="97" name="Right Brace 96"/>
          <p:cNvSpPr/>
          <p:nvPr/>
        </p:nvSpPr>
        <p:spPr>
          <a:xfrm>
            <a:off x="6422167" y="2347288"/>
            <a:ext cx="228600" cy="2283023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54967" y="4709488"/>
            <a:ext cx="3429000" cy="228600"/>
            <a:chOff x="2154967" y="4709488"/>
            <a:chExt cx="3429000" cy="2286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154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583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154967" y="4823788"/>
              <a:ext cx="3429000" cy="0"/>
            </a:xfrm>
            <a:prstGeom prst="line">
              <a:avLst/>
            </a:prstGeom>
            <a:ln w="28575" cap="rnd">
              <a:solidFill>
                <a:schemeClr val="accent4"/>
              </a:solidFill>
              <a:headEnd type="triangle" w="med" len="lg"/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6879367" y="4630311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A5001E"/>
                </a:solidFill>
                <a:latin typeface="Arial" charset="0"/>
              </a:rPr>
              <a:t>committed entries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110209" y="1473832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1F4899"/>
                </a:solidFill>
                <a:latin typeface="Arial" charset="0"/>
              </a:rPr>
              <a:t>term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96259" y="2127715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1F4899"/>
                </a:solidFill>
                <a:latin typeface="Arial" charset="0"/>
              </a:rPr>
              <a:t>command</a:t>
            </a:r>
          </a:p>
        </p:txBody>
      </p:sp>
      <p:sp>
        <p:nvSpPr>
          <p:cNvPr id="109" name="Freeform 108"/>
          <p:cNvSpPr/>
          <p:nvPr/>
        </p:nvSpPr>
        <p:spPr>
          <a:xfrm>
            <a:off x="1702580" y="1649485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0" name="Freeform 109"/>
          <p:cNvSpPr/>
          <p:nvPr/>
        </p:nvSpPr>
        <p:spPr>
          <a:xfrm flipV="1">
            <a:off x="1697767" y="2040852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67" name="Content Placeholder 1">
            <a:extLst>
              <a:ext uri="{FF2B5EF4-FFF2-40B4-BE49-F238E27FC236}">
                <a16:creationId xmlns:a16="http://schemas.microsoft.com/office/drawing/2014/main" id="{21DCE4A4-E5FD-804D-8625-0E2C4BDEA700}"/>
              </a:ext>
            </a:extLst>
          </p:cNvPr>
          <p:cNvSpPr txBox="1">
            <a:spLocks/>
          </p:cNvSpPr>
          <p:nvPr/>
        </p:nvSpPr>
        <p:spPr bwMode="auto">
          <a:xfrm>
            <a:off x="669067" y="5128446"/>
            <a:ext cx="8229600" cy="158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 entry = &lt; index, term, command 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 stored on stable storage (disk); survives crashes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Entry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committed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if known to be stored on majority of servers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Durable / stable, will eventually be executed by state machines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76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7" grpId="0" animBg="1"/>
      <p:bldP spid="10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39113</TotalTime>
  <Words>2269</Words>
  <Application>Microsoft Macintosh PowerPoint</Application>
  <PresentationFormat>On-screen Show (4:3)</PresentationFormat>
  <Paragraphs>765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.HelveticaNeueDeskInterface-Regular</vt:lpstr>
      <vt:lpstr>Arial</vt:lpstr>
      <vt:lpstr>Calibri</vt:lpstr>
      <vt:lpstr>Courier New</vt:lpstr>
      <vt:lpstr>Times New Roman</vt:lpstr>
      <vt:lpstr>1_Office Theme</vt:lpstr>
      <vt:lpstr>Raft</vt:lpstr>
      <vt:lpstr>Goal: Replicated Log</vt:lpstr>
      <vt:lpstr>Raft Overview</vt:lpstr>
      <vt:lpstr>Server States</vt:lpstr>
      <vt:lpstr>Liveness Validation</vt:lpstr>
      <vt:lpstr>Terms (aka epochs)</vt:lpstr>
      <vt:lpstr>Elections</vt:lpstr>
      <vt:lpstr>Elections</vt:lpstr>
      <vt:lpstr>Log Structure</vt:lpstr>
      <vt:lpstr>Normal operation</vt:lpstr>
      <vt:lpstr>Normal operation</vt:lpstr>
      <vt:lpstr>Log Operation:  Highly Coherent</vt:lpstr>
      <vt:lpstr>Log Operation: 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Challenge:  Log Inconsistencies</vt:lpstr>
      <vt:lpstr>Repairing Follower Logs</vt:lpstr>
      <vt:lpstr>Repairing Follower Logs</vt:lpstr>
      <vt:lpstr>Neutralizing Old Leaders</vt:lpstr>
      <vt:lpstr>Client Protocol</vt:lpstr>
      <vt:lpstr>Configuration Changes</vt:lpstr>
      <vt:lpstr>2-Phase Approach via Joint Consensus</vt:lpstr>
      <vt:lpstr>2-Phase Approach via Joint Consensus</vt:lpstr>
      <vt:lpstr>Raft vs. Viewstamped Replication</vt:lpstr>
      <vt:lpstr>Raft summary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1595</cp:revision>
  <cp:lastPrinted>2018-10-14T11:12:44Z</cp:lastPrinted>
  <dcterms:created xsi:type="dcterms:W3CDTF">2013-10-08T01:49:25Z</dcterms:created>
  <dcterms:modified xsi:type="dcterms:W3CDTF">2021-10-18T11:21:27Z</dcterms:modified>
</cp:coreProperties>
</file>