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  <p:sldMasterId id="2147483687" r:id="rId2"/>
  </p:sldMasterIdLst>
  <p:notesMasterIdLst>
    <p:notesMasterId r:id="rId38"/>
  </p:notesMasterIdLst>
  <p:handoutMasterIdLst>
    <p:handoutMasterId r:id="rId39"/>
  </p:handoutMasterIdLst>
  <p:sldIdLst>
    <p:sldId id="257" r:id="rId3"/>
    <p:sldId id="339" r:id="rId4"/>
    <p:sldId id="363" r:id="rId5"/>
    <p:sldId id="321" r:id="rId6"/>
    <p:sldId id="341" r:id="rId7"/>
    <p:sldId id="280" r:id="rId8"/>
    <p:sldId id="277" r:id="rId9"/>
    <p:sldId id="284" r:id="rId10"/>
    <p:sldId id="285" r:id="rId11"/>
    <p:sldId id="364" r:id="rId12"/>
    <p:sldId id="316" r:id="rId13"/>
    <p:sldId id="315" r:id="rId14"/>
    <p:sldId id="314" r:id="rId15"/>
    <p:sldId id="365" r:id="rId16"/>
    <p:sldId id="367" r:id="rId17"/>
    <p:sldId id="368" r:id="rId18"/>
    <p:sldId id="319" r:id="rId19"/>
    <p:sldId id="286" r:id="rId20"/>
    <p:sldId id="320" r:id="rId21"/>
    <p:sldId id="366" r:id="rId22"/>
    <p:sldId id="529" r:id="rId23"/>
    <p:sldId id="553" r:id="rId24"/>
    <p:sldId id="555" r:id="rId25"/>
    <p:sldId id="556" r:id="rId26"/>
    <p:sldId id="557" r:id="rId27"/>
    <p:sldId id="558" r:id="rId28"/>
    <p:sldId id="559" r:id="rId29"/>
    <p:sldId id="560" r:id="rId30"/>
    <p:sldId id="524" r:id="rId31"/>
    <p:sldId id="525" r:id="rId32"/>
    <p:sldId id="552" r:id="rId33"/>
    <p:sldId id="527" r:id="rId34"/>
    <p:sldId id="526" r:id="rId35"/>
    <p:sldId id="528" r:id="rId36"/>
    <p:sldId id="554" r:id="rId37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  <a:srgbClr val="0000FF"/>
    <a:srgbClr val="92D050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4" autoAdjust="0"/>
    <p:restoredTop sz="83925" autoAdjust="0"/>
  </p:normalViewPr>
  <p:slideViewPr>
    <p:cSldViewPr snapToGrid="0">
      <p:cViewPr varScale="1">
        <p:scale>
          <a:sx n="137" d="100"/>
          <a:sy n="137" d="100"/>
        </p:scale>
        <p:origin x="14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2136" y="176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13BA6ABA-E30B-2D47-9755-EA41E8326F2B}" type="slidenum">
              <a:rPr lang="en-US" altLang="en-US" sz="1300" b="0">
                <a:latin typeface="Times New Roman" charset="0"/>
              </a:rPr>
              <a:pPr eaLnBrk="1" hangingPunct="1"/>
              <a:t>8</a:t>
            </a:fld>
            <a:endParaRPr lang="en-US" altLang="en-US" sz="1300" b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5138" y="539750"/>
            <a:ext cx="3684587" cy="27622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2" y="3503991"/>
            <a:ext cx="6969622" cy="32354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122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QUESTION:</a:t>
            </a:r>
            <a:r>
              <a:rPr lang="en-US" baseline="0" dirty="0"/>
              <a:t> how is it different from parallelism?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45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can be violated in finite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4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might not be violated in finite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0EB9D357-9602-5A48-B314-99AAAB9860B2}" type="slidenum">
              <a:rPr lang="en-US" altLang="en-US" sz="1300" b="0">
                <a:latin typeface="Times New Roman" charset="0"/>
              </a:rPr>
              <a:pPr eaLnBrk="1" hangingPunct="1"/>
              <a:t>9</a:t>
            </a:fld>
            <a:endParaRPr lang="en-US" alt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336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6D8A69E1-749B-3E46-A126-8422C8ABD577}" type="slidenum">
              <a:rPr lang="en-US" altLang="en-US" sz="1300" b="0">
                <a:latin typeface="Times New Roman" charset="0"/>
              </a:rPr>
              <a:pPr eaLnBrk="1" hangingPunct="1"/>
              <a:t>18</a:t>
            </a:fld>
            <a:endParaRPr lang="en-US" altLang="en-US" sz="13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5138" y="539750"/>
            <a:ext cx="3684587" cy="27622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2" y="3503991"/>
            <a:ext cx="6969622" cy="32354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54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9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7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980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7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115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7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815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7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9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7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50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68D5-ABD1-3A40-8336-313375D3B193}" type="datetime1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B07E-4D01-B345-8BCE-6D9BD326DAB0}" type="datetime1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187A-F4C0-B44C-8FFB-F7563333C9AC}" type="datetime1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05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A3E2-049A-3648-9BBF-8E8AA825A9FF}" type="datetime1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60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66D0-9C6C-324D-80B2-3A6A05350640}" type="datetime1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018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FF2A7-0695-AB42-B8AC-C1A0B55693A3}" type="datetime1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4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FB91-48D5-F844-9DFA-AA4AB92DC613}" type="datetime1">
              <a:rPr lang="en-US" smtClean="0"/>
              <a:t>8/30/21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07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CC96-D85A-8040-A395-EB710A7C2477}" type="datetime1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A187-7F2B-CB46-8F40-3CD78BF36440}" type="datetime1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565204" cy="50292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400"/>
              </a:spcBef>
              <a:defRPr sz="3000"/>
            </a:lvl1pPr>
            <a:lvl2pPr>
              <a:spcBef>
                <a:spcPts val="800"/>
              </a:spcBef>
              <a:defRPr sz="2800"/>
            </a:lvl2pPr>
            <a:lvl3pPr>
              <a:spcBef>
                <a:spcPts val="800"/>
              </a:spcBef>
              <a:defRPr sz="2400"/>
            </a:lvl3pPr>
            <a:lvl4pPr>
              <a:spcBef>
                <a:spcPts val="800"/>
              </a:spcBef>
              <a:defRPr sz="2200"/>
            </a:lvl4pPr>
            <a:lvl5pPr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A722-63E5-AF44-9BAF-25EA14FE21C8}" type="datetime1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76201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75945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4"/>
            <a:ext cx="4344988" cy="42333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4233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B513-A7FC-054A-9375-F1DE2DDE6113}" type="datetime1">
              <a:rPr lang="en-US" smtClean="0"/>
              <a:t>8/30/21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552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B0FC-64D0-5945-BA75-42C3C4BF3B11}" type="datetime1">
              <a:rPr lang="en-US" smtClean="0"/>
              <a:t>8/30/21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00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8D0F-12FA-264C-BBF9-3B5797F065A8}" type="datetime1">
              <a:rPr lang="en-US" smtClean="0"/>
              <a:t>8/30/21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05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3131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0905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313113" cy="49285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B8E7B-94EE-6142-9055-E28EA5CBECED}" type="datetime1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25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6820-7B80-F042-9250-1C5E27EFCCF4}" type="datetime1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9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6956-1507-7E47-A1AA-38B05B120DBF}" type="datetime1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750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F0A4-2E10-7047-B596-97383740A816}" type="datetime1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24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382000" cy="112236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4953000" cy="4267200"/>
          </a:xfrm>
        </p:spPr>
        <p:txBody>
          <a:bodyPr>
            <a:normAutofit/>
          </a:bodyPr>
          <a:lstStyle>
            <a:lvl1pPr>
              <a:defRPr sz="1800">
                <a:latin typeface="Times New Roman"/>
                <a:cs typeface="Times New Roman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 marL="16002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1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E1DAC-5C0E-F645-9D15-16D78328B9D8}" type="datetime1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25E6-14ED-DB41-A914-0EE982A170F7}" type="datetime1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B23F-FA9B-5749-BC32-70463426CDF2}" type="datetime1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0516-296B-1243-9C08-89490340118E}" type="datetime1">
              <a:rPr lang="en-US" smtClean="0"/>
              <a:t>8/30/21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883F-990E-0747-A70B-55BC5D86F2E3}" type="datetime1">
              <a:rPr lang="en-US" smtClean="0"/>
              <a:t>8/30/21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2062-A02F-9B44-B23B-DDEC0BF66181}" type="datetime1">
              <a:rPr lang="en-US" smtClean="0"/>
              <a:t>8/30/21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3F6B2-6639-0140-AA5E-460F84A3E55A}" type="datetime1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74B65E4-FA6A-5843-9CBC-8CA86B2312E6}" type="datetime1">
              <a:rPr lang="en-US" smtClean="0"/>
              <a:t>8/30/21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835BE18-58EA-3C41-98F3-9657CDA3EFE2}" type="datetime1">
              <a:rPr lang="en-US" smtClean="0"/>
              <a:t>8/30/21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5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cmu.edu/~dga/systems-se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puswir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 240: </a:t>
            </a:r>
            <a:r>
              <a:rPr lang="en-US" i="1" dirty="0"/>
              <a:t>Computing Systems and Concurrency</a:t>
            </a:r>
          </a:p>
          <a:p>
            <a:r>
              <a:rPr lang="en-US" dirty="0"/>
              <a:t>Lecture 2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Test learning objectives mostly using designs covered in lectures</a:t>
            </a:r>
          </a:p>
          <a:p>
            <a:endParaRPr lang="en-US" dirty="0"/>
          </a:p>
          <a:p>
            <a:r>
              <a:rPr lang="en-US" dirty="0"/>
              <a:t>And test knowledge of specific design patterns and designs</a:t>
            </a:r>
          </a:p>
          <a:p>
            <a:endParaRPr lang="en-US" dirty="0"/>
          </a:p>
          <a:p>
            <a:r>
              <a:rPr lang="en-US" dirty="0"/>
              <a:t>Open book (but if you don’t study it will create time pressure)</a:t>
            </a:r>
          </a:p>
          <a:p>
            <a:endParaRPr lang="en-US" dirty="0"/>
          </a:p>
          <a:p>
            <a:r>
              <a:rPr lang="en-US" dirty="0"/>
              <a:t>Recipe for success:</a:t>
            </a:r>
          </a:p>
          <a:p>
            <a:pPr lvl="1"/>
            <a:r>
              <a:rPr lang="en-US" dirty="0"/>
              <a:t>Attend lecture and actively think through problems</a:t>
            </a:r>
          </a:p>
          <a:p>
            <a:pPr lvl="1"/>
            <a:r>
              <a:rPr lang="en-US" dirty="0"/>
              <a:t>Ask questions during lecture and afterwards in my office hours</a:t>
            </a:r>
          </a:p>
          <a:p>
            <a:pPr lvl="1"/>
            <a:r>
              <a:rPr lang="en-US" dirty="0"/>
              <a:t>Actively work through problems</a:t>
            </a:r>
          </a:p>
          <a:p>
            <a:pPr lvl="1"/>
            <a:r>
              <a:rPr lang="en-US" dirty="0"/>
              <a:t>Complete programming assignments</a:t>
            </a:r>
          </a:p>
          <a:p>
            <a:pPr lvl="1"/>
            <a:r>
              <a:rPr lang="en-US" dirty="0"/>
              <a:t>Study lecture materials for specific design patterns and designs</a:t>
            </a:r>
          </a:p>
          <a:p>
            <a:pPr lvl="1"/>
            <a:r>
              <a:rPr lang="en-US" dirty="0"/>
              <a:t>Run the system designs in your mind and see what happens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</p:spTree>
    <p:extLst>
      <p:ext uri="{BB962C8B-B14F-4D97-AF65-F5344CB8AC3E}">
        <p14:creationId xmlns:p14="http://schemas.microsoft.com/office/powerpoint/2010/main" val="47924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Systems programming somewhat different from what you might have done before</a:t>
            </a:r>
          </a:p>
          <a:p>
            <a:pPr lvl="1"/>
            <a:r>
              <a:rPr lang="en-US" dirty="0"/>
              <a:t>Low-level (C / Go)</a:t>
            </a:r>
          </a:p>
          <a:p>
            <a:pPr lvl="1"/>
            <a:r>
              <a:rPr lang="en-US" dirty="0"/>
              <a:t>Often designed to run indefinitely (error handling must be rock solid)</a:t>
            </a:r>
          </a:p>
          <a:p>
            <a:pPr lvl="1"/>
            <a:r>
              <a:rPr lang="en-US" dirty="0"/>
              <a:t>Must be secure - horrible environment</a:t>
            </a:r>
          </a:p>
          <a:p>
            <a:pPr lvl="1"/>
            <a:r>
              <a:rPr lang="en-US" dirty="0"/>
              <a:t>Concurrency </a:t>
            </a:r>
          </a:p>
          <a:p>
            <a:pPr lvl="1"/>
            <a:r>
              <a:rPr lang="en-US" dirty="0"/>
              <a:t>Interfaces specified by documented protocols</a:t>
            </a:r>
          </a:p>
          <a:p>
            <a:r>
              <a:rPr lang="en-US" dirty="0"/>
              <a:t>TAs’ Office Hours</a:t>
            </a:r>
          </a:p>
          <a:p>
            <a:r>
              <a:rPr lang="en-US" dirty="0"/>
              <a:t>Read: Dave Andersen’s “</a:t>
            </a:r>
            <a:r>
              <a:rPr lang="en-US" dirty="0">
                <a:hlinkClick r:id="rId2"/>
              </a:rPr>
              <a:t>Software Engineering for System Hackers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Practical techniques designed to save you time &amp; pain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Assignments</a:t>
            </a:r>
          </a:p>
        </p:txBody>
      </p:sp>
    </p:spTree>
    <p:extLst>
      <p:ext uri="{BB962C8B-B14F-4D97-AF65-F5344CB8AC3E}">
        <p14:creationId xmlns:p14="http://schemas.microsoft.com/office/powerpoint/2010/main" val="43707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concurrency w/ </a:t>
            </a:r>
            <a:r>
              <a:rPr lang="en-US" dirty="0" err="1"/>
              <a:t>goroutines</a:t>
            </a:r>
            <a:r>
              <a:rPr lang="en-US" dirty="0"/>
              <a:t> (lightweight threads)</a:t>
            </a:r>
          </a:p>
          <a:p>
            <a:r>
              <a:rPr lang="en-US" dirty="0"/>
              <a:t>Garbage collection and memory safety</a:t>
            </a:r>
          </a:p>
          <a:p>
            <a:r>
              <a:rPr lang="en-US" dirty="0"/>
              <a:t>Libraries provide easy RPC</a:t>
            </a:r>
          </a:p>
          <a:p>
            <a:r>
              <a:rPr lang="en-US" dirty="0"/>
              <a:t>Channels for communication between </a:t>
            </a:r>
            <a:r>
              <a:rPr lang="en-US" dirty="0" err="1"/>
              <a:t>goroutines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Go?</a:t>
            </a:r>
          </a:p>
        </p:txBody>
      </p:sp>
    </p:spTree>
    <p:extLst>
      <p:ext uri="{BB962C8B-B14F-4D97-AF65-F5344CB8AC3E}">
        <p14:creationId xmlns:p14="http://schemas.microsoft.com/office/powerpoint/2010/main" val="190947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Google, of course!</a:t>
            </a:r>
          </a:p>
          <a:p>
            <a:r>
              <a:rPr lang="en-US" dirty="0"/>
              <a:t>Docker (container management)</a:t>
            </a:r>
          </a:p>
          <a:p>
            <a:r>
              <a:rPr lang="en-US" dirty="0" err="1"/>
              <a:t>CloudFlare</a:t>
            </a:r>
            <a:r>
              <a:rPr lang="en-US" dirty="0"/>
              <a:t> (Content delivery Network)</a:t>
            </a:r>
          </a:p>
          <a:p>
            <a:r>
              <a:rPr lang="en-US" dirty="0"/>
              <a:t>Digital Ocean (Virtual Machine hosting)</a:t>
            </a:r>
          </a:p>
          <a:p>
            <a:r>
              <a:rPr lang="en-US" dirty="0"/>
              <a:t>Dropbox (Cloud storage/file sharing)</a:t>
            </a:r>
          </a:p>
          <a:p>
            <a:r>
              <a:rPr lang="mr-IN" dirty="0"/>
              <a:t>…</a:t>
            </a:r>
            <a:r>
              <a:rPr lang="en-US" dirty="0"/>
              <a:t> and many more!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Go used?</a:t>
            </a:r>
          </a:p>
        </p:txBody>
      </p:sp>
    </p:spTree>
    <p:extLst>
      <p:ext uri="{BB962C8B-B14F-4D97-AF65-F5344CB8AC3E}">
        <p14:creationId xmlns:p14="http://schemas.microsoft.com/office/powerpoint/2010/main" val="14634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Reinforce / demonstrate all learning objectives!</a:t>
            </a:r>
          </a:p>
          <a:p>
            <a:endParaRPr lang="en-US" dirty="0"/>
          </a:p>
          <a:p>
            <a:r>
              <a:rPr lang="en-US" dirty="0"/>
              <a:t>1: Sequential Map/Reduce (due September 16)</a:t>
            </a:r>
          </a:p>
          <a:p>
            <a:r>
              <a:rPr lang="en-US" dirty="0"/>
              <a:t>2: Distributed Map/Reduce (due September 23)</a:t>
            </a:r>
          </a:p>
          <a:p>
            <a:r>
              <a:rPr lang="en-US" dirty="0"/>
              <a:t>3-1: Raft Leader Election (due November 16)</a:t>
            </a:r>
          </a:p>
          <a:p>
            <a:r>
              <a:rPr lang="en-US" dirty="0"/>
              <a:t>3-2: Raft Log Consensus (due December 2)</a:t>
            </a:r>
          </a:p>
          <a:p>
            <a:r>
              <a:rPr lang="en-US" dirty="0"/>
              <a:t>4: Key-Value Storage Service (due December 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Assignments</a:t>
            </a:r>
          </a:p>
        </p:txBody>
      </p:sp>
    </p:spTree>
    <p:extLst>
      <p:ext uri="{BB962C8B-B14F-4D97-AF65-F5344CB8AC3E}">
        <p14:creationId xmlns:p14="http://schemas.microsoft.com/office/powerpoint/2010/main" val="374142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Recipe for disaster</a:t>
            </a:r>
          </a:p>
          <a:p>
            <a:pPr lvl="1"/>
            <a:r>
              <a:rPr lang="en-US" dirty="0"/>
              <a:t>Start day assignment is due</a:t>
            </a:r>
          </a:p>
          <a:p>
            <a:pPr lvl="1"/>
            <a:r>
              <a:rPr lang="en-US" dirty="0"/>
              <a:t>Write code first, think later</a:t>
            </a:r>
          </a:p>
          <a:p>
            <a:pPr lvl="1"/>
            <a:r>
              <a:rPr lang="en-US" dirty="0"/>
              <a:t>Test doesn’t pass =&gt; randomly flip some bits</a:t>
            </a:r>
          </a:p>
          <a:p>
            <a:pPr lvl="1"/>
            <a:r>
              <a:rPr lang="en-US" dirty="0"/>
              <a:t>Assume you know what program is doing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</a:t>
            </a:r>
          </a:p>
        </p:txBody>
      </p:sp>
    </p:spTree>
    <p:extLst>
      <p:ext uri="{BB962C8B-B14F-4D97-AF65-F5344CB8AC3E}">
        <p14:creationId xmlns:p14="http://schemas.microsoft.com/office/powerpoint/2010/main" val="424427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Recipe for success</a:t>
            </a:r>
          </a:p>
          <a:p>
            <a:pPr lvl="1"/>
            <a:r>
              <a:rPr lang="en-US" dirty="0"/>
              <a:t>Start early (weeks early)</a:t>
            </a:r>
          </a:p>
          <a:p>
            <a:pPr lvl="1"/>
            <a:r>
              <a:rPr lang="en-US" dirty="0"/>
              <a:t>Think through a complete design</a:t>
            </a:r>
          </a:p>
          <a:p>
            <a:pPr lvl="1"/>
            <a:r>
              <a:rPr lang="en-US" dirty="0"/>
              <a:t>Progressively build out your design (using tests to help)</a:t>
            </a:r>
          </a:p>
          <a:p>
            <a:pPr lvl="1"/>
            <a:r>
              <a:rPr lang="en-US" dirty="0"/>
              <a:t>Checkpoint progress in git (and to </a:t>
            </a:r>
            <a:r>
              <a:rPr lang="en-US" dirty="0" err="1"/>
              <a:t>gitlab</a:t>
            </a:r>
            <a:r>
              <a:rPr lang="en-US" dirty="0"/>
              <a:t>) frequently</a:t>
            </a:r>
          </a:p>
          <a:p>
            <a:pPr lvl="1"/>
            <a:r>
              <a:rPr lang="en-US" dirty="0"/>
              <a:t>Debug, debug, debug</a:t>
            </a:r>
          </a:p>
          <a:p>
            <a:pPr lvl="2"/>
            <a:r>
              <a:rPr lang="en-US" dirty="0"/>
              <a:t>Verify program state is what you expect (print it out!)</a:t>
            </a:r>
          </a:p>
          <a:p>
            <a:pPr lvl="2"/>
            <a:r>
              <a:rPr lang="en-US" dirty="0"/>
              <a:t>Write your own smaller test cases</a:t>
            </a:r>
          </a:p>
          <a:p>
            <a:pPr lvl="2"/>
            <a:r>
              <a:rPr lang="en-US" dirty="0"/>
              <a:t>Reconsider your complete design</a:t>
            </a:r>
          </a:p>
          <a:p>
            <a:pPr lvl="1"/>
            <a:r>
              <a:rPr lang="en-US" dirty="0"/>
              <a:t>Attend office hours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</a:t>
            </a:r>
          </a:p>
        </p:txBody>
      </p:sp>
    </p:spTree>
    <p:extLst>
      <p:ext uri="{BB962C8B-B14F-4D97-AF65-F5344CB8AC3E}">
        <p14:creationId xmlns:p14="http://schemas.microsoft.com/office/powerpoint/2010/main" val="1658515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together important</a:t>
            </a:r>
          </a:p>
          <a:p>
            <a:pPr lvl="1"/>
            <a:r>
              <a:rPr lang="en-US" dirty="0"/>
              <a:t>Discuss course material</a:t>
            </a:r>
          </a:p>
          <a:p>
            <a:pPr lvl="1"/>
            <a:r>
              <a:rPr lang="en-US" dirty="0"/>
              <a:t>Work on problem debugging</a:t>
            </a:r>
          </a:p>
          <a:p>
            <a:r>
              <a:rPr lang="en-US" dirty="0"/>
              <a:t>Parts </a:t>
            </a:r>
            <a:r>
              <a:rPr lang="en-US" b="1" dirty="0"/>
              <a:t>must </a:t>
            </a:r>
            <a:r>
              <a:rPr lang="en-US" dirty="0"/>
              <a:t>be your own work</a:t>
            </a:r>
          </a:p>
          <a:p>
            <a:pPr lvl="1"/>
            <a:r>
              <a:rPr lang="en-US" dirty="0"/>
              <a:t>Midterm, final, programming assignments</a:t>
            </a:r>
          </a:p>
          <a:p>
            <a:r>
              <a:rPr lang="en-US" dirty="0">
                <a:solidFill>
                  <a:srgbClr val="FF0000"/>
                </a:solidFill>
              </a:rPr>
              <a:t>What we hate to say: we run cheat checkers</a:t>
            </a:r>
            <a:r>
              <a:rPr lang="mr-IN" dirty="0">
                <a:solidFill>
                  <a:srgbClr val="FF0000"/>
                </a:solidFill>
              </a:rPr>
              <a:t>…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they work surprisingly well</a:t>
            </a:r>
          </a:p>
          <a:p>
            <a:r>
              <a:rPr lang="en-US" dirty="0">
                <a:solidFill>
                  <a:srgbClr val="FF0000"/>
                </a:solidFill>
              </a:rPr>
              <a:t>Please *do not* put code on *public* repositories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Policies: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835981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Policies: Write Your Own Code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59341" y="1439694"/>
            <a:ext cx="8195553" cy="5287321"/>
          </a:xfrm>
        </p:spPr>
        <p:txBody>
          <a:bodyPr>
            <a:normAutofit/>
          </a:bodyPr>
          <a:lstStyle/>
          <a:p>
            <a:pPr eaLnBrk="1" hangingPunct="1">
              <a:spcBef>
                <a:spcPts val="675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Programming is an individual creative process.  At first, discussions with friends is fine.  When writing code, however, the program must be your own work.</a:t>
            </a:r>
          </a:p>
          <a:p>
            <a:pPr eaLnBrk="1" hangingPunct="1">
              <a:spcBef>
                <a:spcPts val="675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Do not copy another person’s programs, comments, README description, or any part of submitted assignment.  This includes character-by-character transliteration but also derivative works.  Cannot use another’s code, etc. even while “citing” them.</a:t>
            </a:r>
          </a:p>
          <a:p>
            <a:pPr eaLnBrk="1" hangingPunct="1">
              <a:spcBef>
                <a:spcPts val="675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Writing code for use by another or using another’s code is academic fraud in context of coursework.</a:t>
            </a:r>
          </a:p>
          <a:p>
            <a:pPr eaLnBrk="1" hangingPunct="1">
              <a:spcBef>
                <a:spcPts val="675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/>
              <a:t>Do not publish your code e.g., on </a:t>
            </a:r>
            <a:r>
              <a:rPr lang="en-US" altLang="en-US" sz="2400" dirty="0" err="1"/>
              <a:t>Github</a:t>
            </a:r>
            <a:r>
              <a:rPr lang="en-US" altLang="en-US" sz="2400" dirty="0"/>
              <a:t>, during/after course!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C9D9DFDB-9306-3B41-8181-8A299A15901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72 late hours to use throughout the semester</a:t>
            </a:r>
          </a:p>
          <a:p>
            <a:pPr lvl="1"/>
            <a:r>
              <a:rPr lang="en-US" dirty="0"/>
              <a:t>(but not beyond </a:t>
            </a:r>
            <a:r>
              <a:rPr lang="en-US"/>
              <a:t>December 9)</a:t>
            </a:r>
            <a:endParaRPr lang="en-US" dirty="0"/>
          </a:p>
          <a:p>
            <a:r>
              <a:rPr lang="en-US" dirty="0"/>
              <a:t>After that, each additional day late will incur a 10% lateness penalty</a:t>
            </a:r>
          </a:p>
          <a:p>
            <a:pPr lvl="1"/>
            <a:r>
              <a:rPr lang="en-US" dirty="0"/>
              <a:t>(1 min late counts as 1 day late)</a:t>
            </a:r>
          </a:p>
          <a:p>
            <a:r>
              <a:rPr lang="en-US" dirty="0"/>
              <a:t>Submissions late by 3 days or more will no longer be accepted</a:t>
            </a:r>
          </a:p>
          <a:p>
            <a:pPr lvl="1"/>
            <a:r>
              <a:rPr lang="en-US" dirty="0"/>
              <a:t>(Fri and Sat count as days)</a:t>
            </a:r>
          </a:p>
          <a:p>
            <a:r>
              <a:rPr lang="en-US" dirty="0"/>
              <a:t>In case of illness or extraordinary circumstance (e.g., emergency), talk to us early!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Policies: Late Work</a:t>
            </a:r>
          </a:p>
        </p:txBody>
      </p:sp>
    </p:spTree>
    <p:extLst>
      <p:ext uri="{BB962C8B-B14F-4D97-AF65-F5344CB8AC3E}">
        <p14:creationId xmlns:p14="http://schemas.microsoft.com/office/powerpoint/2010/main" val="137901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5E74FF-65F9-6F44-B6B4-D7BF03ED0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it real! This is the real world:</a:t>
            </a:r>
          </a:p>
          <a:p>
            <a:pPr lvl="1"/>
            <a:r>
              <a:rPr lang="en-US" dirty="0"/>
              <a:t>Things break. Components fail.</a:t>
            </a:r>
          </a:p>
          <a:p>
            <a:pPr lvl="1"/>
            <a:r>
              <a:rPr lang="en-US" dirty="0"/>
              <a:t>Latency matters. Can’t beat speed of light.</a:t>
            </a:r>
          </a:p>
          <a:p>
            <a:pPr lvl="1"/>
            <a:r>
              <a:rPr lang="en-US" dirty="0"/>
              <a:t>Certain things are impossible. Need work arounds.</a:t>
            </a:r>
          </a:p>
          <a:p>
            <a:r>
              <a:rPr lang="en-US" dirty="0"/>
              <a:t>How do we build systems that work at </a:t>
            </a:r>
            <a:r>
              <a:rPr lang="en-US" b="1" dirty="0"/>
              <a:t>very large scale</a:t>
            </a:r>
            <a:r>
              <a:rPr lang="en-US" dirty="0"/>
              <a:t> and </a:t>
            </a:r>
            <a:r>
              <a:rPr lang="en-US" b="1" dirty="0"/>
              <a:t>tolerate failures</a:t>
            </a:r>
            <a:r>
              <a:rPr lang="en-US" dirty="0"/>
              <a:t>?</a:t>
            </a:r>
          </a:p>
          <a:p>
            <a:r>
              <a:rPr lang="en-US" dirty="0"/>
              <a:t>Given systems span many nodes, how do we enable different nodes to </a:t>
            </a:r>
            <a:r>
              <a:rPr lang="en-US" b="1" dirty="0"/>
              <a:t>agree</a:t>
            </a:r>
            <a:r>
              <a:rPr lang="en-US" dirty="0"/>
              <a:t> on “things” (e.g., time, order of operations, state of the system)?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FA212A-3D3D-C04F-BE7C-C08A24ED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97D3A7-04F4-C243-9D51-341C3E46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 and Recurring Themes</a:t>
            </a:r>
          </a:p>
        </p:txBody>
      </p:sp>
    </p:spTree>
    <p:extLst>
      <p:ext uri="{BB962C8B-B14F-4D97-AF65-F5344CB8AC3E}">
        <p14:creationId xmlns:p14="http://schemas.microsoft.com/office/powerpoint/2010/main" val="2569409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Attend lecture, attend labs, think actively!</a:t>
            </a:r>
          </a:p>
          <a:p>
            <a:endParaRPr lang="en-US" sz="2400" dirty="0"/>
          </a:p>
          <a:p>
            <a:r>
              <a:rPr lang="en-US" sz="2400" dirty="0"/>
              <a:t>Start programming assignments early, use the right strategy!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347079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/>
              <a:t>And for some technical bits today … Distributed Systems and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32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396D5E-E181-D540-8C5B-0BE5639AD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a distributed storage</a:t>
            </a:r>
          </a:p>
          <a:p>
            <a:pPr lvl="1"/>
            <a:r>
              <a:rPr lang="en-US" dirty="0"/>
              <a:t>Clients can read and write files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137A9-8A58-7D4D-92FA-0928203E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117B23-ECCA-E14A-8AD3-045048EC3246}"/>
              </a:ext>
            </a:extLst>
          </p:cNvPr>
          <p:cNvSpPr/>
          <p:nvPr/>
        </p:nvSpPr>
        <p:spPr>
          <a:xfrm>
            <a:off x="5249158" y="3212183"/>
            <a:ext cx="433633" cy="43363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67780E-8B71-4D45-B478-893C549EAD86}"/>
              </a:ext>
            </a:extLst>
          </p:cNvPr>
          <p:cNvSpPr/>
          <p:nvPr/>
        </p:nvSpPr>
        <p:spPr>
          <a:xfrm>
            <a:off x="6564983" y="4581423"/>
            <a:ext cx="433633" cy="43363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2FF290-8837-F040-80F6-9C38473FF3ED}"/>
              </a:ext>
            </a:extLst>
          </p:cNvPr>
          <p:cNvSpPr/>
          <p:nvPr/>
        </p:nvSpPr>
        <p:spPr>
          <a:xfrm>
            <a:off x="3859800" y="4976566"/>
            <a:ext cx="433633" cy="43363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16B6C1-6226-674B-8C5E-08E5D8475B13}"/>
              </a:ext>
            </a:extLst>
          </p:cNvPr>
          <p:cNvSpPr/>
          <p:nvPr/>
        </p:nvSpPr>
        <p:spPr>
          <a:xfrm>
            <a:off x="989813" y="3962400"/>
            <a:ext cx="433633" cy="433633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37B9C-FB42-084B-AD2B-EAB05F2C04CE}"/>
              </a:ext>
            </a:extLst>
          </p:cNvPr>
          <p:cNvSpPr txBox="1"/>
          <p:nvPr/>
        </p:nvSpPr>
        <p:spPr>
          <a:xfrm>
            <a:off x="785680" y="4398129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Client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FEB8E8-7523-A248-A2F2-0B483A3D3EEA}"/>
              </a:ext>
            </a:extLst>
          </p:cNvPr>
          <p:cNvSpPr txBox="1"/>
          <p:nvPr/>
        </p:nvSpPr>
        <p:spPr>
          <a:xfrm>
            <a:off x="4924799" y="367331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Server1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14735-DE82-9345-83E0-4BE444431876}"/>
              </a:ext>
            </a:extLst>
          </p:cNvPr>
          <p:cNvSpPr txBox="1"/>
          <p:nvPr/>
        </p:nvSpPr>
        <p:spPr>
          <a:xfrm>
            <a:off x="3827188" y="5410199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S2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8E6B1-3A4C-ED42-AA97-931E44220F00}"/>
              </a:ext>
            </a:extLst>
          </p:cNvPr>
          <p:cNvSpPr txBox="1"/>
          <p:nvPr/>
        </p:nvSpPr>
        <p:spPr>
          <a:xfrm>
            <a:off x="6532371" y="5019512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S3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5BD1BEAC-B740-F049-8AEC-F6CA9758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066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998420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processes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 in the system (no process failures)</a:t>
            </a:r>
          </a:p>
          <a:p>
            <a:pPr lvl="1">
              <a:defRPr/>
            </a:pPr>
            <a:r>
              <a:rPr lang="en-US" dirty="0"/>
              <a:t>Every process executes an algorithm</a:t>
            </a:r>
            <a:endParaRPr lang="en-US" baseline="-25000" dirty="0"/>
          </a:p>
          <a:p>
            <a:pPr lvl="2">
              <a:defRPr/>
            </a:pPr>
            <a:r>
              <a:rPr lang="en-US" dirty="0"/>
              <a:t>An automation with set of states, set of inputs, set of outputs and a state transition function S x I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S x O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There are two first-in, first-out, unidirectional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channels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between every process pair p</a:t>
            </a:r>
            <a:r>
              <a:rPr lang="en-US" baseline="-25000" dirty="0"/>
              <a:t>i</a:t>
            </a:r>
            <a:r>
              <a:rPr lang="en-US" dirty="0"/>
              <a:t> and </a:t>
            </a:r>
            <a:r>
              <a:rPr lang="en-US" dirty="0" err="1"/>
              <a:t>p</a:t>
            </a:r>
            <a:r>
              <a:rPr lang="en-US" baseline="-25000" dirty="0" err="1"/>
              <a:t>j</a:t>
            </a:r>
            <a:endParaRPr lang="en-US" baseline="-25000" dirty="0"/>
          </a:p>
          <a:p>
            <a:pPr lvl="1">
              <a:defRPr/>
            </a:pPr>
            <a:r>
              <a:rPr lang="en-US" dirty="0"/>
              <a:t>Call them </a:t>
            </a:r>
            <a:r>
              <a:rPr lang="en-US" b="1" dirty="0"/>
              <a:t>channel(p</a:t>
            </a:r>
            <a:r>
              <a:rPr lang="en-US" b="1" baseline="-25000" dirty="0"/>
              <a:t>i</a:t>
            </a:r>
            <a:r>
              <a:rPr lang="en-US" b="1" dirty="0"/>
              <a:t>, </a:t>
            </a:r>
            <a:r>
              <a:rPr lang="en-US" b="1" dirty="0" err="1"/>
              <a:t>p</a:t>
            </a:r>
            <a:r>
              <a:rPr lang="en-US" b="1" baseline="-25000" dirty="0" err="1"/>
              <a:t>j</a:t>
            </a:r>
            <a:r>
              <a:rPr lang="en-US" b="1" dirty="0"/>
              <a:t>) </a:t>
            </a:r>
            <a:r>
              <a:rPr lang="en-US" dirty="0"/>
              <a:t>and </a:t>
            </a:r>
            <a:r>
              <a:rPr lang="en-US" b="1" dirty="0"/>
              <a:t>channel(</a:t>
            </a:r>
            <a:r>
              <a:rPr lang="en-US" b="1" dirty="0" err="1"/>
              <a:t>p</a:t>
            </a:r>
            <a:r>
              <a:rPr lang="en-US" b="1" baseline="-25000" dirty="0" err="1"/>
              <a:t>j</a:t>
            </a:r>
            <a:r>
              <a:rPr lang="en-US" b="1" dirty="0"/>
              <a:t>, p</a:t>
            </a:r>
            <a:r>
              <a:rPr lang="en-US" b="1" baseline="-25000" dirty="0"/>
              <a:t>i</a:t>
            </a:r>
            <a:r>
              <a:rPr lang="en-US" b="1" dirty="0"/>
              <a:t>)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All messages sent on channels arrive intact and in order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Channel cannot duplicate, create or modify messages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</a:t>
            </a:r>
          </a:p>
        </p:txBody>
      </p:sp>
    </p:spTree>
    <p:extLst>
      <p:ext uri="{BB962C8B-B14F-4D97-AF65-F5344CB8AC3E}">
        <p14:creationId xmlns:p14="http://schemas.microsoft.com/office/powerpoint/2010/main" val="1835055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Message passing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No failures (for now)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Two possible timing assumptions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Synchronous System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Asynchronous System</a:t>
            </a:r>
          </a:p>
          <a:p>
            <a:pPr lvl="2">
              <a:defRPr/>
            </a:pPr>
            <a:r>
              <a:rPr lang="en-US" dirty="0"/>
              <a:t>No upper bound on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message delivery</a:t>
            </a:r>
          </a:p>
          <a:p>
            <a:pPr lvl="2">
              <a:defRPr/>
            </a:pPr>
            <a:r>
              <a:rPr lang="en-US" dirty="0"/>
              <a:t>No bound on relative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process speeds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</a:t>
            </a:r>
          </a:p>
        </p:txBody>
      </p:sp>
    </p:spTree>
    <p:extLst>
      <p:ext uri="{BB962C8B-B14F-4D97-AF65-F5344CB8AC3E}">
        <p14:creationId xmlns:p14="http://schemas.microsoft.com/office/powerpoint/2010/main" val="3219144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396D5E-E181-D540-8C5B-0BE5639AD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a distributed storage</a:t>
            </a:r>
          </a:p>
          <a:p>
            <a:pPr lvl="1"/>
            <a:r>
              <a:rPr lang="en-US" dirty="0"/>
              <a:t>Clients can read and write files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137A9-8A58-7D4D-92FA-0928203E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117B23-ECCA-E14A-8AD3-045048EC3246}"/>
              </a:ext>
            </a:extLst>
          </p:cNvPr>
          <p:cNvSpPr/>
          <p:nvPr/>
        </p:nvSpPr>
        <p:spPr>
          <a:xfrm>
            <a:off x="5249158" y="3212183"/>
            <a:ext cx="433633" cy="43363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67780E-8B71-4D45-B478-893C549EAD86}"/>
              </a:ext>
            </a:extLst>
          </p:cNvPr>
          <p:cNvSpPr/>
          <p:nvPr/>
        </p:nvSpPr>
        <p:spPr>
          <a:xfrm>
            <a:off x="6564983" y="4581423"/>
            <a:ext cx="433633" cy="43363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2FF290-8837-F040-80F6-9C38473FF3ED}"/>
              </a:ext>
            </a:extLst>
          </p:cNvPr>
          <p:cNvSpPr/>
          <p:nvPr/>
        </p:nvSpPr>
        <p:spPr>
          <a:xfrm>
            <a:off x="3859800" y="4976566"/>
            <a:ext cx="433633" cy="43363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16B6C1-6226-674B-8C5E-08E5D8475B13}"/>
              </a:ext>
            </a:extLst>
          </p:cNvPr>
          <p:cNvSpPr/>
          <p:nvPr/>
        </p:nvSpPr>
        <p:spPr>
          <a:xfrm>
            <a:off x="989813" y="3962400"/>
            <a:ext cx="433633" cy="433633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37B9C-FB42-084B-AD2B-EAB05F2C04CE}"/>
              </a:ext>
            </a:extLst>
          </p:cNvPr>
          <p:cNvSpPr txBox="1"/>
          <p:nvPr/>
        </p:nvSpPr>
        <p:spPr>
          <a:xfrm>
            <a:off x="785680" y="4398129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Client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FEB8E8-7523-A248-A2F2-0B483A3D3EEA}"/>
              </a:ext>
            </a:extLst>
          </p:cNvPr>
          <p:cNvSpPr txBox="1"/>
          <p:nvPr/>
        </p:nvSpPr>
        <p:spPr>
          <a:xfrm>
            <a:off x="4924799" y="367331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Server1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14735-DE82-9345-83E0-4BE444431876}"/>
              </a:ext>
            </a:extLst>
          </p:cNvPr>
          <p:cNvSpPr txBox="1"/>
          <p:nvPr/>
        </p:nvSpPr>
        <p:spPr>
          <a:xfrm>
            <a:off x="3827188" y="5410199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S2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8E6B1-3A4C-ED42-AA97-931E44220F00}"/>
              </a:ext>
            </a:extLst>
          </p:cNvPr>
          <p:cNvSpPr txBox="1"/>
          <p:nvPr/>
        </p:nvSpPr>
        <p:spPr>
          <a:xfrm>
            <a:off x="6532371" y="5019512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S3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5BD1BEAC-B740-F049-8AEC-F6CA9758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066800"/>
          </a:xfrm>
        </p:spPr>
        <p:txBody>
          <a:bodyPr/>
          <a:lstStyle/>
          <a:p>
            <a:r>
              <a:rPr lang="en-US" dirty="0"/>
              <a:t>Example execution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81AACB-BA5B-DA40-9A53-C7A75C290848}"/>
              </a:ext>
            </a:extLst>
          </p:cNvPr>
          <p:cNvCxnSpPr>
            <a:cxnSpLocks/>
            <a:stCxn id="8" idx="6"/>
            <a:endCxn id="7" idx="1"/>
          </p:cNvCxnSpPr>
          <p:nvPr/>
        </p:nvCxnSpPr>
        <p:spPr>
          <a:xfrm>
            <a:off x="1423446" y="4179217"/>
            <a:ext cx="2499858" cy="860853"/>
          </a:xfrm>
          <a:prstGeom prst="straightConnector1">
            <a:avLst/>
          </a:prstGeom>
          <a:ln w="28575">
            <a:solidFill>
              <a:schemeClr val="accent3"/>
            </a:solidFill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516AA4-5E01-0743-B277-334D5B833845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V="1">
            <a:off x="4076617" y="3429000"/>
            <a:ext cx="1172541" cy="1547566"/>
          </a:xfrm>
          <a:prstGeom prst="straightConnector1">
            <a:avLst/>
          </a:prstGeom>
          <a:ln w="28575">
            <a:solidFill>
              <a:schemeClr val="accent3"/>
            </a:solidFill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434D7E-C039-654B-BA68-4654C863BFCD}"/>
              </a:ext>
            </a:extLst>
          </p:cNvPr>
          <p:cNvCxnSpPr>
            <a:cxnSpLocks/>
            <a:stCxn id="5" idx="4"/>
            <a:endCxn id="7" idx="6"/>
          </p:cNvCxnSpPr>
          <p:nvPr/>
        </p:nvCxnSpPr>
        <p:spPr>
          <a:xfrm flipH="1">
            <a:off x="4293433" y="3645816"/>
            <a:ext cx="1172542" cy="1547567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B06069-3EB1-794D-9425-D13FC0A2129B}"/>
              </a:ext>
            </a:extLst>
          </p:cNvPr>
          <p:cNvCxnSpPr>
            <a:cxnSpLocks/>
            <a:stCxn id="7" idx="2"/>
            <a:endCxn id="8" idx="5"/>
          </p:cNvCxnSpPr>
          <p:nvPr/>
        </p:nvCxnSpPr>
        <p:spPr>
          <a:xfrm flipH="1" flipV="1">
            <a:off x="1359942" y="4332529"/>
            <a:ext cx="2499858" cy="860854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452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Processes execute sequences of events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events can be of 3 types: local, send or receive</a:t>
            </a:r>
          </a:p>
          <a:p>
            <a:pPr>
              <a:lnSpc>
                <a:spcPct val="100000"/>
              </a:lnSpc>
              <a:defRPr/>
            </a:pPr>
            <a:endParaRPr lang="en-US" dirty="0"/>
          </a:p>
          <a:p>
            <a:pPr>
              <a:lnSpc>
                <a:spcPct val="100000"/>
              </a:lnSpc>
              <a:defRPr/>
            </a:pPr>
            <a:r>
              <a:rPr lang="en-US" dirty="0"/>
              <a:t>An execution (or run) is a sequence of events that respect the system-wide distributed algorithm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each process is consistent with the local sequences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a message is sent by a process only if its (local) algorithm prescribes it to do it given the preceding sequence of its inputs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every received message was previously sent, and no message is received twice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the system</a:t>
            </a:r>
          </a:p>
        </p:txBody>
      </p:sp>
    </p:spTree>
    <p:extLst>
      <p:ext uri="{BB962C8B-B14F-4D97-AF65-F5344CB8AC3E}">
        <p14:creationId xmlns:p14="http://schemas.microsoft.com/office/powerpoint/2010/main" val="871585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 graphic representation of distributed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Space-Time diagrams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C0DB2-003F-CD4B-94AA-4E49E58934E2}"/>
              </a:ext>
            </a:extLst>
          </p:cNvPr>
          <p:cNvSpPr/>
          <p:nvPr/>
        </p:nvSpPr>
        <p:spPr>
          <a:xfrm>
            <a:off x="2488328" y="3212183"/>
            <a:ext cx="433633" cy="43363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9F3B5B-630E-D143-A8E9-6EFBE0B1EC64}"/>
              </a:ext>
            </a:extLst>
          </p:cNvPr>
          <p:cNvSpPr/>
          <p:nvPr/>
        </p:nvSpPr>
        <p:spPr>
          <a:xfrm>
            <a:off x="1697725" y="4976566"/>
            <a:ext cx="433633" cy="43363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8C0C8E-4393-BF4F-81D9-9161783A2AE1}"/>
              </a:ext>
            </a:extLst>
          </p:cNvPr>
          <p:cNvSpPr/>
          <p:nvPr/>
        </p:nvSpPr>
        <p:spPr>
          <a:xfrm>
            <a:off x="394067" y="3962400"/>
            <a:ext cx="433633" cy="433633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AD60F-2394-704A-8943-E4D2276C8902}"/>
              </a:ext>
            </a:extLst>
          </p:cNvPr>
          <p:cNvSpPr txBox="1"/>
          <p:nvPr/>
        </p:nvSpPr>
        <p:spPr>
          <a:xfrm>
            <a:off x="2163969" y="367331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Server1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19A976-2B3C-C441-86B9-FD7821DC2B40}"/>
              </a:ext>
            </a:extLst>
          </p:cNvPr>
          <p:cNvSpPr txBox="1"/>
          <p:nvPr/>
        </p:nvSpPr>
        <p:spPr>
          <a:xfrm>
            <a:off x="1665113" y="5410199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S2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DACF71-EAC5-464C-9D21-172FB2915B17}"/>
              </a:ext>
            </a:extLst>
          </p:cNvPr>
          <p:cNvCxnSpPr>
            <a:cxnSpLocks/>
            <a:stCxn id="7" idx="6"/>
            <a:endCxn id="6" idx="1"/>
          </p:cNvCxnSpPr>
          <p:nvPr/>
        </p:nvCxnSpPr>
        <p:spPr>
          <a:xfrm>
            <a:off x="827700" y="4179217"/>
            <a:ext cx="933529" cy="860853"/>
          </a:xfrm>
          <a:prstGeom prst="straightConnector1">
            <a:avLst/>
          </a:prstGeom>
          <a:ln w="28575">
            <a:solidFill>
              <a:schemeClr val="accent3"/>
            </a:solidFill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5C769F-A4E8-3B4F-99F2-89D1B3233721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1914542" y="3429000"/>
            <a:ext cx="573786" cy="1547566"/>
          </a:xfrm>
          <a:prstGeom prst="straightConnector1">
            <a:avLst/>
          </a:prstGeom>
          <a:ln w="28575">
            <a:solidFill>
              <a:schemeClr val="accent3"/>
            </a:solidFill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5D4186-9B73-A148-B619-FD0CDAA24F06}"/>
              </a:ext>
            </a:extLst>
          </p:cNvPr>
          <p:cNvCxnSpPr>
            <a:cxnSpLocks/>
            <a:stCxn id="5" idx="4"/>
            <a:endCxn id="6" idx="6"/>
          </p:cNvCxnSpPr>
          <p:nvPr/>
        </p:nvCxnSpPr>
        <p:spPr>
          <a:xfrm flipH="1">
            <a:off x="2131358" y="3645816"/>
            <a:ext cx="573787" cy="1547567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A0BCD8-B677-BB4C-8BA6-9A5BA8ACA6B8}"/>
              </a:ext>
            </a:extLst>
          </p:cNvPr>
          <p:cNvCxnSpPr>
            <a:cxnSpLocks/>
            <a:stCxn id="6" idx="2"/>
            <a:endCxn id="7" idx="5"/>
          </p:cNvCxnSpPr>
          <p:nvPr/>
        </p:nvCxnSpPr>
        <p:spPr>
          <a:xfrm flipH="1" flipV="1">
            <a:off x="764196" y="4332529"/>
            <a:ext cx="933529" cy="860854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Process 21">
            <a:extLst>
              <a:ext uri="{FF2B5EF4-FFF2-40B4-BE49-F238E27FC236}">
                <a16:creationId xmlns:a16="http://schemas.microsoft.com/office/drawing/2014/main" id="{0FF74EE3-BF63-4E4F-9B5D-5B0A092CE94F}"/>
              </a:ext>
            </a:extLst>
          </p:cNvPr>
          <p:cNvSpPr/>
          <p:nvPr/>
        </p:nvSpPr>
        <p:spPr>
          <a:xfrm>
            <a:off x="3385952" y="25080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3" name="Process 22">
            <a:extLst>
              <a:ext uri="{FF2B5EF4-FFF2-40B4-BE49-F238E27FC236}">
                <a16:creationId xmlns:a16="http://schemas.microsoft.com/office/drawing/2014/main" id="{78C95A85-FCD3-9947-8CEE-4FFEEFDD440B}"/>
              </a:ext>
            </a:extLst>
          </p:cNvPr>
          <p:cNvSpPr/>
          <p:nvPr/>
        </p:nvSpPr>
        <p:spPr>
          <a:xfrm>
            <a:off x="3385952" y="3748753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24" name="Process 23">
            <a:extLst>
              <a:ext uri="{FF2B5EF4-FFF2-40B4-BE49-F238E27FC236}">
                <a16:creationId xmlns:a16="http://schemas.microsoft.com/office/drawing/2014/main" id="{9308B1A6-C7C8-7541-948B-DF4A0DAF1691}"/>
              </a:ext>
            </a:extLst>
          </p:cNvPr>
          <p:cNvSpPr/>
          <p:nvPr/>
        </p:nvSpPr>
        <p:spPr>
          <a:xfrm>
            <a:off x="3385952" y="4991776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458228B-0B03-984E-8431-059750EE61CF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3967411" y="2776732"/>
            <a:ext cx="4947989" cy="2204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83BD44-CD9B-4E4D-A4AB-9E8D0D2AAFC9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3969728" y="4022685"/>
            <a:ext cx="4946400" cy="1795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E506AE-7711-5E4A-A336-E402BBDA373C}"/>
              </a:ext>
            </a:extLst>
          </p:cNvPr>
          <p:cNvCxnSpPr>
            <a:cxnSpLocks/>
          </p:cNvCxnSpPr>
          <p:nvPr/>
        </p:nvCxnSpPr>
        <p:spPr>
          <a:xfrm flipV="1">
            <a:off x="3967411" y="5280188"/>
            <a:ext cx="4946400" cy="231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9CBAF0B-3AA4-5A44-A25B-8BF6A5659A90}"/>
              </a:ext>
            </a:extLst>
          </p:cNvPr>
          <p:cNvSpPr/>
          <p:nvPr/>
        </p:nvSpPr>
        <p:spPr>
          <a:xfrm rot="19950626">
            <a:off x="4363617" y="2705848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6FFC4DA-1A87-FF4B-8982-338D4623F558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5077220" y="2798775"/>
            <a:ext cx="527825" cy="248001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AD7638C9-5C79-EF49-A8AD-B8FEB610FD0E}"/>
              </a:ext>
            </a:extLst>
          </p:cNvPr>
          <p:cNvSpPr/>
          <p:nvPr/>
        </p:nvSpPr>
        <p:spPr>
          <a:xfrm rot="19950626">
            <a:off x="6683563" y="3929759"/>
            <a:ext cx="185854" cy="185854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FC5C72-C113-8346-B35A-D3AE1DF40DA3}"/>
              </a:ext>
            </a:extLst>
          </p:cNvPr>
          <p:cNvCxnSpPr/>
          <p:nvPr/>
        </p:nvCxnSpPr>
        <p:spPr>
          <a:xfrm flipV="1">
            <a:off x="5895954" y="4040638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9D63BA4-2514-1846-BDB0-9B2ED7AD4585}"/>
              </a:ext>
            </a:extLst>
          </p:cNvPr>
          <p:cNvCxnSpPr>
            <a:cxnSpLocks/>
          </p:cNvCxnSpPr>
          <p:nvPr/>
        </p:nvCxnSpPr>
        <p:spPr>
          <a:xfrm flipV="1">
            <a:off x="7807754" y="2773701"/>
            <a:ext cx="324356" cy="250509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5356D1C-4A27-9E4F-9175-EEE57DB806D2}"/>
              </a:ext>
            </a:extLst>
          </p:cNvPr>
          <p:cNvSpPr txBox="1"/>
          <p:nvPr/>
        </p:nvSpPr>
        <p:spPr>
          <a:xfrm>
            <a:off x="4271236" y="229550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A6D15E-F832-5B4D-9069-3A78CEF46FE4}"/>
              </a:ext>
            </a:extLst>
          </p:cNvPr>
          <p:cNvSpPr txBox="1"/>
          <p:nvPr/>
        </p:nvSpPr>
        <p:spPr>
          <a:xfrm>
            <a:off x="4914884" y="229550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2577B0-104C-D045-ACEF-50D36A67BFA9}"/>
              </a:ext>
            </a:extLst>
          </p:cNvPr>
          <p:cNvSpPr txBox="1"/>
          <p:nvPr/>
        </p:nvSpPr>
        <p:spPr>
          <a:xfrm>
            <a:off x="6605609" y="351064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191519-D2F3-AD42-97B6-150A51DC66DA}"/>
              </a:ext>
            </a:extLst>
          </p:cNvPr>
          <p:cNvSpPr txBox="1"/>
          <p:nvPr/>
        </p:nvSpPr>
        <p:spPr>
          <a:xfrm>
            <a:off x="6315352" y="351064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C522A9-1551-C246-ABA1-E021FD52C438}"/>
              </a:ext>
            </a:extLst>
          </p:cNvPr>
          <p:cNvSpPr txBox="1"/>
          <p:nvPr/>
        </p:nvSpPr>
        <p:spPr>
          <a:xfrm>
            <a:off x="5419737" y="527879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F91767-3465-3748-BA66-9F83AE5CABE8}"/>
              </a:ext>
            </a:extLst>
          </p:cNvPr>
          <p:cNvSpPr txBox="1"/>
          <p:nvPr/>
        </p:nvSpPr>
        <p:spPr>
          <a:xfrm>
            <a:off x="5710647" y="527879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A24251-F688-C34F-AE05-A5711BA489EB}"/>
              </a:ext>
            </a:extLst>
          </p:cNvPr>
          <p:cNvSpPr txBox="1"/>
          <p:nvPr/>
        </p:nvSpPr>
        <p:spPr>
          <a:xfrm>
            <a:off x="7886618" y="5629424"/>
            <a:ext cx="110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→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54DE26-3677-8C41-8882-28E32AED5F7E}"/>
              </a:ext>
            </a:extLst>
          </p:cNvPr>
          <p:cNvSpPr txBox="1"/>
          <p:nvPr/>
        </p:nvSpPr>
        <p:spPr>
          <a:xfrm>
            <a:off x="425334" y="439603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203B949-1770-C241-8DD3-4694798C055A}"/>
              </a:ext>
            </a:extLst>
          </p:cNvPr>
          <p:cNvCxnSpPr>
            <a:cxnSpLocks/>
          </p:cNvCxnSpPr>
          <p:nvPr/>
        </p:nvCxnSpPr>
        <p:spPr>
          <a:xfrm>
            <a:off x="7086245" y="4036199"/>
            <a:ext cx="583581" cy="12215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0C1B78C-9EFF-7B4A-92F4-6DAB8E44777D}"/>
              </a:ext>
            </a:extLst>
          </p:cNvPr>
          <p:cNvSpPr txBox="1"/>
          <p:nvPr/>
        </p:nvSpPr>
        <p:spPr>
          <a:xfrm>
            <a:off x="7437139" y="527879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DEB6F4-DB03-1A4B-93B9-B8BF35DE9C79}"/>
              </a:ext>
            </a:extLst>
          </p:cNvPr>
          <p:cNvSpPr txBox="1"/>
          <p:nvPr/>
        </p:nvSpPr>
        <p:spPr>
          <a:xfrm>
            <a:off x="7718255" y="5278791"/>
            <a:ext cx="255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DC9A75DA-6621-0743-BD08-8F5B725F35FA}"/>
              </a:ext>
            </a:extLst>
          </p:cNvPr>
          <p:cNvSpPr txBox="1"/>
          <p:nvPr/>
        </p:nvSpPr>
        <p:spPr>
          <a:xfrm>
            <a:off x="6893578" y="351064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3B91497E-7648-EC41-8B85-E220699A25B4}"/>
              </a:ext>
            </a:extLst>
          </p:cNvPr>
          <p:cNvSpPr txBox="1"/>
          <p:nvPr/>
        </p:nvSpPr>
        <p:spPr>
          <a:xfrm>
            <a:off x="7969932" y="2295503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269183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Generally, a failure occurs when a process deviates from the algorithm assigned to it</a:t>
            </a:r>
          </a:p>
          <a:p>
            <a:pPr>
              <a:lnSpc>
                <a:spcPct val="100000"/>
              </a:lnSpc>
              <a:defRPr/>
            </a:pPr>
            <a:r>
              <a:rPr lang="en-US" dirty="0"/>
              <a:t>A process is </a:t>
            </a:r>
            <a:r>
              <a:rPr lang="en-US" i="1" dirty="0"/>
              <a:t>correct </a:t>
            </a:r>
            <a:r>
              <a:rPr lang="en-US" dirty="0"/>
              <a:t>if it never fails</a:t>
            </a:r>
          </a:p>
          <a:p>
            <a:pPr>
              <a:lnSpc>
                <a:spcPct val="100000"/>
              </a:lnSpc>
              <a:defRPr/>
            </a:pPr>
            <a:endParaRPr lang="en-US" dirty="0"/>
          </a:p>
          <a:p>
            <a:pPr>
              <a:lnSpc>
                <a:spcPct val="100000"/>
              </a:lnSpc>
              <a:defRPr/>
            </a:pPr>
            <a:r>
              <a:rPr lang="en-US" i="1" dirty="0"/>
              <a:t>crash </a:t>
            </a:r>
            <a:r>
              <a:rPr lang="en-US" dirty="0"/>
              <a:t>failure: the faulty process prematurely stops taking steps of its algorithm</a:t>
            </a:r>
          </a:p>
          <a:p>
            <a:pPr>
              <a:lnSpc>
                <a:spcPct val="100000"/>
              </a:lnSpc>
              <a:defRPr/>
            </a:pPr>
            <a:endParaRPr lang="en-US" dirty="0"/>
          </a:p>
          <a:p>
            <a:pPr>
              <a:lnSpc>
                <a:spcPct val="100000"/>
              </a:lnSpc>
              <a:defRPr/>
            </a:pPr>
            <a:r>
              <a:rPr lang="en-US" dirty="0"/>
              <a:t>A typical assumption is that, in every possible execution out of N processes, at most f &lt; N can be faulty</a:t>
            </a:r>
          </a:p>
          <a:p>
            <a:pPr>
              <a:lnSpc>
                <a:spcPct val="100000"/>
              </a:lnSpc>
              <a:defRPr/>
            </a:pPr>
            <a:endParaRPr lang="en-US" dirty="0"/>
          </a:p>
          <a:p>
            <a:pPr>
              <a:lnSpc>
                <a:spcPct val="100000"/>
              </a:lnSpc>
              <a:defRPr/>
            </a:pPr>
            <a:r>
              <a:rPr lang="en-US" dirty="0"/>
              <a:t>We call such a system f</a:t>
            </a:r>
            <a:r>
              <a:rPr lang="en-US" i="1" dirty="0"/>
              <a:t>-resilient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failure assumption</a:t>
            </a:r>
          </a:p>
        </p:txBody>
      </p:sp>
    </p:spTree>
    <p:extLst>
      <p:ext uri="{BB962C8B-B14F-4D97-AF65-F5344CB8AC3E}">
        <p14:creationId xmlns:p14="http://schemas.microsoft.com/office/powerpoint/2010/main" val="4276862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/>
              <a:t>Safety and liveness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Reasoning about concurrency</a:t>
            </a:r>
          </a:p>
          <a:p>
            <a:r>
              <a:rPr lang="en-US" sz="2800" dirty="0"/>
              <a:t>Reasoning about failure</a:t>
            </a:r>
          </a:p>
          <a:p>
            <a:r>
              <a:rPr lang="en-US" sz="2800" dirty="0"/>
              <a:t>Reasoning about performance</a:t>
            </a:r>
          </a:p>
          <a:p>
            <a:endParaRPr lang="en-US" sz="2800" dirty="0"/>
          </a:p>
          <a:p>
            <a:r>
              <a:rPr lang="en-US" sz="2800" dirty="0"/>
              <a:t>Building systems that correctly handle concurrency and failure</a:t>
            </a:r>
          </a:p>
          <a:p>
            <a:endParaRPr lang="en-US" sz="2800" dirty="0"/>
          </a:p>
          <a:p>
            <a:r>
              <a:rPr lang="en-US" sz="2800" dirty="0"/>
              <a:t>Knowing specific system designs and design components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91414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hard!</a:t>
            </a:r>
          </a:p>
          <a:p>
            <a:pPr lvl="1"/>
            <a:r>
              <a:rPr lang="en-US" dirty="0"/>
              <a:t>How do we design fault-tolerant systems?</a:t>
            </a:r>
          </a:p>
          <a:p>
            <a:pPr lvl="1"/>
            <a:r>
              <a:rPr lang="en-US" dirty="0"/>
              <a:t>How do we know if we’re successful?</a:t>
            </a:r>
          </a:p>
          <a:p>
            <a:r>
              <a:rPr lang="en-US" dirty="0"/>
              <a:t>Often use “properties” that hold true for every possible execution</a:t>
            </a:r>
          </a:p>
          <a:p>
            <a:r>
              <a:rPr lang="en-US" dirty="0"/>
              <a:t>We focus on </a:t>
            </a:r>
            <a:r>
              <a:rPr lang="en-US" b="1" dirty="0">
                <a:solidFill>
                  <a:schemeClr val="accent6"/>
                </a:solidFill>
              </a:rPr>
              <a:t>safety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6"/>
                </a:solidFill>
              </a:rPr>
              <a:t>liveness </a:t>
            </a:r>
            <a:r>
              <a:rPr lang="en-US" dirty="0"/>
              <a:t>properties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481925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100709" cy="50081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Property</a:t>
            </a:r>
            <a:r>
              <a:rPr lang="en-US" dirty="0"/>
              <a:t>: a predicate that is evaluated over a run of the system</a:t>
            </a:r>
          </a:p>
          <a:p>
            <a:pPr lvl="1"/>
            <a:r>
              <a:rPr lang="en-US" dirty="0"/>
              <a:t>“every message that is received was previously sent”</a:t>
            </a:r>
          </a:p>
          <a:p>
            <a:r>
              <a:rPr lang="en-US" dirty="0"/>
              <a:t>Not everything you may want to say about a system is a property:</a:t>
            </a:r>
          </a:p>
          <a:p>
            <a:pPr lvl="1"/>
            <a:r>
              <a:rPr lang="en-US" dirty="0"/>
              <a:t>“the program sends an average of 50 messages in a run”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</p:spTree>
    <p:extLst>
      <p:ext uri="{BB962C8B-B14F-4D97-AF65-F5344CB8AC3E}">
        <p14:creationId xmlns:p14="http://schemas.microsoft.com/office/powerpoint/2010/main" val="1589971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“Bad things” don’t happen, ever</a:t>
            </a:r>
          </a:p>
          <a:p>
            <a:pPr lvl="1"/>
            <a:r>
              <a:rPr lang="en-US" dirty="0"/>
              <a:t>No more than k processes are simultaneously in the critical section</a:t>
            </a:r>
          </a:p>
          <a:p>
            <a:pPr lvl="1"/>
            <a:r>
              <a:rPr lang="en-US" dirty="0"/>
              <a:t>Messages that are delivered are delivered in causal order</a:t>
            </a:r>
          </a:p>
          <a:p>
            <a:r>
              <a:rPr lang="en-US" dirty="0"/>
              <a:t>A safety property is “prefix closed”:</a:t>
            </a:r>
          </a:p>
          <a:p>
            <a:pPr lvl="1"/>
            <a:r>
              <a:rPr lang="en-US" dirty="0"/>
              <a:t>if it holds in a run, it holds in every prefix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properties</a:t>
            </a:r>
          </a:p>
        </p:txBody>
      </p:sp>
    </p:spTree>
    <p:extLst>
      <p:ext uri="{BB962C8B-B14F-4D97-AF65-F5344CB8AC3E}">
        <p14:creationId xmlns:p14="http://schemas.microsoft.com/office/powerpoint/2010/main" val="596836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“Good things” eventually happen</a:t>
            </a:r>
          </a:p>
          <a:p>
            <a:pPr lvl="1"/>
            <a:r>
              <a:rPr lang="en-US" dirty="0"/>
              <a:t>A process that wishes to enter the critical section eventually does so</a:t>
            </a:r>
          </a:p>
          <a:p>
            <a:pPr lvl="1"/>
            <a:r>
              <a:rPr lang="en-US" dirty="0"/>
              <a:t>Some message is eventually delivered</a:t>
            </a:r>
          </a:p>
          <a:p>
            <a:pPr lvl="1"/>
            <a:r>
              <a:rPr lang="en-US" dirty="0"/>
              <a:t>Eventual consistency: if a value doesn’t change, two servers will eventually agree on its value</a:t>
            </a:r>
          </a:p>
          <a:p>
            <a:r>
              <a:rPr lang="en-US" dirty="0"/>
              <a:t>Every run can be extended to satisfy a liveness property</a:t>
            </a:r>
          </a:p>
          <a:p>
            <a:pPr lvl="1"/>
            <a:r>
              <a:rPr lang="en-US" dirty="0"/>
              <a:t>If it does not hold in a prefix of a run, it does not mean it may not hold eventually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properties</a:t>
            </a:r>
          </a:p>
        </p:txBody>
      </p:sp>
    </p:spTree>
    <p:extLst>
      <p:ext uri="{BB962C8B-B14F-4D97-AF65-F5344CB8AC3E}">
        <p14:creationId xmlns:p14="http://schemas.microsoft.com/office/powerpoint/2010/main" val="1775932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“Good” and “bad” are application-specific</a:t>
            </a:r>
          </a:p>
          <a:p>
            <a:r>
              <a:rPr lang="en-US" dirty="0"/>
              <a:t>Safety is very important in banking transactions</a:t>
            </a:r>
          </a:p>
          <a:p>
            <a:pPr lvl="1"/>
            <a:r>
              <a:rPr lang="en-US" dirty="0"/>
              <a:t>May take some time to confirm a transaction</a:t>
            </a:r>
          </a:p>
          <a:p>
            <a:r>
              <a:rPr lang="en-US" dirty="0"/>
              <a:t>Liveness is very important in social networking sites</a:t>
            </a:r>
          </a:p>
          <a:p>
            <a:pPr lvl="1"/>
            <a:r>
              <a:rPr lang="en-US" dirty="0"/>
              <a:t>See updates right away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Often a trade-off</a:t>
            </a:r>
          </a:p>
        </p:txBody>
      </p:sp>
    </p:spTree>
    <p:extLst>
      <p:ext uri="{BB962C8B-B14F-4D97-AF65-F5344CB8AC3E}">
        <p14:creationId xmlns:p14="http://schemas.microsoft.com/office/powerpoint/2010/main" val="1577173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Attend lecture, attend labs, think actively!</a:t>
            </a:r>
          </a:p>
          <a:p>
            <a:endParaRPr lang="en-US" sz="2400" dirty="0"/>
          </a:p>
          <a:p>
            <a:r>
              <a:rPr lang="en-US" sz="2400" dirty="0"/>
              <a:t>Start programming assignments early, use the right strategy!</a:t>
            </a:r>
          </a:p>
          <a:p>
            <a:endParaRPr lang="en-US" sz="2400" dirty="0"/>
          </a:p>
          <a:p>
            <a:r>
              <a:rPr lang="en-US" sz="2400" dirty="0"/>
              <a:t>Super cool distributed systems stuff starts Monday!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71CD71-155D-1644-A6DB-479D6FAF0234}"/>
              </a:ext>
            </a:extLst>
          </p:cNvPr>
          <p:cNvGrpSpPr/>
          <p:nvPr/>
        </p:nvGrpSpPr>
        <p:grpSpPr>
          <a:xfrm>
            <a:off x="350196" y="4885356"/>
            <a:ext cx="2574610" cy="1541477"/>
            <a:chOff x="1103727" y="1919518"/>
            <a:chExt cx="6585616" cy="394295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0F6396-38AB-2648-A887-3AADB9568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50" y="1919518"/>
              <a:ext cx="2432414" cy="18253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9CA75FA-6846-2543-A479-F47B559B2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727" y="4037101"/>
              <a:ext cx="2432414" cy="18253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7C7A240-9445-604C-BBB1-8F478364E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6929" y="4037101"/>
              <a:ext cx="2432414" cy="1825372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E046D7-D7A6-8E4D-BF4F-EF73076941C5}"/>
                </a:ext>
              </a:extLst>
            </p:cNvPr>
            <p:cNvCxnSpPr/>
            <p:nvPr/>
          </p:nvCxnSpPr>
          <p:spPr>
            <a:xfrm flipH="1">
              <a:off x="1922600" y="3157389"/>
              <a:ext cx="2050772" cy="1468011"/>
            </a:xfrm>
            <a:prstGeom prst="line">
              <a:avLst/>
            </a:prstGeom>
            <a:noFill/>
            <a:ln w="76200" cap="flat" cmpd="sng" algn="ctr">
              <a:solidFill>
                <a:srgbClr val="4472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AA7F879-6BB4-7A48-9DDC-21EAF0DFAB7E}"/>
                </a:ext>
              </a:extLst>
            </p:cNvPr>
            <p:cNvCxnSpPr/>
            <p:nvPr/>
          </p:nvCxnSpPr>
          <p:spPr>
            <a:xfrm>
              <a:off x="5151158" y="3157389"/>
              <a:ext cx="1257507" cy="1468011"/>
            </a:xfrm>
            <a:prstGeom prst="line">
              <a:avLst/>
            </a:prstGeom>
            <a:noFill/>
            <a:ln w="76200" cap="flat" cmpd="sng" algn="ctr">
              <a:solidFill>
                <a:srgbClr val="4472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573181-1134-504A-9C68-A214340579A7}"/>
                </a:ext>
              </a:extLst>
            </p:cNvPr>
            <p:cNvCxnSpPr/>
            <p:nvPr/>
          </p:nvCxnSpPr>
          <p:spPr>
            <a:xfrm flipH="1">
              <a:off x="3536141" y="5080723"/>
              <a:ext cx="1720788" cy="0"/>
            </a:xfrm>
            <a:prstGeom prst="line">
              <a:avLst/>
            </a:prstGeom>
            <a:noFill/>
            <a:ln w="76200" cap="flat" cmpd="sng" algn="ctr">
              <a:solidFill>
                <a:srgbClr val="4472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7705BBD-C8A6-674C-88F7-A56BA3BE43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9360" y="4946503"/>
            <a:ext cx="1996218" cy="12982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87162E-456D-9647-A42D-30A233CC84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133" y="4946503"/>
            <a:ext cx="1739924" cy="130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2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Gain an understanding of the principles and techniques behind the design of modern, reliable, and high-performance systems</a:t>
            </a:r>
          </a:p>
          <a:p>
            <a:r>
              <a:rPr lang="en-US" dirty="0"/>
              <a:t>In particular learn about distributed systems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Learn general systems principles (modularity, layering, naming, security, ...)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Practice implementing real, larger systems that must run in nasty environment</a:t>
            </a:r>
          </a:p>
          <a:p>
            <a:r>
              <a:rPr lang="en-US" dirty="0"/>
              <a:t>One consequence: Must pass exams and projects independently as well as in total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Note, if you fail either you will not pass the class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</p:spTree>
    <p:extLst>
      <p:ext uri="{BB962C8B-B14F-4D97-AF65-F5344CB8AC3E}">
        <p14:creationId xmlns:p14="http://schemas.microsoft.com/office/powerpoint/2010/main" val="315610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BF3849-0A6A-E64E-A952-C9F2423BF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Course: many topics, grouped around key areas</a:t>
            </a:r>
          </a:p>
          <a:p>
            <a:r>
              <a:rPr lang="en-US" dirty="0"/>
              <a:t>Might feel like lectures are disconnected…</a:t>
            </a:r>
          </a:p>
          <a:p>
            <a:r>
              <a:rPr lang="en-US" dirty="0"/>
              <a:t>... and first need to cover some background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Big Picture: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real systems have complex requirements that span the concepts of multiple topics</a:t>
            </a:r>
          </a:p>
          <a:p>
            <a:pPr lvl="1"/>
            <a:r>
              <a:rPr lang="en-US" dirty="0"/>
              <a:t>E.g., we want fault tolerance, consistency and scalability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91041-832D-7949-AAB4-8BA6BD49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317FDE-DC88-104E-8A4D-58919D76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the Big Picture in Mind</a:t>
            </a:r>
          </a:p>
        </p:txBody>
      </p:sp>
    </p:spTree>
    <p:extLst>
      <p:ext uri="{BB962C8B-B14F-4D97-AF65-F5344CB8AC3E}">
        <p14:creationId xmlns:p14="http://schemas.microsoft.com/office/powerpoint/2010/main" val="368907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03C19-8847-5F4B-8C0C-37EA209BD6B1}"/>
              </a:ext>
            </a:extLst>
          </p:cNvPr>
          <p:cNvSpPr txBox="1"/>
          <p:nvPr/>
        </p:nvSpPr>
        <p:spPr>
          <a:xfrm>
            <a:off x="610819" y="4561897"/>
            <a:ext cx="7922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http://</a:t>
            </a:r>
            <a:r>
              <a:rPr lang="en-US" sz="2800" dirty="0" err="1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sands.kaust.edu.sa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/classes/CS240/F21/</a:t>
            </a:r>
          </a:p>
        </p:txBody>
      </p:sp>
    </p:spTree>
    <p:extLst>
      <p:ext uri="{BB962C8B-B14F-4D97-AF65-F5344CB8AC3E}">
        <p14:creationId xmlns:p14="http://schemas.microsoft.com/office/powerpoint/2010/main" val="39719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7800"/>
            <a:ext cx="8565204" cy="5410200"/>
          </a:xfrm>
        </p:spPr>
        <p:txBody>
          <a:bodyPr>
            <a:normAutofit/>
          </a:bodyPr>
          <a:lstStyle/>
          <a:p>
            <a:r>
              <a:rPr lang="en-US" dirty="0"/>
              <a:t>Lecture</a:t>
            </a:r>
          </a:p>
          <a:p>
            <a:pPr lvl="1"/>
            <a:r>
              <a:rPr lang="en-US" sz="2600" dirty="0"/>
              <a:t>Professor Marco Canini</a:t>
            </a:r>
          </a:p>
          <a:p>
            <a:pPr lvl="1"/>
            <a:r>
              <a:rPr lang="en-US" sz="2600" dirty="0"/>
              <a:t>Slides available on course website</a:t>
            </a:r>
          </a:p>
          <a:p>
            <a:pPr lvl="1"/>
            <a:r>
              <a:rPr lang="en-US" sz="2600" dirty="0"/>
              <a:t>Office hours: right after lecture or by appointment</a:t>
            </a:r>
          </a:p>
          <a:p>
            <a:r>
              <a:rPr lang="en-US" dirty="0"/>
              <a:t>TAs</a:t>
            </a:r>
          </a:p>
          <a:p>
            <a:pPr lvl="1"/>
            <a:r>
              <a:rPr lang="en-US" sz="2600" dirty="0"/>
              <a:t>Arnaud </a:t>
            </a:r>
            <a:r>
              <a:rPr lang="en-US" sz="2600" dirty="0" err="1"/>
              <a:t>Dethise</a:t>
            </a:r>
            <a:r>
              <a:rPr lang="en-US" sz="2600" dirty="0"/>
              <a:t>: M 10:00-11:30, 1-4409-WS18</a:t>
            </a:r>
          </a:p>
          <a:p>
            <a:pPr lvl="1"/>
            <a:endParaRPr lang="en-US" sz="2400" dirty="0"/>
          </a:p>
          <a:p>
            <a:r>
              <a:rPr lang="en-US" dirty="0"/>
              <a:t>Main Q&amp;A forum: </a:t>
            </a:r>
            <a:r>
              <a:rPr lang="en-US" dirty="0">
                <a:hlinkClick r:id="rId2"/>
              </a:rPr>
              <a:t>www.campuswire.com</a:t>
            </a:r>
            <a:endParaRPr lang="en-US" sz="2600" dirty="0"/>
          </a:p>
          <a:p>
            <a:pPr lvl="1"/>
            <a:r>
              <a:rPr lang="en-US" sz="2600" dirty="0"/>
              <a:t>No anonymous (to instructors) posts or questions</a:t>
            </a:r>
          </a:p>
          <a:p>
            <a:pPr lvl="1"/>
            <a:r>
              <a:rPr lang="en-US" sz="2600" dirty="0"/>
              <a:t>Can send private messages to instructors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material: People</a:t>
            </a:r>
          </a:p>
        </p:txBody>
      </p:sp>
    </p:spTree>
    <p:extLst>
      <p:ext uri="{BB962C8B-B14F-4D97-AF65-F5344CB8AC3E}">
        <p14:creationId xmlns:p14="http://schemas.microsoft.com/office/powerpoint/2010/main" val="159282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the Material: Books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800" dirty="0"/>
              <a:t>Lecture notes!</a:t>
            </a:r>
          </a:p>
          <a:p>
            <a:r>
              <a:rPr lang="en-US" altLang="en-US" sz="2800" dirty="0"/>
              <a:t>No required textbooks</a:t>
            </a:r>
          </a:p>
          <a:p>
            <a:r>
              <a:rPr lang="en-US" altLang="en-US" sz="2800" dirty="0"/>
              <a:t>References on website available in the Library: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Programming reference:</a:t>
            </a:r>
          </a:p>
          <a:p>
            <a:pPr lvl="2">
              <a:lnSpc>
                <a:spcPct val="100000"/>
              </a:lnSpc>
            </a:pPr>
            <a:r>
              <a:rPr lang="en-US" altLang="en-US" i="1" dirty="0"/>
              <a:t>The Go Programming Language. </a:t>
            </a:r>
            <a:r>
              <a:rPr lang="en-US" altLang="en-US" dirty="0"/>
              <a:t>Alan Donovan and  Brian Kernighan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Topic reference:</a:t>
            </a:r>
          </a:p>
          <a:p>
            <a:pPr lvl="2">
              <a:lnSpc>
                <a:spcPct val="100000"/>
              </a:lnSpc>
            </a:pPr>
            <a:r>
              <a:rPr lang="en-US" i="1" dirty="0"/>
              <a:t>Distributed Systems: Principles and Paradigms. </a:t>
            </a:r>
            <a:r>
              <a:rPr lang="en-US" dirty="0"/>
              <a:t>Andrew S. </a:t>
            </a:r>
            <a:r>
              <a:rPr lang="en-US" dirty="0" err="1"/>
              <a:t>Tanenbaum</a:t>
            </a:r>
            <a:r>
              <a:rPr lang="en-US" dirty="0"/>
              <a:t> and </a:t>
            </a:r>
            <a:r>
              <a:rPr lang="en-US" dirty="0" err="1"/>
              <a:t>Maaten</a:t>
            </a:r>
            <a:r>
              <a:rPr lang="en-US" dirty="0"/>
              <a:t> Van Steen</a:t>
            </a:r>
          </a:p>
          <a:p>
            <a:pPr lvl="2">
              <a:lnSpc>
                <a:spcPct val="100000"/>
              </a:lnSpc>
            </a:pPr>
            <a:r>
              <a:rPr lang="en-US" i="1" dirty="0"/>
              <a:t>Guide to Reliable Distributed Systems. </a:t>
            </a:r>
            <a:r>
              <a:rPr lang="en-US" dirty="0"/>
              <a:t>Kenneth </a:t>
            </a:r>
            <a:r>
              <a:rPr lang="en-US" dirty="0" err="1"/>
              <a:t>Birman</a:t>
            </a:r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9176312D-2D42-EC42-BD83-C17402432DA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0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8060"/>
            <a:ext cx="8077200" cy="52678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Four programming assignments (50% total)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10% each for 1 &amp; 2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15% each for 3 &amp; 4</a:t>
            </a:r>
          </a:p>
          <a:p>
            <a:pPr>
              <a:lnSpc>
                <a:spcPct val="110000"/>
              </a:lnSpc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Two exams (50% total)</a:t>
            </a:r>
          </a:p>
          <a:p>
            <a:pPr lvl="1">
              <a:lnSpc>
                <a:spcPct val="110000"/>
              </a:lnSpc>
            </a:pPr>
            <a:r>
              <a:rPr lang="en-US" altLang="en-US" sz="2600" dirty="0"/>
              <a:t>Midterm exam on October 6 (15%)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altLang="en-US" sz="2600" dirty="0"/>
              <a:t>Final exam during exam period (35%)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5EF5598C-1365-8C43-B0A1-BFC5B11FBA8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3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28575">
          <a:solidFill>
            <a:schemeClr val="tx1"/>
          </a:solidFill>
          <a:prstDash val="soli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prstDash val="sysDash"/>
          <a:headEnd type="none" w="med" len="med"/>
          <a:tailEnd type="none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45391</TotalTime>
  <Words>1784</Words>
  <Application>Microsoft Macintosh PowerPoint</Application>
  <PresentationFormat>On-screen Show (4:3)</PresentationFormat>
  <Paragraphs>304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Whitney-BlackSC</vt:lpstr>
      <vt:lpstr>Arial</vt:lpstr>
      <vt:lpstr>Calibri</vt:lpstr>
      <vt:lpstr>Courier New</vt:lpstr>
      <vt:lpstr>Times New Roman</vt:lpstr>
      <vt:lpstr>1_Office Theme</vt:lpstr>
      <vt:lpstr>2_Office Theme</vt:lpstr>
      <vt:lpstr>Course Overview</vt:lpstr>
      <vt:lpstr>Philosophy and Recurring Themes</vt:lpstr>
      <vt:lpstr>Learning Objectives</vt:lpstr>
      <vt:lpstr>Course Goals</vt:lpstr>
      <vt:lpstr>Keep the Big Picture in Mind</vt:lpstr>
      <vt:lpstr>Course Organization</vt:lpstr>
      <vt:lpstr>Learning the material: People</vt:lpstr>
      <vt:lpstr>Learning the Material: Books</vt:lpstr>
      <vt:lpstr>Grading</vt:lpstr>
      <vt:lpstr>Exams</vt:lpstr>
      <vt:lpstr>About Assignments</vt:lpstr>
      <vt:lpstr>Why use Go?</vt:lpstr>
      <vt:lpstr>Where is Go used?</vt:lpstr>
      <vt:lpstr>About Assignments</vt:lpstr>
      <vt:lpstr>Programming Assignments</vt:lpstr>
      <vt:lpstr>Programming Assignments</vt:lpstr>
      <vt:lpstr>Policies: Collaboration</vt:lpstr>
      <vt:lpstr>Policies: Write Your Own Code</vt:lpstr>
      <vt:lpstr>Policies: Late Work</vt:lpstr>
      <vt:lpstr>Summary</vt:lpstr>
      <vt:lpstr>And for some technical bits today … Distributed Systems and Correctness</vt:lpstr>
      <vt:lpstr>Example</vt:lpstr>
      <vt:lpstr>System model</vt:lpstr>
      <vt:lpstr>System model</vt:lpstr>
      <vt:lpstr>Example execution</vt:lpstr>
      <vt:lpstr>Execution of the system</vt:lpstr>
      <vt:lpstr>Space-Time diagrams</vt:lpstr>
      <vt:lpstr>Common failure assumption</vt:lpstr>
      <vt:lpstr>Safety and liveness properties</vt:lpstr>
      <vt:lpstr>Reasoning about fault tolerance</vt:lpstr>
      <vt:lpstr>Properties</vt:lpstr>
      <vt:lpstr>Safety properties</vt:lpstr>
      <vt:lpstr>Liveness properties</vt:lpstr>
      <vt:lpstr>Often a trade-off</vt:lpstr>
      <vt:lpstr>Conclusion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1604</cp:revision>
  <cp:lastPrinted>2016-09-14T02:16:39Z</cp:lastPrinted>
  <dcterms:created xsi:type="dcterms:W3CDTF">2013-10-08T01:49:25Z</dcterms:created>
  <dcterms:modified xsi:type="dcterms:W3CDTF">2021-09-01T15:06:38Z</dcterms:modified>
</cp:coreProperties>
</file>