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543" r:id="rId2"/>
    <p:sldId id="340" r:id="rId3"/>
    <p:sldId id="342" r:id="rId4"/>
    <p:sldId id="545" r:id="rId5"/>
    <p:sldId id="546" r:id="rId6"/>
    <p:sldId id="548" r:id="rId7"/>
    <p:sldId id="547" r:id="rId8"/>
    <p:sldId id="365" r:id="rId9"/>
    <p:sldId id="366" r:id="rId10"/>
    <p:sldId id="531" r:id="rId11"/>
    <p:sldId id="367" r:id="rId12"/>
    <p:sldId id="368" r:id="rId13"/>
    <p:sldId id="370" r:id="rId14"/>
    <p:sldId id="371" r:id="rId15"/>
    <p:sldId id="341" r:id="rId16"/>
    <p:sldId id="373" r:id="rId17"/>
    <p:sldId id="377" r:id="rId18"/>
    <p:sldId id="375" r:id="rId19"/>
    <p:sldId id="374" r:id="rId20"/>
    <p:sldId id="378" r:id="rId21"/>
    <p:sldId id="544" r:id="rId2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94" autoAdjust="0"/>
    <p:restoredTop sz="79860" autoAdjust="0"/>
  </p:normalViewPr>
  <p:slideViewPr>
    <p:cSldViewPr snapToGrid="0">
      <p:cViewPr varScale="1">
        <p:scale>
          <a:sx n="125" d="100"/>
          <a:sy n="125" d="100"/>
        </p:scale>
        <p:origin x="160" y="20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0880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425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8349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327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7327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62866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4885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8489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3086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335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5906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1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87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629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8084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7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5D2EB6-6C3D-BA4C-823F-1C1EBA9522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85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Distributed Transactions in Spanner 2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21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4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Contents adapted from </a:t>
            </a:r>
            <a:r>
              <a:rPr lang="en-US" sz="1400" b="0" dirty="0" err="1">
                <a:latin typeface="Arial" charset="0"/>
                <a:ea typeface="Arial" charset="0"/>
                <a:cs typeface="Arial" charset="0"/>
              </a:rPr>
              <a:t>Haonan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 Lu, Wyatt Lloyd.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/>
              <a:t>Client: 2PL w/ 2PC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Issues reads to leader of each shard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Sends commit message to each leader,                         include identity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Waits for commit from coordinator</a:t>
            </a:r>
            <a:endParaRPr lang="en-US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Client-driven transactions </a:t>
            </a:r>
            <a:r>
              <a:rPr lang="en-US" sz="3200" dirty="0"/>
              <a:t>(multi-shard)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5A332-8AB7-B14F-B258-D3C2FD91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9884D81-6F3E-E84F-BC22-D8913D31C680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EC2C96B-C171-CD40-87DC-FAAAE394EBC0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D56A125-26C8-D748-9668-6FC7064BBE3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27" name="Content Placeholder 1">
            <a:extLst>
              <a:ext uri="{FF2B5EF4-FFF2-40B4-BE49-F238E27FC236}">
                <a16:creationId xmlns:a16="http://schemas.microsoft.com/office/drawing/2014/main" id="{5BBB4A3A-E1F5-FA48-B975-72F9E3C6E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973" y="4885439"/>
            <a:ext cx="8694051" cy="1570439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T = {R(A=?), W(A=?+1), W(B=?+1), W(C=?+1)}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Execute: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Does reads: grab read locks and return the most recent data, e.g., R(A=a)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computes and buffers writes locally, e.g., A = a+1, B = a+1, C = a+1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A35F-C446-C444-9395-7018C4318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596716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E621D4A0-BA98-8943-8986-30969B205BBF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9B16285C-7321-0142-9CDD-1692E9CDC571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FF676E5-59CE-ED4E-B4E5-6112C14AA7E1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7C12411C-1621-C74D-A836-A77A320DC6B9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ECE41377-AB3F-6547-8058-D911046C4528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7" name="Content Placeholder 1">
            <a:extLst>
              <a:ext uri="{FF2B5EF4-FFF2-40B4-BE49-F238E27FC236}">
                <a16:creationId xmlns:a16="http://schemas.microsoft.com/office/drawing/2014/main" id="{C29CA76D-9150-B24E-BDB7-FD26CB6D9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98375"/>
            <a:ext cx="8694051" cy="186036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Prepare: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Choose a coordinator, e.g., A, others are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Send buffered writes and the identity of the coordinator; grab write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Each participant prepares T by logging a prepare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with its replicas. Coord skips prepare 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Logging)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send OK to the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if lock grabbed and after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 is done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7DB20-F56A-B24D-8DB0-CF1B362C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3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9" grpId="0"/>
      <p:bldP spid="60" grpId="0"/>
      <p:bldP spid="61" grpId="0"/>
      <p:bldP spid="65" grpId="0"/>
      <p:bldP spid="74" grpId="0"/>
      <p:bldP spid="75" grpId="0"/>
      <p:bldP spid="77" grpId="0" animBg="1"/>
      <p:bldP spid="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2045616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859507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2B60E2-F578-1D40-ABC5-446B296B36CA}"/>
              </a:ext>
            </a:extLst>
          </p:cNvPr>
          <p:cNvSpPr txBox="1"/>
          <p:nvPr/>
        </p:nvSpPr>
        <p:spPr>
          <a:xfrm>
            <a:off x="2431909" y="2787841"/>
            <a:ext cx="726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R(A)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257106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410087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91670B1-9013-C947-AC2A-A4125322BA97}"/>
              </a:ext>
            </a:extLst>
          </p:cNvPr>
          <p:cNvSpPr txBox="1"/>
          <p:nvPr/>
        </p:nvSpPr>
        <p:spPr>
          <a:xfrm>
            <a:off x="2501213" y="164070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A=a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3181498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836733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3342022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3354590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3342022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35972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31739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544045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5272655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5412589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5357893" y="2377127"/>
            <a:ext cx="455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882057" y="1265365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EB9C22-6D03-204C-A2B9-3306404808C7}"/>
              </a:ext>
            </a:extLst>
          </p:cNvPr>
          <p:cNvSpPr txBox="1"/>
          <p:nvPr/>
        </p:nvSpPr>
        <p:spPr>
          <a:xfrm>
            <a:off x="4022863" y="2819391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09EDFF4-CBB4-CC40-9DA1-8BD49BC60BEC}"/>
              </a:ext>
            </a:extLst>
          </p:cNvPr>
          <p:cNvSpPr txBox="1"/>
          <p:nvPr/>
        </p:nvSpPr>
        <p:spPr>
          <a:xfrm>
            <a:off x="3896006" y="3508215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7E01F9-FE2A-1249-B835-C1F151C47AAE}"/>
              </a:ext>
            </a:extLst>
          </p:cNvPr>
          <p:cNvSpPr txBox="1"/>
          <p:nvPr/>
        </p:nvSpPr>
        <p:spPr>
          <a:xfrm>
            <a:off x="3737423" y="4254200"/>
            <a:ext cx="1410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Recv W(a+1)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994808" y="3218953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987548" y="3934564"/>
            <a:ext cx="1168910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 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908323" y="2491942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E1AC8C-274A-9D4C-B9A2-9A084F75EDDF}"/>
              </a:ext>
            </a:extLst>
          </p:cNvPr>
          <p:cNvSpPr txBox="1"/>
          <p:nvPr/>
        </p:nvSpPr>
        <p:spPr>
          <a:xfrm>
            <a:off x="7013198" y="3529613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36C2AE9-40B3-A549-9A5A-45DA6FE96986}"/>
              </a:ext>
            </a:extLst>
          </p:cNvPr>
          <p:cNvSpPr txBox="1"/>
          <p:nvPr/>
        </p:nvSpPr>
        <p:spPr>
          <a:xfrm>
            <a:off x="6987197" y="4474069"/>
            <a:ext cx="1433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81702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717951" y="1266781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DD9EFE9-E2AD-A142-B655-A5FAFDB5D72C}"/>
              </a:ext>
            </a:extLst>
          </p:cNvPr>
          <p:cNvSpPr txBox="1"/>
          <p:nvPr/>
        </p:nvSpPr>
        <p:spPr>
          <a:xfrm>
            <a:off x="5749625" y="3013090"/>
            <a:ext cx="1119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12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Apply W(a+1)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2CEB7D5-A530-724C-92F0-8AD45CEE91A6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63" name="Content Placeholder 1">
            <a:extLst>
              <a:ext uri="{FF2B5EF4-FFF2-40B4-BE49-F238E27FC236}">
                <a16:creationId xmlns:a16="http://schemas.microsoft.com/office/drawing/2014/main" id="{83B11BAA-0DAE-C845-A438-C1B3519BC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770889"/>
            <a:ext cx="8694051" cy="188736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Commit: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After hearing from all participants,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coord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commits T if all OK; otherwise, abort T 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logs a commit/abort record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applies writes if commit, release all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commit/abort messages to participants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Participants log commit/abort via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apply writes if commit, release locks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sends result to client either after its “log commit” or after ack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0B508-13D0-9D4A-98DC-E5B74BC08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07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81" grpId="0" animBg="1"/>
      <p:bldP spid="82" grpId="0" animBg="1"/>
      <p:bldP spid="83" grpId="0"/>
      <p:bldP spid="84" grpId="0"/>
      <p:bldP spid="94" grpId="0"/>
      <p:bldP spid="9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Timestamping Read-Write Transactions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>
            <a:off x="1588416" y="3411717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14857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709838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8B55DE8-D722-4243-A166-1C7DDD37BFD1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18088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39014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</p:cNvCxnSpPr>
          <p:nvPr/>
        </p:nvCxnSpPr>
        <p:spPr>
          <a:xfrm>
            <a:off x="1781665" y="2057397"/>
            <a:ext cx="358219" cy="7046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595556" y="1579808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</a:p>
        </p:txBody>
      </p:sp>
      <p:pic>
        <p:nvPicPr>
          <p:cNvPr id="56" name="Picture 5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87A11A9-78E2-AD4E-963F-AC0436F75C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993155" y="2813180"/>
            <a:ext cx="208466" cy="297145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2146136" y="2057396"/>
            <a:ext cx="385062" cy="70014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021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03901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5E88C70-5F0A-D340-950D-A68736CC3293}"/>
              </a:ext>
            </a:extLst>
          </p:cNvPr>
          <p:cNvCxnSpPr>
            <a:cxnSpLocks/>
          </p:cNvCxnSpPr>
          <p:nvPr/>
        </p:nvCxnSpPr>
        <p:spPr>
          <a:xfrm>
            <a:off x="2634742" y="1348033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5A18D72-3F0F-9646-8B50-8A64A60C0F36}"/>
              </a:ext>
            </a:extLst>
          </p:cNvPr>
          <p:cNvSpPr txBox="1"/>
          <p:nvPr/>
        </p:nvSpPr>
        <p:spPr>
          <a:xfrm>
            <a:off x="1572782" y="1268430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Execute</a:t>
            </a:r>
            <a:endParaRPr lang="en-CN" b="0" dirty="0">
              <a:latin typeface="+mn-lt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FD9071F-9292-1E4C-A494-B7B9299DAEAA}"/>
              </a:ext>
            </a:extLst>
          </p:cNvPr>
          <p:cNvCxnSpPr>
            <a:cxnSpLocks/>
          </p:cNvCxnSpPr>
          <p:nvPr/>
        </p:nvCxnSpPr>
        <p:spPr>
          <a:xfrm>
            <a:off x="2663289" y="2073324"/>
            <a:ext cx="323998" cy="210978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7C45F4-1859-0B42-BDBC-C697A4940CA4}"/>
              </a:ext>
            </a:extLst>
          </p:cNvPr>
          <p:cNvCxnSpPr>
            <a:cxnSpLocks/>
          </p:cNvCxnSpPr>
          <p:nvPr/>
        </p:nvCxnSpPr>
        <p:spPr>
          <a:xfrm>
            <a:off x="2675857" y="2055569"/>
            <a:ext cx="516757" cy="137343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FDBDCD5-38D9-A646-B416-33100C992B1D}"/>
              </a:ext>
            </a:extLst>
          </p:cNvPr>
          <p:cNvCxnSpPr>
            <a:cxnSpLocks/>
          </p:cNvCxnSpPr>
          <p:nvPr/>
        </p:nvCxnSpPr>
        <p:spPr>
          <a:xfrm>
            <a:off x="2663289" y="2051513"/>
            <a:ext cx="653576" cy="70603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76413EC1-9F14-D844-B33D-33CB3DB83185}"/>
              </a:ext>
            </a:extLst>
          </p:cNvPr>
          <p:cNvSpPr txBox="1"/>
          <p:nvPr/>
        </p:nvSpPr>
        <p:spPr>
          <a:xfrm>
            <a:off x="-92446" y="2576258"/>
            <a:ext cx="1276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Coord.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38" name="Picture 3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44E3218-485B-F74D-9319-BF9CDBA5A29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57239" y="2813180"/>
            <a:ext cx="208466" cy="297145"/>
          </a:xfrm>
          <a:prstGeom prst="rect">
            <a:avLst/>
          </a:prstGeom>
        </p:spPr>
      </p:pic>
      <p:pic>
        <p:nvPicPr>
          <p:cNvPr id="39" name="Picture 3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3AF907-5CFF-A247-97A9-C248AC2D4B8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3006" y="3475247"/>
            <a:ext cx="208466" cy="297145"/>
          </a:xfrm>
          <a:prstGeom prst="rect">
            <a:avLst/>
          </a:prstGeom>
        </p:spPr>
      </p:pic>
      <p:pic>
        <p:nvPicPr>
          <p:cNvPr id="40" name="Picture 3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F63353-4576-2D45-A084-C2802DBF4D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65312" y="4231839"/>
            <a:ext cx="208466" cy="297145"/>
          </a:xfrm>
          <a:prstGeom prst="rect">
            <a:avLst/>
          </a:prstGeom>
        </p:spPr>
      </p:pic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8B06350-BA0A-824A-B18E-B3F4998A952D}"/>
              </a:ext>
            </a:extLst>
          </p:cNvPr>
          <p:cNvCxnSpPr>
            <a:cxnSpLocks/>
          </p:cNvCxnSpPr>
          <p:nvPr/>
        </p:nvCxnSpPr>
        <p:spPr>
          <a:xfrm flipV="1">
            <a:off x="4678764" y="2766562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E79D310A-6372-6941-95FA-368F1F23728A}"/>
              </a:ext>
            </a:extLst>
          </p:cNvPr>
          <p:cNvCxnSpPr>
            <a:cxnSpLocks/>
          </p:cNvCxnSpPr>
          <p:nvPr/>
        </p:nvCxnSpPr>
        <p:spPr>
          <a:xfrm flipV="1">
            <a:off x="4818698" y="2751995"/>
            <a:ext cx="186933" cy="13774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72E6CF2-60C8-D14D-A72E-7BB2FF915E09}"/>
              </a:ext>
            </a:extLst>
          </p:cNvPr>
          <p:cNvSpPr txBox="1"/>
          <p:nvPr/>
        </p:nvSpPr>
        <p:spPr>
          <a:xfrm>
            <a:off x="-262079" y="323723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E0AB3AD-783F-0E43-97A5-DD7503B8B5D9}"/>
              </a:ext>
            </a:extLst>
          </p:cNvPr>
          <p:cNvSpPr txBox="1"/>
          <p:nvPr/>
        </p:nvSpPr>
        <p:spPr>
          <a:xfrm>
            <a:off x="-261028" y="3944823"/>
            <a:ext cx="1438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r"/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Par. </a:t>
            </a:r>
            <a:r>
              <a:rPr lang="en-CN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</a:t>
            </a:r>
            <a:endParaRPr lang="en-CN" b="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DE68939-275D-014B-A6BF-514D9B212F7D}"/>
              </a:ext>
            </a:extLst>
          </p:cNvPr>
          <p:cNvSpPr txBox="1"/>
          <p:nvPr/>
        </p:nvSpPr>
        <p:spPr>
          <a:xfrm>
            <a:off x="4429556" y="2169963"/>
            <a:ext cx="811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o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k,</a:t>
            </a:r>
          </a:p>
          <a:p>
            <a:pPr algn="ctr"/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CN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</a:t>
            </a:r>
            <a:r>
              <a:rPr lang="en-CN" sz="16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CN" sz="16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38C5F95-4CD0-4045-99ED-F133BBD04B82}"/>
              </a:ext>
            </a:extLst>
          </p:cNvPr>
          <p:cNvSpPr txBox="1"/>
          <p:nvPr/>
        </p:nvSpPr>
        <p:spPr>
          <a:xfrm>
            <a:off x="3374312" y="1266402"/>
            <a:ext cx="114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  <a:endParaRPr lang="en-CN" b="0" dirty="0">
              <a:latin typeface="+mn-lt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643847-5DCB-7748-9627-115A52D0D486}"/>
              </a:ext>
            </a:extLst>
          </p:cNvPr>
          <p:cNvSpPr txBox="1"/>
          <p:nvPr/>
        </p:nvSpPr>
        <p:spPr>
          <a:xfrm>
            <a:off x="3794298" y="3123168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A4321-C389-A14C-AB69-659F113154EA}"/>
              </a:ext>
            </a:extLst>
          </p:cNvPr>
          <p:cNvSpPr txBox="1"/>
          <p:nvPr/>
        </p:nvSpPr>
        <p:spPr>
          <a:xfrm>
            <a:off x="3810032" y="3921495"/>
            <a:ext cx="853119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Prepare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0016FD-54E1-7C41-93D0-9B7FACBD6AC1}"/>
              </a:ext>
            </a:extLst>
          </p:cNvPr>
          <p:cNvSpPr txBox="1"/>
          <p:nvPr/>
        </p:nvSpPr>
        <p:spPr>
          <a:xfrm>
            <a:off x="5710360" y="2652199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886A7A2-0E56-F945-8233-3109ED4C51C8}"/>
              </a:ext>
            </a:extLst>
          </p:cNvPr>
          <p:cNvCxnSpPr>
            <a:cxnSpLocks/>
          </p:cNvCxnSpPr>
          <p:nvPr/>
        </p:nvCxnSpPr>
        <p:spPr>
          <a:xfrm>
            <a:off x="6780653" y="2760924"/>
            <a:ext cx="202537" cy="138765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0C99223F-377F-8D4A-A7D0-3F566E1F7D23}"/>
              </a:ext>
            </a:extLst>
          </p:cNvPr>
          <p:cNvCxnSpPr>
            <a:cxnSpLocks/>
          </p:cNvCxnSpPr>
          <p:nvPr/>
        </p:nvCxnSpPr>
        <p:spPr>
          <a:xfrm>
            <a:off x="6780653" y="2772112"/>
            <a:ext cx="294416" cy="656888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0152EC9-B9B7-6D4C-989D-E6C2E42A6A19}"/>
              </a:ext>
            </a:extLst>
          </p:cNvPr>
          <p:cNvSpPr txBox="1"/>
          <p:nvPr/>
        </p:nvSpPr>
        <p:spPr>
          <a:xfrm>
            <a:off x="7136267" y="3031944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3CA1B80-B4F9-2349-9759-AD23A33CF385}"/>
              </a:ext>
            </a:extLst>
          </p:cNvPr>
          <p:cNvSpPr txBox="1"/>
          <p:nvPr/>
        </p:nvSpPr>
        <p:spPr>
          <a:xfrm>
            <a:off x="7136267" y="3945860"/>
            <a:ext cx="801823" cy="52322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Log</a:t>
            </a:r>
          </a:p>
          <a:p>
            <a:pPr algn="ctr"/>
            <a:r>
              <a:rPr lang="en-CN" sz="1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</a:p>
        </p:txBody>
      </p:sp>
      <p:pic>
        <p:nvPicPr>
          <p:cNvPr id="85" name="Picture 84" descr="A close up of a logo&#10;&#10;Description automatically generated">
            <a:extLst>
              <a:ext uri="{FF2B5EF4-FFF2-40B4-BE49-F238E27FC236}">
                <a16:creationId xmlns:a16="http://schemas.microsoft.com/office/drawing/2014/main" id="{D5514FDF-13C9-E048-85C9-A0772D44F63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70479" y="3533346"/>
            <a:ext cx="289742" cy="289742"/>
          </a:xfrm>
          <a:prstGeom prst="rect">
            <a:avLst/>
          </a:prstGeom>
        </p:spPr>
      </p:pic>
      <p:pic>
        <p:nvPicPr>
          <p:cNvPr id="86" name="Picture 85" descr="A close up of a logo&#10;&#10;Description automatically generated">
            <a:extLst>
              <a:ext uri="{FF2B5EF4-FFF2-40B4-BE49-F238E27FC236}">
                <a16:creationId xmlns:a16="http://schemas.microsoft.com/office/drawing/2014/main" id="{81FF3224-34F8-074C-9721-9B8FE4401B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335322" y="4467288"/>
            <a:ext cx="289742" cy="289742"/>
          </a:xfrm>
          <a:prstGeom prst="rect">
            <a:avLst/>
          </a:prstGeom>
        </p:spPr>
      </p:pic>
      <p:pic>
        <p:nvPicPr>
          <p:cNvPr id="87" name="Picture 86" descr="A close up of a logo&#10;&#10;Description automatically generated">
            <a:extLst>
              <a:ext uri="{FF2B5EF4-FFF2-40B4-BE49-F238E27FC236}">
                <a16:creationId xmlns:a16="http://schemas.microsoft.com/office/drawing/2014/main" id="{49EC720A-24B3-CE46-90D9-1B0050A3C0A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75069" y="2441552"/>
            <a:ext cx="289742" cy="289742"/>
          </a:xfrm>
          <a:prstGeom prst="rect">
            <a:avLst/>
          </a:prstGeom>
        </p:spPr>
      </p:pic>
      <p:pic>
        <p:nvPicPr>
          <p:cNvPr id="88" name="Picture 87" descr="A close up of a logo&#10;&#10;Description automatically generated">
            <a:extLst>
              <a:ext uri="{FF2B5EF4-FFF2-40B4-BE49-F238E27FC236}">
                <a16:creationId xmlns:a16="http://schemas.microsoft.com/office/drawing/2014/main" id="{4BEE46B7-9E06-444E-A638-69B53CAE11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0192" y="2442808"/>
            <a:ext cx="289742" cy="289742"/>
          </a:xfrm>
          <a:prstGeom prst="rect">
            <a:avLst/>
          </a:prstGeom>
        </p:spPr>
      </p:pic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EEF8D28-E5AF-0B42-A184-80DC28F2B13F}"/>
              </a:ext>
            </a:extLst>
          </p:cNvPr>
          <p:cNvCxnSpPr>
            <a:cxnSpLocks/>
          </p:cNvCxnSpPr>
          <p:nvPr/>
        </p:nvCxnSpPr>
        <p:spPr>
          <a:xfrm flipV="1">
            <a:off x="8052108" y="2768825"/>
            <a:ext cx="313025" cy="64330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778FF28-7330-C84E-B8CF-0348F675C89C}"/>
              </a:ext>
            </a:extLst>
          </p:cNvPr>
          <p:cNvCxnSpPr>
            <a:cxnSpLocks/>
          </p:cNvCxnSpPr>
          <p:nvPr/>
        </p:nvCxnSpPr>
        <p:spPr>
          <a:xfrm flipV="1">
            <a:off x="8033209" y="2776977"/>
            <a:ext cx="331924" cy="136274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C088DA30-C9FA-4C4A-8D1A-2B20A37A85B8}"/>
              </a:ext>
            </a:extLst>
          </p:cNvPr>
          <p:cNvCxnSpPr>
            <a:cxnSpLocks/>
          </p:cNvCxnSpPr>
          <p:nvPr/>
        </p:nvCxnSpPr>
        <p:spPr>
          <a:xfrm>
            <a:off x="5223133" y="1336330"/>
            <a:ext cx="0" cy="2966122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36F00782-C704-3049-953C-3A3667A14817}"/>
              </a:ext>
            </a:extLst>
          </p:cNvPr>
          <p:cNvSpPr txBox="1"/>
          <p:nvPr/>
        </p:nvSpPr>
        <p:spPr>
          <a:xfrm>
            <a:off x="6286216" y="1265502"/>
            <a:ext cx="10679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Commit</a:t>
            </a:r>
            <a:endParaRPr lang="en-CN" b="0" dirty="0">
              <a:latin typeface="+mn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FF676DF-035D-E947-91D0-0D8C6A49FCE5}"/>
              </a:ext>
            </a:extLst>
          </p:cNvPr>
          <p:cNvSpPr txBox="1"/>
          <p:nvPr/>
        </p:nvSpPr>
        <p:spPr>
          <a:xfrm>
            <a:off x="8009963" y="2378561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ack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3012C-F4C2-9747-8624-DCF5C20EDC79}"/>
              </a:ext>
            </a:extLst>
          </p:cNvPr>
          <p:cNvGrpSpPr/>
          <p:nvPr/>
        </p:nvGrpSpPr>
        <p:grpSpPr>
          <a:xfrm>
            <a:off x="3276080" y="3324144"/>
            <a:ext cx="497251" cy="555005"/>
            <a:chOff x="3276080" y="3324144"/>
            <a:chExt cx="497251" cy="555005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75E68C2-A8C5-A245-9FBD-2702434A23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92758" y="3324144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2AAD54A-82CD-9642-B8DA-110345BF943C}"/>
                </a:ext>
              </a:extLst>
            </p:cNvPr>
            <p:cNvSpPr txBox="1"/>
            <p:nvPr/>
          </p:nvSpPr>
          <p:spPr>
            <a:xfrm>
              <a:off x="3276080" y="3479039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B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2A49A72-E194-F640-9FAA-BE6CE22F9313}"/>
              </a:ext>
            </a:extLst>
          </p:cNvPr>
          <p:cNvGrpSpPr/>
          <p:nvPr/>
        </p:nvGrpSpPr>
        <p:grpSpPr>
          <a:xfrm>
            <a:off x="3183371" y="4051310"/>
            <a:ext cx="506870" cy="554003"/>
            <a:chOff x="3183371" y="4051310"/>
            <a:chExt cx="506870" cy="554003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3EBEE03D-8897-8F40-A304-BD9B83494C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08256" y="405131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591859A-F42B-3448-BB2A-58CE62B556BE}"/>
                </a:ext>
              </a:extLst>
            </p:cNvPr>
            <p:cNvSpPr txBox="1"/>
            <p:nvPr/>
          </p:nvSpPr>
          <p:spPr>
            <a:xfrm>
              <a:off x="3183371" y="4205203"/>
              <a:ext cx="5068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91180DA-E696-4241-B872-DCB466B37441}"/>
              </a:ext>
            </a:extLst>
          </p:cNvPr>
          <p:cNvGrpSpPr/>
          <p:nvPr/>
        </p:nvGrpSpPr>
        <p:grpSpPr>
          <a:xfrm>
            <a:off x="5238739" y="2674900"/>
            <a:ext cx="497251" cy="536151"/>
            <a:chOff x="5238739" y="2674900"/>
            <a:chExt cx="497251" cy="53615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F4DB2047-AA47-D64A-A243-DC6BD458D8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355417" y="2674900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F43EAF1-6CA6-3E4A-B9F5-DD25ED2A345F}"/>
                </a:ext>
              </a:extLst>
            </p:cNvPr>
            <p:cNvSpPr txBox="1"/>
            <p:nvPr/>
          </p:nvSpPr>
          <p:spPr>
            <a:xfrm>
              <a:off x="5238739" y="2810941"/>
              <a:ext cx="4972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US" sz="2000" b="0" baseline="-25000" dirty="0" err="1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endPara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1DEAA18-9995-5142-99EE-B12D6EA6159C}"/>
              </a:ext>
            </a:extLst>
          </p:cNvPr>
          <p:cNvGrpSpPr/>
          <p:nvPr/>
        </p:nvGrpSpPr>
        <p:grpSpPr>
          <a:xfrm>
            <a:off x="5438400" y="2094162"/>
            <a:ext cx="1227762" cy="523220"/>
            <a:chOff x="5438400" y="2094162"/>
            <a:chExt cx="1227762" cy="523220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3EEA58C6-31D9-EC43-A246-CBD2E78E0B37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334538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E80A2687-C631-2547-BBEC-769DAF7F7A83}"/>
                </a:ext>
              </a:extLst>
            </p:cNvPr>
            <p:cNvCxnSpPr>
              <a:cxnSpLocks/>
            </p:cNvCxnSpPr>
            <p:nvPr/>
          </p:nvCxnSpPr>
          <p:spPr>
            <a:xfrm>
              <a:off x="5438400" y="2439061"/>
              <a:ext cx="1227057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E6B3AA-4EA8-AC48-B387-E569FAD73616}"/>
                </a:ext>
              </a:extLst>
            </p:cNvPr>
            <p:cNvSpPr txBox="1"/>
            <p:nvPr/>
          </p:nvSpPr>
          <p:spPr>
            <a:xfrm>
              <a:off x="5645300" y="2094162"/>
              <a:ext cx="8210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Commit</a:t>
              </a:r>
            </a:p>
            <a:p>
              <a:pPr algn="ctr"/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 Light" panose="02000403000000020004" pitchFamily="2" charset="0"/>
                  <a:cs typeface="Helvetica Neue" panose="02000503000000020004" pitchFamily="2" charset="0"/>
                </a:rPr>
                <a:t>Wait</a:t>
              </a:r>
            </a:p>
          </p:txBody>
        </p: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25238EB5-1DD2-D245-95E8-AB5BD2DBF1F3}"/>
                </a:ext>
              </a:extLst>
            </p:cNvPr>
            <p:cNvCxnSpPr>
              <a:cxnSpLocks/>
            </p:cNvCxnSpPr>
            <p:nvPr/>
          </p:nvCxnSpPr>
          <p:spPr>
            <a:xfrm>
              <a:off x="6666162" y="2328650"/>
              <a:ext cx="0" cy="220822"/>
            </a:xfrm>
            <a:prstGeom prst="straightConnector1">
              <a:avLst/>
            </a:prstGeom>
            <a:ln w="12700">
              <a:solidFill>
                <a:srgbClr val="FF0000"/>
              </a:solidFill>
              <a:prstDash val="soli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942C99D3-9027-A643-8D8C-C0DB6BAAA3CC}"/>
              </a:ext>
            </a:extLst>
          </p:cNvPr>
          <p:cNvSpPr txBox="1"/>
          <p:nvPr/>
        </p:nvSpPr>
        <p:spPr>
          <a:xfrm>
            <a:off x="7086331" y="3507746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3A0D842-6021-AC4F-AA48-F585796A325A}"/>
              </a:ext>
            </a:extLst>
          </p:cNvPr>
          <p:cNvSpPr txBox="1"/>
          <p:nvPr/>
        </p:nvSpPr>
        <p:spPr>
          <a:xfrm>
            <a:off x="7086331" y="4441695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173783D-9566-E54E-8F57-2918840306A8}"/>
              </a:ext>
            </a:extLst>
          </p:cNvPr>
          <p:cNvSpPr txBox="1"/>
          <p:nvPr/>
        </p:nvSpPr>
        <p:spPr>
          <a:xfrm>
            <a:off x="5652975" y="3112961"/>
            <a:ext cx="992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T.ts</a:t>
            </a:r>
            <a:r>
              <a:rPr lang="en-US" sz="16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1600" b="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1600" b="0" baseline="-25000" dirty="0" err="1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endParaRPr lang="en-CN" sz="16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1" name="Content Placeholder 1">
            <a:extLst>
              <a:ext uri="{FF2B5EF4-FFF2-40B4-BE49-F238E27FC236}">
                <a16:creationId xmlns:a16="http://schemas.microsoft.com/office/drawing/2014/main" id="{0A2FC27B-6E2C-9045-B736-947651331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4654047"/>
            <a:ext cx="8694051" cy="206742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2400" b="1" dirty="0">
                <a:ea typeface="Helvetica Neue" panose="02000503000000020004" pitchFamily="2" charset="0"/>
                <a:cs typeface="Helvetica Neue" panose="02000503000000020004" pitchFamily="2" charset="0"/>
              </a:rPr>
              <a:t>Timestamping: 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Participant: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 any writes it has applied</a:t>
            </a:r>
            <a:endParaRPr lang="en-US" sz="2400" baseline="-25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Coordinator: choose a timestamp, e.g.,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larger than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writes it has applied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Any timestamps proposed by the participants, e.g.,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sz="2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0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US" sz="20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Its current </a:t>
            </a:r>
            <a:r>
              <a:rPr lang="en-US" sz="2000" dirty="0" err="1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0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Coord </a:t>
            </a:r>
            <a:r>
              <a:rPr lang="en-US" sz="2400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commit-waits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: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TT.after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) == true. Commit-wait overlaps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Paxos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logging</a:t>
            </a:r>
          </a:p>
          <a:p>
            <a:pPr>
              <a:lnSpc>
                <a:spcPct val="90000"/>
              </a:lnSpc>
              <a:spcBef>
                <a:spcPts val="800"/>
              </a:spcBef>
              <a:spcAft>
                <a:spcPts val="0"/>
              </a:spcAft>
            </a:pP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baseline="-250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is T’s commit timestamp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19DA09F-87F8-4740-832B-1E67974E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Tag writes with physical timestamps upon commit</a:t>
            </a:r>
          </a:p>
          <a:p>
            <a:pPr lvl="1"/>
            <a:r>
              <a:rPr lang="en-US" dirty="0"/>
              <a:t>Write </a:t>
            </a:r>
            <a:r>
              <a:rPr lang="en-US" dirty="0" err="1"/>
              <a:t>txns</a:t>
            </a:r>
            <a:r>
              <a:rPr lang="en-US" dirty="0"/>
              <a:t> are strictly serializable, e.g., 2PL</a:t>
            </a:r>
          </a:p>
          <a:p>
            <a:endParaRPr lang="en-US" dirty="0"/>
          </a:p>
          <a:p>
            <a:r>
              <a:rPr lang="en-US" dirty="0"/>
              <a:t>Read-only </a:t>
            </a:r>
            <a:r>
              <a:rPr lang="en-US" dirty="0" err="1"/>
              <a:t>txns</a:t>
            </a:r>
            <a:r>
              <a:rPr lang="en-US" dirty="0"/>
              <a:t> return the writes, whose commit timestamps precede the reads’ current time</a:t>
            </a:r>
          </a:p>
          <a:p>
            <a:pPr lvl="1"/>
            <a:r>
              <a:rPr lang="en-US" dirty="0" err="1"/>
              <a:t>Rotxns</a:t>
            </a:r>
            <a:r>
              <a:rPr lang="en-US" dirty="0"/>
              <a:t> are one-round, lock-free, and never abort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Ideas Behind Read-Only </a:t>
            </a:r>
            <a:r>
              <a:rPr lang="en-US" sz="3600" dirty="0" err="1"/>
              <a:t>Txns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AB7A5-AADC-2E4A-AB9C-6DAA9634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83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(shards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131B551-700C-3A48-8ECC-411AD10A60FD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566497" cy="143982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892ACF-7054-D045-8B5F-79DE0D9245B5}"/>
              </a:ext>
            </a:extLst>
          </p:cNvPr>
          <p:cNvSpPr txBox="1"/>
          <p:nvPr/>
        </p:nvSpPr>
        <p:spPr>
          <a:xfrm>
            <a:off x="166388" y="4685961"/>
            <a:ext cx="3330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T’ = R(A=?, B=?, C=?)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1B58A2-889B-5241-B04D-9C346F0826AC}"/>
              </a:ext>
            </a:extLst>
          </p:cNvPr>
          <p:cNvGrpSpPr/>
          <p:nvPr/>
        </p:nvGrpSpPr>
        <p:grpSpPr>
          <a:xfrm>
            <a:off x="2711767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2639B94D-E44B-354F-9DB9-5007921F55B6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716703" cy="2224264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135121" y="2056737"/>
            <a:ext cx="1344534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25A01D5C-FC8C-FC4B-95D2-A4BBA111D2B1}"/>
              </a:ext>
            </a:extLst>
          </p:cNvPr>
          <p:cNvCxnSpPr>
            <a:cxnSpLocks/>
          </p:cNvCxnSpPr>
          <p:nvPr/>
        </p:nvCxnSpPr>
        <p:spPr>
          <a:xfrm>
            <a:off x="3862674" y="3388825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3E1E303-BA0C-A248-B320-F07DC4B8AE93}"/>
              </a:ext>
            </a:extLst>
          </p:cNvPr>
          <p:cNvSpPr txBox="1"/>
          <p:nvPr/>
        </p:nvSpPr>
        <p:spPr>
          <a:xfrm>
            <a:off x="3627673" y="354888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8DD691E-31D7-EE4D-92A6-AF1CA85AA0C8}"/>
              </a:ext>
            </a:extLst>
          </p:cNvPr>
          <p:cNvSpPr txBox="1"/>
          <p:nvPr/>
        </p:nvSpPr>
        <p:spPr>
          <a:xfrm>
            <a:off x="3573597" y="3038976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1E85AA40-D09E-8644-9A64-DF264B530310}"/>
              </a:ext>
            </a:extLst>
          </p:cNvPr>
          <p:cNvCxnSpPr>
            <a:cxnSpLocks/>
          </p:cNvCxnSpPr>
          <p:nvPr/>
        </p:nvCxnSpPr>
        <p:spPr>
          <a:xfrm>
            <a:off x="2900450" y="4172101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3DFF7C9D-C18C-1347-9DDA-35A47A940DDF}"/>
              </a:ext>
            </a:extLst>
          </p:cNvPr>
          <p:cNvSpPr txBox="1"/>
          <p:nvPr/>
        </p:nvSpPr>
        <p:spPr>
          <a:xfrm>
            <a:off x="2736781" y="433216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0B594A7-F29C-CD49-A7A9-0C00284EC782}"/>
              </a:ext>
            </a:extLst>
          </p:cNvPr>
          <p:cNvSpPr txBox="1"/>
          <p:nvPr/>
        </p:nvSpPr>
        <p:spPr>
          <a:xfrm>
            <a:off x="2422833" y="3822252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prep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1C307337-2E8C-2649-BBBD-DF7A9A87AACB}"/>
              </a:ext>
            </a:extLst>
          </p:cNvPr>
          <p:cNvCxnSpPr>
            <a:cxnSpLocks/>
          </p:cNvCxnSpPr>
          <p:nvPr/>
        </p:nvCxnSpPr>
        <p:spPr>
          <a:xfrm>
            <a:off x="3508682" y="1903932"/>
            <a:ext cx="0" cy="2495613"/>
          </a:xfrm>
          <a:prstGeom prst="straightConnector1">
            <a:avLst/>
          </a:prstGeom>
          <a:ln w="28575">
            <a:solidFill>
              <a:srgbClr val="00B050"/>
            </a:solidFill>
            <a:prstDash val="dash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508957C4-24E3-5040-AEE5-6DEC8C8453F9}"/>
              </a:ext>
            </a:extLst>
          </p:cNvPr>
          <p:cNvSpPr txBox="1"/>
          <p:nvPr/>
        </p:nvSpPr>
        <p:spPr>
          <a:xfrm>
            <a:off x="3283052" y="432411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E2DCB51D-A053-314B-8619-30FA5065D383}"/>
              </a:ext>
            </a:extLst>
          </p:cNvPr>
          <p:cNvCxnSpPr>
            <a:cxnSpLocks/>
          </p:cNvCxnSpPr>
          <p:nvPr/>
        </p:nvCxnSpPr>
        <p:spPr>
          <a:xfrm flipV="1">
            <a:off x="4707486" y="2046711"/>
            <a:ext cx="749287" cy="144087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77D635C-8A6C-1343-AF34-91412EA2D28A}"/>
              </a:ext>
            </a:extLst>
          </p:cNvPr>
          <p:cNvSpPr txBox="1"/>
          <p:nvPr/>
        </p:nvSpPr>
        <p:spPr>
          <a:xfrm>
            <a:off x="5207509" y="1681933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55AB8C63-2357-9345-8A20-090AB8162EC1}"/>
              </a:ext>
            </a:extLst>
          </p:cNvPr>
          <p:cNvCxnSpPr>
            <a:cxnSpLocks/>
          </p:cNvCxnSpPr>
          <p:nvPr/>
        </p:nvCxnSpPr>
        <p:spPr>
          <a:xfrm flipV="1">
            <a:off x="5821991" y="2087746"/>
            <a:ext cx="947661" cy="2214566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9DECA60E-E675-7E45-8AEA-DB9AC6644288}"/>
              </a:ext>
            </a:extLst>
          </p:cNvPr>
          <p:cNvSpPr txBox="1"/>
          <p:nvPr/>
        </p:nvSpPr>
        <p:spPr>
          <a:xfrm>
            <a:off x="6406318" y="1658238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B8A5CC7-C324-4848-8E22-EF1BEC4F8851}"/>
              </a:ext>
            </a:extLst>
          </p:cNvPr>
          <p:cNvGrpSpPr/>
          <p:nvPr/>
        </p:nvGrpSpPr>
        <p:grpSpPr>
          <a:xfrm>
            <a:off x="5025619" y="3822252"/>
            <a:ext cx="896380" cy="901336"/>
            <a:chOff x="5025619" y="3822252"/>
            <a:chExt cx="896380" cy="901336"/>
          </a:xfrm>
        </p:grpSpPr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1C042308-F881-184D-9D6E-BF90E4C5E157}"/>
                </a:ext>
              </a:extLst>
            </p:cNvPr>
            <p:cNvCxnSpPr>
              <a:cxnSpLocks/>
            </p:cNvCxnSpPr>
            <p:nvPr/>
          </p:nvCxnSpPr>
          <p:spPr>
            <a:xfrm>
              <a:off x="5314696" y="417210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24056619-AFD3-F345-B36E-24FEC7C3A2CA}"/>
                </a:ext>
              </a:extLst>
            </p:cNvPr>
            <p:cNvSpPr txBox="1"/>
            <p:nvPr/>
          </p:nvSpPr>
          <p:spPr>
            <a:xfrm>
              <a:off x="5025619" y="3822252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35FDD4EE-0D87-324D-987C-0731B37BD989}"/>
                </a:ext>
              </a:extLst>
            </p:cNvPr>
            <p:cNvSpPr txBox="1"/>
            <p:nvPr/>
          </p:nvSpPr>
          <p:spPr>
            <a:xfrm>
              <a:off x="5086951" y="4323478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15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A8D1CB-E9B9-9445-89F8-25BC20C1D52A}"/>
              </a:ext>
            </a:extLst>
          </p:cNvPr>
          <p:cNvGrpSpPr/>
          <p:nvPr/>
        </p:nvGrpSpPr>
        <p:grpSpPr>
          <a:xfrm>
            <a:off x="4883085" y="4534293"/>
            <a:ext cx="904973" cy="559397"/>
            <a:chOff x="4883085" y="4534293"/>
            <a:chExt cx="904973" cy="559397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6E744995-9F6B-994E-A385-2EE67CA7C4A2}"/>
                </a:ext>
              </a:extLst>
            </p:cNvPr>
            <p:cNvSpPr/>
            <p:nvPr/>
          </p:nvSpPr>
          <p:spPr>
            <a:xfrm>
              <a:off x="4883085" y="4534293"/>
              <a:ext cx="904973" cy="207407"/>
            </a:xfrm>
            <a:custGeom>
              <a:avLst/>
              <a:gdLst>
                <a:gd name="connsiteX0" fmla="*/ 0 w 904973"/>
                <a:gd name="connsiteY0" fmla="*/ 0 h 207407"/>
                <a:gd name="connsiteX1" fmla="*/ 461913 w 904973"/>
                <a:gd name="connsiteY1" fmla="*/ 207389 h 207407"/>
                <a:gd name="connsiteX2" fmla="*/ 904973 w 904973"/>
                <a:gd name="connsiteY2" fmla="*/ 9427 h 207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973" h="207407">
                  <a:moveTo>
                    <a:pt x="0" y="0"/>
                  </a:moveTo>
                  <a:cubicBezTo>
                    <a:pt x="155542" y="102909"/>
                    <a:pt x="311084" y="205818"/>
                    <a:pt x="461913" y="207389"/>
                  </a:cubicBezTo>
                  <a:cubicBezTo>
                    <a:pt x="612742" y="208960"/>
                    <a:pt x="758857" y="109193"/>
                    <a:pt x="904973" y="942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9F82894-8575-DA4B-80FA-C96444EADC8A}"/>
                </a:ext>
              </a:extLst>
            </p:cNvPr>
            <p:cNvSpPr txBox="1"/>
            <p:nvPr/>
          </p:nvSpPr>
          <p:spPr>
            <a:xfrm>
              <a:off x="5003901" y="4693580"/>
              <a:ext cx="7153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ait</a:t>
              </a:r>
            </a:p>
          </p:txBody>
        </p:sp>
      </p:grpSp>
      <p:sp>
        <p:nvSpPr>
          <p:cNvPr id="58" name="Content Placeholder 1">
            <a:extLst>
              <a:ext uri="{FF2B5EF4-FFF2-40B4-BE49-F238E27FC236}">
                <a16:creationId xmlns:a16="http://schemas.microsoft.com/office/drawing/2014/main" id="{82501F8F-CFEE-A54D-B17C-E14BCDCEE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19" y="5051015"/>
            <a:ext cx="8694051" cy="16704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Client chooses a read timestamp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=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TT.now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().latest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no prepared write, return the preceding write, e.g., on A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&gt;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no need to wait, proceed with read, e.g., on B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If write prepared with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ts’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 &lt; </a:t>
            </a:r>
            <a:r>
              <a:rPr lang="en-US" sz="2400" dirty="0" err="1">
                <a:ea typeface="Helvetica Neue" panose="02000503000000020004" pitchFamily="2" charset="0"/>
                <a:cs typeface="Helvetica Neue" panose="02000503000000020004" pitchFamily="2" charset="0"/>
              </a:rPr>
              <a:t>ts</a:t>
            </a:r>
            <a:r>
              <a:rPr lang="en-US" sz="2400" dirty="0">
                <a:ea typeface="Helvetica Neue" panose="02000503000000020004" pitchFamily="2" charset="0"/>
                <a:cs typeface="Helvetica Neue" panose="02000503000000020004" pitchFamily="2" charset="0"/>
              </a:rPr>
              <a:t>, wait until write commits, e.g., on C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2400" dirty="0"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7690523-144F-E240-935B-44367D58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9" name="Rectangular Callout 58">
            <a:extLst>
              <a:ext uri="{FF2B5EF4-FFF2-40B4-BE49-F238E27FC236}">
                <a16:creationId xmlns:a16="http://schemas.microsoft.com/office/drawing/2014/main" id="{3A93980E-C6D8-7D40-8DB7-ACA3267459CB}"/>
              </a:ext>
            </a:extLst>
          </p:cNvPr>
          <p:cNvSpPr/>
          <p:nvPr/>
        </p:nvSpPr>
        <p:spPr>
          <a:xfrm>
            <a:off x="6363515" y="4398289"/>
            <a:ext cx="2551885" cy="615667"/>
          </a:xfrm>
          <a:prstGeom prst="wedgeRectCallout">
            <a:avLst>
              <a:gd name="adj1" fmla="val -76861"/>
              <a:gd name="adj2" fmla="val 28055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Don’t know whether and when it commits</a:t>
            </a:r>
            <a:endParaRPr lang="en-CN" b="0" dirty="0">
              <a:solidFill>
                <a:srgbClr val="0070C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19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/>
      <p:bldP spid="122" grpId="0"/>
      <p:bldP spid="124" grpId="0"/>
      <p:bldP spid="126" grpId="0"/>
      <p:bldP spid="5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Read-Only Transactions (</a:t>
            </a:r>
            <a:r>
              <a:rPr lang="en-US" sz="3400" dirty="0" err="1"/>
              <a:t>Paxos</a:t>
            </a:r>
            <a:r>
              <a:rPr lang="en-US" sz="3400" dirty="0"/>
              <a:t> part)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588416" y="2762053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588416" y="3496559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588416" y="4289979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588416" y="205739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072753" y="253122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072753" y="326572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055119" y="404286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6DECEC3-249D-A545-B7EC-AED9C3CE8B95}"/>
              </a:ext>
            </a:extLst>
          </p:cNvPr>
          <p:cNvCxnSpPr>
            <a:cxnSpLocks/>
          </p:cNvCxnSpPr>
          <p:nvPr/>
        </p:nvCxnSpPr>
        <p:spPr>
          <a:xfrm flipV="1">
            <a:off x="4487395" y="2053614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588416" y="1931907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59470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00984" y="338699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597843" y="4180413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434176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448390" y="356342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434176" y="4356839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489260" y="1788857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7C8510-E343-8949-A7B2-8C68CB4C7BF4}"/>
              </a:ext>
            </a:extLst>
          </p:cNvPr>
          <p:cNvGrpSpPr/>
          <p:nvPr/>
        </p:nvGrpSpPr>
        <p:grpSpPr>
          <a:xfrm>
            <a:off x="2614231" y="1466818"/>
            <a:ext cx="846707" cy="990029"/>
            <a:chOff x="1712023" y="1466818"/>
            <a:chExt cx="846707" cy="99002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2249BD3-E29D-5944-A121-EAE48CCED8F6}"/>
                </a:ext>
              </a:extLst>
            </p:cNvPr>
            <p:cNvSpPr txBox="1"/>
            <p:nvPr/>
          </p:nvSpPr>
          <p:spPr>
            <a:xfrm>
              <a:off x="1905210" y="1466818"/>
              <a:ext cx="457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T’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C72731B-D9B6-C449-9E98-15CDED4A55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6663" y="195502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34E1E26-D5B5-BC44-B4D0-7BD0BDB61E3D}"/>
                </a:ext>
              </a:extLst>
            </p:cNvPr>
            <p:cNvSpPr txBox="1"/>
            <p:nvPr/>
          </p:nvSpPr>
          <p:spPr>
            <a:xfrm>
              <a:off x="1712023" y="205673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s=10</a:t>
              </a:r>
            </a:p>
          </p:txBody>
        </p:sp>
      </p:grp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3037585" y="2056737"/>
            <a:ext cx="1442070" cy="70348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A60A77B-09E7-E64E-96EC-0E054D257EFC}"/>
              </a:ext>
            </a:extLst>
          </p:cNvPr>
          <p:cNvCxnSpPr>
            <a:cxnSpLocks/>
          </p:cNvCxnSpPr>
          <p:nvPr/>
        </p:nvCxnSpPr>
        <p:spPr>
          <a:xfrm>
            <a:off x="2567230" y="2647979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A11E624-6AFE-AF40-8E6E-D37D31B22290}"/>
              </a:ext>
            </a:extLst>
          </p:cNvPr>
          <p:cNvSpPr txBox="1"/>
          <p:nvPr/>
        </p:nvSpPr>
        <p:spPr>
          <a:xfrm>
            <a:off x="2403563" y="2808041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5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29DA54-15E6-104A-B27D-4A4E94D78369}"/>
              </a:ext>
            </a:extLst>
          </p:cNvPr>
          <p:cNvSpPr txBox="1"/>
          <p:nvPr/>
        </p:nvSpPr>
        <p:spPr>
          <a:xfrm>
            <a:off x="2278153" y="2298130"/>
            <a:ext cx="896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sz="1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353854" y="229556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380559" y="3078495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374922" y="38608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09872C-6014-6A4D-9B60-22A387AF9019}"/>
              </a:ext>
            </a:extLst>
          </p:cNvPr>
          <p:cNvGrpSpPr/>
          <p:nvPr/>
        </p:nvGrpSpPr>
        <p:grpSpPr>
          <a:xfrm>
            <a:off x="3478124" y="1903932"/>
            <a:ext cx="470000" cy="2820290"/>
            <a:chOff x="3014828" y="1903932"/>
            <a:chExt cx="470000" cy="2820290"/>
          </a:xfrm>
        </p:grpSpPr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1C307337-2E8C-2649-BBBD-DF7A9A87AACB}"/>
                </a:ext>
              </a:extLst>
            </p:cNvPr>
            <p:cNvCxnSpPr>
              <a:cxnSpLocks/>
            </p:cNvCxnSpPr>
            <p:nvPr/>
          </p:nvCxnSpPr>
          <p:spPr>
            <a:xfrm>
              <a:off x="3252650" y="1903932"/>
              <a:ext cx="0" cy="2495613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dash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08957C4-24E3-5040-AEE5-6DEC8C8453F9}"/>
                </a:ext>
              </a:extLst>
            </p:cNvPr>
            <p:cNvSpPr txBox="1"/>
            <p:nvPr/>
          </p:nvSpPr>
          <p:spPr>
            <a:xfrm>
              <a:off x="3014828" y="4324112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solidFill>
                    <a:srgbClr val="00B05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10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A1F2E1B3-E2DC-EC4D-92CC-E925BCE110F7}"/>
              </a:ext>
            </a:extLst>
          </p:cNvPr>
          <p:cNvSpPr txBox="1"/>
          <p:nvPr/>
        </p:nvSpPr>
        <p:spPr>
          <a:xfrm>
            <a:off x="4701618" y="1681077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F2D28B9-3BC6-2348-B284-9ACE74454291}"/>
              </a:ext>
            </a:extLst>
          </p:cNvPr>
          <p:cNvGrpSpPr/>
          <p:nvPr/>
        </p:nvGrpSpPr>
        <p:grpSpPr>
          <a:xfrm>
            <a:off x="2709985" y="2808041"/>
            <a:ext cx="1017573" cy="703785"/>
            <a:chOff x="2709985" y="2808041"/>
            <a:chExt cx="1017573" cy="703785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AC4C552-AACF-FC41-85E3-59A9E6663E89}"/>
                </a:ext>
              </a:extLst>
            </p:cNvPr>
            <p:cNvSpPr txBox="1"/>
            <p:nvPr/>
          </p:nvSpPr>
          <p:spPr>
            <a:xfrm>
              <a:off x="2709985" y="3111716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2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5" name="Up Arrow 4">
              <a:extLst>
                <a:ext uri="{FF2B5EF4-FFF2-40B4-BE49-F238E27FC236}">
                  <a16:creationId xmlns:a16="http://schemas.microsoft.com/office/drawing/2014/main" id="{9F6691F3-42B2-5845-89EC-FB37D09372F5}"/>
                </a:ext>
              </a:extLst>
            </p:cNvPr>
            <p:cNvSpPr/>
            <p:nvPr/>
          </p:nvSpPr>
          <p:spPr>
            <a:xfrm>
              <a:off x="2912882" y="2808041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D7BBC96-98B3-FA49-9CF2-2B8F3B194ADD}"/>
              </a:ext>
            </a:extLst>
          </p:cNvPr>
          <p:cNvGrpSpPr/>
          <p:nvPr/>
        </p:nvGrpSpPr>
        <p:grpSpPr>
          <a:xfrm>
            <a:off x="3785972" y="2809145"/>
            <a:ext cx="1017573" cy="703785"/>
            <a:chOff x="3785972" y="2809145"/>
            <a:chExt cx="1017573" cy="703785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A89527A-30E1-B142-A485-A013DF27C0A0}"/>
                </a:ext>
              </a:extLst>
            </p:cNvPr>
            <p:cNvSpPr txBox="1"/>
            <p:nvPr/>
          </p:nvSpPr>
          <p:spPr>
            <a:xfrm>
              <a:off x="3785972" y="3112820"/>
              <a:ext cx="1017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3</a:t>
              </a:r>
              <a:r>
                <a:rPr lang="en-CN" sz="14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Paxos</a:t>
              </a:r>
            </a:p>
          </p:txBody>
        </p:sp>
        <p:sp>
          <p:nvSpPr>
            <p:cNvPr id="60" name="Up Arrow 59">
              <a:extLst>
                <a:ext uri="{FF2B5EF4-FFF2-40B4-BE49-F238E27FC236}">
                  <a16:creationId xmlns:a16="http://schemas.microsoft.com/office/drawing/2014/main" id="{25D95255-2C8F-784C-BCC8-D923E0A85C69}"/>
                </a:ext>
              </a:extLst>
            </p:cNvPr>
            <p:cNvSpPr/>
            <p:nvPr/>
          </p:nvSpPr>
          <p:spPr>
            <a:xfrm>
              <a:off x="3988869" y="2809145"/>
              <a:ext cx="101946" cy="343697"/>
            </a:xfrm>
            <a:prstGeom prst="up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 b="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 writes are monotonic, e.g., writes with smaller timestamp must be applied earlier,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2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is applied before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T’ needs to wait until there exits a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Paxos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write with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&gt;10, e.g., W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3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</a:t>
                </a:r>
                <a:r>
                  <a:rPr lang="en-US" sz="1900" baseline="-250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so all writes before 10 are finalized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Put it together: a shard can process a read at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if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ts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&lt;= </a:t>
                </a: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r>
                  <a:rPr lang="en-US" sz="19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9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9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900" b="0" i="1" smtClean="0"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900" b="0" i="0" smtClean="0"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min</m:t>
                        </m:r>
                      </m:fName>
                      <m:e>
                        <m:r>
                          <a:rPr lang="en-US" sz="1900" b="0" i="1" smtClean="0"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𝑃𝑎𝑥𝑜𝑠</m:t>
                            </m:r>
                          </m:sup>
                        </m:sSubSup>
                        <m:r>
                          <a:rPr lang="en-US" sz="1900" b="0" i="1" smtClean="0"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</m:ctrlPr>
                          </m:sSubSupPr>
                          <m:e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𝑠𝑎𝑓𝑒</m:t>
                            </m:r>
                          </m:sub>
                          <m:sup>
                            <m:r>
                              <a:rPr lang="en-US" sz="1900" b="0" i="1" smtClean="0">
                                <a:ea typeface="Helvetica Neue" panose="02000503000000020004" pitchFamily="2" charset="0"/>
                                <a:cs typeface="Helvetica Neue" panose="02000503000000020004" pitchFamily="2" charset="0"/>
                              </a:rPr>
                              <m:t>𝑇𝑀</m:t>
                            </m:r>
                          </m:sup>
                        </m:sSubSup>
                        <m:r>
                          <a:rPr lang="en-US" sz="1900" b="0" i="1" smtClean="0">
                            <a:ea typeface="Helvetica Neue" panose="02000503000000020004" pitchFamily="2" charset="0"/>
                            <a:cs typeface="Helvetica Neue" panose="02000503000000020004" pitchFamily="2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15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 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: before </a:t>
                </a:r>
                <a:r>
                  <a:rPr lang="en-US" sz="18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t</a:t>
                </a:r>
                <a:r>
                  <a:rPr lang="en-US" sz="1800" baseline="-25000" dirty="0" err="1">
                    <a:ea typeface="Helvetica Neue" panose="02000503000000020004" pitchFamily="2" charset="0"/>
                    <a:cs typeface="Helvetica Neue" panose="02000503000000020004" pitchFamily="2" charset="0"/>
                  </a:rPr>
                  <a:t>safe</a:t>
                </a:r>
                <a:r>
                  <a:rPr lang="en-US" sz="1800" dirty="0">
                    <a:ea typeface="Helvetica Neue" panose="02000503000000020004" pitchFamily="2" charset="0"/>
                    <a:cs typeface="Helvetica Neue" panose="02000503000000020004" pitchFamily="2" charset="0"/>
                  </a:rPr>
                  <a:t>, all system states (writes) have finalized</a:t>
                </a:r>
                <a:endParaRPr lang="en-US" sz="15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</a:pPr>
                <a:endParaRPr lang="en-US" sz="2400" dirty="0"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</p:txBody>
          </p:sp>
        </mc:Choice>
        <mc:Fallback>
          <p:sp>
            <p:nvSpPr>
              <p:cNvPr id="51" name="Content Placeholder 1">
                <a:extLst>
                  <a:ext uri="{FF2B5EF4-FFF2-40B4-BE49-F238E27FC236}">
                    <a16:creationId xmlns:a16="http://schemas.microsoft.com/office/drawing/2014/main" id="{7281CAF5-85DF-F64B-89A6-1D78C64D4D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4974" y="4859853"/>
                <a:ext cx="8694051" cy="1886467"/>
              </a:xfrm>
              <a:blipFill>
                <a:blip r:embed="rId3"/>
                <a:stretch>
                  <a:fillRect l="-1020" t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29D48C8-E812-6E4E-9D71-CD313EE1D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CN" sz="2400" dirty="0"/>
              <a:t>What if no replication, only shards</a:t>
            </a:r>
          </a:p>
          <a:p>
            <a:pPr lvl="1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CN" sz="2000" dirty="0"/>
              <a:t>Not in the paper, not realistic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955112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689618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483038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3250457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724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48634" y="445878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523592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2659819" y="2659877"/>
            <a:ext cx="457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312496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841038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58005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373472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400110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756480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5498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65141" y="2981916"/>
            <a:ext cx="973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751272" y="314807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2466632" y="3249796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520042" cy="690455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488623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271554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5053880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D17E007-46FB-314F-82B9-F2F7A448B5BD}"/>
              </a:ext>
            </a:extLst>
          </p:cNvPr>
          <p:cNvSpPr txBox="1"/>
          <p:nvPr/>
        </p:nvSpPr>
        <p:spPr>
          <a:xfrm>
            <a:off x="350196" y="6091673"/>
            <a:ext cx="8565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sees partial effect of T, e.g., sees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but not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and violates atomicity </a:t>
            </a:r>
            <a:endParaRPr lang="en-CN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AA73BB7-FAEE-4E4B-B496-DAA74673A134}"/>
              </a:ext>
            </a:extLst>
          </p:cNvPr>
          <p:cNvGrpSpPr/>
          <p:nvPr/>
        </p:nvGrpSpPr>
        <p:grpSpPr>
          <a:xfrm>
            <a:off x="4538446" y="3483884"/>
            <a:ext cx="1148774" cy="969982"/>
            <a:chOff x="4538446" y="3252236"/>
            <a:chExt cx="1148774" cy="96998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4538446" y="3252236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4975376" y="3637325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AA9A6F-67B1-F74B-AE97-F8AF873FFEBC}"/>
                </a:ext>
              </a:extLst>
            </p:cNvPr>
            <p:cNvSpPr txBox="1"/>
            <p:nvPr/>
          </p:nvSpPr>
          <p:spPr>
            <a:xfrm>
              <a:off x="4736319" y="3822108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347EC12-0179-5A4A-BD36-B89620226B7D}"/>
              </a:ext>
            </a:extLst>
          </p:cNvPr>
          <p:cNvGrpSpPr/>
          <p:nvPr/>
        </p:nvGrpSpPr>
        <p:grpSpPr>
          <a:xfrm>
            <a:off x="3591718" y="3458713"/>
            <a:ext cx="896380" cy="956823"/>
            <a:chOff x="3591718" y="3227065"/>
            <a:chExt cx="896380" cy="956823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6DA553F-57CA-3945-8DBE-1E6DEE83A04F}"/>
                </a:ext>
              </a:extLst>
            </p:cNvPr>
            <p:cNvCxnSpPr>
              <a:cxnSpLocks/>
            </p:cNvCxnSpPr>
            <p:nvPr/>
          </p:nvCxnSpPr>
          <p:spPr>
            <a:xfrm>
              <a:off x="4012170" y="362371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4C505CE-747D-5C43-97C8-2F5E4920B3A6}"/>
                </a:ext>
              </a:extLst>
            </p:cNvPr>
            <p:cNvSpPr txBox="1"/>
            <p:nvPr/>
          </p:nvSpPr>
          <p:spPr>
            <a:xfrm>
              <a:off x="3678012" y="3783778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E6E6201-5B1B-4847-85A2-FDDB52B93148}"/>
                </a:ext>
              </a:extLst>
            </p:cNvPr>
            <p:cNvSpPr txBox="1"/>
            <p:nvPr/>
          </p:nvSpPr>
          <p:spPr>
            <a:xfrm>
              <a:off x="3591718" y="3227065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E5CA6E9-604E-A54F-B7DF-E43D574B1E1B}"/>
              </a:ext>
            </a:extLst>
          </p:cNvPr>
          <p:cNvGrpSpPr/>
          <p:nvPr/>
        </p:nvGrpSpPr>
        <p:grpSpPr>
          <a:xfrm>
            <a:off x="4792732" y="4992839"/>
            <a:ext cx="1148774" cy="969982"/>
            <a:chOff x="4792732" y="4761191"/>
            <a:chExt cx="1148774" cy="969982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97BEE12-1DE5-BB4F-9CDC-8D238B44C6F8}"/>
                </a:ext>
              </a:extLst>
            </p:cNvPr>
            <p:cNvSpPr txBox="1"/>
            <p:nvPr/>
          </p:nvSpPr>
          <p:spPr>
            <a:xfrm>
              <a:off x="4792732" y="4761191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BC669C9-C8B0-0341-AAF3-16078DDE6F40}"/>
                </a:ext>
              </a:extLst>
            </p:cNvPr>
            <p:cNvCxnSpPr>
              <a:cxnSpLocks/>
            </p:cNvCxnSpPr>
            <p:nvPr/>
          </p:nvCxnSpPr>
          <p:spPr>
            <a:xfrm>
              <a:off x="5229662" y="5146280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DC4B284-0331-F545-B325-39FE1AE8A65B}"/>
                </a:ext>
              </a:extLst>
            </p:cNvPr>
            <p:cNvSpPr txBox="1"/>
            <p:nvPr/>
          </p:nvSpPr>
          <p:spPr>
            <a:xfrm>
              <a:off x="4990605" y="5331063"/>
              <a:ext cx="95090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s</a:t>
              </a:r>
              <a:r>
                <a:rPr lang="en-CN" sz="2000" b="0" baseline="-2500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  <a:r>
                <a:rPr lang="en-CN" sz="2000" b="0" dirty="0">
                  <a:solidFill>
                    <a:srgbClr val="FF0000"/>
                  </a:solidFill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=8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9E534F2-D473-E947-9721-D10E5B5211DA}"/>
              </a:ext>
            </a:extLst>
          </p:cNvPr>
          <p:cNvGrpSpPr/>
          <p:nvPr/>
        </p:nvGrpSpPr>
        <p:grpSpPr>
          <a:xfrm>
            <a:off x="3846004" y="4967668"/>
            <a:ext cx="946728" cy="956823"/>
            <a:chOff x="3846004" y="4736020"/>
            <a:chExt cx="946728" cy="956823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CEEE17D5-1872-7A40-80E7-77BEA571E50A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18375BA-6AC8-0A46-A08F-577BE17CC713}"/>
                </a:ext>
              </a:extLst>
            </p:cNvPr>
            <p:cNvSpPr txBox="1"/>
            <p:nvPr/>
          </p:nvSpPr>
          <p:spPr>
            <a:xfrm>
              <a:off x="3932298" y="5292733"/>
              <a:ext cx="7248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3E5E5E7-2641-0A4C-831E-7C10E7A8D40B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CA41227-0ABD-6446-807F-32AFC64B5D38}"/>
              </a:ext>
            </a:extLst>
          </p:cNvPr>
          <p:cNvCxnSpPr>
            <a:cxnSpLocks/>
            <a:stCxn id="10" idx="0"/>
          </p:cNvCxnSpPr>
          <p:nvPr/>
        </p:nvCxnSpPr>
        <p:spPr>
          <a:xfrm>
            <a:off x="2889986" y="3249796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F671343-FA83-9747-8BFD-D5DB8AF495F9}"/>
              </a:ext>
            </a:extLst>
          </p:cNvPr>
          <p:cNvCxnSpPr>
            <a:cxnSpLocks/>
          </p:cNvCxnSpPr>
          <p:nvPr/>
        </p:nvCxnSpPr>
        <p:spPr>
          <a:xfrm flipV="1">
            <a:off x="3439933" y="3233686"/>
            <a:ext cx="302260" cy="714879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C067016E-9C43-3148-B19D-6EED2B8DACFF}"/>
              </a:ext>
            </a:extLst>
          </p:cNvPr>
          <p:cNvSpPr txBox="1"/>
          <p:nvPr/>
        </p:nvSpPr>
        <p:spPr>
          <a:xfrm>
            <a:off x="3428818" y="284773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7E498C8-F7DE-544D-810E-C510198B5EBB}"/>
              </a:ext>
            </a:extLst>
          </p:cNvPr>
          <p:cNvCxnSpPr>
            <a:cxnSpLocks/>
          </p:cNvCxnSpPr>
          <p:nvPr/>
        </p:nvCxnSpPr>
        <p:spPr>
          <a:xfrm flipV="1">
            <a:off x="6266006" y="3260271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B26BBAA9-558A-BB40-8CC5-37645D4D7F30}"/>
              </a:ext>
            </a:extLst>
          </p:cNvPr>
          <p:cNvSpPr txBox="1"/>
          <p:nvPr/>
        </p:nvSpPr>
        <p:spPr>
          <a:xfrm>
            <a:off x="6401526" y="2859365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endParaRPr lang="en-CN" sz="1400" b="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0EF9666-B6EA-DD4C-BA57-8D37C4933626}"/>
              </a:ext>
            </a:extLst>
          </p:cNvPr>
          <p:cNvSpPr txBox="1"/>
          <p:nvPr/>
        </p:nvSpPr>
        <p:spPr>
          <a:xfrm>
            <a:off x="281062" y="2397998"/>
            <a:ext cx="3799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Txn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T = {W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, W</a:t>
            </a:r>
            <a:r>
              <a:rPr lang="en-US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</a:t>
            </a:r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}, T’ = R (A, C)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56CFCA-4FD0-9548-8B6F-646C9F9A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91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6" grpId="0"/>
      <p:bldP spid="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EE5089-CDA5-DE4E-A205-44D501AFA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CN" dirty="0"/>
              <a:t>Solution: uncertainty-wait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4AA7323C-92ED-EC4C-8D33-8C886217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A Puzzle to Help With Understanding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A1A8CE0-F4CA-8141-9CC6-D75D39749134}"/>
              </a:ext>
            </a:extLst>
          </p:cNvPr>
          <p:cNvCxnSpPr>
            <a:cxnSpLocks/>
          </p:cNvCxnSpPr>
          <p:nvPr/>
        </p:nvCxnSpPr>
        <p:spPr>
          <a:xfrm>
            <a:off x="1664297" y="3704610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D5D1C3-E770-8F4F-B233-93B5B105BED0}"/>
              </a:ext>
            </a:extLst>
          </p:cNvPr>
          <p:cNvCxnSpPr>
            <a:cxnSpLocks/>
          </p:cNvCxnSpPr>
          <p:nvPr/>
        </p:nvCxnSpPr>
        <p:spPr>
          <a:xfrm flipV="1">
            <a:off x="1664297" y="4439116"/>
            <a:ext cx="6226405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4A07B-FCD9-234F-B1C3-4BEB22390B79}"/>
              </a:ext>
            </a:extLst>
          </p:cNvPr>
          <p:cNvCxnSpPr>
            <a:cxnSpLocks/>
          </p:cNvCxnSpPr>
          <p:nvPr/>
        </p:nvCxnSpPr>
        <p:spPr>
          <a:xfrm>
            <a:off x="1664297" y="5232536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652B62E-AB99-7342-99EA-075DAAF164A6}"/>
              </a:ext>
            </a:extLst>
          </p:cNvPr>
          <p:cNvCxnSpPr>
            <a:cxnSpLocks/>
          </p:cNvCxnSpPr>
          <p:nvPr/>
        </p:nvCxnSpPr>
        <p:spPr>
          <a:xfrm>
            <a:off x="1664297" y="2999955"/>
            <a:ext cx="622640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56469DE-647B-914D-89FC-0964EC34AEE4}"/>
              </a:ext>
            </a:extLst>
          </p:cNvPr>
          <p:cNvSpPr txBox="1"/>
          <p:nvPr/>
        </p:nvSpPr>
        <p:spPr>
          <a:xfrm>
            <a:off x="1148634" y="347377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FB5D070-5ACC-2F4F-8BDC-229F86635E54}"/>
              </a:ext>
            </a:extLst>
          </p:cNvPr>
          <p:cNvSpPr txBox="1"/>
          <p:nvPr/>
        </p:nvSpPr>
        <p:spPr>
          <a:xfrm>
            <a:off x="1137412" y="4208284"/>
            <a:ext cx="40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E645A5-F2B2-8E4C-8AAA-428788852193}"/>
              </a:ext>
            </a:extLst>
          </p:cNvPr>
          <p:cNvSpPr txBox="1"/>
          <p:nvPr/>
        </p:nvSpPr>
        <p:spPr>
          <a:xfrm>
            <a:off x="1131000" y="498542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2249BD3-E29D-5944-A121-EAE48CCED8F6}"/>
              </a:ext>
            </a:extLst>
          </p:cNvPr>
          <p:cNvSpPr txBox="1"/>
          <p:nvPr/>
        </p:nvSpPr>
        <p:spPr>
          <a:xfrm>
            <a:off x="1986701" y="2409375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AA817F9-011E-E646-BE64-C51752387970}"/>
              </a:ext>
            </a:extLst>
          </p:cNvPr>
          <p:cNvCxnSpPr>
            <a:cxnSpLocks/>
          </p:cNvCxnSpPr>
          <p:nvPr/>
        </p:nvCxnSpPr>
        <p:spPr>
          <a:xfrm>
            <a:off x="1664297" y="2874464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52AC7A3-513E-B14F-A5BB-1652285507A4}"/>
              </a:ext>
            </a:extLst>
          </p:cNvPr>
          <p:cNvCxnSpPr>
            <a:cxnSpLocks/>
          </p:cNvCxnSpPr>
          <p:nvPr/>
        </p:nvCxnSpPr>
        <p:spPr>
          <a:xfrm>
            <a:off x="1670581" y="3590536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A67F749F-5635-B34A-A1E1-EDB737446A74}"/>
              </a:ext>
            </a:extLst>
          </p:cNvPr>
          <p:cNvCxnSpPr>
            <a:cxnSpLocks/>
          </p:cNvCxnSpPr>
          <p:nvPr/>
        </p:nvCxnSpPr>
        <p:spPr>
          <a:xfrm>
            <a:off x="1676865" y="432955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F430EB3-051E-8A4F-B246-4EE43F22D0EA}"/>
              </a:ext>
            </a:extLst>
          </p:cNvPr>
          <p:cNvCxnSpPr>
            <a:cxnSpLocks/>
          </p:cNvCxnSpPr>
          <p:nvPr/>
        </p:nvCxnSpPr>
        <p:spPr>
          <a:xfrm>
            <a:off x="1673724" y="5122970"/>
            <a:ext cx="0" cy="219132"/>
          </a:xfrm>
          <a:prstGeom prst="straightConnector1">
            <a:avLst/>
          </a:prstGeom>
          <a:ln w="381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8310A13-7371-F749-B0A1-32439521A348}"/>
              </a:ext>
            </a:extLst>
          </p:cNvPr>
          <p:cNvSpPr txBox="1"/>
          <p:nvPr/>
        </p:nvSpPr>
        <p:spPr>
          <a:xfrm>
            <a:off x="1510057" y="375059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4624AC0-36E0-6143-A8B8-10990E1F450B}"/>
              </a:ext>
            </a:extLst>
          </p:cNvPr>
          <p:cNvSpPr txBox="1"/>
          <p:nvPr/>
        </p:nvSpPr>
        <p:spPr>
          <a:xfrm>
            <a:off x="1524271" y="4505978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63CD528-63EC-A941-8381-F1A4384C45DF}"/>
              </a:ext>
            </a:extLst>
          </p:cNvPr>
          <p:cNvSpPr txBox="1"/>
          <p:nvPr/>
        </p:nvSpPr>
        <p:spPr>
          <a:xfrm>
            <a:off x="1510057" y="5299396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9965719-294D-9F46-B55D-53E9EEB00295}"/>
              </a:ext>
            </a:extLst>
          </p:cNvPr>
          <p:cNvSpPr txBox="1"/>
          <p:nvPr/>
        </p:nvSpPr>
        <p:spPr>
          <a:xfrm>
            <a:off x="533081" y="2731414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N" sz="2400" b="0" dirty="0">
                <a:latin typeface="+mn-lt"/>
                <a:ea typeface="Helvetica Neue Medium" panose="02000503000000020004" pitchFamily="2" charset="0"/>
                <a:cs typeface="Helvetica Neue Medium" panose="02000503000000020004" pitchFamily="2" charset="0"/>
              </a:rPr>
              <a:t>Client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C72731B-D9B6-C449-9E98-15CDED4A5575}"/>
              </a:ext>
            </a:extLst>
          </p:cNvPr>
          <p:cNvSpPr>
            <a:spLocks noChangeAspect="1"/>
          </p:cNvSpPr>
          <p:nvPr/>
        </p:nvSpPr>
        <p:spPr>
          <a:xfrm>
            <a:off x="2072544" y="2897577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4E1E26-D5B5-BC44-B4D0-7BD0BDB61E3D}"/>
              </a:ext>
            </a:extLst>
          </p:cNvPr>
          <p:cNvSpPr txBox="1"/>
          <p:nvPr/>
        </p:nvSpPr>
        <p:spPr>
          <a:xfrm>
            <a:off x="1795118" y="2999294"/>
            <a:ext cx="832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s=10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C8B94F4-5AE1-5F4E-BBC3-959E6E321806}"/>
              </a:ext>
            </a:extLst>
          </p:cNvPr>
          <p:cNvSpPr>
            <a:spLocks noChangeAspect="1"/>
          </p:cNvSpPr>
          <p:nvPr/>
        </p:nvSpPr>
        <p:spPr>
          <a:xfrm>
            <a:off x="3544697" y="2899505"/>
            <a:ext cx="180000" cy="180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D10CCCBA-DD72-EB49-B880-43469480DC17}"/>
              </a:ext>
            </a:extLst>
          </p:cNvPr>
          <p:cNvSpPr/>
          <p:nvPr/>
        </p:nvSpPr>
        <p:spPr>
          <a:xfrm>
            <a:off x="2225884" y="269553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583DFBC-C671-9149-974C-637ECDC83C73}"/>
              </a:ext>
            </a:extLst>
          </p:cNvPr>
          <p:cNvSpPr txBox="1"/>
          <p:nvPr/>
        </p:nvSpPr>
        <p:spPr>
          <a:xfrm>
            <a:off x="2477468" y="2317849"/>
            <a:ext cx="788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+mn-lt"/>
              </a:rPr>
              <a:t>W</a:t>
            </a:r>
            <a:r>
              <a:rPr lang="en-CN" sz="2400" b="0" dirty="0">
                <a:latin typeface="+mn-lt"/>
              </a:rPr>
              <a:t>ait</a:t>
            </a:r>
            <a:endParaRPr lang="en-CN" b="0" dirty="0">
              <a:latin typeface="+mn-lt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19A3BC2-7E8A-E64B-93E3-8FCB67CA7520}"/>
              </a:ext>
            </a:extLst>
          </p:cNvPr>
          <p:cNvCxnSpPr>
            <a:cxnSpLocks/>
          </p:cNvCxnSpPr>
          <p:nvPr/>
        </p:nvCxnSpPr>
        <p:spPr>
          <a:xfrm>
            <a:off x="3712195" y="3021009"/>
            <a:ext cx="732255" cy="68808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ED6815DC-1AFA-B347-9179-CB194E9709DB}"/>
              </a:ext>
            </a:extLst>
          </p:cNvPr>
          <p:cNvSpPr txBox="1"/>
          <p:nvPr/>
        </p:nvSpPr>
        <p:spPr>
          <a:xfrm>
            <a:off x="1429735" y="3238121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1AE0BCB-C2E5-1342-AFAF-38E70493BBEF}"/>
              </a:ext>
            </a:extLst>
          </p:cNvPr>
          <p:cNvSpPr txBox="1"/>
          <p:nvPr/>
        </p:nvSpPr>
        <p:spPr>
          <a:xfrm>
            <a:off x="1456440" y="4021052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5CC196-0606-974A-A9A2-13F5B6DF75AF}"/>
              </a:ext>
            </a:extLst>
          </p:cNvPr>
          <p:cNvSpPr txBox="1"/>
          <p:nvPr/>
        </p:nvSpPr>
        <p:spPr>
          <a:xfrm>
            <a:off x="1450803" y="4803378"/>
            <a:ext cx="535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CE849779-2971-E24D-86DB-07AD27C90188}"/>
              </a:ext>
            </a:extLst>
          </p:cNvPr>
          <p:cNvSpPr/>
          <p:nvPr/>
        </p:nvSpPr>
        <p:spPr>
          <a:xfrm>
            <a:off x="4022135" y="2152690"/>
            <a:ext cx="1268029" cy="403480"/>
          </a:xfrm>
          <a:prstGeom prst="wedgeRectCallout">
            <a:avLst>
              <a:gd name="adj1" fmla="val -77951"/>
              <a:gd name="adj2" fmla="val 143460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b="0" i="1" dirty="0">
                <a:solidFill>
                  <a:srgbClr val="0070C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“commit”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8AE657-EE26-DF48-9B2F-4DB4FD7043F2}"/>
              </a:ext>
            </a:extLst>
          </p:cNvPr>
          <p:cNvGrpSpPr/>
          <p:nvPr/>
        </p:nvGrpSpPr>
        <p:grpSpPr>
          <a:xfrm>
            <a:off x="4735050" y="3198620"/>
            <a:ext cx="896380" cy="956823"/>
            <a:chOff x="4410196" y="3198620"/>
            <a:chExt cx="896380" cy="956823"/>
          </a:xfrm>
        </p:grpSpPr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7496A98-9F33-E249-A8F3-70C6A5E6248B}"/>
                </a:ext>
              </a:extLst>
            </p:cNvPr>
            <p:cNvCxnSpPr>
              <a:cxnSpLocks/>
            </p:cNvCxnSpPr>
            <p:nvPr/>
          </p:nvCxnSpPr>
          <p:spPr>
            <a:xfrm>
              <a:off x="4830648" y="35952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557E44F-CE12-6246-8713-E74E19763DB7}"/>
                </a:ext>
              </a:extLst>
            </p:cNvPr>
            <p:cNvSpPr txBox="1"/>
            <p:nvPr/>
          </p:nvSpPr>
          <p:spPr>
            <a:xfrm>
              <a:off x="4488411" y="37553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97556B0-75E3-904C-9E8E-00C5DB9B2F46}"/>
                </a:ext>
              </a:extLst>
            </p:cNvPr>
            <p:cNvSpPr txBox="1"/>
            <p:nvPr/>
          </p:nvSpPr>
          <p:spPr>
            <a:xfrm>
              <a:off x="4410196" y="319862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D5A6CB7-ACD8-CB44-9993-43EBCD90C0C2}"/>
              </a:ext>
            </a:extLst>
          </p:cNvPr>
          <p:cNvGrpSpPr/>
          <p:nvPr/>
        </p:nvGrpSpPr>
        <p:grpSpPr>
          <a:xfrm>
            <a:off x="5914537" y="3205447"/>
            <a:ext cx="896380" cy="604221"/>
            <a:chOff x="5589683" y="3205447"/>
            <a:chExt cx="896380" cy="604221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D150802-B503-3E40-86A2-3980986EAD14}"/>
                </a:ext>
              </a:extLst>
            </p:cNvPr>
            <p:cNvSpPr txBox="1"/>
            <p:nvPr/>
          </p:nvSpPr>
          <p:spPr>
            <a:xfrm>
              <a:off x="5589683" y="3205447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A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7D80D46-18CD-E34A-B24C-45634FF7E22D}"/>
                </a:ext>
              </a:extLst>
            </p:cNvPr>
            <p:cNvCxnSpPr>
              <a:cxnSpLocks/>
            </p:cNvCxnSpPr>
            <p:nvPr/>
          </p:nvCxnSpPr>
          <p:spPr>
            <a:xfrm>
              <a:off x="6026613" y="3590536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A7AA9A6F-67B1-F74B-AE97-F8AF873FFEBC}"/>
              </a:ext>
            </a:extLst>
          </p:cNvPr>
          <p:cNvSpPr txBox="1"/>
          <p:nvPr/>
        </p:nvSpPr>
        <p:spPr>
          <a:xfrm>
            <a:off x="6095204" y="3783648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  <a:endParaRPr lang="en-CN" sz="2000" b="0" baseline="-25000" dirty="0">
              <a:solidFill>
                <a:srgbClr val="FF000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D5FD6D6-08E1-EE44-A414-FCD693CC09FF}"/>
              </a:ext>
            </a:extLst>
          </p:cNvPr>
          <p:cNvCxnSpPr>
            <a:cxnSpLocks/>
          </p:cNvCxnSpPr>
          <p:nvPr/>
        </p:nvCxnSpPr>
        <p:spPr>
          <a:xfrm flipV="1">
            <a:off x="4414282" y="2991751"/>
            <a:ext cx="455430" cy="708351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601D00-DFFC-C749-A799-68F6CA59F107}"/>
              </a:ext>
            </a:extLst>
          </p:cNvPr>
          <p:cNvGrpSpPr/>
          <p:nvPr/>
        </p:nvGrpSpPr>
        <p:grpSpPr>
          <a:xfrm>
            <a:off x="5816440" y="4722790"/>
            <a:ext cx="896380" cy="604221"/>
            <a:chOff x="5816440" y="4722790"/>
            <a:chExt cx="896380" cy="60422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72B5E04-658B-CE4E-A474-F59D7010341A}"/>
                </a:ext>
              </a:extLst>
            </p:cNvPr>
            <p:cNvSpPr txBox="1"/>
            <p:nvPr/>
          </p:nvSpPr>
          <p:spPr>
            <a:xfrm>
              <a:off x="5816440" y="4722790"/>
              <a:ext cx="8963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cmt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7EB034F5-4DCD-A840-B44A-5BAA761F50D7}"/>
                </a:ext>
              </a:extLst>
            </p:cNvPr>
            <p:cNvCxnSpPr>
              <a:cxnSpLocks/>
            </p:cNvCxnSpPr>
            <p:nvPr/>
          </p:nvCxnSpPr>
          <p:spPr>
            <a:xfrm>
              <a:off x="6253370" y="5107879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A7E4F17-CEF9-C547-B6D1-F7DE42DBBE35}"/>
              </a:ext>
            </a:extLst>
          </p:cNvPr>
          <p:cNvSpPr txBox="1"/>
          <p:nvPr/>
        </p:nvSpPr>
        <p:spPr>
          <a:xfrm>
            <a:off x="5927751" y="5292662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000" b="0" baseline="-2500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sz="2000" b="0" dirty="0">
                <a:solidFill>
                  <a:srgbClr val="FF000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&gt;10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995D2DF-0058-624C-993A-4F3AFF61069F}"/>
              </a:ext>
            </a:extLst>
          </p:cNvPr>
          <p:cNvGrpSpPr/>
          <p:nvPr/>
        </p:nvGrpSpPr>
        <p:grpSpPr>
          <a:xfrm>
            <a:off x="4869712" y="4697619"/>
            <a:ext cx="946728" cy="956823"/>
            <a:chOff x="3846004" y="4736020"/>
            <a:chExt cx="946728" cy="956823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7C474E3C-6F6F-5544-8CB1-2DB18239F466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56" y="5132671"/>
              <a:ext cx="0" cy="21913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2692F79-4DEF-2B4B-AB2D-EC3B7A9E4461}"/>
                </a:ext>
              </a:extLst>
            </p:cNvPr>
            <p:cNvSpPr txBox="1"/>
            <p:nvPr/>
          </p:nvSpPr>
          <p:spPr>
            <a:xfrm>
              <a:off x="3924219" y="5292733"/>
              <a:ext cx="7410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N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ts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59FDF7C-FD59-D949-AB41-441DBEF9722C}"/>
                </a:ext>
              </a:extLst>
            </p:cNvPr>
            <p:cNvSpPr txBox="1"/>
            <p:nvPr/>
          </p:nvSpPr>
          <p:spPr>
            <a:xfrm>
              <a:off x="3846004" y="4736020"/>
              <a:ext cx="9467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W</a:t>
              </a:r>
              <a:r>
                <a:rPr lang="en-CN" sz="2000" b="0" baseline="-2500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C</a:t>
              </a:r>
              <a:r>
                <a:rPr lang="en-CN" sz="1400" b="0" dirty="0">
                  <a:latin typeface="+mn-lt"/>
                  <a:ea typeface="Helvetica Neue" panose="02000503000000020004" pitchFamily="2" charset="0"/>
                  <a:cs typeface="Helvetica Neue" panose="02000503000000020004" pitchFamily="2" charset="0"/>
                </a:rPr>
                <a:t>prep</a:t>
              </a:r>
            </a:p>
          </p:txBody>
        </p:sp>
      </p:grp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A09BE68-E31D-EA4E-AEF5-D7170A45A62B}"/>
              </a:ext>
            </a:extLst>
          </p:cNvPr>
          <p:cNvCxnSpPr>
            <a:cxnSpLocks/>
          </p:cNvCxnSpPr>
          <p:nvPr/>
        </p:nvCxnSpPr>
        <p:spPr>
          <a:xfrm>
            <a:off x="3712195" y="2993811"/>
            <a:ext cx="3376020" cy="22332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364C6910-720A-734C-82C3-E27A418D2C2D}"/>
              </a:ext>
            </a:extLst>
          </p:cNvPr>
          <p:cNvCxnSpPr>
            <a:cxnSpLocks/>
          </p:cNvCxnSpPr>
          <p:nvPr/>
        </p:nvCxnSpPr>
        <p:spPr>
          <a:xfrm flipV="1">
            <a:off x="7088215" y="3004286"/>
            <a:ext cx="436930" cy="2219142"/>
          </a:xfrm>
          <a:prstGeom prst="straightConnector1">
            <a:avLst/>
          </a:prstGeom>
          <a:ln w="190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2A5E5F5-A90D-1744-9FAB-FEDFB5C5691E}"/>
              </a:ext>
            </a:extLst>
          </p:cNvPr>
          <p:cNvSpPr txBox="1"/>
          <p:nvPr/>
        </p:nvSpPr>
        <p:spPr>
          <a:xfrm>
            <a:off x="7223735" y="2603380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D733905-0855-A24F-A062-62237D027DF0}"/>
              </a:ext>
            </a:extLst>
          </p:cNvPr>
          <p:cNvSpPr txBox="1"/>
          <p:nvPr/>
        </p:nvSpPr>
        <p:spPr>
          <a:xfrm>
            <a:off x="4511855" y="2596786"/>
            <a:ext cx="6028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sz="2000" b="0" baseline="-2500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0</a:t>
            </a:r>
            <a:endParaRPr lang="en-CN" sz="1400" b="0" dirty="0">
              <a:solidFill>
                <a:srgbClr val="00B05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F3D2D9B-791F-7742-9F1D-1277C16036C0}"/>
              </a:ext>
            </a:extLst>
          </p:cNvPr>
          <p:cNvSpPr txBox="1"/>
          <p:nvPr/>
        </p:nvSpPr>
        <p:spPr>
          <a:xfrm>
            <a:off x="665014" y="5658766"/>
            <a:ext cx="7982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Uncertainty-wait ensures that 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cmt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must &gt; readTS because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W</a:t>
            </a:r>
            <a:r>
              <a:rPr lang="en-CN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 starts after T’ “commits,” and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CN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T’ waits out uncertainty before “commit”, e.g., TT.after(10) == true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7E286-F763-604F-8D90-B8E183D9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3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94" grpId="0"/>
      <p:bldP spid="7" grpId="0" animBg="1"/>
      <p:bldP spid="65" grpId="0"/>
      <p:bldP spid="53" grpId="0"/>
      <p:bldP spid="77" grpId="0"/>
      <p:bldP spid="78" grpId="0"/>
      <p:bldP spid="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Efficient read-only transactions in strictly serializable systems</a:t>
            </a:r>
          </a:p>
          <a:p>
            <a:pPr lvl="1"/>
            <a:r>
              <a:rPr lang="en-US" dirty="0"/>
              <a:t>Strict serializability is desirable but costly!</a:t>
            </a:r>
          </a:p>
          <a:p>
            <a:pPr lvl="1"/>
            <a:r>
              <a:rPr lang="en-US" dirty="0"/>
              <a:t>Reads are prevalent! (340x more than write </a:t>
            </a:r>
            <a:r>
              <a:rPr lang="en-US" dirty="0" err="1"/>
              <a:t>txns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Efficient </a:t>
            </a:r>
            <a:r>
              <a:rPr lang="en-US" dirty="0" err="1"/>
              <a:t>rotxns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good overall performance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Spanner is Strictly Serializable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84703-B565-4E4D-BD58-E54AD137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2856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Client specifies a read timestamp way in the past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one hour ago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 shards at the stale timestamp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Serializable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Old timestamp cannot ensure real-time order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Better performance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No waiting in any cases 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dirty="0"/>
              <a:t>E.g., non-blocking, not just lock-free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Serializable Snapshot Reads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9CFC2-A9C4-1743-9863-261E3903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80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Strictly serializable (externally consistent)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Make it easy for developers to build apps!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Reads dominant, make them efficient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One-round, lock-free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 err="1"/>
              <a:t>TrueTime</a:t>
            </a:r>
            <a:r>
              <a:rPr lang="en-US" dirty="0"/>
              <a:t> exposes clock uncertainty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Commit wait and at least </a:t>
            </a:r>
            <a:r>
              <a:rPr lang="en-US" dirty="0" err="1"/>
              <a:t>TT.now.latest</a:t>
            </a:r>
            <a:r>
              <a:rPr lang="en-US" dirty="0"/>
              <a:t>() for timestamps ensure real-time ordering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Globally-distributed database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dirty="0"/>
              <a:t>2PL w/ 2PC over </a:t>
            </a:r>
            <a:r>
              <a:rPr lang="en-US" dirty="0" err="1"/>
              <a:t>Paxos</a:t>
            </a:r>
            <a:r>
              <a:rPr lang="en-US" dirty="0"/>
              <a:t>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38E13-2787-3942-A172-C8F76687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9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600"/>
              </a:spcBef>
            </a:pPr>
            <a:r>
              <a:rPr lang="en-US" dirty="0"/>
              <a:t>Timestamping writes must enforce the invariant</a:t>
            </a:r>
          </a:p>
          <a:p>
            <a:pPr lvl="1"/>
            <a:r>
              <a:rPr lang="en-US" dirty="0">
                <a:solidFill>
                  <a:srgbClr val="00B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  <a:endParaRPr lang="en-US" dirty="0"/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: partially-synchronized clock abstraction</a:t>
            </a:r>
          </a:p>
          <a:p>
            <a:pPr lvl="1"/>
            <a:r>
              <a:rPr lang="en-US" dirty="0"/>
              <a:t>Bounded clock skew (uncertainty)</a:t>
            </a:r>
          </a:p>
          <a:p>
            <a:pPr lvl="1"/>
            <a:r>
              <a:rPr lang="en-US" dirty="0" err="1"/>
              <a:t>TT.now</a:t>
            </a:r>
            <a:r>
              <a:rPr lang="en-US" dirty="0"/>
              <a:t>() </a:t>
            </a:r>
            <a:r>
              <a:rPr lang="en-US" dirty="0">
                <a:sym typeface="Wingdings" pitchFamily="2" charset="2"/>
              </a:rPr>
              <a:t> [earliest, latest]; earliest &lt;= T</a:t>
            </a:r>
            <a:r>
              <a:rPr lang="en-US" baseline="-25000" dirty="0">
                <a:sym typeface="Wingdings" pitchFamily="2" charset="2"/>
              </a:rPr>
              <a:t>abs</a:t>
            </a:r>
            <a:r>
              <a:rPr lang="en-US" dirty="0">
                <a:sym typeface="Wingdings" pitchFamily="2" charset="2"/>
              </a:rPr>
              <a:t> &lt;= latest</a:t>
            </a:r>
            <a:endParaRPr lang="en-US" baseline="-25000" dirty="0">
              <a:sym typeface="Wingdings" pitchFamily="2" charset="2"/>
            </a:endParaRPr>
          </a:p>
          <a:p>
            <a:pPr lvl="1"/>
            <a:r>
              <a:rPr lang="en-US" dirty="0"/>
              <a:t>Uncertainty (</a:t>
            </a:r>
            <a:r>
              <a:rPr lang="en-US" dirty="0" err="1">
                <a:ea typeface="Helvetica Neue Medium" charset="0"/>
                <a:cs typeface="Helvetica Neue Medium" charset="0"/>
              </a:rPr>
              <a:t>ε</a:t>
            </a:r>
            <a:r>
              <a:rPr lang="en-US" dirty="0"/>
              <a:t>) is kept short</a:t>
            </a:r>
          </a:p>
          <a:p>
            <a:pPr>
              <a:spcBef>
                <a:spcPts val="1600"/>
              </a:spcBef>
            </a:pPr>
            <a:r>
              <a:rPr lang="en-US" dirty="0" err="1"/>
              <a:t>TrueTime</a:t>
            </a:r>
            <a:r>
              <a:rPr lang="en-US" dirty="0"/>
              <a:t> enforces the invariant by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solidFill>
                  <a:srgbClr val="00B050"/>
                </a:solidFill>
              </a:rPr>
              <a:t>at least</a:t>
            </a:r>
            <a:r>
              <a:rPr lang="en-US" dirty="0"/>
              <a:t> </a:t>
            </a:r>
            <a:r>
              <a:rPr lang="en-US" dirty="0" err="1"/>
              <a:t>TT.now</a:t>
            </a:r>
            <a:r>
              <a:rPr lang="en-US" dirty="0"/>
              <a:t>().latest for timestamps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Commit wait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Recap: </a:t>
            </a:r>
            <a:r>
              <a:rPr lang="en-US" sz="3600" dirty="0" err="1"/>
              <a:t>TrueTime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C9D57-9AC7-324C-8872-0D093064B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2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Freeform 1">
            <a:extLst>
              <a:ext uri="{FF2B5EF4-FFF2-40B4-BE49-F238E27FC236}">
                <a16:creationId xmlns:a16="http://schemas.microsoft.com/office/drawing/2014/main" id="{B84277F8-CD8F-0C4C-B8F7-298DF35A1C74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0BAEDA-9A10-7943-9C68-A69B95DB309F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0B370C6E-788E-314D-A3BA-AD1A444ED6DC}"/>
              </a:ext>
            </a:extLst>
          </p:cNvPr>
          <p:cNvSpPr/>
          <p:nvPr/>
        </p:nvSpPr>
        <p:spPr>
          <a:xfrm>
            <a:off x="4871171" y="2071348"/>
            <a:ext cx="1812419" cy="875508"/>
          </a:xfrm>
          <a:prstGeom prst="wedgeRectCallout">
            <a:avLst>
              <a:gd name="adj1" fmla="val -109734"/>
              <a:gd name="adj2" fmla="val 23480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N" sz="2400" b="0" dirty="0">
                <a:solidFill>
                  <a:schemeClr val="tx1"/>
                </a:solidFill>
              </a:rPr>
              <a:t>TT.after(15) == 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8D3FE5-9545-1945-9509-AD1B4C336B45}"/>
              </a:ext>
            </a:extLst>
          </p:cNvPr>
          <p:cNvSpPr txBox="1"/>
          <p:nvPr/>
        </p:nvSpPr>
        <p:spPr>
          <a:xfrm>
            <a:off x="2596540" y="5992287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47B2A22-E521-FA4A-88AC-B7B1206A673A}"/>
              </a:ext>
            </a:extLst>
          </p:cNvPr>
          <p:cNvSpPr txBox="1"/>
          <p:nvPr/>
        </p:nvSpPr>
        <p:spPr>
          <a:xfrm>
            <a:off x="4366819" y="3879186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x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EB0727-A85A-5547-8F9E-55637ACE742D}"/>
              </a:ext>
            </a:extLst>
          </p:cNvPr>
          <p:cNvSpPr txBox="1"/>
          <p:nvPr/>
        </p:nvSpPr>
        <p:spPr>
          <a:xfrm>
            <a:off x="6695947" y="2155996"/>
            <a:ext cx="997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 &lt; x</a:t>
            </a:r>
            <a:endParaRPr lang="en-CN" sz="28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1E10C9D-ACA7-D343-8AA9-9812981CC23F}"/>
              </a:ext>
            </a:extLst>
          </p:cNvPr>
          <p:cNvCxnSpPr>
            <a:cxnSpLocks/>
          </p:cNvCxnSpPr>
          <p:nvPr/>
        </p:nvCxnSpPr>
        <p:spPr>
          <a:xfrm>
            <a:off x="4544711" y="4270782"/>
            <a:ext cx="0" cy="887280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ontent Placeholder 3">
            <a:extLst>
              <a:ext uri="{FF2B5EF4-FFF2-40B4-BE49-F238E27FC236}">
                <a16:creationId xmlns:a16="http://schemas.microsoft.com/office/drawing/2014/main" id="{A9F2226E-8102-DE42-B93F-399B4CD00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F7259-D488-7648-B576-3364A82E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720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Enforcing the Invariant with TT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B25E81-65D0-4B4C-939A-CC8F4D13E592}"/>
              </a:ext>
            </a:extLst>
          </p:cNvPr>
          <p:cNvCxnSpPr>
            <a:cxnSpLocks/>
          </p:cNvCxnSpPr>
          <p:nvPr/>
        </p:nvCxnSpPr>
        <p:spPr>
          <a:xfrm flipV="1">
            <a:off x="1423850" y="4167054"/>
            <a:ext cx="6296297" cy="1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ACEB23-D0AD-6649-AA4E-276C2F099A24}"/>
              </a:ext>
            </a:extLst>
          </p:cNvPr>
          <p:cNvCxnSpPr>
            <a:cxnSpLocks/>
          </p:cNvCxnSpPr>
          <p:nvPr/>
        </p:nvCxnSpPr>
        <p:spPr>
          <a:xfrm flipV="1">
            <a:off x="1423849" y="5165476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F44678-C083-4048-9D07-0FB97B122977}"/>
              </a:ext>
            </a:extLst>
          </p:cNvPr>
          <p:cNvCxnSpPr>
            <a:cxnSpLocks/>
          </p:cNvCxnSpPr>
          <p:nvPr/>
        </p:nvCxnSpPr>
        <p:spPr>
          <a:xfrm flipV="1">
            <a:off x="1423848" y="3168631"/>
            <a:ext cx="629629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960A73-4B8A-0847-9390-0FD1FE571DD2}"/>
              </a:ext>
            </a:extLst>
          </p:cNvPr>
          <p:cNvSpPr txBox="1"/>
          <p:nvPr/>
        </p:nvSpPr>
        <p:spPr>
          <a:xfrm>
            <a:off x="480696" y="3905444"/>
            <a:ext cx="750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abs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F8CD49-A7A4-C34C-9778-44CC9EAF7D9D}"/>
              </a:ext>
            </a:extLst>
          </p:cNvPr>
          <p:cNvSpPr txBox="1"/>
          <p:nvPr/>
        </p:nvSpPr>
        <p:spPr>
          <a:xfrm>
            <a:off x="479124" y="289271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31B34-3425-0B4D-97C1-F5706E1D70D1}"/>
              </a:ext>
            </a:extLst>
          </p:cNvPr>
          <p:cNvSpPr txBox="1"/>
          <p:nvPr/>
        </p:nvSpPr>
        <p:spPr>
          <a:xfrm>
            <a:off x="484734" y="4903866"/>
            <a:ext cx="580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en-CN" sz="2800" b="0" baseline="-250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2E143A-274C-2E44-9EE1-03D514B23355}"/>
              </a:ext>
            </a:extLst>
          </p:cNvPr>
          <p:cNvSpPr txBox="1"/>
          <p:nvPr/>
        </p:nvSpPr>
        <p:spPr>
          <a:xfrm>
            <a:off x="3673068" y="6045981"/>
            <a:ext cx="16984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TrueTime</a:t>
            </a:r>
            <a:endParaRPr lang="en-CN" sz="2800" b="0" baseline="-250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5DDB41-EE7A-5349-8F29-E7DEA8F84336}"/>
              </a:ext>
            </a:extLst>
          </p:cNvPr>
          <p:cNvSpPr>
            <a:spLocks noChangeAspect="1"/>
          </p:cNvSpPr>
          <p:nvPr/>
        </p:nvSpPr>
        <p:spPr>
          <a:xfrm>
            <a:off x="2429691" y="5075476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1B0BC3-AC5D-2B4B-8231-31C27C549CE0}"/>
              </a:ext>
            </a:extLst>
          </p:cNvPr>
          <p:cNvSpPr txBox="1"/>
          <p:nvPr/>
        </p:nvSpPr>
        <p:spPr>
          <a:xfrm>
            <a:off x="1819820" y="5281604"/>
            <a:ext cx="13997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[3, 15]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23B48FA-7DF9-304C-B5AC-3D0694FD328B}"/>
              </a:ext>
            </a:extLst>
          </p:cNvPr>
          <p:cNvSpPr txBox="1"/>
          <p:nvPr/>
        </p:nvSpPr>
        <p:spPr>
          <a:xfrm>
            <a:off x="3668821" y="528872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T1.commit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53EA56B-77A1-504C-B523-4A5F6DB3E411}"/>
              </a:ext>
            </a:extLst>
          </p:cNvPr>
          <p:cNvSpPr>
            <a:spLocks noChangeAspect="1"/>
          </p:cNvSpPr>
          <p:nvPr/>
        </p:nvSpPr>
        <p:spPr>
          <a:xfrm>
            <a:off x="2992900" y="5068062"/>
            <a:ext cx="180000" cy="1800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F8866E-D825-3B48-B30C-C4D36D5289E7}"/>
              </a:ext>
            </a:extLst>
          </p:cNvPr>
          <p:cNvSpPr txBox="1"/>
          <p:nvPr/>
        </p:nvSpPr>
        <p:spPr>
          <a:xfrm>
            <a:off x="2876437" y="3711443"/>
            <a:ext cx="35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E6C2475-A783-C443-A348-C4C22B9D9D52}"/>
              </a:ext>
            </a:extLst>
          </p:cNvPr>
          <p:cNvSpPr>
            <a:spLocks noChangeAspect="1"/>
          </p:cNvSpPr>
          <p:nvPr/>
        </p:nvSpPr>
        <p:spPr>
          <a:xfrm>
            <a:off x="4952870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1E108C5-2E63-9248-80B9-9C459AECC264}"/>
              </a:ext>
            </a:extLst>
          </p:cNvPr>
          <p:cNvSpPr txBox="1"/>
          <p:nvPr/>
        </p:nvSpPr>
        <p:spPr>
          <a:xfrm>
            <a:off x="4949127" y="3715478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20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3393C5-8035-4A48-BA44-989C2C7BBF8D}"/>
              </a:ext>
            </a:extLst>
          </p:cNvPr>
          <p:cNvSpPr txBox="1"/>
          <p:nvPr/>
        </p:nvSpPr>
        <p:spPr>
          <a:xfrm>
            <a:off x="4363035" y="2318504"/>
            <a:ext cx="14702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T2.now()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[18, 22]</a:t>
            </a:r>
            <a:endParaRPr lang="en-CN" sz="2400" b="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0AC6419-034D-9D44-9283-2C20B4E2CBF6}"/>
              </a:ext>
            </a:extLst>
          </p:cNvPr>
          <p:cNvSpPr>
            <a:spLocks noChangeAspect="1"/>
          </p:cNvSpPr>
          <p:nvPr/>
        </p:nvSpPr>
        <p:spPr>
          <a:xfrm>
            <a:off x="6631424" y="3089569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2303529-17FD-974C-9673-26751949683E}"/>
              </a:ext>
            </a:extLst>
          </p:cNvPr>
          <p:cNvSpPr txBox="1"/>
          <p:nvPr/>
        </p:nvSpPr>
        <p:spPr>
          <a:xfrm>
            <a:off x="5896518" y="2306858"/>
            <a:ext cx="16498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T2.commit</a:t>
            </a:r>
          </a:p>
          <a:p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(ts = </a:t>
            </a:r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r>
              <a:rPr lang="en-CN" sz="2400" b="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D0D3387-02C3-204F-AE25-7C6BDC49B791}"/>
              </a:ext>
            </a:extLst>
          </p:cNvPr>
          <p:cNvSpPr txBox="1"/>
          <p:nvPr/>
        </p:nvSpPr>
        <p:spPr>
          <a:xfrm>
            <a:off x="3365652" y="372214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15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803CCD-8A83-6642-9A22-70E2801F7B6C}"/>
              </a:ext>
            </a:extLst>
          </p:cNvPr>
          <p:cNvSpPr txBox="1"/>
          <p:nvPr/>
        </p:nvSpPr>
        <p:spPr>
          <a:xfrm>
            <a:off x="5919913" y="5542529"/>
            <a:ext cx="1894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B05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T2.ts &gt; T1.ts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1446CF-C4D8-3349-A660-2D9D591850E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1879545" y="4175674"/>
            <a:ext cx="640146" cy="899802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82D04CC-4B66-FF4D-95D4-E4343F9A0517}"/>
              </a:ext>
            </a:extLst>
          </p:cNvPr>
          <p:cNvCxnSpPr>
            <a:cxnSpLocks/>
          </p:cNvCxnSpPr>
          <p:nvPr/>
        </p:nvCxnSpPr>
        <p:spPr>
          <a:xfrm flipV="1">
            <a:off x="4429886" y="3237229"/>
            <a:ext cx="540205" cy="96887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A166964-5B47-3843-A365-402C5E167FD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2519691" y="4184281"/>
            <a:ext cx="1174184" cy="891195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D5B2451-5AB3-214F-849A-98245FF38081}"/>
              </a:ext>
            </a:extLst>
          </p:cNvPr>
          <p:cNvSpPr txBox="1"/>
          <p:nvPr/>
        </p:nvSpPr>
        <p:spPr>
          <a:xfrm>
            <a:off x="1701451" y="3714009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3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DC37AE2-4FAF-0741-9600-16001654FA6F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5042870" y="3269569"/>
            <a:ext cx="924927" cy="897484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E1D3C42-EAF9-7142-A8FD-CF6172AAC5F9}"/>
              </a:ext>
            </a:extLst>
          </p:cNvPr>
          <p:cNvSpPr txBox="1"/>
          <p:nvPr/>
        </p:nvSpPr>
        <p:spPr>
          <a:xfrm>
            <a:off x="5662705" y="4180355"/>
            <a:ext cx="527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22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E72DBD4-6E77-BC44-BA25-BCCD3EA9FB0D}"/>
              </a:ext>
            </a:extLst>
          </p:cNvPr>
          <p:cNvSpPr>
            <a:spLocks noChangeAspect="1"/>
          </p:cNvSpPr>
          <p:nvPr/>
        </p:nvSpPr>
        <p:spPr>
          <a:xfrm>
            <a:off x="4439360" y="5077373"/>
            <a:ext cx="180000" cy="18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54819F8-A410-2F49-AE47-9344365CB15E}"/>
              </a:ext>
            </a:extLst>
          </p:cNvPr>
          <p:cNvCxnSpPr>
            <a:cxnSpLocks/>
            <a:stCxn id="45" idx="2"/>
            <a:endCxn id="38" idx="0"/>
          </p:cNvCxnSpPr>
          <p:nvPr/>
        </p:nvCxnSpPr>
        <p:spPr>
          <a:xfrm>
            <a:off x="3982078" y="4179976"/>
            <a:ext cx="547282" cy="897397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0FAA88A-6FBD-D741-83FC-22DDF5D461FF}"/>
              </a:ext>
            </a:extLst>
          </p:cNvPr>
          <p:cNvCxnSpPr>
            <a:cxnSpLocks/>
            <a:stCxn id="28" idx="2"/>
            <a:endCxn id="38" idx="0"/>
          </p:cNvCxnSpPr>
          <p:nvPr/>
        </p:nvCxnSpPr>
        <p:spPr>
          <a:xfrm flipH="1">
            <a:off x="4529360" y="4177143"/>
            <a:ext cx="683622" cy="900230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0E38B969-3D17-1A49-9066-6E0F620CE7CF}"/>
              </a:ext>
            </a:extLst>
          </p:cNvPr>
          <p:cNvSpPr txBox="1"/>
          <p:nvPr/>
        </p:nvSpPr>
        <p:spPr>
          <a:xfrm>
            <a:off x="3718223" y="3718311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16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3ADEB5-4D41-D443-A293-9F0FD3BEA70B}"/>
              </a:ext>
            </a:extLst>
          </p:cNvPr>
          <p:cNvSpPr txBox="1"/>
          <p:nvPr/>
        </p:nvSpPr>
        <p:spPr>
          <a:xfrm>
            <a:off x="4170519" y="4175456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N" sz="2400" b="0" dirty="0">
                <a:solidFill>
                  <a:srgbClr val="0070C0"/>
                </a:solidFill>
                <a:latin typeface="+mn-lt"/>
                <a:ea typeface="Helvetica Neue" panose="02000503000000020004" pitchFamily="2" charset="0"/>
                <a:cs typeface="Helvetica Neue" panose="02000503000000020004" pitchFamily="2" charset="0"/>
              </a:rPr>
              <a:t>18</a:t>
            </a:r>
            <a:endParaRPr lang="en-CN" sz="2400" b="0" baseline="-25000" dirty="0">
              <a:solidFill>
                <a:srgbClr val="0070C0"/>
              </a:solidFill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233426EB-8E32-5D44-A347-B586B1FCF4D2}"/>
              </a:ext>
            </a:extLst>
          </p:cNvPr>
          <p:cNvSpPr/>
          <p:nvPr/>
        </p:nvSpPr>
        <p:spPr>
          <a:xfrm>
            <a:off x="3095897" y="4872079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580BC9-B859-424D-A84F-2F4A017295C1}"/>
              </a:ext>
            </a:extLst>
          </p:cNvPr>
          <p:cNvSpPr txBox="1"/>
          <p:nvPr/>
        </p:nvSpPr>
        <p:spPr>
          <a:xfrm>
            <a:off x="3351777" y="4494392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925FC33E-6EFD-FB48-9AB3-CBD279D6BAFE}"/>
              </a:ext>
            </a:extLst>
          </p:cNvPr>
          <p:cNvSpPr/>
          <p:nvPr/>
        </p:nvSpPr>
        <p:spPr>
          <a:xfrm rot="10800000">
            <a:off x="5318632" y="3263516"/>
            <a:ext cx="1345474" cy="196310"/>
          </a:xfrm>
          <a:custGeom>
            <a:avLst/>
            <a:gdLst>
              <a:gd name="connsiteX0" fmla="*/ 0 w 1345474"/>
              <a:gd name="connsiteY0" fmla="*/ 157121 h 196310"/>
              <a:gd name="connsiteX1" fmla="*/ 679269 w 1345474"/>
              <a:gd name="connsiteY1" fmla="*/ 367 h 196310"/>
              <a:gd name="connsiteX2" fmla="*/ 1345474 w 1345474"/>
              <a:gd name="connsiteY2" fmla="*/ 196310 h 196310"/>
              <a:gd name="connsiteX3" fmla="*/ 1345474 w 1345474"/>
              <a:gd name="connsiteY3" fmla="*/ 196310 h 196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474" h="196310">
                <a:moveTo>
                  <a:pt x="0" y="157121"/>
                </a:moveTo>
                <a:cubicBezTo>
                  <a:pt x="227511" y="75478"/>
                  <a:pt x="455023" y="-6165"/>
                  <a:pt x="679269" y="367"/>
                </a:cubicBezTo>
                <a:cubicBezTo>
                  <a:pt x="903515" y="6898"/>
                  <a:pt x="1345474" y="196310"/>
                  <a:pt x="1345474" y="196310"/>
                </a:cubicBezTo>
                <a:lnTo>
                  <a:pt x="1345474" y="196310"/>
                </a:lnTo>
              </a:path>
            </a:pathLst>
          </a:custGeom>
          <a:noFill/>
          <a:ln w="2540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 b="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7C1BB2-F118-F243-8A88-DC6B4530390B}"/>
              </a:ext>
            </a:extLst>
          </p:cNvPr>
          <p:cNvSpPr txBox="1"/>
          <p:nvPr/>
        </p:nvSpPr>
        <p:spPr>
          <a:xfrm>
            <a:off x="5671301" y="3351774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b="0" dirty="0">
                <a:latin typeface="+mn-lt"/>
              </a:rPr>
              <a:t>wait</a:t>
            </a:r>
          </a:p>
        </p:txBody>
      </p:sp>
      <p:sp>
        <p:nvSpPr>
          <p:cNvPr id="50" name="Content Placeholder 3">
            <a:extLst>
              <a:ext uri="{FF2B5EF4-FFF2-40B4-BE49-F238E27FC236}">
                <a16:creationId xmlns:a16="http://schemas.microsoft.com/office/drawing/2014/main" id="{290778D1-2819-EF46-9CF5-6E85C1B8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324" y="1430914"/>
            <a:ext cx="8592064" cy="4746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If T2 starts after T1 commits (finishes), then T2 must have a larger timestamp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Let T1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B</a:t>
            </a:r>
            <a:r>
              <a:rPr lang="en-US" sz="2000" dirty="0">
                <a:ea typeface="Helvetica Neue" panose="02000503000000020004" pitchFamily="2" charset="0"/>
                <a:cs typeface="Helvetica Neue" panose="02000503000000020004" pitchFamily="2" charset="0"/>
              </a:rPr>
              <a:t> and T2 write S</a:t>
            </a:r>
            <a:r>
              <a:rPr lang="en-US" sz="2000" baseline="-25000" dirty="0">
                <a:ea typeface="Helvetica Neue" panose="02000503000000020004" pitchFamily="2" charset="0"/>
                <a:cs typeface="Helvetica Neue" panose="02000503000000020004" pitchFamily="2" charset="0"/>
              </a:rPr>
              <a:t>A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indent="0">
              <a:buNone/>
            </a:pPr>
            <a:endParaRPr lang="en-CN" dirty="0"/>
          </a:p>
          <a:p>
            <a:pPr marL="914400" lvl="2" indent="0">
              <a:buNone/>
            </a:pPr>
            <a:endParaRPr lang="en-CN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5A54FC-ACEF-D945-B4E8-5E8800CA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890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Strictly Serializable Multi-Shard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are clocks made “nearly perfect”?</a:t>
            </a:r>
          </a:p>
          <a:p>
            <a:pPr lvl="1"/>
            <a:r>
              <a:rPr lang="en-US" dirty="0" err="1">
                <a:solidFill>
                  <a:srgbClr val="00B050"/>
                </a:solidFill>
              </a:rPr>
              <a:t>TrueTime</a:t>
            </a:r>
            <a:endParaRPr lang="en-US" dirty="0"/>
          </a:p>
          <a:p>
            <a:r>
              <a:rPr lang="en-US" dirty="0"/>
              <a:t>How does Spanner leverage these clocks?</a:t>
            </a:r>
          </a:p>
          <a:p>
            <a:pPr lvl="1"/>
            <a:r>
              <a:rPr lang="en-US" dirty="0"/>
              <a:t>How are writes done and tagged?</a:t>
            </a:r>
          </a:p>
          <a:p>
            <a:pPr lvl="1"/>
            <a:r>
              <a:rPr lang="en-US" dirty="0"/>
              <a:t>How read-only transactions are made efficient?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BE2DC-997A-CD41-93BA-BB885443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73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6"/>
            <a:ext cx="7763026" cy="2468064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Spanner mechanisms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2PL for concurrency control of read-write transactions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2PC for distributed transactions over tables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(Multi)</a:t>
            </a:r>
            <a:r>
              <a:rPr lang="en-US" sz="2400" dirty="0" err="1"/>
              <a:t>Paxos</a:t>
            </a:r>
            <a:r>
              <a:rPr lang="en-US" sz="2400" dirty="0"/>
              <a:t> for replicating every tablet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D1DCB5-9C21-FB4C-95BE-2C4AF697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2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write transactions are done</a:t>
            </a:r>
          </a:p>
          <a:p>
            <a:pPr lvl="1"/>
            <a:r>
              <a:rPr lang="en-US" dirty="0"/>
              <a:t>2PL + 2PC (sometimes 2PL for short)</a:t>
            </a:r>
          </a:p>
          <a:p>
            <a:pPr lvl="1"/>
            <a:r>
              <a:rPr lang="en-US" dirty="0"/>
              <a:t>How they are timestamped</a:t>
            </a:r>
          </a:p>
          <a:p>
            <a:r>
              <a:rPr lang="en-US" dirty="0"/>
              <a:t>How read-only transactions are done</a:t>
            </a:r>
          </a:p>
          <a:p>
            <a:pPr lvl="1"/>
            <a:r>
              <a:rPr lang="en-US" dirty="0"/>
              <a:t>How read timestamps are chosen</a:t>
            </a:r>
          </a:p>
          <a:p>
            <a:pPr lvl="1"/>
            <a:r>
              <a:rPr lang="en-US" dirty="0"/>
              <a:t>How reads are executed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This Lecture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5A09B-FEC4-8A4A-9E77-FEA080393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063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phases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Execute  </a:t>
            </a:r>
            <a:r>
              <a:rPr lang="en-US" dirty="0">
                <a:sym typeface="Wingdings" pitchFamily="2" charset="2"/>
              </a:rPr>
              <a:t>  Prepare    Commit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0A884C4-6C43-F24A-8B9A-139E9A124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Read-Write Transactions (2PL)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76CAFA0-9C53-4E46-B695-11EEC8649E8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42811" y="2939015"/>
            <a:ext cx="258735" cy="368798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BDEEA9B5-C68A-2F4F-8A09-B51BA14659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41942" y="2939016"/>
            <a:ext cx="368797" cy="368797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638E44-A520-3A48-9031-7CE0C6FDE59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92901" y="2939015"/>
            <a:ext cx="258735" cy="368798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C6CADD-9A54-934E-8938-96A5C4628B3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19166" y="2939015"/>
            <a:ext cx="258735" cy="368798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DCBEF660-6F20-274D-A2A5-BA3FE5303DD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10739" y="2939016"/>
            <a:ext cx="368797" cy="368797"/>
          </a:xfrm>
          <a:prstGeom prst="rect">
            <a:avLst/>
          </a:prstGeom>
        </p:spPr>
      </p:pic>
      <p:sp>
        <p:nvSpPr>
          <p:cNvPr id="4" name="Left Brace 3">
            <a:extLst>
              <a:ext uri="{FF2B5EF4-FFF2-40B4-BE49-F238E27FC236}">
                <a16:creationId xmlns:a16="http://schemas.microsoft.com/office/drawing/2014/main" id="{A4FBE38C-DFBD-E844-AA28-F6E1DE703E05}"/>
              </a:ext>
            </a:extLst>
          </p:cNvPr>
          <p:cNvSpPr/>
          <p:nvPr/>
        </p:nvSpPr>
        <p:spPr>
          <a:xfrm rot="16200000">
            <a:off x="5560738" y="2521434"/>
            <a:ext cx="301658" cy="323543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39E920-A97C-6742-8B09-740158E11A84}"/>
              </a:ext>
            </a:extLst>
          </p:cNvPr>
          <p:cNvSpPr txBox="1"/>
          <p:nvPr/>
        </p:nvSpPr>
        <p:spPr>
          <a:xfrm>
            <a:off x="4694757" y="4345498"/>
            <a:ext cx="21467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+mn-lt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2PC: atomicity</a:t>
            </a:r>
            <a:endParaRPr lang="en-CN" sz="2200" dirty="0">
              <a:latin typeface="+mn-lt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EF61A-936F-7C42-A534-43448B61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1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44426</TotalTime>
  <Words>1636</Words>
  <Application>Microsoft Macintosh PowerPoint</Application>
  <PresentationFormat>On-screen Show (4:3)</PresentationFormat>
  <Paragraphs>402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Helvetica Neue</vt:lpstr>
      <vt:lpstr>Times New Roman</vt:lpstr>
      <vt:lpstr>1_Office Theme</vt:lpstr>
      <vt:lpstr>Distributed Transactions in Spanner 2</vt:lpstr>
      <vt:lpstr>Recap: Spanner is Strictly Serializable</vt:lpstr>
      <vt:lpstr>Recap: TrueTime</vt:lpstr>
      <vt:lpstr>Enforcing the Invariant with TT</vt:lpstr>
      <vt:lpstr>Enforcing the Invariant with TT</vt:lpstr>
      <vt:lpstr>Strictly Serializable Multi-Shard Transactions</vt:lpstr>
      <vt:lpstr>Scale-out vs. fault tolerance</vt:lpstr>
      <vt:lpstr>This Lecture</vt:lpstr>
      <vt:lpstr>Read-Write Transactions (2PL)</vt:lpstr>
      <vt:lpstr>Client-driven transactions (multi-shard)</vt:lpstr>
      <vt:lpstr>Read-Write Transactions (2PL)</vt:lpstr>
      <vt:lpstr>Read-Write Transactions (2PL)</vt:lpstr>
      <vt:lpstr>Read-Write Transactions (2PL)</vt:lpstr>
      <vt:lpstr>Timestamping Read-Write Transactions</vt:lpstr>
      <vt:lpstr>Ideas Behind Read-Only Txns</vt:lpstr>
      <vt:lpstr>Read-Only Transactions (shards part)</vt:lpstr>
      <vt:lpstr>Read-Only Transactions (Paxos part)</vt:lpstr>
      <vt:lpstr>A Puzzle to Help With Understanding</vt:lpstr>
      <vt:lpstr>A Puzzle to Help With Understanding</vt:lpstr>
      <vt:lpstr>Serializable Snapshot Reads</vt:lpstr>
      <vt:lpstr>Takeaway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1755</cp:revision>
  <cp:lastPrinted>2019-11-20T11:22:47Z</cp:lastPrinted>
  <dcterms:created xsi:type="dcterms:W3CDTF">2013-10-08T01:49:25Z</dcterms:created>
  <dcterms:modified xsi:type="dcterms:W3CDTF">2021-11-24T07:38:29Z</dcterms:modified>
</cp:coreProperties>
</file>