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379" r:id="rId3"/>
    <p:sldId id="380" r:id="rId4"/>
    <p:sldId id="383" r:id="rId5"/>
    <p:sldId id="425" r:id="rId6"/>
    <p:sldId id="397" r:id="rId7"/>
    <p:sldId id="387" r:id="rId8"/>
    <p:sldId id="396" r:id="rId9"/>
    <p:sldId id="410" r:id="rId10"/>
    <p:sldId id="390" r:id="rId11"/>
    <p:sldId id="388" r:id="rId12"/>
    <p:sldId id="389" r:id="rId13"/>
    <p:sldId id="386" r:id="rId14"/>
    <p:sldId id="428" r:id="rId15"/>
    <p:sldId id="394" r:id="rId16"/>
    <p:sldId id="391" r:id="rId17"/>
    <p:sldId id="392" r:id="rId18"/>
    <p:sldId id="393" r:id="rId19"/>
    <p:sldId id="395" r:id="rId20"/>
    <p:sldId id="429" r:id="rId21"/>
    <p:sldId id="426" r:id="rId22"/>
    <p:sldId id="401" r:id="rId23"/>
    <p:sldId id="413" r:id="rId24"/>
    <p:sldId id="412" r:id="rId25"/>
    <p:sldId id="414" r:id="rId26"/>
    <p:sldId id="415" r:id="rId27"/>
    <p:sldId id="420" r:id="rId28"/>
    <p:sldId id="430" r:id="rId29"/>
    <p:sldId id="431" r:id="rId30"/>
    <p:sldId id="432" r:id="rId31"/>
    <p:sldId id="433" r:id="rId32"/>
    <p:sldId id="436" r:id="rId33"/>
    <p:sldId id="434" r:id="rId34"/>
    <p:sldId id="435" r:id="rId3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4" autoAdjust="0"/>
    <p:restoredTop sz="72270" autoAdjust="0"/>
  </p:normalViewPr>
  <p:slideViewPr>
    <p:cSldViewPr snapToGrid="0">
      <p:cViewPr varScale="1">
        <p:scale>
          <a:sx n="137" d="100"/>
          <a:sy n="137" d="100"/>
        </p:scale>
        <p:origin x="208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5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1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4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5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EED08CBE-07DD-4B4E-9B5F-5A8042FFB2CC}" type="slidenum">
              <a:rPr lang="en-US" altLang="x-none" sz="1300"/>
              <a:pPr eaLnBrk="1" hangingPunct="1"/>
              <a:t>27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588590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Y would either be in P’s snapshot or in Q’s snapshot. If Q starts, then B, O would either be in Q’s snapshot or P’s snapshot.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– If P starts, then its snapshot could only be {G, Y}. If Q starts, Q snapshots, then sends the marker, then sends messages. R, V, B, O cannot arrive to P before the marker.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6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Only P could log </a:t>
            </a:r>
            <a:r>
              <a:rPr lang="en-US" dirty="0" err="1"/>
              <a:t>chan</a:t>
            </a:r>
            <a:r>
              <a:rPr lang="en-US" dirty="0"/>
              <a:t>(Q,P) and </a:t>
            </a:r>
            <a:r>
              <a:rPr lang="en-US" dirty="0" err="1"/>
              <a:t>chan</a:t>
            </a:r>
            <a:r>
              <a:rPr lang="en-US" dirty="0"/>
              <a:t>(Q,P) may NOT be empty with 2 processes only if P starts. But if P starts, then its snapshot could only be {G, Y}.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0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its snapshot is {G, Y}. But it’s not possible for </a:t>
            </a:r>
            <a:r>
              <a:rPr lang="en-US" dirty="0" err="1"/>
              <a:t>chan</a:t>
            </a:r>
            <a:r>
              <a:rPr lang="en-US" dirty="0"/>
              <a:t>(P,Q) to record R since R could not be sent from P to Q before R is snapshot somewhere else. E.g., if Q sends R to P before the marker, then R will be captured in </a:t>
            </a:r>
            <a:r>
              <a:rPr lang="en-US" dirty="0" err="1"/>
              <a:t>chan</a:t>
            </a:r>
            <a:r>
              <a:rPr lang="en-US" dirty="0"/>
              <a:t>(Q,P).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6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its snapshot is {G, Y}. But it’s not possible for </a:t>
            </a:r>
            <a:r>
              <a:rPr lang="en-US" dirty="0" err="1"/>
              <a:t>chan</a:t>
            </a:r>
            <a:r>
              <a:rPr lang="en-US" dirty="0"/>
              <a:t>(P,Q) to record R since R could not be sent from P to Q before R is snapshot somewhere else. E.g., if Q sends R to P before the marker, then R will be captured in </a:t>
            </a:r>
            <a:r>
              <a:rPr lang="en-US" dirty="0" err="1"/>
              <a:t>chan</a:t>
            </a:r>
            <a:r>
              <a:rPr lang="en-US" dirty="0"/>
              <a:t>(Q,P).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9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– If P starts, then its snapshot is {G, Y}. The marker reaches T before it reaches Q. But the time the marker reaches Q, Q has sent V to P and R to T. These are logged in the channels. Q </a:t>
            </a:r>
            <a:r>
              <a:rPr lang="en-US" dirty="0" err="1"/>
              <a:t>snapshosts</a:t>
            </a:r>
            <a:r>
              <a:rPr lang="en-US" dirty="0"/>
              <a:t> {B, O}.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2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– If P starts, then its snapshot is {G, Y}. Q sends O to T. Then the marker reaches T before it reaches Q. But the time the marker reaches Q, Q has sent V to P and R to T. These are logged in the channels. Q </a:t>
            </a:r>
            <a:r>
              <a:rPr lang="en-US" dirty="0" err="1"/>
              <a:t>snapshosts</a:t>
            </a:r>
            <a:r>
              <a:rPr lang="en-US" dirty="0"/>
              <a:t> {B}.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Q:</a:t>
            </a:r>
            <a:r>
              <a:rPr lang="en-US" b="0" baseline="0" dirty="0"/>
              <a:t> </a:t>
            </a:r>
            <a:r>
              <a:rPr lang="en-US" b="0" dirty="0"/>
              <a:t>How can we get such a FIFO channel?</a:t>
            </a:r>
          </a:p>
          <a:p>
            <a:r>
              <a:rPr lang="en-US" b="0" dirty="0"/>
              <a:t>A: At</a:t>
            </a:r>
            <a:r>
              <a:rPr lang="en-US" b="0" baseline="0" dirty="0"/>
              <a:t>-least-once retransmission + at-most-once deduplication + ordering of messages (seq no + delivery in seq no order)</a:t>
            </a:r>
          </a:p>
          <a:p>
            <a:r>
              <a:rPr lang="en-US" b="0" baseline="0" dirty="0"/>
              <a:t>A: TCP provides all of the above for us as long as processes do not fail (which we assumed here)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8D0F-12FA-264C-BBF9-3B5797F065A8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E7B-94EE-6142-9055-E28EA5CBECE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6820-7B80-F042-9250-1C5E27EFCCF4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6956-1507-7E47-A1AA-38B05B120DBF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F0A4-2E10-7047-B596-97383740A81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382000" cy="112236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4953000" cy="42672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A3E2-049A-3648-9BBF-8E8AA825A9FF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66D0-9C6C-324D-80B2-3A6A05350640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F2A7-0695-AB42-B8AC-C1A0B55693A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FB91-48D5-F844-9DFA-AA4AB92DC613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CC96-D85A-8040-A395-EB710A7C2477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A187-7F2B-CB46-8F40-3CD78BF36440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B513-A7FC-054A-9375-F1DE2DDE6113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B0FC-64D0-5945-BA75-42C3C4BF3B11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5BE18-58EA-3C41-98F3-9657CDA3EFE2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8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Snapshots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7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take snapshots </a:t>
            </a:r>
            <a:r>
              <a:rPr lang="en-US" b="1" dirty="0"/>
              <a:t>only </a:t>
            </a:r>
            <a:r>
              <a:rPr lang="en-US" b="1"/>
              <a:t>from a process </a:t>
            </a:r>
            <a:r>
              <a:rPr lang="en-US" b="1" dirty="0"/>
              <a:t>perspective</a:t>
            </a:r>
          </a:p>
          <a:p>
            <a:endParaRPr lang="en-US" dirty="0"/>
          </a:p>
          <a:p>
            <a:r>
              <a:rPr lang="en-US" dirty="0"/>
              <a:t>Suppose snapshots happen </a:t>
            </a:r>
            <a:r>
              <a:rPr lang="en-US" b="1" dirty="0"/>
              <a:t>independently</a:t>
            </a:r>
            <a:r>
              <a:rPr lang="en-US" dirty="0"/>
              <a:t> at each process</a:t>
            </a:r>
          </a:p>
          <a:p>
            <a:endParaRPr lang="en-US" dirty="0"/>
          </a:p>
          <a:p>
            <a:r>
              <a:rPr lang="en-US" dirty="0"/>
              <a:t>Let’s look at the implications...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inconsistency possible?</a:t>
            </a:r>
          </a:p>
        </p:txBody>
      </p:sp>
    </p:spTree>
    <p:extLst>
      <p:ext uri="{BB962C8B-B14F-4D97-AF65-F5344CB8AC3E}">
        <p14:creationId xmlns:p14="http://schemas.microsoft.com/office/powerpoint/2010/main" val="6575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18619"/>
            <a:ext cx="8763000" cy="652765"/>
          </a:xfrm>
        </p:spPr>
        <p:txBody>
          <a:bodyPr>
            <a:normAutofit/>
          </a:bodyPr>
          <a:lstStyle/>
          <a:p>
            <a:r>
              <a:rPr lang="en-US"/>
              <a:t>P</a:t>
            </a:r>
            <a:r>
              <a:rPr lang="en-US" dirty="0"/>
              <a:t>, Q put tokens into channels, </a:t>
            </a:r>
            <a:r>
              <a:rPr lang="en-US" b="1" dirty="0"/>
              <a:t>then</a:t>
            </a:r>
            <a:r>
              <a:rPr lang="en-US" dirty="0"/>
              <a:t> snapshot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Disappearing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7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006" y="6079731"/>
            <a:ext cx="15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18" name="Oval 17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1" name="Curved Connector 20"/>
            <p:cNvCxnSpPr>
              <a:endCxn id="18" idx="2"/>
            </p:cNvCxnSpPr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1377" y="6078872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58322" y="5104089"/>
            <a:ext cx="1860015" cy="463463"/>
            <a:chOff x="4458322" y="5104089"/>
            <a:chExt cx="1860015" cy="463463"/>
          </a:xfrm>
        </p:grpSpPr>
        <p:sp>
          <p:nvSpPr>
            <p:cNvPr id="33" name="Oval 32"/>
            <p:cNvSpPr/>
            <p:nvPr/>
          </p:nvSpPr>
          <p:spPr>
            <a:xfrm>
              <a:off x="4458322" y="5104089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36" name="Curved Connector 35"/>
            <p:cNvCxnSpPr>
              <a:stCxn id="17" idx="2"/>
            </p:cNvCxnSpPr>
            <p:nvPr/>
          </p:nvCxnSpPr>
          <p:spPr>
            <a:xfrm rot="10800000" flipV="1">
              <a:off x="4921785" y="5168133"/>
              <a:ext cx="1396552" cy="167686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148791" y="5104088"/>
            <a:ext cx="2297933" cy="463463"/>
            <a:chOff x="5148791" y="5104088"/>
            <a:chExt cx="2297933" cy="463463"/>
          </a:xfrm>
        </p:grpSpPr>
        <p:sp>
          <p:nvSpPr>
            <p:cNvPr id="34" name="Oval 33"/>
            <p:cNvSpPr/>
            <p:nvPr/>
          </p:nvSpPr>
          <p:spPr>
            <a:xfrm>
              <a:off x="5148791" y="5104088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7" name="Curved Connector 36"/>
            <p:cNvCxnSpPr>
              <a:stCxn id="19" idx="2"/>
              <a:endCxn id="34" idx="6"/>
            </p:cNvCxnSpPr>
            <p:nvPr/>
          </p:nvCxnSpPr>
          <p:spPr>
            <a:xfrm rot="10800000">
              <a:off x="5612255" y="5335821"/>
              <a:ext cx="1834469" cy="64045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002780" y="2398081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misses</a:t>
            </a:r>
            <a:r>
              <a:rPr lang="en-US" sz="28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Y, B, and O tokens</a:t>
            </a:r>
          </a:p>
        </p:txBody>
      </p:sp>
    </p:spTree>
    <p:extLst>
      <p:ext uri="{BB962C8B-B14F-4D97-AF65-F5344CB8AC3E}">
        <p14:creationId xmlns:p14="http://schemas.microsoft.com/office/powerpoint/2010/main" val="20156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6" grpId="0"/>
      <p:bldP spid="28" grpId="0" animBg="1"/>
      <p:bldP spid="32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96258"/>
            <a:ext cx="8763000" cy="846262"/>
          </a:xfrm>
        </p:spPr>
        <p:txBody>
          <a:bodyPr>
            <a:normAutofit/>
          </a:bodyPr>
          <a:lstStyle/>
          <a:p>
            <a:r>
              <a:rPr lang="en-US" dirty="0"/>
              <a:t>P snapshots,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/>
              <a:t>sends Y</a:t>
            </a:r>
            <a:endParaRPr lang="en-US" dirty="0"/>
          </a:p>
          <a:p>
            <a:r>
              <a:rPr lang="en-US" dirty="0"/>
              <a:t>Q receives Y, </a:t>
            </a:r>
            <a:r>
              <a:rPr lang="en-US" b="1" dirty="0"/>
              <a:t>then</a:t>
            </a:r>
            <a:r>
              <a:rPr lang="en-US" dirty="0"/>
              <a:t> snapshots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Duplicated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20849" y="4174918"/>
            <a:ext cx="2476922" cy="463463"/>
            <a:chOff x="1743927" y="4052949"/>
            <a:chExt cx="2476922" cy="463463"/>
          </a:xfrm>
        </p:grpSpPr>
        <p:sp>
          <p:nvSpPr>
            <p:cNvPr id="27" name="Oval 26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8" name="Curved Connector 27"/>
            <p:cNvCxnSpPr>
              <a:stCxn id="24" idx="6"/>
            </p:cNvCxnSpPr>
            <p:nvPr/>
          </p:nvCxnSpPr>
          <p:spPr>
            <a:xfrm>
              <a:off x="1743927" y="4162712"/>
              <a:ext cx="2013459" cy="12197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91768" y="6076142"/>
            <a:ext cx="3341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 =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{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1098" y="2754996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duplicates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 token</a:t>
            </a:r>
          </a:p>
        </p:txBody>
      </p:sp>
    </p:spTree>
    <p:extLst>
      <p:ext uri="{BB962C8B-B14F-4D97-AF65-F5344CB8AC3E}">
        <p14:creationId xmlns:p14="http://schemas.microsoft.com/office/powerpoint/2010/main" val="13548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went wrong?  We should have captured the state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as well</a:t>
            </a:r>
          </a:p>
          <a:p>
            <a:endParaRPr lang="en-US" dirty="0"/>
          </a:p>
          <a:p>
            <a:r>
              <a:rPr lang="en-US" dirty="0"/>
              <a:t>Let’s send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marker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track this state</a:t>
            </a:r>
          </a:p>
          <a:p>
            <a:pPr lvl="1"/>
            <a:r>
              <a:rPr lang="en-US" dirty="0"/>
              <a:t>Distinct from other messages</a:t>
            </a:r>
          </a:p>
          <a:p>
            <a:pPr lvl="1"/>
            <a:r>
              <a:rPr lang="en-US" dirty="0"/>
              <a:t>Channels deliver marker and other messages FIFO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“Marker” messages</a:t>
            </a:r>
          </a:p>
        </p:txBody>
      </p:sp>
    </p:spTree>
    <p:extLst>
      <p:ext uri="{BB962C8B-B14F-4D97-AF65-F5344CB8AC3E}">
        <p14:creationId xmlns:p14="http://schemas.microsoft.com/office/powerpoint/2010/main" val="139945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Snapshots and Global State</a:t>
            </a: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err="1"/>
              <a:t>Chandy-Lamport</a:t>
            </a:r>
            <a:r>
              <a:rPr lang="en-US" altLang="en-US" sz="2800" b="1" dirty="0"/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Reasoning about C-L: Consistent Cuts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designate one node (say </a:t>
            </a:r>
            <a:r>
              <a:rPr lang="en-US" sz="2800" b="1" dirty="0"/>
              <a:t>P</a:t>
            </a:r>
            <a:r>
              <a:rPr lang="en-US" sz="2800" dirty="0"/>
              <a:t>)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en-US" sz="2800" b="1" dirty="0"/>
              <a:t> </a:t>
            </a:r>
            <a:r>
              <a:rPr lang="en-US" sz="2800" dirty="0"/>
              <a:t>the snapshot</a:t>
            </a:r>
          </a:p>
          <a:p>
            <a:pPr lvl="1"/>
            <a:r>
              <a:rPr lang="en-US" sz="2800" dirty="0"/>
              <a:t>Without any steps in between, </a:t>
            </a:r>
            <a:r>
              <a:rPr lang="en-US" sz="2800" b="1" dirty="0"/>
              <a:t>P: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Records its local state (“snapshots”)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Sends a marker on each outbound channel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Nodes remember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whether they have snapshotted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receiving a marker, </a:t>
            </a:r>
            <a:r>
              <a:rPr lang="en-US" sz="2800" dirty="0"/>
              <a:t>a </a:t>
            </a:r>
            <a:r>
              <a:rPr lang="en-US" sz="2800" b="1" dirty="0"/>
              <a:t>non-snapshotted</a:t>
            </a:r>
            <a:r>
              <a:rPr lang="en-US" sz="2800" dirty="0"/>
              <a:t> node performs steps (1) and (2)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 algorithm: Overview</a:t>
            </a:r>
          </a:p>
        </p:txBody>
      </p:sp>
    </p:spTree>
    <p:extLst>
      <p:ext uri="{BB962C8B-B14F-4D97-AF65-F5344CB8AC3E}">
        <p14:creationId xmlns:p14="http://schemas.microsoft.com/office/powerpoint/2010/main" val="1046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P </a:t>
            </a:r>
            <a:r>
              <a:rPr lang="en-US" b="1" dirty="0"/>
              <a:t>snapshots and sends marker,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sends 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Send Rule: </a:t>
            </a:r>
            <a:r>
              <a:rPr lang="en-US" dirty="0"/>
              <a:t>Send marker on all outgoing channels</a:t>
            </a:r>
          </a:p>
          <a:p>
            <a:pPr lvl="1"/>
            <a:r>
              <a:rPr lang="en-US" b="1" dirty="0"/>
              <a:t>Immediately</a:t>
            </a:r>
            <a:r>
              <a:rPr lang="en-US" dirty="0"/>
              <a:t> </a:t>
            </a:r>
            <a:r>
              <a:rPr lang="en-US" b="1" dirty="0"/>
              <a:t>after</a:t>
            </a:r>
            <a:r>
              <a:rPr lang="en-US" dirty="0"/>
              <a:t> </a:t>
            </a:r>
            <a:r>
              <a:rPr lang="en-US" b="1" dirty="0"/>
              <a:t>snapshot</a:t>
            </a:r>
            <a:endParaRPr lang="en-US" dirty="0"/>
          </a:p>
          <a:p>
            <a:pPr lvl="1"/>
            <a:r>
              <a:rPr lang="en-US" b="1" dirty="0"/>
              <a:t>Before</a:t>
            </a:r>
            <a:r>
              <a:rPr lang="en-US" dirty="0"/>
              <a:t> sending any </a:t>
            </a:r>
            <a:r>
              <a:rPr lang="en-US" b="1" dirty="0"/>
              <a:t>further</a:t>
            </a:r>
            <a:r>
              <a:rPr lang="en-US" dirty="0"/>
              <a:t> </a:t>
            </a:r>
            <a:r>
              <a:rPr lang="en-US" b="1" dirty="0"/>
              <a:t>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Sending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300" y="6079731"/>
            <a:ext cx="304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snap:</a:t>
            </a:r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 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2934" y="3875293"/>
            <a:ext cx="3581759" cy="643423"/>
            <a:chOff x="1462934" y="3875293"/>
            <a:chExt cx="3581759" cy="643423"/>
          </a:xfrm>
        </p:grpSpPr>
        <p:sp>
          <p:nvSpPr>
            <p:cNvPr id="6" name="TextBox 5"/>
            <p:cNvSpPr txBox="1"/>
            <p:nvPr/>
          </p:nvSpPr>
          <p:spPr>
            <a:xfrm>
              <a:off x="4454467" y="39339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  <p:cxnSp>
          <p:nvCxnSpPr>
            <p:cNvPr id="31" name="Curved Connector 30"/>
            <p:cNvCxnSpPr>
              <a:endCxn id="6" idx="1"/>
            </p:cNvCxnSpPr>
            <p:nvPr/>
          </p:nvCxnSpPr>
          <p:spPr>
            <a:xfrm>
              <a:off x="1462934" y="3875293"/>
              <a:ext cx="2991533" cy="3510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5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At the same time, Q sends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</a:p>
          <a:p>
            <a:r>
              <a:rPr lang="en-US" dirty="0"/>
              <a:t>Then, Q receives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not yet snapshotted)</a:t>
            </a:r>
          </a:p>
          <a:p>
            <a:pPr lvl="1"/>
            <a:r>
              <a:rPr lang="en-US" sz="2400" dirty="0"/>
              <a:t>On receiving marker on channel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 as </a:t>
            </a:r>
            <a:r>
              <a:rPr lang="en-US" sz="2400" b="1" dirty="0"/>
              <a:t>empty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(1/2)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P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467" y="393394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57386" y="5102833"/>
            <a:ext cx="3689337" cy="463463"/>
            <a:chOff x="3757386" y="5102833"/>
            <a:chExt cx="3689337" cy="463463"/>
          </a:xfrm>
        </p:grpSpPr>
        <p:sp>
          <p:nvSpPr>
            <p:cNvPr id="26" name="Oval 25"/>
            <p:cNvSpPr/>
            <p:nvPr/>
          </p:nvSpPr>
          <p:spPr>
            <a:xfrm>
              <a:off x="3757386" y="51028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7" name="Curved Connector 26"/>
            <p:cNvCxnSpPr>
              <a:stCxn id="19" idx="2"/>
              <a:endCxn id="26" idx="6"/>
            </p:cNvCxnSpPr>
            <p:nvPr/>
          </p:nvCxnSpPr>
          <p:spPr>
            <a:xfrm rot="10800000">
              <a:off x="4220849" y="5334565"/>
              <a:ext cx="3225874" cy="653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44693" y="4172249"/>
            <a:ext cx="1708527" cy="584775"/>
            <a:chOff x="5044693" y="4172249"/>
            <a:chExt cx="1708527" cy="584775"/>
          </a:xfrm>
        </p:grpSpPr>
        <p:cxnSp>
          <p:nvCxnSpPr>
            <p:cNvPr id="29" name="Curved Connector 28"/>
            <p:cNvCxnSpPr>
              <a:stCxn id="6" idx="3"/>
              <a:endCxn id="32" idx="1"/>
            </p:cNvCxnSpPr>
            <p:nvPr/>
          </p:nvCxnSpPr>
          <p:spPr>
            <a:xfrm>
              <a:off x="5044693" y="4226329"/>
              <a:ext cx="1118301" cy="2383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62994" y="4172249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97558" y="6087351"/>
            <a:ext cx="2472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9378" y="3282416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  <a:sym typeface="Wingdings"/>
              </a:rPr>
              <a:t>channel(P,Q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1975401"/>
          </a:xfrm>
        </p:spPr>
        <p:txBody>
          <a:bodyPr>
            <a:normAutofit/>
          </a:bodyPr>
          <a:lstStyle/>
          <a:p>
            <a:r>
              <a:rPr lang="en-US" dirty="0"/>
              <a:t>Q sends marker to P</a:t>
            </a:r>
          </a:p>
          <a:p>
            <a:r>
              <a:rPr lang="en-US" dirty="0"/>
              <a:t>P receives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, then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already snapshotted):</a:t>
            </a:r>
          </a:p>
          <a:p>
            <a:pPr lvl="1"/>
            <a:r>
              <a:rPr lang="en-US" sz="2400" dirty="0"/>
              <a:t>On receiving marker on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state: </a:t>
            </a:r>
            <a:r>
              <a:rPr lang="en-US" sz="2400" b="1" dirty="0"/>
              <a:t>all msgs from </a:t>
            </a:r>
            <a:r>
              <a:rPr lang="en-US" sz="2400" b="1" i="1" dirty="0"/>
              <a:t>c</a:t>
            </a:r>
            <a:r>
              <a:rPr lang="en-US" sz="2400" b="1" dirty="0"/>
              <a:t> since snapshot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(2/2)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66" y="6088448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57386" y="51028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0505" y="6082399"/>
            <a:ext cx="2472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4608" y="501494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cxnSp>
        <p:nvCxnSpPr>
          <p:cNvPr id="28" name="Curved Connector 27"/>
          <p:cNvCxnSpPr>
            <a:endCxn id="25" idx="3"/>
          </p:cNvCxnSpPr>
          <p:nvPr/>
        </p:nvCxnSpPr>
        <p:spPr>
          <a:xfrm rot="5400000">
            <a:off x="5496318" y="4345541"/>
            <a:ext cx="550306" cy="1373273"/>
          </a:xfrm>
          <a:prstGeom prst="curved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937254" y="4337031"/>
            <a:ext cx="2820133" cy="997534"/>
            <a:chOff x="937254" y="4337031"/>
            <a:chExt cx="2820133" cy="997534"/>
          </a:xfrm>
        </p:grpSpPr>
        <p:cxnSp>
          <p:nvCxnSpPr>
            <p:cNvPr id="31" name="Curved Connector 30"/>
            <p:cNvCxnSpPr>
              <a:stCxn id="26" idx="2"/>
              <a:endCxn id="36" idx="6"/>
            </p:cNvCxnSpPr>
            <p:nvPr/>
          </p:nvCxnSpPr>
          <p:spPr>
            <a:xfrm rot="10800000">
              <a:off x="1400718" y="4568763"/>
              <a:ext cx="2356669" cy="7658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937254" y="4337031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34303" y="4232960"/>
            <a:ext cx="2760305" cy="1074371"/>
            <a:chOff x="1734303" y="4232960"/>
            <a:chExt cx="2760305" cy="1074371"/>
          </a:xfrm>
        </p:grpSpPr>
        <p:cxnSp>
          <p:nvCxnSpPr>
            <p:cNvPr id="38" name="Curved Connector 37"/>
            <p:cNvCxnSpPr>
              <a:stCxn id="25" idx="1"/>
            </p:cNvCxnSpPr>
            <p:nvPr/>
          </p:nvCxnSpPr>
          <p:spPr>
            <a:xfrm rot="10800000">
              <a:off x="2206764" y="4525350"/>
              <a:ext cx="2287844" cy="781981"/>
            </a:xfrm>
            <a:prstGeom prst="curvedConnector3">
              <a:avLst>
                <a:gd name="adj1" fmla="val 68652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34303" y="4232960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69379" y="3303991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channel(P,Q)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792" y="5951652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channel(Q,P) = {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8900000">
            <a:off x="5254210" y="6421045"/>
            <a:ext cx="396240" cy="35260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4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45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chemeClr val="tx1"/>
                </a:solidFill>
              </a:rPr>
              <a:t>Distributed algorithm: </a:t>
            </a:r>
            <a:r>
              <a:rPr lang="en-US" altLang="x-none">
                <a:solidFill>
                  <a:schemeClr val="tx1"/>
                </a:solidFill>
              </a:rPr>
              <a:t>No single process </a:t>
            </a:r>
            <a:r>
              <a:rPr lang="en-US" altLang="x-none" dirty="0">
                <a:solidFill>
                  <a:schemeClr val="tx1"/>
                </a:solidFill>
              </a:rPr>
              <a:t>decides when it terminates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chemeClr val="tx1"/>
                </a:solidFill>
              </a:rPr>
              <a:t>Eventually, all processes have received a marker (and recorded their own state)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All processes have received a marker on all the </a:t>
            </a:r>
            <a:r>
              <a:rPr lang="en-US" altLang="x-none" i="1" dirty="0">
                <a:solidFill>
                  <a:schemeClr val="tx1"/>
                </a:solidFill>
              </a:rPr>
              <a:t>N–</a:t>
            </a:r>
            <a:r>
              <a:rPr lang="en-US" altLang="x-none" dirty="0">
                <a:solidFill>
                  <a:schemeClr val="tx1"/>
                </a:solidFill>
              </a:rPr>
              <a:t>1 incoming channels (and recorded their states)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Later, a central server can </a:t>
            </a:r>
            <a:r>
              <a:rPr lang="en-US" altLang="x-none" b="1" dirty="0">
                <a:solidFill>
                  <a:schemeClr val="tx1"/>
                </a:solidFill>
              </a:rPr>
              <a:t>gather the local states </a:t>
            </a:r>
            <a:r>
              <a:rPr lang="en-US" altLang="x-none" dirty="0">
                <a:solidFill>
                  <a:schemeClr val="tx1"/>
                </a:solidFill>
              </a:rPr>
              <a:t>to build a global snapshot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Terminating a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6BED-8F3A-1447-80A5-1FC9D052AD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Distributed Snapshots and Global State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/>
              <a:t>Chandy-Lamport</a:t>
            </a:r>
            <a:r>
              <a:rPr lang="en-US" altLang="en-US" sz="2800" dirty="0"/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Reasoning about C-L: Consistent Cuts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Snapshots and Global State</a:t>
            </a: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Chandy-Lamport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Reasoning about C-L: Consistent Cuts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state as cut of system’s execution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>
            <a:off x="1092041" y="3200868"/>
            <a:ext cx="3659159" cy="535259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0E9221-224D-6543-8083-CA9037EE7E7B}"/>
              </a:ext>
            </a:extLst>
          </p:cNvPr>
          <p:cNvSpPr txBox="1"/>
          <p:nvPr/>
        </p:nvSpPr>
        <p:spPr>
          <a:xfrm>
            <a:off x="532501" y="5630272"/>
            <a:ext cx="764522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Cut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= { The last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channel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that is in the cut 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58AFD2-1B2D-D047-8E09-25FC18899DF6}"/>
              </a:ext>
            </a:extLst>
          </p:cNvPr>
          <p:cNvSpPr txBox="1"/>
          <p:nvPr/>
        </p:nvSpPr>
        <p:spPr>
          <a:xfrm>
            <a:off x="7296109" y="4901198"/>
            <a:ext cx="110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3BDF99-E97F-774F-A118-0E3A945FF7EB}"/>
              </a:ext>
            </a:extLst>
          </p:cNvPr>
          <p:cNvSpPr txBox="1"/>
          <p:nvPr/>
        </p:nvSpPr>
        <p:spPr>
          <a:xfrm>
            <a:off x="2653386" y="4735556"/>
            <a:ext cx="340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Snapshot of global state: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a subset of its global history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Global states and cuts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Global state </a:t>
            </a:r>
            <a:r>
              <a:rPr lang="en-US" altLang="x-none" dirty="0"/>
              <a:t>is a </a:t>
            </a:r>
            <a:r>
              <a:rPr lang="en-US" altLang="x-none" i="1" dirty="0"/>
              <a:t>n</a:t>
            </a:r>
            <a:r>
              <a:rPr lang="en-US" altLang="x-none" dirty="0"/>
              <a:t>-tuple of local states (one per process </a:t>
            </a:r>
            <a:r>
              <a:rPr lang="en-US" altLang="x-none" b="1" dirty="0"/>
              <a:t>and</a:t>
            </a:r>
            <a:r>
              <a:rPr lang="en-US" altLang="x-none" dirty="0"/>
              <a:t> channel)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is a subset of the global history that contains an initial prefix of each local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Therefore every cut is a natural global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Intuitively, a cut </a:t>
            </a:r>
            <a:r>
              <a:rPr lang="en-US" altLang="x-none" b="1" dirty="0"/>
              <a:t>partitions</a:t>
            </a:r>
            <a:r>
              <a:rPr lang="en-US" altLang="x-none" dirty="0"/>
              <a:t> the space time diagram along the time axis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= { The last </a:t>
            </a:r>
            <a:r>
              <a:rPr lang="en-US" altLang="x-none" b="1" dirty="0"/>
              <a:t>event</a:t>
            </a:r>
            <a:r>
              <a:rPr lang="en-US" altLang="x-none" dirty="0"/>
              <a:t> of each </a:t>
            </a:r>
            <a:r>
              <a:rPr lang="en-US" altLang="x-none" b="1" dirty="0"/>
              <a:t>process,</a:t>
            </a:r>
            <a:r>
              <a:rPr lang="en-US" altLang="x-none" dirty="0"/>
              <a:t> and </a:t>
            </a:r>
            <a:r>
              <a:rPr lang="en-US" altLang="x-none" b="1" dirty="0"/>
              <a:t>message</a:t>
            </a:r>
            <a:r>
              <a:rPr lang="en-US" altLang="x-none" dirty="0"/>
              <a:t> of each </a:t>
            </a:r>
            <a:r>
              <a:rPr lang="en-US" altLang="x-none" b="1" dirty="0"/>
              <a:t>channel</a:t>
            </a:r>
            <a:r>
              <a:rPr lang="en-US" altLang="x-none" dirty="0"/>
              <a:t> that is in the cut }</a:t>
            </a:r>
          </a:p>
        </p:txBody>
      </p:sp>
    </p:spTree>
    <p:extLst>
      <p:ext uri="{BB962C8B-B14F-4D97-AF65-F5344CB8AC3E}">
        <p14:creationId xmlns:p14="http://schemas.microsoft.com/office/powerpoint/2010/main" val="250269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consistent cut </a:t>
            </a:r>
            <a:r>
              <a:rPr lang="en-US" dirty="0"/>
              <a:t>is a cut that </a:t>
            </a:r>
            <a:r>
              <a:rPr lang="en-US" b="1" dirty="0"/>
              <a:t>respects causality of events</a:t>
            </a:r>
          </a:p>
          <a:p>
            <a:endParaRPr lang="en-US" dirty="0"/>
          </a:p>
          <a:p>
            <a:r>
              <a:rPr lang="en-US" dirty="0"/>
              <a:t>A cut </a:t>
            </a:r>
            <a:r>
              <a:rPr lang="en-US" b="1" dirty="0"/>
              <a:t>C</a:t>
            </a:r>
            <a:r>
              <a:rPr lang="en-US" dirty="0"/>
              <a:t>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when: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pair of events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, if: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y</a:t>
            </a:r>
            <a:r>
              <a:rPr lang="en-US" dirty="0"/>
              <a:t> is in the cut, 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x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y,</a:t>
            </a:r>
          </a:p>
          <a:p>
            <a:pPr lvl="1"/>
            <a:r>
              <a:rPr lang="en-US" dirty="0">
                <a:sym typeface="Wingdings"/>
              </a:rPr>
              <a:t>then, event </a:t>
            </a:r>
            <a:r>
              <a:rPr lang="en-US" b="1" dirty="0">
                <a:sym typeface="Wingdings"/>
              </a:rPr>
              <a:t>x</a:t>
            </a:r>
            <a:r>
              <a:rPr lang="en-US" dirty="0">
                <a:sym typeface="Wingdings"/>
              </a:rPr>
              <a:t> is also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in the cut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</p:spTree>
    <p:extLst>
      <p:ext uri="{BB962C8B-B14F-4D97-AF65-F5344CB8AC3E}">
        <p14:creationId xmlns:p14="http://schemas.microsoft.com/office/powerpoint/2010/main" val="29694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85997" y="1638918"/>
            <a:ext cx="2543715" cy="4364576"/>
            <a:chOff x="1385997" y="1638918"/>
            <a:chExt cx="2543715" cy="4364576"/>
          </a:xfrm>
        </p:grpSpPr>
        <p:cxnSp>
          <p:nvCxnSpPr>
            <p:cNvPr id="37" name="Curved Connector 36"/>
            <p:cNvCxnSpPr/>
            <p:nvPr/>
          </p:nvCxnSpPr>
          <p:spPr>
            <a:xfrm rot="5400000">
              <a:off x="1092041" y="3200868"/>
              <a:ext cx="3659159" cy="535259"/>
            </a:xfrm>
            <a:prstGeom prst="curvedConnector3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85997" y="5295608"/>
              <a:ext cx="2543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H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F and H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7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returns a 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5377036" y="3422540"/>
            <a:ext cx="2163336" cy="837534"/>
          </a:xfrm>
          <a:prstGeom prst="wedgeRoundRectCallout">
            <a:avLst>
              <a:gd name="adj1" fmla="val -35953"/>
              <a:gd name="adj2" fmla="val 117533"/>
              <a:gd name="adj3" fmla="val 16667"/>
            </a:avLst>
          </a:prstGeom>
          <a:solidFill>
            <a:srgbClr val="FFFF00">
              <a:alpha val="82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n-lt"/>
              </a:rPr>
              <a:t>C-L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can’t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return this cut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01" y="5986299"/>
            <a:ext cx="76452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C-L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ensures that if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cut, then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</a:t>
            </a:r>
          </a:p>
        </p:txBody>
      </p:sp>
    </p:spTree>
    <p:extLst>
      <p:ext uri="{BB962C8B-B14F-4D97-AF65-F5344CB8AC3E}">
        <p14:creationId xmlns:p14="http://schemas.microsoft.com/office/powerpoint/2010/main" val="270973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</a:t>
            </a:r>
            <a:r>
              <a:rPr lang="en-US" dirty="0">
                <a:solidFill>
                  <a:srgbClr val="FF0000"/>
                </a:solidFill>
              </a:rPr>
              <a:t>can’t</a:t>
            </a:r>
            <a:r>
              <a:rPr lang="en-US" dirty="0"/>
              <a:t> return this inconsistent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840390" y="1687551"/>
            <a:ext cx="1426595" cy="3404839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595" h="3404839">
                <a:moveTo>
                  <a:pt x="1010283" y="3404839"/>
                </a:moveTo>
                <a:cubicBezTo>
                  <a:pt x="595829" y="2925956"/>
                  <a:pt x="181376" y="2447073"/>
                  <a:pt x="51278" y="2074127"/>
                </a:cubicBezTo>
                <a:cubicBezTo>
                  <a:pt x="-78820" y="1701181"/>
                  <a:pt x="59952" y="1372839"/>
                  <a:pt x="229698" y="1167161"/>
                </a:cubicBezTo>
                <a:cubicBezTo>
                  <a:pt x="399444" y="961483"/>
                  <a:pt x="870273" y="1034586"/>
                  <a:pt x="1069756" y="840059"/>
                </a:cubicBezTo>
                <a:cubicBezTo>
                  <a:pt x="1269239" y="645532"/>
                  <a:pt x="1347917" y="322766"/>
                  <a:pt x="1426595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900000">
            <a:off x="4070615" y="337398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snap!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76581" y="1647934"/>
            <a:ext cx="976317" cy="3360235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998021 w 1414333"/>
              <a:gd name="connsiteY0" fmla="*/ 3404839 h 3404839"/>
              <a:gd name="connsiteX1" fmla="*/ 39016 w 1414333"/>
              <a:gd name="connsiteY1" fmla="*/ 2074127 h 3404839"/>
              <a:gd name="connsiteX2" fmla="*/ 217436 w 1414333"/>
              <a:gd name="connsiteY2" fmla="*/ 1167161 h 3404839"/>
              <a:gd name="connsiteX3" fmla="*/ 507367 w 1414333"/>
              <a:gd name="connsiteY3" fmla="*/ 475786 h 3404839"/>
              <a:gd name="connsiteX4" fmla="*/ 1414333 w 1414333"/>
              <a:gd name="connsiteY4" fmla="*/ 0 h 3404839"/>
              <a:gd name="connsiteX0" fmla="*/ 1021540 w 1437852"/>
              <a:gd name="connsiteY0" fmla="*/ 3404839 h 3404839"/>
              <a:gd name="connsiteX1" fmla="*/ 62535 w 1437852"/>
              <a:gd name="connsiteY1" fmla="*/ 2074127 h 3404839"/>
              <a:gd name="connsiteX2" fmla="*/ 240955 w 1437852"/>
              <a:gd name="connsiteY2" fmla="*/ 1167161 h 3404839"/>
              <a:gd name="connsiteX3" fmla="*/ 1437852 w 1437852"/>
              <a:gd name="connsiteY3" fmla="*/ 0 h 3404839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1047680 w 1047680"/>
              <a:gd name="connsiteY0" fmla="*/ 3523785 h 3523785"/>
              <a:gd name="connsiteX1" fmla="*/ 88675 w 1047680"/>
              <a:gd name="connsiteY1" fmla="*/ 2193073 h 3523785"/>
              <a:gd name="connsiteX2" fmla="*/ 62656 w 1047680"/>
              <a:gd name="connsiteY2" fmla="*/ 1483112 h 3523785"/>
              <a:gd name="connsiteX3" fmla="*/ 267095 w 1047680"/>
              <a:gd name="connsiteY3" fmla="*/ 1286107 h 3523785"/>
              <a:gd name="connsiteX4" fmla="*/ 490119 w 1047680"/>
              <a:gd name="connsiteY4" fmla="*/ 0 h 3523785"/>
              <a:gd name="connsiteX0" fmla="*/ 1059472 w 1059472"/>
              <a:gd name="connsiteY0" fmla="*/ 3523785 h 3523785"/>
              <a:gd name="connsiteX1" fmla="*/ 100467 w 1059472"/>
              <a:gd name="connsiteY1" fmla="*/ 2193073 h 3523785"/>
              <a:gd name="connsiteX2" fmla="*/ 74448 w 1059472"/>
              <a:gd name="connsiteY2" fmla="*/ 1483112 h 3523785"/>
              <a:gd name="connsiteX3" fmla="*/ 501911 w 1059472"/>
              <a:gd name="connsiteY3" fmla="*/ 0 h 3523785"/>
              <a:gd name="connsiteX0" fmla="*/ 1026352 w 1026352"/>
              <a:gd name="connsiteY0" fmla="*/ 3523785 h 3523785"/>
              <a:gd name="connsiteX1" fmla="*/ 67347 w 1026352"/>
              <a:gd name="connsiteY1" fmla="*/ 2193073 h 3523785"/>
              <a:gd name="connsiteX2" fmla="*/ 123104 w 1026352"/>
              <a:gd name="connsiteY2" fmla="*/ 932985 h 3523785"/>
              <a:gd name="connsiteX3" fmla="*/ 468791 w 1026352"/>
              <a:gd name="connsiteY3" fmla="*/ 0 h 3523785"/>
              <a:gd name="connsiteX0" fmla="*/ 976317 w 976317"/>
              <a:gd name="connsiteY0" fmla="*/ 3523785 h 3523785"/>
              <a:gd name="connsiteX1" fmla="*/ 17312 w 976317"/>
              <a:gd name="connsiteY1" fmla="*/ 2193073 h 3523785"/>
              <a:gd name="connsiteX2" fmla="*/ 363000 w 976317"/>
              <a:gd name="connsiteY2" fmla="*/ 970156 h 3523785"/>
              <a:gd name="connsiteX3" fmla="*/ 418756 w 976317"/>
              <a:gd name="connsiteY3" fmla="*/ 0 h 3523785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360235 h 3360235"/>
              <a:gd name="connsiteX1" fmla="*/ 17312 w 976317"/>
              <a:gd name="connsiteY1" fmla="*/ 2029523 h 3360235"/>
              <a:gd name="connsiteX2" fmla="*/ 363000 w 976317"/>
              <a:gd name="connsiteY2" fmla="*/ 806606 h 3360235"/>
              <a:gd name="connsiteX3" fmla="*/ 589741 w 976317"/>
              <a:gd name="connsiteY3" fmla="*/ 0 h 336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17" h="3360235">
                <a:moveTo>
                  <a:pt x="976317" y="3360235"/>
                </a:moveTo>
                <a:cubicBezTo>
                  <a:pt x="561863" y="2881352"/>
                  <a:pt x="119532" y="2455128"/>
                  <a:pt x="17312" y="2029523"/>
                </a:cubicBezTo>
                <a:cubicBezTo>
                  <a:pt x="-84908" y="1603918"/>
                  <a:pt x="296093" y="1172118"/>
                  <a:pt x="363000" y="806606"/>
                </a:cubicBezTo>
                <a:cubicBezTo>
                  <a:pt x="429907" y="441094"/>
                  <a:pt x="545291" y="331284"/>
                  <a:pt x="589741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x-none" sz="3200" dirty="0">
                <a:ea typeface="ＭＳ Ｐゴシック" charset="-128"/>
                <a:cs typeface="MS PGothic" charset="-128"/>
              </a:rPr>
              <a:t>Global State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>
                <a:ea typeface="ＭＳ Ｐゴシック" charset="-128"/>
                <a:cs typeface="MS PGothic" charset="-128"/>
              </a:rPr>
              <a:t>A global snapshot captures </a:t>
            </a:r>
          </a:p>
          <a:p>
            <a:pPr lvl="2">
              <a:lnSpc>
                <a:spcPct val="100000"/>
              </a:lnSpc>
            </a:pPr>
            <a:r>
              <a:rPr lang="en-US" altLang="x-none" sz="2200" dirty="0">
                <a:ea typeface="ＭＳ Ｐゴシック" charset="-128"/>
                <a:cs typeface="MS PGothic" charset="-128"/>
              </a:rPr>
              <a:t>The local states of each process (e.g., program variables), and</a:t>
            </a:r>
          </a:p>
          <a:p>
            <a:pPr lvl="2">
              <a:lnSpc>
                <a:spcPct val="100000"/>
              </a:lnSpc>
            </a:pPr>
            <a:r>
              <a:rPr lang="en-US" altLang="x-none" sz="2200" dirty="0">
                <a:ea typeface="ＭＳ Ｐゴシック" charset="-128"/>
                <a:cs typeface="MS PGothic" charset="-128"/>
              </a:rPr>
              <a:t>The state of each communication channel</a:t>
            </a:r>
          </a:p>
          <a:p>
            <a:pPr>
              <a:lnSpc>
                <a:spcPct val="100000"/>
              </a:lnSpc>
            </a:pPr>
            <a:endParaRPr lang="en-US" altLang="x-none" sz="3200" dirty="0">
              <a:ea typeface="ＭＳ Ｐゴシック" charset="-128"/>
              <a:cs typeface="MS PGothic" charset="-128"/>
            </a:endParaRPr>
          </a:p>
          <a:p>
            <a:pPr>
              <a:lnSpc>
                <a:spcPct val="100000"/>
              </a:lnSpc>
            </a:pPr>
            <a:r>
              <a:rPr lang="en-US" altLang="x-none" sz="3200" dirty="0">
                <a:ea typeface="ＭＳ Ｐゴシック" charset="-128"/>
                <a:cs typeface="MS PGothic" charset="-128"/>
              </a:rPr>
              <a:t>Distributed Global Snapshots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>
                <a:ea typeface="ＭＳ Ｐゴシック" charset="-128"/>
                <a:cs typeface="MS PGothic" charset="-128"/>
              </a:rPr>
              <a:t>FIFO Channels: we can realize them and build on guarantees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algorithm: use marker messages to coordinate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provides a consistent cut</a:t>
            </a:r>
          </a:p>
        </p:txBody>
      </p:sp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>
                <a:ea typeface="ＭＳ Ｐゴシック" charset="-128"/>
                <a:cs typeface="MS PGothic" charset="-128"/>
              </a:rPr>
              <a:t>Take-away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Y }</a:t>
            </a:r>
          </a:p>
          <a:p>
            <a:pPr marL="0" indent="0">
              <a:buNone/>
            </a:pPr>
            <a:r>
              <a:rPr lang="en-US" dirty="0"/>
              <a:t>Q				= { R,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B, O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BCD8C0B-1762-2547-B92C-73A5D5B8845C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Y, R, V,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/>
              <a:t>Q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0CB81D-CC7A-3244-ABD9-A0EFF88A9D73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999340"/>
          </a:xfrm>
        </p:spPr>
        <p:txBody>
          <a:bodyPr/>
          <a:lstStyle/>
          <a:p>
            <a:r>
              <a:rPr lang="en-US" dirty="0"/>
              <a:t>What is the state of a </a:t>
            </a:r>
            <a:r>
              <a:rPr lang="en-US"/>
              <a:t>distributed system?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Snapshots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460070" y="388818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281" y="4412660"/>
            <a:ext cx="234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acct1 balance = $1000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acct2 balance = $2000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91" y="2880617"/>
            <a:ext cx="1392831" cy="13533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4019768"/>
            <a:ext cx="2522875" cy="1849831"/>
            <a:chOff x="152400" y="4019768"/>
            <a:chExt cx="2522875" cy="1849831"/>
          </a:xfrm>
        </p:grpSpPr>
        <p:sp>
          <p:nvSpPr>
            <p:cNvPr id="10" name="Can 9"/>
            <p:cNvSpPr/>
            <p:nvPr/>
          </p:nvSpPr>
          <p:spPr>
            <a:xfrm>
              <a:off x="2197987" y="4019768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238383"/>
              <a:ext cx="21338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acct1 balance = $1000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acct2 balance = $2000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33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/>
              <a:t>Q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{G, Y, R, V, B, O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734EBA-5CE1-2441-AB4E-551A9421E008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4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R }</a:t>
            </a:r>
          </a:p>
          <a:p>
            <a:pPr marL="0" indent="0">
              <a:buNone/>
            </a:pPr>
            <a:r>
              <a:rPr lang="en-US" dirty="0"/>
              <a:t>Q				= {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8D7666-83E5-4F4E-AF0F-8B5E74ABD82F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Is this snapshot possible? And if so, how?</a:t>
            </a:r>
          </a:p>
          <a:p>
            <a:pPr marL="0" indent="0">
              <a:buNone/>
            </a:pPr>
            <a:r>
              <a:rPr lang="en-US" sz="2200" dirty="0"/>
              <a:t>P			= { G, Y }</a:t>
            </a:r>
          </a:p>
          <a:p>
            <a:pPr marL="0" indent="0">
              <a:buNone/>
            </a:pPr>
            <a:r>
              <a:rPr lang="en-US" sz="2200" dirty="0" err="1"/>
              <a:t>chan</a:t>
            </a:r>
            <a:r>
              <a:rPr lang="en-US" sz="2200" dirty="0"/>
              <a:t>(P, Q)	= { R }</a:t>
            </a:r>
          </a:p>
          <a:p>
            <a:pPr marL="0" indent="0">
              <a:buNone/>
            </a:pPr>
            <a:r>
              <a:rPr lang="en-US" sz="2200" dirty="0"/>
              <a:t>Q			= { B, O }</a:t>
            </a:r>
          </a:p>
          <a:p>
            <a:pPr marL="0" indent="0">
              <a:buNone/>
            </a:pPr>
            <a:r>
              <a:rPr lang="en-US" sz="2200" dirty="0" err="1"/>
              <a:t>chan</a:t>
            </a:r>
            <a:r>
              <a:rPr lang="en-US" sz="2200" dirty="0"/>
              <a:t>(Q, P)	= { V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#4: How are you thinking?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5170515" y="2094131"/>
            <a:ext cx="3686163" cy="1431253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2"/>
                  </a:solidFill>
                  <a:latin typeface="+mn-lt"/>
                </a:rPr>
                <a:t>B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8D7666-83E5-4F4E-AF0F-8B5E74ABD82F}"/>
              </a:ext>
            </a:extLst>
          </p:cNvPr>
          <p:cNvSpPr txBox="1"/>
          <p:nvPr/>
        </p:nvSpPr>
        <p:spPr>
          <a:xfrm>
            <a:off x="6284230" y="1397668"/>
            <a:ext cx="247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23900F03-0C95-FE43-989D-6369D327C0D3}"/>
              </a:ext>
            </a:extLst>
          </p:cNvPr>
          <p:cNvSpPr/>
          <p:nvPr/>
        </p:nvSpPr>
        <p:spPr>
          <a:xfrm>
            <a:off x="152400" y="420211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7D9CBB-5489-524A-8FE9-27F79EB4D2D3}"/>
              </a:ext>
            </a:extLst>
          </p:cNvPr>
          <p:cNvCxnSpPr/>
          <p:nvPr/>
        </p:nvCxnSpPr>
        <p:spPr>
          <a:xfrm flipV="1">
            <a:off x="733859" y="445924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8AA235-68E0-E24F-8C9A-6ED0CB12DD5D}"/>
              </a:ext>
            </a:extLst>
          </p:cNvPr>
          <p:cNvCxnSpPr/>
          <p:nvPr/>
        </p:nvCxnSpPr>
        <p:spPr>
          <a:xfrm>
            <a:off x="2455407" y="449283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rocess 29">
            <a:extLst>
              <a:ext uri="{FF2B5EF4-FFF2-40B4-BE49-F238E27FC236}">
                <a16:creationId xmlns:a16="http://schemas.microsoft.com/office/drawing/2014/main" id="{694C0854-3BA8-4544-A9D5-B79633AD3BD4}"/>
              </a:ext>
            </a:extLst>
          </p:cNvPr>
          <p:cNvSpPr/>
          <p:nvPr/>
        </p:nvSpPr>
        <p:spPr>
          <a:xfrm>
            <a:off x="152400" y="54260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74ED4C-8A6C-0649-AC64-576F162CE192}"/>
              </a:ext>
            </a:extLst>
          </p:cNvPr>
          <p:cNvCxnSpPr/>
          <p:nvPr/>
        </p:nvCxnSpPr>
        <p:spPr>
          <a:xfrm flipV="1">
            <a:off x="733859" y="5683154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7EC890-D088-0D44-BC33-39F83F0F8990}"/>
              </a:ext>
            </a:extLst>
          </p:cNvPr>
          <p:cNvSpPr txBox="1"/>
          <p:nvPr/>
        </p:nvSpPr>
        <p:spPr>
          <a:xfrm>
            <a:off x="2514715" y="442140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071E28-396F-2743-BDB1-E3C779E7BE59}"/>
              </a:ext>
            </a:extLst>
          </p:cNvPr>
          <p:cNvSpPr txBox="1"/>
          <p:nvPr/>
        </p:nvSpPr>
        <p:spPr>
          <a:xfrm>
            <a:off x="1455875" y="4052068"/>
            <a:ext cx="130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P = {G, Y}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976FE4-9923-484D-9C7C-359D93836875}"/>
              </a:ext>
            </a:extLst>
          </p:cNvPr>
          <p:cNvSpPr/>
          <p:nvPr/>
        </p:nvSpPr>
        <p:spPr>
          <a:xfrm rot="19950626">
            <a:off x="2014336" y="440789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C658DB-E42D-2845-AC4F-8E33966CEEA6}"/>
              </a:ext>
            </a:extLst>
          </p:cNvPr>
          <p:cNvCxnSpPr>
            <a:cxnSpLocks/>
          </p:cNvCxnSpPr>
          <p:nvPr/>
        </p:nvCxnSpPr>
        <p:spPr>
          <a:xfrm flipV="1">
            <a:off x="2313876" y="4490564"/>
            <a:ext cx="1586345" cy="1226184"/>
          </a:xfrm>
          <a:prstGeom prst="straightConnector1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C28BFD-71FE-224C-8063-E64958C04281}"/>
              </a:ext>
            </a:extLst>
          </p:cNvPr>
          <p:cNvCxnSpPr>
            <a:cxnSpLocks/>
          </p:cNvCxnSpPr>
          <p:nvPr/>
        </p:nvCxnSpPr>
        <p:spPr>
          <a:xfrm flipV="1">
            <a:off x="1959226" y="4500818"/>
            <a:ext cx="1586345" cy="1226184"/>
          </a:xfrm>
          <a:prstGeom prst="straightConnector1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2A8387E-5DC8-2E4B-90BC-A753B7710E24}"/>
              </a:ext>
            </a:extLst>
          </p:cNvPr>
          <p:cNvSpPr/>
          <p:nvPr/>
        </p:nvSpPr>
        <p:spPr>
          <a:xfrm rot="19950626">
            <a:off x="2998549" y="5616056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940F9C-3E0C-0543-8C58-34F568A5EB04}"/>
              </a:ext>
            </a:extLst>
          </p:cNvPr>
          <p:cNvSpPr txBox="1"/>
          <p:nvPr/>
        </p:nvSpPr>
        <p:spPr>
          <a:xfrm>
            <a:off x="2462230" y="5834312"/>
            <a:ext cx="12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Q = {B, O}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590841-C7E6-1E49-8226-28F2CCEC1303}"/>
              </a:ext>
            </a:extLst>
          </p:cNvPr>
          <p:cNvSpPr/>
          <p:nvPr/>
        </p:nvSpPr>
        <p:spPr>
          <a:xfrm>
            <a:off x="3111596" y="5132942"/>
            <a:ext cx="277258" cy="2772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469DF0-ACBE-084A-A289-AFCCE1460044}"/>
              </a:ext>
            </a:extLst>
          </p:cNvPr>
          <p:cNvSpPr/>
          <p:nvPr/>
        </p:nvSpPr>
        <p:spPr>
          <a:xfrm>
            <a:off x="1998256" y="5132942"/>
            <a:ext cx="277258" cy="277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0B44E92-79C0-9E47-B0F4-FFF6FA1A21A0}"/>
              </a:ext>
            </a:extLst>
          </p:cNvPr>
          <p:cNvCxnSpPr>
            <a:cxnSpLocks/>
          </p:cNvCxnSpPr>
          <p:nvPr/>
        </p:nvCxnSpPr>
        <p:spPr>
          <a:xfrm>
            <a:off x="4225134" y="4482799"/>
            <a:ext cx="1586345" cy="1226184"/>
          </a:xfrm>
          <a:prstGeom prst="straightConnector1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2C46307-C55B-1949-9037-7116D89DF898}"/>
              </a:ext>
            </a:extLst>
          </p:cNvPr>
          <p:cNvSpPr/>
          <p:nvPr/>
        </p:nvSpPr>
        <p:spPr>
          <a:xfrm>
            <a:off x="4731006" y="5132942"/>
            <a:ext cx="277258" cy="2772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75ACA9-5B50-F047-8141-1C4DEBC53CE1}"/>
              </a:ext>
            </a:extLst>
          </p:cNvPr>
          <p:cNvSpPr/>
          <p:nvPr/>
        </p:nvSpPr>
        <p:spPr>
          <a:xfrm rot="19950626">
            <a:off x="3969752" y="4407890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69A40B0-2E99-444A-A32B-01D0FB1DD8AE}"/>
              </a:ext>
            </a:extLst>
          </p:cNvPr>
          <p:cNvSpPr/>
          <p:nvPr/>
        </p:nvSpPr>
        <p:spPr>
          <a:xfrm>
            <a:off x="3633783" y="4166202"/>
            <a:ext cx="2373189" cy="1830683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3069010 w 3136918"/>
              <a:gd name="connsiteY0" fmla="*/ 2585797 h 2585797"/>
              <a:gd name="connsiteX1" fmla="*/ 2110005 w 3136918"/>
              <a:gd name="connsiteY1" fmla="*/ 1255085 h 2585797"/>
              <a:gd name="connsiteX2" fmla="*/ 2288425 w 3136918"/>
              <a:gd name="connsiteY2" fmla="*/ 348119 h 2585797"/>
              <a:gd name="connsiteX3" fmla="*/ 3128483 w 3136918"/>
              <a:gd name="connsiteY3" fmla="*/ 21017 h 2585797"/>
              <a:gd name="connsiteX4" fmla="*/ 1342 w 3136918"/>
              <a:gd name="connsiteY4" fmla="*/ 731965 h 2585797"/>
              <a:gd name="connsiteX0" fmla="*/ 3071263 w 3071263"/>
              <a:gd name="connsiteY0" fmla="*/ 2247720 h 2247720"/>
              <a:gd name="connsiteX1" fmla="*/ 2112258 w 3071263"/>
              <a:gd name="connsiteY1" fmla="*/ 917008 h 2247720"/>
              <a:gd name="connsiteX2" fmla="*/ 2290678 w 3071263"/>
              <a:gd name="connsiteY2" fmla="*/ 10042 h 2247720"/>
              <a:gd name="connsiteX3" fmla="*/ 966270 w 3071263"/>
              <a:gd name="connsiteY3" fmla="*/ 1500165 h 2247720"/>
              <a:gd name="connsiteX4" fmla="*/ 3595 w 3071263"/>
              <a:gd name="connsiteY4" fmla="*/ 393888 h 2247720"/>
              <a:gd name="connsiteX0" fmla="*/ 3071263 w 3071263"/>
              <a:gd name="connsiteY0" fmla="*/ 1853832 h 1853832"/>
              <a:gd name="connsiteX1" fmla="*/ 2112258 w 3071263"/>
              <a:gd name="connsiteY1" fmla="*/ 523120 h 1853832"/>
              <a:gd name="connsiteX2" fmla="*/ 966270 w 3071263"/>
              <a:gd name="connsiteY2" fmla="*/ 1106277 h 1853832"/>
              <a:gd name="connsiteX3" fmla="*/ 3595 w 3071263"/>
              <a:gd name="connsiteY3" fmla="*/ 0 h 1853832"/>
              <a:gd name="connsiteX0" fmla="*/ 3071263 w 3071263"/>
              <a:gd name="connsiteY0" fmla="*/ 1853832 h 1853832"/>
              <a:gd name="connsiteX1" fmla="*/ 2112258 w 3071263"/>
              <a:gd name="connsiteY1" fmla="*/ 523120 h 1853832"/>
              <a:gd name="connsiteX2" fmla="*/ 966270 w 3071263"/>
              <a:gd name="connsiteY2" fmla="*/ 1106277 h 1853832"/>
              <a:gd name="connsiteX3" fmla="*/ 3595 w 3071263"/>
              <a:gd name="connsiteY3" fmla="*/ 0 h 1853832"/>
              <a:gd name="connsiteX0" fmla="*/ 3073383 w 3073383"/>
              <a:gd name="connsiteY0" fmla="*/ 1853832 h 1853832"/>
              <a:gd name="connsiteX1" fmla="*/ 2114378 w 3073383"/>
              <a:gd name="connsiteY1" fmla="*/ 523120 h 1853832"/>
              <a:gd name="connsiteX2" fmla="*/ 968390 w 3073383"/>
              <a:gd name="connsiteY2" fmla="*/ 1106277 h 1853832"/>
              <a:gd name="connsiteX3" fmla="*/ 5715 w 3073383"/>
              <a:gd name="connsiteY3" fmla="*/ 0 h 1853832"/>
              <a:gd name="connsiteX0" fmla="*/ 3073383 w 3088468"/>
              <a:gd name="connsiteY0" fmla="*/ 1853832 h 1853832"/>
              <a:gd name="connsiteX1" fmla="*/ 2114378 w 3088468"/>
              <a:gd name="connsiteY1" fmla="*/ 523120 h 1853832"/>
              <a:gd name="connsiteX2" fmla="*/ 968390 w 3088468"/>
              <a:gd name="connsiteY2" fmla="*/ 1106277 h 1853832"/>
              <a:gd name="connsiteX3" fmla="*/ 5715 w 3088468"/>
              <a:gd name="connsiteY3" fmla="*/ 0 h 1853832"/>
              <a:gd name="connsiteX0" fmla="*/ 3073383 w 3087011"/>
              <a:gd name="connsiteY0" fmla="*/ 1853832 h 1853832"/>
              <a:gd name="connsiteX1" fmla="*/ 2114378 w 3087011"/>
              <a:gd name="connsiteY1" fmla="*/ 523120 h 1853832"/>
              <a:gd name="connsiteX2" fmla="*/ 968390 w 3087011"/>
              <a:gd name="connsiteY2" fmla="*/ 1106277 h 1853832"/>
              <a:gd name="connsiteX3" fmla="*/ 5715 w 3087011"/>
              <a:gd name="connsiteY3" fmla="*/ 0 h 1853832"/>
              <a:gd name="connsiteX0" fmla="*/ 3073012 w 3086640"/>
              <a:gd name="connsiteY0" fmla="*/ 1853832 h 1853832"/>
              <a:gd name="connsiteX1" fmla="*/ 2114007 w 3086640"/>
              <a:gd name="connsiteY1" fmla="*/ 523120 h 1853832"/>
              <a:gd name="connsiteX2" fmla="*/ 968019 w 3086640"/>
              <a:gd name="connsiteY2" fmla="*/ 1106277 h 1853832"/>
              <a:gd name="connsiteX3" fmla="*/ 5344 w 3086640"/>
              <a:gd name="connsiteY3" fmla="*/ 0 h 1853832"/>
              <a:gd name="connsiteX0" fmla="*/ 3061437 w 3076697"/>
              <a:gd name="connsiteY0" fmla="*/ 1772810 h 1772810"/>
              <a:gd name="connsiteX1" fmla="*/ 2114007 w 3076697"/>
              <a:gd name="connsiteY1" fmla="*/ 523120 h 1772810"/>
              <a:gd name="connsiteX2" fmla="*/ 968019 w 3076697"/>
              <a:gd name="connsiteY2" fmla="*/ 1106277 h 1772810"/>
              <a:gd name="connsiteX3" fmla="*/ 5344 w 3076697"/>
              <a:gd name="connsiteY3" fmla="*/ 0 h 1772810"/>
              <a:gd name="connsiteX0" fmla="*/ 3061437 w 3061443"/>
              <a:gd name="connsiteY0" fmla="*/ 1772810 h 1772810"/>
              <a:gd name="connsiteX1" fmla="*/ 2114007 w 3061443"/>
              <a:gd name="connsiteY1" fmla="*/ 523120 h 1772810"/>
              <a:gd name="connsiteX2" fmla="*/ 968019 w 3061443"/>
              <a:gd name="connsiteY2" fmla="*/ 1106277 h 1772810"/>
              <a:gd name="connsiteX3" fmla="*/ 5344 w 3061443"/>
              <a:gd name="connsiteY3" fmla="*/ 0 h 1772810"/>
              <a:gd name="connsiteX0" fmla="*/ 3056093 w 3056099"/>
              <a:gd name="connsiteY0" fmla="*/ 1772810 h 1772810"/>
              <a:gd name="connsiteX1" fmla="*/ 2108663 w 3056099"/>
              <a:gd name="connsiteY1" fmla="*/ 523120 h 1772810"/>
              <a:gd name="connsiteX2" fmla="*/ 962675 w 3056099"/>
              <a:gd name="connsiteY2" fmla="*/ 1106277 h 1772810"/>
              <a:gd name="connsiteX3" fmla="*/ 0 w 3056099"/>
              <a:gd name="connsiteY3" fmla="*/ 0 h 1772810"/>
              <a:gd name="connsiteX0" fmla="*/ 2373187 w 2373193"/>
              <a:gd name="connsiteY0" fmla="*/ 1830683 h 1830683"/>
              <a:gd name="connsiteX1" fmla="*/ 1425757 w 2373193"/>
              <a:gd name="connsiteY1" fmla="*/ 580993 h 1830683"/>
              <a:gd name="connsiteX2" fmla="*/ 279769 w 2373193"/>
              <a:gd name="connsiteY2" fmla="*/ 1164150 h 1830683"/>
              <a:gd name="connsiteX3" fmla="*/ 0 w 2373193"/>
              <a:gd name="connsiteY3" fmla="*/ 0 h 1830683"/>
              <a:gd name="connsiteX0" fmla="*/ 2373187 w 2373190"/>
              <a:gd name="connsiteY0" fmla="*/ 1830683 h 1830683"/>
              <a:gd name="connsiteX1" fmla="*/ 1055368 w 2373190"/>
              <a:gd name="connsiteY1" fmla="*/ 187454 h 1830683"/>
              <a:gd name="connsiteX2" fmla="*/ 279769 w 2373190"/>
              <a:gd name="connsiteY2" fmla="*/ 1164150 h 1830683"/>
              <a:gd name="connsiteX3" fmla="*/ 0 w 2373190"/>
              <a:gd name="connsiteY3" fmla="*/ 0 h 1830683"/>
              <a:gd name="connsiteX0" fmla="*/ 2373187 w 2373190"/>
              <a:gd name="connsiteY0" fmla="*/ 1830683 h 1830683"/>
              <a:gd name="connsiteX1" fmla="*/ 1055368 w 2373190"/>
              <a:gd name="connsiteY1" fmla="*/ 187454 h 1830683"/>
              <a:gd name="connsiteX2" fmla="*/ 187171 w 2373190"/>
              <a:gd name="connsiteY2" fmla="*/ 874783 h 1830683"/>
              <a:gd name="connsiteX3" fmla="*/ 0 w 2373190"/>
              <a:gd name="connsiteY3" fmla="*/ 0 h 1830683"/>
              <a:gd name="connsiteX0" fmla="*/ 2373187 w 2373190"/>
              <a:gd name="connsiteY0" fmla="*/ 1830683 h 1830683"/>
              <a:gd name="connsiteX1" fmla="*/ 928047 w 2373190"/>
              <a:gd name="connsiteY1" fmla="*/ 199029 h 1830683"/>
              <a:gd name="connsiteX2" fmla="*/ 187171 w 2373190"/>
              <a:gd name="connsiteY2" fmla="*/ 874783 h 1830683"/>
              <a:gd name="connsiteX3" fmla="*/ 0 w 2373190"/>
              <a:gd name="connsiteY3" fmla="*/ 0 h 1830683"/>
              <a:gd name="connsiteX0" fmla="*/ 2373187 w 2373189"/>
              <a:gd name="connsiteY0" fmla="*/ 1830683 h 1830683"/>
              <a:gd name="connsiteX1" fmla="*/ 928047 w 2373189"/>
              <a:gd name="connsiteY1" fmla="*/ 199029 h 1830683"/>
              <a:gd name="connsiteX2" fmla="*/ 187171 w 2373189"/>
              <a:gd name="connsiteY2" fmla="*/ 874783 h 1830683"/>
              <a:gd name="connsiteX3" fmla="*/ 0 w 2373189"/>
              <a:gd name="connsiteY3" fmla="*/ 0 h 183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189" h="1830683">
                <a:moveTo>
                  <a:pt x="2373187" y="1830683"/>
                </a:moveTo>
                <a:cubicBezTo>
                  <a:pt x="2375422" y="1131882"/>
                  <a:pt x="1118763" y="184726"/>
                  <a:pt x="928047" y="199029"/>
                </a:cubicBezTo>
                <a:cubicBezTo>
                  <a:pt x="737331" y="213332"/>
                  <a:pt x="341846" y="907955"/>
                  <a:pt x="187171" y="874783"/>
                </a:cubicBezTo>
                <a:cubicBezTo>
                  <a:pt x="32497" y="841612"/>
                  <a:pt x="13919" y="438513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5111A0-99F4-C54A-B087-8D038F5C793A}"/>
              </a:ext>
            </a:extLst>
          </p:cNvPr>
          <p:cNvCxnSpPr>
            <a:cxnSpLocks/>
          </p:cNvCxnSpPr>
          <p:nvPr/>
        </p:nvCxnSpPr>
        <p:spPr>
          <a:xfrm flipV="1">
            <a:off x="3464948" y="4476043"/>
            <a:ext cx="1138833" cy="1251684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C6F05D-8F7D-544D-B400-BA5DF750BACE}"/>
              </a:ext>
            </a:extLst>
          </p:cNvPr>
          <p:cNvSpPr txBox="1"/>
          <p:nvPr/>
        </p:nvSpPr>
        <p:spPr>
          <a:xfrm>
            <a:off x="3652065" y="516329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</p:spTree>
    <p:extLst>
      <p:ext uri="{BB962C8B-B14F-4D97-AF65-F5344CB8AC3E}">
        <p14:creationId xmlns:p14="http://schemas.microsoft.com/office/powerpoint/2010/main" val="1852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7" grpId="0" animBg="1"/>
      <p:bldP spid="38" grpId="0"/>
      <p:bldP spid="39" grpId="0" animBg="1"/>
      <p:bldP spid="40" grpId="0" animBg="1"/>
      <p:bldP spid="42" grpId="0" animBg="1"/>
      <p:bldP spid="43" grpId="0" animBg="1"/>
      <p:bldP spid="45" grpId="0" animBg="1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67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T)	= { }</a:t>
            </a:r>
          </a:p>
          <a:p>
            <a:pPr marL="0" indent="0">
              <a:buNone/>
            </a:pPr>
            <a:r>
              <a:rPr lang="en-US" dirty="0"/>
              <a:t>Q				= {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T)	= { R }</a:t>
            </a:r>
          </a:p>
          <a:p>
            <a:pPr marL="0" indent="0">
              <a:buNone/>
            </a:pPr>
            <a:r>
              <a:rPr lang="en-US" dirty="0"/>
              <a:t>T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P)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Q)	= {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#5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112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613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15" name="Oval 14"/>
          <p:cNvSpPr/>
          <p:nvPr/>
        </p:nvSpPr>
        <p:spPr>
          <a:xfrm>
            <a:off x="7225565" y="2862484"/>
            <a:ext cx="391679" cy="39167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8973" y="3503506"/>
            <a:ext cx="391679" cy="39167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791897" y="3361790"/>
            <a:ext cx="391679" cy="391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0763" y="2881845"/>
            <a:ext cx="391679" cy="3916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745512" y="3557630"/>
            <a:ext cx="391679" cy="3916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17910" y="2865443"/>
            <a:ext cx="391679" cy="3916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C3384-816E-D94C-B269-8E680AE28772}"/>
              </a:ext>
            </a:extLst>
          </p:cNvPr>
          <p:cNvSpPr/>
          <p:nvPr/>
        </p:nvSpPr>
        <p:spPr>
          <a:xfrm>
            <a:off x="5242028" y="4693644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T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3A73DF-1C62-714E-9749-1D4E924218E2}"/>
              </a:ext>
            </a:extLst>
          </p:cNvPr>
          <p:cNvSpPr/>
          <p:nvPr/>
        </p:nvSpPr>
        <p:spPr>
          <a:xfrm rot="16200000">
            <a:off x="5119764" y="427124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4549162-8886-EA47-89DE-C3403F6AB1AE}"/>
              </a:ext>
            </a:extLst>
          </p:cNvPr>
          <p:cNvSpPr/>
          <p:nvPr/>
        </p:nvSpPr>
        <p:spPr>
          <a:xfrm rot="5400000">
            <a:off x="5651889" y="427124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CA11F16-E6BC-D248-BBAC-7851D967DBC5}"/>
              </a:ext>
            </a:extLst>
          </p:cNvPr>
          <p:cNvSpPr/>
          <p:nvPr/>
        </p:nvSpPr>
        <p:spPr>
          <a:xfrm>
            <a:off x="6026352" y="253010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5ED5FA-976A-834F-B8FB-72F00DFD8284}"/>
              </a:ext>
            </a:extLst>
          </p:cNvPr>
          <p:cNvSpPr/>
          <p:nvPr/>
        </p:nvSpPr>
        <p:spPr>
          <a:xfrm rot="10800000">
            <a:off x="6021022" y="323886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E0F3445-D22D-174A-839F-C654CA258A66}"/>
              </a:ext>
            </a:extLst>
          </p:cNvPr>
          <p:cNvSpPr/>
          <p:nvPr/>
        </p:nvSpPr>
        <p:spPr>
          <a:xfrm rot="16200000">
            <a:off x="6391431" y="4267066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9CE883F-74D0-BD43-AB91-1ABABB647D2C}"/>
              </a:ext>
            </a:extLst>
          </p:cNvPr>
          <p:cNvSpPr/>
          <p:nvPr/>
        </p:nvSpPr>
        <p:spPr>
          <a:xfrm rot="5400000">
            <a:off x="6923556" y="4267067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DB833-93AC-CB4B-86CB-42641D0C6CBB}"/>
              </a:ext>
            </a:extLst>
          </p:cNvPr>
          <p:cNvSpPr txBox="1"/>
          <p:nvPr/>
        </p:nvSpPr>
        <p:spPr>
          <a:xfrm>
            <a:off x="2199570" y="5836328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Assume P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67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T)	= { }</a:t>
            </a:r>
          </a:p>
          <a:p>
            <a:pPr marL="0" indent="0">
              <a:buNone/>
            </a:pPr>
            <a:r>
              <a:rPr lang="en-US" dirty="0"/>
              <a:t>Q				= { B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T)	= { R }</a:t>
            </a:r>
          </a:p>
          <a:p>
            <a:pPr marL="0" indent="0">
              <a:buNone/>
            </a:pPr>
            <a:r>
              <a:rPr lang="en-US" dirty="0"/>
              <a:t>T				= {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P)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Q)	= {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#6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112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613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15" name="Oval 14"/>
          <p:cNvSpPr/>
          <p:nvPr/>
        </p:nvSpPr>
        <p:spPr>
          <a:xfrm>
            <a:off x="7225565" y="2862484"/>
            <a:ext cx="391679" cy="39167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8973" y="3503506"/>
            <a:ext cx="391679" cy="39167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791897" y="3361790"/>
            <a:ext cx="391679" cy="391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0763" y="2881845"/>
            <a:ext cx="391679" cy="3916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745512" y="3557630"/>
            <a:ext cx="391679" cy="3916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17910" y="2865443"/>
            <a:ext cx="391679" cy="3916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C3384-816E-D94C-B269-8E680AE28772}"/>
              </a:ext>
            </a:extLst>
          </p:cNvPr>
          <p:cNvSpPr/>
          <p:nvPr/>
        </p:nvSpPr>
        <p:spPr>
          <a:xfrm>
            <a:off x="5242028" y="4693644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T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3A73DF-1C62-714E-9749-1D4E924218E2}"/>
              </a:ext>
            </a:extLst>
          </p:cNvPr>
          <p:cNvSpPr/>
          <p:nvPr/>
        </p:nvSpPr>
        <p:spPr>
          <a:xfrm rot="16200000">
            <a:off x="5119764" y="427124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4549162-8886-EA47-89DE-C3403F6AB1AE}"/>
              </a:ext>
            </a:extLst>
          </p:cNvPr>
          <p:cNvSpPr/>
          <p:nvPr/>
        </p:nvSpPr>
        <p:spPr>
          <a:xfrm rot="5400000">
            <a:off x="5651889" y="427124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CA11F16-E6BC-D248-BBAC-7851D967DBC5}"/>
              </a:ext>
            </a:extLst>
          </p:cNvPr>
          <p:cNvSpPr/>
          <p:nvPr/>
        </p:nvSpPr>
        <p:spPr>
          <a:xfrm>
            <a:off x="6026352" y="253010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5ED5FA-976A-834F-B8FB-72F00DFD8284}"/>
              </a:ext>
            </a:extLst>
          </p:cNvPr>
          <p:cNvSpPr/>
          <p:nvPr/>
        </p:nvSpPr>
        <p:spPr>
          <a:xfrm rot="10800000">
            <a:off x="6021022" y="323886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E0F3445-D22D-174A-839F-C654CA258A66}"/>
              </a:ext>
            </a:extLst>
          </p:cNvPr>
          <p:cNvSpPr/>
          <p:nvPr/>
        </p:nvSpPr>
        <p:spPr>
          <a:xfrm rot="16200000">
            <a:off x="6391431" y="4267066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9CE883F-74D0-BD43-AB91-1ABABB647D2C}"/>
              </a:ext>
            </a:extLst>
          </p:cNvPr>
          <p:cNvSpPr/>
          <p:nvPr/>
        </p:nvSpPr>
        <p:spPr>
          <a:xfrm rot="5400000">
            <a:off x="6923556" y="4267067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18AF0-B744-7149-B37C-766446637AB6}"/>
              </a:ext>
            </a:extLst>
          </p:cNvPr>
          <p:cNvSpPr txBox="1"/>
          <p:nvPr/>
        </p:nvSpPr>
        <p:spPr>
          <a:xfrm>
            <a:off x="2199570" y="5836328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Assume P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the system with no process failures</a:t>
            </a:r>
          </a:p>
          <a:p>
            <a:pPr lvl="1">
              <a:defRPr/>
            </a:pPr>
            <a:r>
              <a:rPr lang="en-US" dirty="0"/>
              <a:t>Each process has some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it keeps track of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two first-in, first-out, unidirectional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between every process pair P and Q</a:t>
            </a:r>
          </a:p>
          <a:p>
            <a:pPr lvl="1">
              <a:defRPr/>
            </a:pPr>
            <a:r>
              <a:rPr lang="en-US" dirty="0"/>
              <a:t>Call them </a:t>
            </a:r>
            <a:r>
              <a:rPr lang="en-US" b="1" dirty="0"/>
              <a:t>channel(P, Q) </a:t>
            </a:r>
            <a:r>
              <a:rPr lang="en-US" dirty="0"/>
              <a:t>and </a:t>
            </a:r>
            <a:r>
              <a:rPr lang="en-US" b="1" dirty="0"/>
              <a:t>channel(Q, P)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All messages sent on channels arrive intact, unduplicated, in order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channel has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state,</a:t>
            </a:r>
            <a:r>
              <a:rPr lang="en-US" dirty="0"/>
              <a:t> too: the set of messages inside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3984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/>
              <a:t>“</a:t>
            </a:r>
            <a:r>
              <a:rPr lang="en-US" sz="2800" dirty="0">
                <a:ea typeface="Helvetica Neue Medium" charset="0"/>
                <a:cs typeface="Helvetica Neue Medium" charset="0"/>
              </a:rPr>
              <a:t>All messages sent on channels arrive intact, unduplicated, in order”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Q: Arrive?</a:t>
            </a:r>
          </a:p>
          <a:p>
            <a:pPr>
              <a:lnSpc>
                <a:spcPct val="90000"/>
              </a:lnSpc>
            </a:pPr>
            <a:r>
              <a:rPr lang="en-US" dirty="0"/>
              <a:t>Q: Intact?</a:t>
            </a:r>
          </a:p>
          <a:p>
            <a:pPr>
              <a:lnSpc>
                <a:spcPct val="90000"/>
              </a:lnSpc>
            </a:pPr>
            <a:r>
              <a:rPr lang="en-US" dirty="0"/>
              <a:t>Q: Unduplicated?</a:t>
            </a:r>
          </a:p>
          <a:p>
            <a:pPr>
              <a:lnSpc>
                <a:spcPct val="90000"/>
              </a:lnSpc>
            </a:pPr>
            <a:r>
              <a:rPr lang="en-US" dirty="0"/>
              <a:t>Q: In order?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TCP provides all of these when processes don’t fail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FIFO communication channel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E38E58-8864-424F-941D-16B5E99F1476}"/>
              </a:ext>
            </a:extLst>
          </p:cNvPr>
          <p:cNvSpPr txBox="1">
            <a:spLocks/>
          </p:cNvSpPr>
          <p:nvPr/>
        </p:nvSpPr>
        <p:spPr>
          <a:xfrm>
            <a:off x="3081866" y="1642532"/>
            <a:ext cx="6062133" cy="408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At-least-once retransmission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Network layer checksums 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At-most-once deduplication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Sender include sequence numbers,</a:t>
            </a:r>
            <a:b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receiver only delivers in sequence order </a:t>
            </a:r>
          </a:p>
        </p:txBody>
      </p:sp>
    </p:spTree>
    <p:extLst>
      <p:ext uri="{BB962C8B-B14F-4D97-AF65-F5344CB8AC3E}">
        <p14:creationId xmlns:p14="http://schemas.microsoft.com/office/powerpoint/2010/main" val="3952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Global snapshot is global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distributed system has a number of processes running on a number of physical servers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processes communicate with each other via channels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snapshot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captures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</a:t>
            </a:r>
            <a:r>
              <a:rPr lang="en-US" b="1" dirty="0"/>
              <a:t>local states of each process </a:t>
            </a: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, program variables), and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state of </a:t>
            </a:r>
            <a:r>
              <a:rPr lang="en-US" b="1" dirty="0"/>
              <a:t>each communication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23D8-24EC-2845-9184-8E577DE22C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83082"/>
          </a:xfrm>
        </p:spPr>
        <p:txBody>
          <a:bodyPr/>
          <a:lstStyle/>
          <a:p>
            <a:r>
              <a:rPr lang="en-US" dirty="0"/>
              <a:t>Let’s represent process state as a set of colored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tokens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Suppose there are two processes,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model: Graphical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943" y="283088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Process 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3743" y="2830882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Process Q: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512" y="4025809"/>
            <a:ext cx="24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channel(P, Q)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521" y="5074212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channel(Q, P)</a:t>
            </a: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090" y="5580061"/>
            <a:ext cx="47690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Correct global snapshot =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Exactly one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of each token</a:t>
            </a:r>
          </a:p>
        </p:txBody>
      </p:sp>
    </p:spTree>
    <p:extLst>
      <p:ext uri="{BB962C8B-B14F-4D97-AF65-F5344CB8AC3E}">
        <p14:creationId xmlns:p14="http://schemas.microsoft.com/office/powerpoint/2010/main" val="21162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Why do we need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Checkpointing:</a:t>
            </a:r>
            <a:r>
              <a:rPr lang="en-US" dirty="0"/>
              <a:t> Restart if the application fails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Collecting garbage: </a:t>
            </a:r>
            <a:r>
              <a:rPr lang="en-US" dirty="0"/>
              <a:t>Remove objects that don’t have any references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Detecting deadlocks: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snapshot can examine the current application state</a:t>
            </a:r>
          </a:p>
          <a:p>
            <a:pPr lvl="1">
              <a:defRPr/>
            </a:pPr>
            <a:r>
              <a:rPr lang="en-US" b="1" dirty="0"/>
              <a:t>Process A</a:t>
            </a:r>
            <a:r>
              <a:rPr lang="en-US" dirty="0"/>
              <a:t> grabs </a:t>
            </a:r>
            <a:r>
              <a:rPr lang="en-US" b="1" dirty="0"/>
              <a:t>Lock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grabs 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 waits for 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 waits for </a:t>
            </a:r>
            <a:r>
              <a:rPr lang="en-US" b="1" dirty="0"/>
              <a:t>1...   ...   ...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Other debugging: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 little easier to work with than printf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0D4D7-759E-D64F-AD10-98634D650D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Just synchronize local clocks?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Each process </a:t>
            </a:r>
            <a:r>
              <a:rPr lang="en-US" altLang="x-none" b="1" dirty="0"/>
              <a:t>records state </a:t>
            </a:r>
            <a:r>
              <a:rPr lang="en-US" altLang="x-none" dirty="0"/>
              <a:t>at </a:t>
            </a:r>
            <a:r>
              <a:rPr lang="en-US" altLang="x-none" b="1" dirty="0"/>
              <a:t>some agreed-upon time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But </a:t>
            </a:r>
            <a:r>
              <a:rPr lang="en-US" altLang="x-none" b="1" dirty="0"/>
              <a:t>system clocks </a:t>
            </a:r>
            <a:r>
              <a:rPr lang="en-US" altLang="x-none" b="1" dirty="0">
                <a:solidFill>
                  <a:srgbClr val="FF0000"/>
                </a:solidFill>
              </a:rPr>
              <a:t>skew,</a:t>
            </a:r>
            <a:r>
              <a:rPr lang="en-US" altLang="x-none" dirty="0"/>
              <a:t> significantly with respect to CPU process’ clock cycle</a:t>
            </a:r>
          </a:p>
          <a:p>
            <a:pPr lvl="1"/>
            <a:r>
              <a:rPr lang="en-US" altLang="x-none" dirty="0"/>
              <a:t>And we </a:t>
            </a:r>
            <a:r>
              <a:rPr lang="en-US" altLang="x-none" b="1" dirty="0">
                <a:solidFill>
                  <a:srgbClr val="FF0000"/>
                </a:solidFill>
              </a:rPr>
              <a:t>wouldn’t record messages </a:t>
            </a:r>
            <a:r>
              <a:rPr lang="en-US" altLang="x-none" dirty="0"/>
              <a:t>between processes</a:t>
            </a:r>
          </a:p>
          <a:p>
            <a:endParaRPr lang="en-US" altLang="x-none" dirty="0"/>
          </a:p>
          <a:p>
            <a:r>
              <a:rPr lang="en-US" altLang="x-none" dirty="0"/>
              <a:t>Do we need synchronization?</a:t>
            </a:r>
          </a:p>
          <a:p>
            <a:endParaRPr lang="en-US" altLang="x-none" dirty="0"/>
          </a:p>
          <a:p>
            <a:r>
              <a:rPr lang="en-US" altLang="x-none" dirty="0"/>
              <a:t>What did Lamport realize about ordering events?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0B1F5-C347-D84D-B6CD-F310A67810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49331</TotalTime>
  <Words>2456</Words>
  <Application>Microsoft Macintosh PowerPoint</Application>
  <PresentationFormat>On-screen Show (4:3)</PresentationFormat>
  <Paragraphs>475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Whitney-BlackSC</vt:lpstr>
      <vt:lpstr>Arial</vt:lpstr>
      <vt:lpstr>Calibri</vt:lpstr>
      <vt:lpstr>Courier New</vt:lpstr>
      <vt:lpstr>Helvetica Neue Medium</vt:lpstr>
      <vt:lpstr>Times New Roman</vt:lpstr>
      <vt:lpstr>1_Office Theme</vt:lpstr>
      <vt:lpstr>Distributed Snapshots</vt:lpstr>
      <vt:lpstr>Today</vt:lpstr>
      <vt:lpstr>Distributed Snapshots</vt:lpstr>
      <vt:lpstr>System model</vt:lpstr>
      <vt:lpstr>Aside: FIFO communication channel</vt:lpstr>
      <vt:lpstr>Global snapshot is global state</vt:lpstr>
      <vt:lpstr>System model: Graphical example</vt:lpstr>
      <vt:lpstr>Why do we need snapshots?</vt:lpstr>
      <vt:lpstr>Just synchronize local clocks?</vt:lpstr>
      <vt:lpstr>When is inconsistency possible?</vt:lpstr>
      <vt:lpstr>Problem: Disappearing tokens</vt:lpstr>
      <vt:lpstr>Problem: Duplicated tokens</vt:lpstr>
      <vt:lpstr>Idea: “Marker” messages</vt:lpstr>
      <vt:lpstr>Today</vt:lpstr>
      <vt:lpstr>Chandy-Lamport algorithm: Overview</vt:lpstr>
      <vt:lpstr>Chandy-Lamport: Sending process</vt:lpstr>
      <vt:lpstr>Chandy-Lamport: Receiving process (1/2)</vt:lpstr>
      <vt:lpstr>Chandy-Lamport: Receiving process (2/2)</vt:lpstr>
      <vt:lpstr>Terminating a snapshot</vt:lpstr>
      <vt:lpstr>Today</vt:lpstr>
      <vt:lpstr>Global state as cut of system’s execution</vt:lpstr>
      <vt:lpstr>Global states and cuts</vt:lpstr>
      <vt:lpstr>Consistent versus inconsistent cuts</vt:lpstr>
      <vt:lpstr>Consistent versus inconsistent cuts</vt:lpstr>
      <vt:lpstr>C-L returns a consistent cut</vt:lpstr>
      <vt:lpstr>C-L can’t return this inconsistent cut</vt:lpstr>
      <vt:lpstr>Take-away points</vt:lpstr>
      <vt:lpstr>Chandy-Lamport Puzzle #1</vt:lpstr>
      <vt:lpstr>Chandy-Lamport Puzzle #2</vt:lpstr>
      <vt:lpstr>Chandy-Lamport Puzzle #3</vt:lpstr>
      <vt:lpstr>Chandy-Lamport Puzzle #4</vt:lpstr>
      <vt:lpstr>Puzzle #4: How are you thinking?</vt:lpstr>
      <vt:lpstr>Chandy-Lamport Puzzle #5</vt:lpstr>
      <vt:lpstr>Chandy-Lamport Puzzle #6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1899</cp:revision>
  <cp:lastPrinted>2017-09-27T11:19:21Z</cp:lastPrinted>
  <dcterms:created xsi:type="dcterms:W3CDTF">2013-10-08T01:49:25Z</dcterms:created>
  <dcterms:modified xsi:type="dcterms:W3CDTF">2021-09-20T13:37:18Z</dcterms:modified>
</cp:coreProperties>
</file>