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328" r:id="rId2"/>
    <p:sldId id="306" r:id="rId3"/>
    <p:sldId id="279" r:id="rId4"/>
    <p:sldId id="281" r:id="rId5"/>
    <p:sldId id="282" r:id="rId6"/>
    <p:sldId id="278" r:id="rId7"/>
    <p:sldId id="283" r:id="rId8"/>
    <p:sldId id="284" r:id="rId9"/>
    <p:sldId id="287" r:id="rId10"/>
    <p:sldId id="289" r:id="rId11"/>
    <p:sldId id="297" r:id="rId12"/>
    <p:sldId id="296" r:id="rId13"/>
    <p:sldId id="295" r:id="rId14"/>
    <p:sldId id="294" r:id="rId15"/>
    <p:sldId id="290" r:id="rId16"/>
    <p:sldId id="301" r:id="rId17"/>
    <p:sldId id="300" r:id="rId18"/>
    <p:sldId id="299" r:id="rId19"/>
    <p:sldId id="298" r:id="rId20"/>
    <p:sldId id="302" r:id="rId21"/>
    <p:sldId id="303" r:id="rId22"/>
    <p:sldId id="256" r:id="rId23"/>
    <p:sldId id="263" r:id="rId24"/>
    <p:sldId id="264" r:id="rId25"/>
    <p:sldId id="257" r:id="rId26"/>
    <p:sldId id="258" r:id="rId27"/>
    <p:sldId id="259" r:id="rId28"/>
    <p:sldId id="261" r:id="rId29"/>
    <p:sldId id="26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28"/>
    <p:restoredTop sz="87625"/>
  </p:normalViewPr>
  <p:slideViewPr>
    <p:cSldViewPr snapToGrid="0" snapToObjects="1">
      <p:cViewPr varScale="1">
        <p:scale>
          <a:sx n="122" d="100"/>
          <a:sy n="122" d="100"/>
        </p:scale>
        <p:origin x="10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96284-C744-6C48-BF5F-8B385FF230B9}" type="datetimeFigureOut">
              <a:rPr lang="en-US" smtClean="0"/>
              <a:t>9/14/21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DFA79-2B04-BA42-B916-7D85EAD2B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4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92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440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8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094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750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932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563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651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897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433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78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56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660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6F364A-05C7-624B-9DF6-B616FA6093B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5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59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71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87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152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42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50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35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1BC6-2A49-BD45-A046-AB1FFE4F9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4D5BBD-FF5D-0F49-A044-6A13CF4331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C9C73-F979-C74E-9028-0849A2AC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E1FD3-7177-004F-AA46-29F2104B4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7A79D-6F70-D44E-B7BE-7BF9A9F8A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56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CB75A-FA77-B049-AC5C-4E991B860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A1F5D5-1E61-8141-9680-F5632B1A1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DA4E8-F7D3-2F46-8E29-CFF95756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E0617-46CA-614D-B15C-2F37680C0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41060-6739-5D41-8EF7-FD021ACE9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3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DA933F-C607-9E49-AA78-02A4CA870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554057-7258-694A-8526-22E41AC43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1CBF1-9F16-C940-8027-2E426EB68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957EC-CE2A-8F4A-8391-BE5CD98E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EE04A-5EF7-3D4A-84FB-7CA6F3E5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1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CBF7-6654-054F-B8ED-C72F2429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D4BAF-143F-C647-99F0-EC7DE0FBB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C7D29-8887-BD48-BC88-D8FB6F4BA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B3E71-7EDA-4843-9F76-1BFC3455D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214A9-660C-1F48-8C47-3E19506E0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8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374A1-B8DE-1344-A0A3-527C37E4E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1CCA8-66CB-B748-A929-A2138780D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2BE0F-B053-7440-A317-204266A28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D8DFE-488D-C14A-BFD7-518398CD6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C6711-EAC9-0748-A7CD-7D4FFCDF2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7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8585D-A011-F546-B283-414A64C55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74FB1-FA0A-9A46-85EA-672009D69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FF5D9-4738-3143-83D6-C640CA0F4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F2363-3AAA-694D-A28F-51FF408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D9240-65F6-074E-B865-CA100A706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E4DD1-714E-044A-9AF3-BEC95B623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37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B70E5-8457-2F4F-AABF-160F68E89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EFBCF-A3C8-2849-8221-389D6E61D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3898E-B76D-3C47-99C9-474FA513B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A6B38F-ABC4-EA4D-9BAB-12C7B434F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2BD24-77C8-9A4E-AA49-F2811D315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49155A-650D-2B49-A38B-C2E487F6B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2452A2-8494-AD4C-A6B9-F17BE4A58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9A00CA-6294-B141-BC93-70A50021C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3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C5C8-78B1-544E-B879-D0250E25C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BEC0-C009-1646-A8F7-DD6351307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9D097-C84A-AD43-9B06-5D7BDCA3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70C5A-7FB4-4B4A-A3B5-C46102A59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0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7E28E-7F69-4449-BB00-4F22E537C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EA7F12-5B78-D546-B481-1A735D365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D768D-59AF-6048-97A5-8EC413C0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1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54EFD-3709-AE4C-B017-7BF86EC6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BD8F1-D78A-0544-B403-A710A7D0A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0FB696-132F-E046-A9F2-0EA785166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4252D-6E6F-C54C-90A9-7E23C9A6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C7589-F304-6745-A893-DFE6F7F8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4D26A-EECD-7343-82E2-95B76358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8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40B6-23A5-3E4F-B698-74A10E81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551D79-25BE-D641-BC62-F8E6C4A62B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9D022-2CDD-8544-B656-2E09BC99A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002BD-4F9A-B24F-9875-607DB9BE4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03762-E494-824A-9A08-DDF1676B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00F9D-0F91-2C4D-AB1E-A0B9EDAA0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9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AA19F7-C254-544E-9A55-CCCD1C08A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C88FE-9FC7-364F-856A-8BC3DE05E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4D277-CEA6-D44C-9086-31B905241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1FFCD-1616-9E47-BF00-0C4C3B9BDA0F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335CB-7531-654F-9EC1-1F877A3C1B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1AC72-28D8-1D47-B99F-8DAFFCE8A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4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divan.github.io/posts/go_concurrency_visualize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golang.org/pkg/net/rpc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golang.org/pkg/net/rpc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golang.org/pkg/net/rpc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7AE9A3-5623-4F4A-8D89-E65EEA1D902F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CS 240</a:t>
            </a:r>
          </a:p>
        </p:txBody>
      </p:sp>
    </p:spTree>
    <p:extLst>
      <p:ext uri="{BB962C8B-B14F-4D97-AF65-F5344CB8AC3E}">
        <p14:creationId xmlns:p14="http://schemas.microsoft.com/office/powerpoint/2010/main" val="4033029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(1/5)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5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(2/5)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782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(3/5)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379675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340580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06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(4/5)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10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379675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340580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4976189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460512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4618382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422743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326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Making Bank Deposits Concurrent (5/5)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10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379675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340580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4976189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460512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4618382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422743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028537-2B6E-7C46-BCD4-0B36AA5BC60E}"/>
              </a:ext>
            </a:extLst>
          </p:cNvPr>
          <p:cNvCxnSpPr>
            <a:cxnSpLocks/>
          </p:cNvCxnSpPr>
          <p:nvPr/>
        </p:nvCxnSpPr>
        <p:spPr>
          <a:xfrm>
            <a:off x="6606210" y="5791200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38C0389E-D074-E542-8037-6D3EE9DCEAB1}"/>
              </a:ext>
            </a:extLst>
          </p:cNvPr>
          <p:cNvSpPr/>
          <p:nvPr/>
        </p:nvSpPr>
        <p:spPr>
          <a:xfrm>
            <a:off x="6771864" y="5400255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$20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6B892F-DB2E-EC42-8EFA-FF50103070E6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9CD1E073-DD65-1B4B-A06F-06EA14555D11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0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(1/5)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11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(2/5)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263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(3/5)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  <a:endParaRPr lang="en-US" sz="26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3756991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338592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3399184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300823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15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(4/5)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  <a:endParaRPr lang="en-US" sz="26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4591883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420093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3756991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338592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3399184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300823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851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Bank Deposits! Yay? (5/5)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05CA8-59D7-3744-A717-29A6F859107F}"/>
              </a:ext>
            </a:extLst>
          </p:cNvPr>
          <p:cNvSpPr/>
          <p:nvPr/>
        </p:nvSpPr>
        <p:spPr>
          <a:xfrm>
            <a:off x="5214726" y="1537255"/>
            <a:ext cx="1371600" cy="457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= 0</a:t>
            </a:r>
            <a:endParaRPr lang="en-US" sz="2600" dirty="0">
              <a:solidFill>
                <a:schemeClr val="accen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x += 10</a:t>
            </a:r>
          </a:p>
          <a:p>
            <a:pPr algn="ctr"/>
            <a:r>
              <a:rPr lang="en-US" sz="26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14060-8433-E643-86C7-6C0807ED24FA}"/>
              </a:ext>
            </a:extLst>
          </p:cNvPr>
          <p:cNvSpPr/>
          <p:nvPr/>
        </p:nvSpPr>
        <p:spPr>
          <a:xfrm>
            <a:off x="7832033" y="1537255"/>
            <a:ext cx="1739354" cy="46647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Database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43F228-B2EB-A849-98AE-BC69665443B8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916015" y="2093849"/>
            <a:ext cx="124570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C47F805-0BA8-EC4E-B5E5-D80220155112}"/>
              </a:ext>
            </a:extLst>
          </p:cNvPr>
          <p:cNvSpPr/>
          <p:nvPr/>
        </p:nvSpPr>
        <p:spPr>
          <a:xfrm>
            <a:off x="2438398" y="182880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F2E5C28-1B01-A24A-BCCB-649CF3FC1D33}"/>
              </a:ext>
            </a:extLst>
          </p:cNvPr>
          <p:cNvSpPr/>
          <p:nvPr/>
        </p:nvSpPr>
        <p:spPr>
          <a:xfrm>
            <a:off x="2431773" y="1232455"/>
            <a:ext cx="1477617" cy="53008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Add($10)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970D75C-D5F7-BE4E-85E9-6C4B1EF5E95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909390" y="1497499"/>
            <a:ext cx="1219198" cy="596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6C3349-EA98-9440-A87E-2B9FA2FE8AA4}"/>
              </a:ext>
            </a:extLst>
          </p:cNvPr>
          <p:cNvCxnSpPr>
            <a:cxnSpLocks/>
          </p:cNvCxnSpPr>
          <p:nvPr/>
        </p:nvCxnSpPr>
        <p:spPr>
          <a:xfrm flipH="1">
            <a:off x="6592955" y="2968488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6FE288B-79F5-7847-8693-4F5446E73C09}"/>
              </a:ext>
            </a:extLst>
          </p:cNvPr>
          <p:cNvSpPr/>
          <p:nvPr/>
        </p:nvSpPr>
        <p:spPr>
          <a:xfrm>
            <a:off x="6751981" y="261067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5BDA618-0C14-7648-A9CE-DC550C1A24E9}"/>
              </a:ext>
            </a:extLst>
          </p:cNvPr>
          <p:cNvCxnSpPr>
            <a:cxnSpLocks/>
          </p:cNvCxnSpPr>
          <p:nvPr/>
        </p:nvCxnSpPr>
        <p:spPr>
          <a:xfrm>
            <a:off x="6592955" y="2597428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45DE668-C9AA-8F4C-98CF-CF0D93401105}"/>
              </a:ext>
            </a:extLst>
          </p:cNvPr>
          <p:cNvSpPr/>
          <p:nvPr/>
        </p:nvSpPr>
        <p:spPr>
          <a:xfrm>
            <a:off x="6758609" y="2206483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7058275-FACC-B244-A978-E2FF0356ED65}"/>
              </a:ext>
            </a:extLst>
          </p:cNvPr>
          <p:cNvCxnSpPr>
            <a:cxnSpLocks/>
          </p:cNvCxnSpPr>
          <p:nvPr/>
        </p:nvCxnSpPr>
        <p:spPr>
          <a:xfrm>
            <a:off x="6586330" y="4591883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8E0C8D-610A-DE4E-9031-55B185CBC0DB}"/>
              </a:ext>
            </a:extLst>
          </p:cNvPr>
          <p:cNvSpPr/>
          <p:nvPr/>
        </p:nvSpPr>
        <p:spPr>
          <a:xfrm>
            <a:off x="6751984" y="4200938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9AFA52-3BA2-E340-BE88-EA3AE5A23420}"/>
              </a:ext>
            </a:extLst>
          </p:cNvPr>
          <p:cNvCxnSpPr>
            <a:cxnSpLocks/>
          </p:cNvCxnSpPr>
          <p:nvPr/>
        </p:nvCxnSpPr>
        <p:spPr>
          <a:xfrm flipH="1">
            <a:off x="6612835" y="3756991"/>
            <a:ext cx="1239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87E31-9760-FB44-B65E-50E99AC35AB3}"/>
              </a:ext>
            </a:extLst>
          </p:cNvPr>
          <p:cNvSpPr/>
          <p:nvPr/>
        </p:nvSpPr>
        <p:spPr>
          <a:xfrm>
            <a:off x="6771861" y="338592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8A82E6-3F8B-4A44-AD59-A00FB45849E6}"/>
              </a:ext>
            </a:extLst>
          </p:cNvPr>
          <p:cNvCxnSpPr>
            <a:cxnSpLocks/>
          </p:cNvCxnSpPr>
          <p:nvPr/>
        </p:nvCxnSpPr>
        <p:spPr>
          <a:xfrm>
            <a:off x="6612835" y="3399184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54F80A4-1E77-4C43-98BC-DCAB19F01AEC}"/>
              </a:ext>
            </a:extLst>
          </p:cNvPr>
          <p:cNvSpPr/>
          <p:nvPr/>
        </p:nvSpPr>
        <p:spPr>
          <a:xfrm>
            <a:off x="6778489" y="3008239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028537-2B6E-7C46-BCD4-0B36AA5BC60E}"/>
              </a:ext>
            </a:extLst>
          </p:cNvPr>
          <p:cNvCxnSpPr>
            <a:cxnSpLocks/>
          </p:cNvCxnSpPr>
          <p:nvPr/>
        </p:nvCxnSpPr>
        <p:spPr>
          <a:xfrm>
            <a:off x="6606210" y="5367132"/>
            <a:ext cx="123245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38C0389E-D074-E542-8037-6D3EE9DCEAB1}"/>
              </a:ext>
            </a:extLst>
          </p:cNvPr>
          <p:cNvSpPr/>
          <p:nvPr/>
        </p:nvSpPr>
        <p:spPr>
          <a:xfrm>
            <a:off x="6771864" y="4976187"/>
            <a:ext cx="914400" cy="36576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$10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D961B62-9289-8849-AF38-FC74341AD252}"/>
              </a:ext>
            </a:extLst>
          </p:cNvPr>
          <p:cNvCxnSpPr>
            <a:cxnSpLocks/>
          </p:cNvCxnSpPr>
          <p:nvPr/>
        </p:nvCxnSpPr>
        <p:spPr>
          <a:xfrm flipH="1">
            <a:off x="901146" y="1194015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E93D9A5-9FEC-F643-87F6-ACD4A2C63A4A}"/>
              </a:ext>
            </a:extLst>
          </p:cNvPr>
          <p:cNvSpPr/>
          <p:nvPr/>
        </p:nvSpPr>
        <p:spPr>
          <a:xfrm>
            <a:off x="636102" y="534129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7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Concurrency?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70BF77-F787-A14E-89FF-3DE6839966FA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It’s like parallel that’s not in parallel</a:t>
            </a:r>
          </a:p>
        </p:txBody>
      </p:sp>
    </p:spTree>
    <p:extLst>
      <p:ext uri="{BB962C8B-B14F-4D97-AF65-F5344CB8AC3E}">
        <p14:creationId xmlns:p14="http://schemas.microsoft.com/office/powerpoint/2010/main" val="1779355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Needs to be Synchronized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62B6FB8-6DF2-324C-BF49-5894E3A95A9C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Locks –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limit access using shared memory</a:t>
            </a:r>
          </a:p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Channels –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pass information using a queue</a:t>
            </a:r>
            <a:endParaRPr lang="en-US" sz="30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929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Visualize Everything We’ve Learned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62B6FB8-6DF2-324C-BF49-5894E3A95A9C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also see many different methods of  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achieving synchronization: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http://divan.github.io/posts/go_concurrency_visualize/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34985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EA563-802A-0343-BBCD-B2A4F2D92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RPCs in Go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1019A-895B-664D-A342-F0CD8ACAA9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Networked battleship game</a:t>
            </a:r>
          </a:p>
          <a:p>
            <a:r>
              <a:rPr lang="en-US" dirty="0">
                <a:latin typeface="+mj-lt"/>
              </a:rPr>
              <a:t>CS 240</a:t>
            </a:r>
          </a:p>
        </p:txBody>
      </p:sp>
    </p:spTree>
    <p:extLst>
      <p:ext uri="{BB962C8B-B14F-4D97-AF65-F5344CB8AC3E}">
        <p14:creationId xmlns:p14="http://schemas.microsoft.com/office/powerpoint/2010/main" val="37827937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68F90-5E85-6B43-B0FF-A8C9AE22E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RPC (Remote Procedure Call)?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25DFE-2335-3945-92DC-87CCDE3DF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RPC means a client will execute some function on a remote server</a:t>
            </a:r>
          </a:p>
          <a:p>
            <a:endParaRPr lang="en-US" dirty="0"/>
          </a:p>
          <a:p>
            <a:r>
              <a:rPr lang="en-US" dirty="0"/>
              <a:t>Client make a local requests with some parameters</a:t>
            </a:r>
          </a:p>
          <a:p>
            <a:r>
              <a:rPr lang="en-US" dirty="0"/>
              <a:t>RPC library encodes the request and parameters, send them to server</a:t>
            </a:r>
          </a:p>
          <a:p>
            <a:r>
              <a:rPr lang="en-US" dirty="0"/>
              <a:t>Server decodes the request and parameters</a:t>
            </a:r>
          </a:p>
          <a:p>
            <a:r>
              <a:rPr lang="en-US" dirty="0"/>
              <a:t>Procedure is executed on the server</a:t>
            </a:r>
          </a:p>
          <a:p>
            <a:r>
              <a:rPr lang="en-US" dirty="0"/>
              <a:t>Server sends back the reply to the client</a:t>
            </a:r>
          </a:p>
        </p:txBody>
      </p:sp>
    </p:spTree>
    <p:extLst>
      <p:ext uri="{BB962C8B-B14F-4D97-AF65-F5344CB8AC3E}">
        <p14:creationId xmlns:p14="http://schemas.microsoft.com/office/powerpoint/2010/main" val="35080148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7C174-21AA-1B43-B0CB-8853A0B8C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1DC1F-85AE-E644-ADF2-16B79B78B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We will use the net/</a:t>
            </a:r>
            <a:r>
              <a:rPr lang="en-US" dirty="0" err="1"/>
              <a:t>rpc</a:t>
            </a:r>
            <a:r>
              <a:rPr lang="en-US" dirty="0"/>
              <a:t> package to implement a client and server </a:t>
            </a:r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https://golang.org/pkg/net/rpc/</a:t>
            </a:r>
            <a:endParaRPr lang="en-US" u="sng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Server side:</a:t>
            </a:r>
          </a:p>
          <a:p>
            <a:pPr lvl="1"/>
            <a:r>
              <a:rPr lang="en-US" dirty="0"/>
              <a:t>Create the server instance</a:t>
            </a:r>
          </a:p>
          <a:p>
            <a:pPr lvl="1"/>
            <a:r>
              <a:rPr lang="en-US" dirty="0"/>
              <a:t>Define the procedure</a:t>
            </a:r>
          </a:p>
          <a:p>
            <a:pPr lvl="1"/>
            <a:r>
              <a:rPr lang="en-US" dirty="0"/>
              <a:t>Listen for incoming requests</a:t>
            </a:r>
          </a:p>
          <a:p>
            <a:pPr marL="0" indent="0">
              <a:buNone/>
            </a:pPr>
            <a:r>
              <a:rPr lang="en-US" dirty="0"/>
              <a:t>Client side:</a:t>
            </a:r>
          </a:p>
          <a:p>
            <a:pPr lvl="1"/>
            <a:r>
              <a:rPr lang="en-US" dirty="0"/>
              <a:t>Create the client instance and connect to the server</a:t>
            </a:r>
          </a:p>
          <a:p>
            <a:pPr lvl="1"/>
            <a:r>
              <a:rPr lang="en-US" dirty="0"/>
              <a:t>Make the RPC</a:t>
            </a:r>
          </a:p>
        </p:txBody>
      </p:sp>
    </p:spTree>
    <p:extLst>
      <p:ext uri="{BB962C8B-B14F-4D97-AF65-F5344CB8AC3E}">
        <p14:creationId xmlns:p14="http://schemas.microsoft.com/office/powerpoint/2010/main" val="17750115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774BE-57FB-804E-A44A-BD0C8079F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Battleship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8A610-1ABB-B940-A69E-7F7B9661D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grid map on which you place your ships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2D49C0D-A434-EC4A-9E6B-FB76598AC3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3" t="1301" r="747"/>
          <a:stretch/>
        </p:blipFill>
        <p:spPr bwMode="auto">
          <a:xfrm>
            <a:off x="1914418" y="2425338"/>
            <a:ext cx="4181582" cy="419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F682C6-F561-854A-89C1-1B44E034E086}"/>
              </a:ext>
            </a:extLst>
          </p:cNvPr>
          <p:cNvSpPr txBox="1"/>
          <p:nvPr/>
        </p:nvSpPr>
        <p:spPr>
          <a:xfrm>
            <a:off x="6956460" y="4001294"/>
            <a:ext cx="4397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“Deploy attack on (N, 19)!”</a:t>
            </a:r>
          </a:p>
        </p:txBody>
      </p:sp>
      <p:sp>
        <p:nvSpPr>
          <p:cNvPr id="5" name="Explosion 2 4">
            <a:extLst>
              <a:ext uri="{FF2B5EF4-FFF2-40B4-BE49-F238E27FC236}">
                <a16:creationId xmlns:a16="http://schemas.microsoft.com/office/drawing/2014/main" id="{62434B5C-70A4-604B-9344-873344626F9A}"/>
              </a:ext>
            </a:extLst>
          </p:cNvPr>
          <p:cNvSpPr/>
          <p:nvPr/>
        </p:nvSpPr>
        <p:spPr>
          <a:xfrm>
            <a:off x="4726968" y="6214885"/>
            <a:ext cx="235450" cy="225425"/>
          </a:xfrm>
          <a:prstGeom prst="irregularSeal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5FE710-7875-3143-9ABC-D6F894348182}"/>
              </a:ext>
            </a:extLst>
          </p:cNvPr>
          <p:cNvSpPr txBox="1"/>
          <p:nvPr/>
        </p:nvSpPr>
        <p:spPr>
          <a:xfrm>
            <a:off x="6956460" y="5302681"/>
            <a:ext cx="5066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Goal: Find and sink all enemy ships</a:t>
            </a:r>
          </a:p>
        </p:txBody>
      </p:sp>
    </p:spTree>
    <p:extLst>
      <p:ext uri="{BB962C8B-B14F-4D97-AF65-F5344CB8AC3E}">
        <p14:creationId xmlns:p14="http://schemas.microsoft.com/office/powerpoint/2010/main" val="302013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59FE-722E-B845-84AB-4838AE4E3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task: Implement a Battleship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3435-5F77-3145-A1D8-13C56D460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files available on the </a:t>
            </a:r>
            <a:r>
              <a:rPr lang="en-US" dirty="0" err="1"/>
              <a:t>Campuswire</a:t>
            </a:r>
            <a:endParaRPr lang="en-US" dirty="0"/>
          </a:p>
          <a:p>
            <a:r>
              <a:rPr lang="en-US" dirty="0"/>
              <a:t>We will run a central server</a:t>
            </a:r>
          </a:p>
          <a:p>
            <a:endParaRPr lang="en-US" dirty="0"/>
          </a:p>
          <a:p>
            <a:r>
              <a:rPr lang="en-US" dirty="0"/>
              <a:t>Implement the client (</a:t>
            </a:r>
            <a:r>
              <a:rPr lang="en-US" dirty="0" err="1"/>
              <a:t>client.go</a:t>
            </a:r>
            <a:r>
              <a:rPr lang="en-US" dirty="0"/>
              <a:t>) and test it against other students</a:t>
            </a:r>
          </a:p>
        </p:txBody>
      </p:sp>
    </p:spTree>
    <p:extLst>
      <p:ext uri="{BB962C8B-B14F-4D97-AF65-F5344CB8AC3E}">
        <p14:creationId xmlns:p14="http://schemas.microsoft.com/office/powerpoint/2010/main" val="28394156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DF427-48CD-B546-A15F-E565D95EB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1 and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CEE57-9319-644C-A02B-D03992AFF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connection to the server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3"/>
              </a:rPr>
              <a:t>https://golang.org/pkg/net/rpc/</a:t>
            </a:r>
            <a:r>
              <a:rPr lang="en-US" dirty="0"/>
              <a:t> example “</a:t>
            </a:r>
            <a:r>
              <a:rPr lang="en-US" dirty="0" err="1"/>
              <a:t>rpc.DialHTTP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Must return a </a:t>
            </a:r>
            <a:r>
              <a:rPr lang="en-US" dirty="0" err="1"/>
              <a:t>rpc.Client</a:t>
            </a:r>
            <a:r>
              <a:rPr lang="en-US" dirty="0"/>
              <a:t> object</a:t>
            </a:r>
          </a:p>
          <a:p>
            <a:pPr lvl="1"/>
            <a:endParaRPr lang="en-US" dirty="0"/>
          </a:p>
          <a:p>
            <a:r>
              <a:rPr lang="en-US" dirty="0"/>
              <a:t>Make the </a:t>
            </a:r>
            <a:r>
              <a:rPr lang="en-US" dirty="0" err="1"/>
              <a:t>JoinGame</a:t>
            </a:r>
            <a:r>
              <a:rPr lang="en-US" dirty="0"/>
              <a:t> request</a:t>
            </a:r>
          </a:p>
          <a:p>
            <a:pPr lvl="1"/>
            <a:r>
              <a:rPr lang="en-US" dirty="0"/>
              <a:t>You want to call the remote </a:t>
            </a:r>
            <a:r>
              <a:rPr lang="en-US" dirty="0" err="1"/>
              <a:t>BattleshipsService.JoinGame</a:t>
            </a:r>
            <a:r>
              <a:rPr lang="en-US" dirty="0"/>
              <a:t> function</a:t>
            </a:r>
          </a:p>
          <a:p>
            <a:pPr lvl="1"/>
            <a:r>
              <a:rPr lang="en-US" dirty="0"/>
              <a:t>Parameters </a:t>
            </a:r>
            <a:r>
              <a:rPr lang="en-US" dirty="0" err="1"/>
              <a:t>PublicPlayer</a:t>
            </a:r>
            <a:r>
              <a:rPr lang="en-US" dirty="0"/>
              <a:t> and </a:t>
            </a:r>
            <a:r>
              <a:rPr lang="en-US" dirty="0" err="1"/>
              <a:t>JoinGameRequest</a:t>
            </a:r>
            <a:r>
              <a:rPr lang="en-US" dirty="0"/>
              <a:t> are defined in </a:t>
            </a:r>
            <a:r>
              <a:rPr lang="en-US" dirty="0" err="1"/>
              <a:t>common.go</a:t>
            </a:r>
            <a:endParaRPr lang="en-US" dirty="0"/>
          </a:p>
          <a:p>
            <a:pPr lvl="1"/>
            <a:r>
              <a:rPr lang="en-US" dirty="0"/>
              <a:t>See </a:t>
            </a:r>
            <a:r>
              <a:rPr lang="en-US" dirty="0">
                <a:hlinkClick r:id="rId3"/>
              </a:rPr>
              <a:t>https://golang.org/pkg/net/rpc/</a:t>
            </a:r>
            <a:r>
              <a:rPr lang="en-US" dirty="0"/>
              <a:t> example “</a:t>
            </a:r>
            <a:r>
              <a:rPr lang="en-US" dirty="0" err="1"/>
              <a:t>client.Call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92820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81E6-A248-B744-A2EB-57FB7C9A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F969C-5843-4C4F-834A-4D2D9D2CF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 the attack server</a:t>
            </a:r>
          </a:p>
          <a:p>
            <a:pPr lvl="1"/>
            <a:r>
              <a:rPr lang="en-US" dirty="0"/>
              <a:t>Tasks 1 and 2 were making requests as a client, now must accept requests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2"/>
              </a:rPr>
              <a:t>https://golang.org/pkg/net/rpc/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Examples “</a:t>
            </a:r>
            <a:r>
              <a:rPr lang="en-US" dirty="0" err="1"/>
              <a:t>rpc.Register</a:t>
            </a:r>
            <a:r>
              <a:rPr lang="en-US" dirty="0"/>
              <a:t>” and “</a:t>
            </a:r>
            <a:r>
              <a:rPr lang="en-US" dirty="0" err="1"/>
              <a:t>rpc.HandleHTTP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Create a listener to serve requests on a separate goroutine</a:t>
            </a:r>
          </a:p>
        </p:txBody>
      </p:sp>
    </p:spTree>
    <p:extLst>
      <p:ext uri="{BB962C8B-B14F-4D97-AF65-F5344CB8AC3E}">
        <p14:creationId xmlns:p14="http://schemas.microsoft.com/office/powerpoint/2010/main" val="26287556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A89FB-F368-3340-A2D3-D1F4CFF96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6D0E4-43E7-3149-B187-77A569AEE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 the turn logic</a:t>
            </a:r>
          </a:p>
          <a:p>
            <a:pPr lvl="1"/>
            <a:r>
              <a:rPr lang="en-US" dirty="0"/>
              <a:t>Hint: The turn logic can be achieved with Channels, Locks or </a:t>
            </a:r>
            <a:r>
              <a:rPr lang="en-US" dirty="0" err="1"/>
              <a:t>WaitGroups</a:t>
            </a:r>
            <a:endParaRPr lang="en-US" dirty="0"/>
          </a:p>
          <a:p>
            <a:pPr lvl="1"/>
            <a:r>
              <a:rPr lang="en-US" dirty="0"/>
              <a:t>Hint 2: When the other player attacks, you get a “token” to make one attack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After implementation is complete, you can run against other players</a:t>
            </a:r>
          </a:p>
        </p:txBody>
      </p:sp>
    </p:spTree>
    <p:extLst>
      <p:ext uri="{BB962C8B-B14F-4D97-AF65-F5344CB8AC3E}">
        <p14:creationId xmlns:p14="http://schemas.microsoft.com/office/powerpoint/2010/main" val="347641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Parallelism?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E553E4-6250-4F4F-BC92-BC2590D0C84A}"/>
              </a:ext>
            </a:extLst>
          </p:cNvPr>
          <p:cNvSpPr/>
          <p:nvPr/>
        </p:nvSpPr>
        <p:spPr>
          <a:xfrm>
            <a:off x="4293704" y="4943059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0951F6-23F2-8B45-B29B-F9B65C229A1E}"/>
              </a:ext>
            </a:extLst>
          </p:cNvPr>
          <p:cNvSpPr/>
          <p:nvPr/>
        </p:nvSpPr>
        <p:spPr>
          <a:xfrm>
            <a:off x="4293704" y="5470499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D5D255-E2FB-FA4D-BA43-B5A0759163B1}"/>
              </a:ext>
            </a:extLst>
          </p:cNvPr>
          <p:cNvSpPr/>
          <p:nvPr/>
        </p:nvSpPr>
        <p:spPr>
          <a:xfrm>
            <a:off x="2789581" y="471445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39059C-7A00-CD4E-B4A8-3DD66AB7E442}"/>
              </a:ext>
            </a:extLst>
          </p:cNvPr>
          <p:cNvSpPr/>
          <p:nvPr/>
        </p:nvSpPr>
        <p:spPr>
          <a:xfrm>
            <a:off x="2789581" y="524189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8A2454-E461-1348-B892-3433054F6A50}"/>
              </a:ext>
            </a:extLst>
          </p:cNvPr>
          <p:cNvSpPr/>
          <p:nvPr/>
        </p:nvSpPr>
        <p:spPr>
          <a:xfrm>
            <a:off x="8494641" y="52418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6F23FB-5DE5-EA4F-A49A-98ECE8599F76}"/>
              </a:ext>
            </a:extLst>
          </p:cNvPr>
          <p:cNvSpPr/>
          <p:nvPr/>
        </p:nvSpPr>
        <p:spPr>
          <a:xfrm>
            <a:off x="8494641" y="471445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CACC82-AC7A-7145-9D2A-76A9D1811606}"/>
              </a:ext>
            </a:extLst>
          </p:cNvPr>
          <p:cNvSpPr/>
          <p:nvPr/>
        </p:nvSpPr>
        <p:spPr>
          <a:xfrm>
            <a:off x="2173358" y="3049987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6E5F8C-369D-0E4B-927D-9A4880ECE50C}"/>
              </a:ext>
            </a:extLst>
          </p:cNvPr>
          <p:cNvSpPr/>
          <p:nvPr/>
        </p:nvSpPr>
        <p:spPr>
          <a:xfrm>
            <a:off x="5830958" y="3049987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81C46-A3C4-E748-9040-C9543C91C2D2}"/>
              </a:ext>
            </a:extLst>
          </p:cNvPr>
          <p:cNvSpPr/>
          <p:nvPr/>
        </p:nvSpPr>
        <p:spPr>
          <a:xfrm>
            <a:off x="1013794" y="260537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E9F98-C627-F84C-B81C-17C1750CDAC2}"/>
              </a:ext>
            </a:extLst>
          </p:cNvPr>
          <p:cNvSpPr/>
          <p:nvPr/>
        </p:nvSpPr>
        <p:spPr>
          <a:xfrm>
            <a:off x="1013794" y="310034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49E8AB-A8A7-AF48-89F5-F11F23FEE1BA}"/>
              </a:ext>
            </a:extLst>
          </p:cNvPr>
          <p:cNvSpPr/>
          <p:nvPr/>
        </p:nvSpPr>
        <p:spPr>
          <a:xfrm>
            <a:off x="9700591" y="3100347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9BA00-E4AE-CD48-A3CC-6645C81CEDC9}"/>
              </a:ext>
            </a:extLst>
          </p:cNvPr>
          <p:cNvSpPr/>
          <p:nvPr/>
        </p:nvSpPr>
        <p:spPr>
          <a:xfrm>
            <a:off x="9700591" y="259941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197722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24ECA1-48CB-344D-B641-6FB58EC2B06F}"/>
              </a:ext>
            </a:extLst>
          </p:cNvPr>
          <p:cNvSpPr/>
          <p:nvPr/>
        </p:nvSpPr>
        <p:spPr>
          <a:xfrm>
            <a:off x="2438400" y="3725189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F80C65-040E-CE49-87A2-2C23A68FD95C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C5C74F-B573-EA40-B069-D517F208CF5D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837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Concurrency?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CACC82-AC7A-7145-9D2A-76A9D1811606}"/>
              </a:ext>
            </a:extLst>
          </p:cNvPr>
          <p:cNvSpPr/>
          <p:nvPr/>
        </p:nvSpPr>
        <p:spPr>
          <a:xfrm>
            <a:off x="2173358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81C46-A3C4-E748-9040-C9543C91C2D2}"/>
              </a:ext>
            </a:extLst>
          </p:cNvPr>
          <p:cNvSpPr/>
          <p:nvPr/>
        </p:nvSpPr>
        <p:spPr>
          <a:xfrm>
            <a:off x="1013794" y="491125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E9F98-C627-F84C-B81C-17C1750CDAC2}"/>
              </a:ext>
            </a:extLst>
          </p:cNvPr>
          <p:cNvSpPr/>
          <p:nvPr/>
        </p:nvSpPr>
        <p:spPr>
          <a:xfrm>
            <a:off x="1013794" y="540622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49E8AB-A8A7-AF48-89F5-F11F23FEE1BA}"/>
              </a:ext>
            </a:extLst>
          </p:cNvPr>
          <p:cNvSpPr/>
          <p:nvPr/>
        </p:nvSpPr>
        <p:spPr>
          <a:xfrm>
            <a:off x="9700591" y="540622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9BA00-E4AE-CD48-A3CC-6645C81CEDC9}"/>
              </a:ext>
            </a:extLst>
          </p:cNvPr>
          <p:cNvSpPr/>
          <p:nvPr/>
        </p:nvSpPr>
        <p:spPr>
          <a:xfrm>
            <a:off x="9700591" y="490529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4283105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F80C65-040E-CE49-87A2-2C23A68FD95C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C5C74F-B573-EA40-B069-D517F208CF5D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1A40A7-7BF0-9146-98C6-3D648ADB5621}"/>
              </a:ext>
            </a:extLst>
          </p:cNvPr>
          <p:cNvSpPr/>
          <p:nvPr/>
        </p:nvSpPr>
        <p:spPr>
          <a:xfrm>
            <a:off x="4002158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6F2599-2BEB-6145-A911-07B9763E80B3}"/>
              </a:ext>
            </a:extLst>
          </p:cNvPr>
          <p:cNvSpPr/>
          <p:nvPr/>
        </p:nvSpPr>
        <p:spPr>
          <a:xfrm>
            <a:off x="5797827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A75DD04-73A2-934E-B5B8-E4CFA371253E}"/>
              </a:ext>
            </a:extLst>
          </p:cNvPr>
          <p:cNvSpPr/>
          <p:nvPr/>
        </p:nvSpPr>
        <p:spPr>
          <a:xfrm>
            <a:off x="7626627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072CAD9-FC48-8447-A043-BB3B55AA7B73}"/>
              </a:ext>
            </a:extLst>
          </p:cNvPr>
          <p:cNvSpPr/>
          <p:nvPr/>
        </p:nvSpPr>
        <p:spPr>
          <a:xfrm>
            <a:off x="2173358" y="3049987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4871FC9-7BE0-7349-B13F-EEE232E8DBA6}"/>
              </a:ext>
            </a:extLst>
          </p:cNvPr>
          <p:cNvSpPr/>
          <p:nvPr/>
        </p:nvSpPr>
        <p:spPr>
          <a:xfrm>
            <a:off x="5830958" y="3049987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C743B1B-F57E-AA4F-9C6C-DBD9BBDD9E64}"/>
              </a:ext>
            </a:extLst>
          </p:cNvPr>
          <p:cNvSpPr/>
          <p:nvPr/>
        </p:nvSpPr>
        <p:spPr>
          <a:xfrm>
            <a:off x="1013794" y="260537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2A3FA65-80C9-C44A-A8D4-858FE1C57710}"/>
              </a:ext>
            </a:extLst>
          </p:cNvPr>
          <p:cNvSpPr/>
          <p:nvPr/>
        </p:nvSpPr>
        <p:spPr>
          <a:xfrm>
            <a:off x="1013794" y="310034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BE7013C-3F0B-A943-AB10-0B0985ACD6F8}"/>
              </a:ext>
            </a:extLst>
          </p:cNvPr>
          <p:cNvSpPr/>
          <p:nvPr/>
        </p:nvSpPr>
        <p:spPr>
          <a:xfrm>
            <a:off x="9700591" y="3100347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9832683-F81E-9A45-B810-C6F37D745826}"/>
              </a:ext>
            </a:extLst>
          </p:cNvPr>
          <p:cNvSpPr/>
          <p:nvPr/>
        </p:nvSpPr>
        <p:spPr>
          <a:xfrm>
            <a:off x="9700591" y="259941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921C2BB-E68F-CD4E-8460-93C52A1EE0D4}"/>
              </a:ext>
            </a:extLst>
          </p:cNvPr>
          <p:cNvSpPr/>
          <p:nvPr/>
        </p:nvSpPr>
        <p:spPr>
          <a:xfrm>
            <a:off x="2438400" y="197722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16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Could be Parallel but not Always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CACC82-AC7A-7145-9D2A-76A9D1811606}"/>
              </a:ext>
            </a:extLst>
          </p:cNvPr>
          <p:cNvSpPr/>
          <p:nvPr/>
        </p:nvSpPr>
        <p:spPr>
          <a:xfrm>
            <a:off x="2173358" y="2665513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81C46-A3C4-E748-9040-C9543C91C2D2}"/>
              </a:ext>
            </a:extLst>
          </p:cNvPr>
          <p:cNvSpPr/>
          <p:nvPr/>
        </p:nvSpPr>
        <p:spPr>
          <a:xfrm>
            <a:off x="1013794" y="222106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E9F98-C627-F84C-B81C-17C1750CDAC2}"/>
              </a:ext>
            </a:extLst>
          </p:cNvPr>
          <p:cNvSpPr/>
          <p:nvPr/>
        </p:nvSpPr>
        <p:spPr>
          <a:xfrm>
            <a:off x="1013794" y="2716037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49E8AB-A8A7-AF48-89F5-F11F23FEE1BA}"/>
              </a:ext>
            </a:extLst>
          </p:cNvPr>
          <p:cNvSpPr/>
          <p:nvPr/>
        </p:nvSpPr>
        <p:spPr>
          <a:xfrm>
            <a:off x="9700591" y="2716037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9BA00-E4AE-CD48-A3CC-6645C81CEDC9}"/>
              </a:ext>
            </a:extLst>
          </p:cNvPr>
          <p:cNvSpPr/>
          <p:nvPr/>
        </p:nvSpPr>
        <p:spPr>
          <a:xfrm>
            <a:off x="9700591" y="221510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A15B6A-317B-2B49-B183-AE74E44783D5}"/>
              </a:ext>
            </a:extLst>
          </p:cNvPr>
          <p:cNvSpPr/>
          <p:nvPr/>
        </p:nvSpPr>
        <p:spPr>
          <a:xfrm>
            <a:off x="2438400" y="159291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but not Parallel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24ECA1-48CB-344D-B641-6FB58EC2B06F}"/>
              </a:ext>
            </a:extLst>
          </p:cNvPr>
          <p:cNvSpPr/>
          <p:nvPr/>
        </p:nvSpPr>
        <p:spPr>
          <a:xfrm>
            <a:off x="2438400" y="3181849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 and Parallel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F80C65-040E-CE49-87A2-2C23A68FD95C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C5C74F-B573-EA40-B069-D517F208CF5D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1A40A7-7BF0-9146-98C6-3D648ADB5621}"/>
              </a:ext>
            </a:extLst>
          </p:cNvPr>
          <p:cNvSpPr/>
          <p:nvPr/>
        </p:nvSpPr>
        <p:spPr>
          <a:xfrm>
            <a:off x="4002158" y="2665513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6F2599-2BEB-6145-A911-07B9763E80B3}"/>
              </a:ext>
            </a:extLst>
          </p:cNvPr>
          <p:cNvSpPr/>
          <p:nvPr/>
        </p:nvSpPr>
        <p:spPr>
          <a:xfrm>
            <a:off x="5797827" y="2665513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A75DD04-73A2-934E-B5B8-E4CFA371253E}"/>
              </a:ext>
            </a:extLst>
          </p:cNvPr>
          <p:cNvSpPr/>
          <p:nvPr/>
        </p:nvSpPr>
        <p:spPr>
          <a:xfrm>
            <a:off x="7626627" y="2665513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66D618D-B24C-824D-AC68-9863A56CA44D}"/>
              </a:ext>
            </a:extLst>
          </p:cNvPr>
          <p:cNvSpPr/>
          <p:nvPr/>
        </p:nvSpPr>
        <p:spPr>
          <a:xfrm>
            <a:off x="2173358" y="4359134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5F02E67-3492-4C46-8FD3-50AA4F4317E1}"/>
              </a:ext>
            </a:extLst>
          </p:cNvPr>
          <p:cNvSpPr/>
          <p:nvPr/>
        </p:nvSpPr>
        <p:spPr>
          <a:xfrm>
            <a:off x="1013794" y="3914688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6F8D6CE-8E22-D746-9D2E-1FC88EB5E7D0}"/>
              </a:ext>
            </a:extLst>
          </p:cNvPr>
          <p:cNvSpPr/>
          <p:nvPr/>
        </p:nvSpPr>
        <p:spPr>
          <a:xfrm>
            <a:off x="1013794" y="4409658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E87DB4D-C814-394C-918D-4E7D09258E15}"/>
              </a:ext>
            </a:extLst>
          </p:cNvPr>
          <p:cNvSpPr/>
          <p:nvPr/>
        </p:nvSpPr>
        <p:spPr>
          <a:xfrm>
            <a:off x="9700591" y="4409658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8335EF-6AD5-8E48-BCED-AF5DCA52BEA9}"/>
              </a:ext>
            </a:extLst>
          </p:cNvPr>
          <p:cNvSpPr/>
          <p:nvPr/>
        </p:nvSpPr>
        <p:spPr>
          <a:xfrm>
            <a:off x="9700591" y="3908722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B39DB29-639F-814C-A0D3-3A44B671FD4D}"/>
              </a:ext>
            </a:extLst>
          </p:cNvPr>
          <p:cNvSpPr/>
          <p:nvPr/>
        </p:nvSpPr>
        <p:spPr>
          <a:xfrm>
            <a:off x="4002158" y="4359134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5F46252-77BF-E743-AFCF-4B11A95BC15D}"/>
              </a:ext>
            </a:extLst>
          </p:cNvPr>
          <p:cNvSpPr/>
          <p:nvPr/>
        </p:nvSpPr>
        <p:spPr>
          <a:xfrm>
            <a:off x="5797827" y="4359134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D299386-BF48-724F-9084-8BF740B8ECB0}"/>
              </a:ext>
            </a:extLst>
          </p:cNvPr>
          <p:cNvSpPr/>
          <p:nvPr/>
        </p:nvSpPr>
        <p:spPr>
          <a:xfrm>
            <a:off x="7626627" y="4359134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B2EE75-9415-634A-ADFA-F17BF3848245}"/>
              </a:ext>
            </a:extLst>
          </p:cNvPr>
          <p:cNvSpPr/>
          <p:nvPr/>
        </p:nvSpPr>
        <p:spPr>
          <a:xfrm>
            <a:off x="2173358" y="5382862"/>
            <a:ext cx="1828800" cy="18288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C9D2AE-FDDB-9D44-B1C0-8A7FB637E8DC}"/>
              </a:ext>
            </a:extLst>
          </p:cNvPr>
          <p:cNvSpPr/>
          <p:nvPr/>
        </p:nvSpPr>
        <p:spPr>
          <a:xfrm>
            <a:off x="1013794" y="4938416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f(Z)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536E61-CD80-5C4D-B693-098D9A0379D8}"/>
              </a:ext>
            </a:extLst>
          </p:cNvPr>
          <p:cNvSpPr/>
          <p:nvPr/>
        </p:nvSpPr>
        <p:spPr>
          <a:xfrm>
            <a:off x="1013794" y="5433386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rgbClr val="7030A0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f(W)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399EFCC-F578-CD4F-B595-BFC920127A07}"/>
              </a:ext>
            </a:extLst>
          </p:cNvPr>
          <p:cNvSpPr/>
          <p:nvPr/>
        </p:nvSpPr>
        <p:spPr>
          <a:xfrm>
            <a:off x="9700591" y="5433386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rgbClr val="7030A0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f(W) = B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EA212FD-ACF7-A147-9BE9-F02FEA78CBCA}"/>
              </a:ext>
            </a:extLst>
          </p:cNvPr>
          <p:cNvSpPr/>
          <p:nvPr/>
        </p:nvSpPr>
        <p:spPr>
          <a:xfrm>
            <a:off x="9700591" y="4932450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6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f(Z) = 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4392966-AB09-EA48-B9B8-FBE9C4726A26}"/>
              </a:ext>
            </a:extLst>
          </p:cNvPr>
          <p:cNvSpPr/>
          <p:nvPr/>
        </p:nvSpPr>
        <p:spPr>
          <a:xfrm>
            <a:off x="4002158" y="5382862"/>
            <a:ext cx="1828800" cy="1828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363435-DED0-8D4E-BF98-AA00857C556E}"/>
              </a:ext>
            </a:extLst>
          </p:cNvPr>
          <p:cNvSpPr/>
          <p:nvPr/>
        </p:nvSpPr>
        <p:spPr>
          <a:xfrm>
            <a:off x="5797827" y="5382862"/>
            <a:ext cx="1828800" cy="18288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9A9E435-0014-9B45-8E34-E644C7984C79}"/>
              </a:ext>
            </a:extLst>
          </p:cNvPr>
          <p:cNvSpPr/>
          <p:nvPr/>
        </p:nvSpPr>
        <p:spPr>
          <a:xfrm>
            <a:off x="7626627" y="5382862"/>
            <a:ext cx="1828800" cy="1828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5AAFD0E-8BC7-2041-9CC2-2977742D16DC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164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 is Always Concurrent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8C4494-E4F0-C24C-942E-00264D13AF3E}"/>
              </a:ext>
            </a:extLst>
          </p:cNvPr>
          <p:cNvSpPr/>
          <p:nvPr/>
        </p:nvSpPr>
        <p:spPr>
          <a:xfrm>
            <a:off x="4293704" y="2610673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F74367-C631-1640-92B1-450D32BE583A}"/>
              </a:ext>
            </a:extLst>
          </p:cNvPr>
          <p:cNvSpPr/>
          <p:nvPr/>
        </p:nvSpPr>
        <p:spPr>
          <a:xfrm>
            <a:off x="4293704" y="3138113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6DF5C9-215C-7A44-BDF4-399E839DF76B}"/>
              </a:ext>
            </a:extLst>
          </p:cNvPr>
          <p:cNvSpPr/>
          <p:nvPr/>
        </p:nvSpPr>
        <p:spPr>
          <a:xfrm>
            <a:off x="2789581" y="2382073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816D91-4F18-534A-AE8A-FD0FFA0A01A3}"/>
              </a:ext>
            </a:extLst>
          </p:cNvPr>
          <p:cNvSpPr/>
          <p:nvPr/>
        </p:nvSpPr>
        <p:spPr>
          <a:xfrm>
            <a:off x="2789581" y="2909513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8E5EA1-D2B6-6340-B702-2F1623A98430}"/>
              </a:ext>
            </a:extLst>
          </p:cNvPr>
          <p:cNvSpPr/>
          <p:nvPr/>
        </p:nvSpPr>
        <p:spPr>
          <a:xfrm>
            <a:off x="8494641" y="290951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FF59FC-3331-2D4F-91BD-AF5A2E434E64}"/>
              </a:ext>
            </a:extLst>
          </p:cNvPr>
          <p:cNvSpPr/>
          <p:nvPr/>
        </p:nvSpPr>
        <p:spPr>
          <a:xfrm>
            <a:off x="8494641" y="238207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A576311-8F36-9141-8BD8-F301EB3D1BFE}"/>
              </a:ext>
            </a:extLst>
          </p:cNvPr>
          <p:cNvCxnSpPr/>
          <p:nvPr/>
        </p:nvCxnSpPr>
        <p:spPr>
          <a:xfrm>
            <a:off x="1524000" y="1457742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604423C-165D-FF45-AE60-0CBE091820B7}"/>
              </a:ext>
            </a:extLst>
          </p:cNvPr>
          <p:cNvSpPr/>
          <p:nvPr/>
        </p:nvSpPr>
        <p:spPr>
          <a:xfrm>
            <a:off x="9753600" y="148059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C92EF7E-44C8-BE48-84EA-156C350EEDD0}"/>
              </a:ext>
            </a:extLst>
          </p:cNvPr>
          <p:cNvSpPr/>
          <p:nvPr/>
        </p:nvSpPr>
        <p:spPr>
          <a:xfrm>
            <a:off x="2438400" y="159291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 but not Concurrent?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9DD76E4-CC72-2A4D-A26C-D255342E220D}"/>
              </a:ext>
            </a:extLst>
          </p:cNvPr>
          <p:cNvSpPr/>
          <p:nvPr/>
        </p:nvSpPr>
        <p:spPr>
          <a:xfrm>
            <a:off x="2464904" y="3526729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Nope … still concurrent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2438399" y="4604136"/>
            <a:ext cx="7315200" cy="1568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 		→ 	  Concurrent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	↛ 		Parallel</a:t>
            </a:r>
          </a:p>
        </p:txBody>
      </p:sp>
    </p:spTree>
    <p:extLst>
      <p:ext uri="{BB962C8B-B14F-4D97-AF65-F5344CB8AC3E}">
        <p14:creationId xmlns:p14="http://schemas.microsoft.com/office/powerpoint/2010/main" val="349574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Why Care about Concurrency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1271944"/>
            <a:ext cx="10071652" cy="15727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If something concurrent but not parallel takes as much time as something sequential, why make it concurrent?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E3CC6F-BC47-7643-A6A8-BC5C62E78517}"/>
              </a:ext>
            </a:extLst>
          </p:cNvPr>
          <p:cNvSpPr/>
          <p:nvPr/>
        </p:nvSpPr>
        <p:spPr>
          <a:xfrm>
            <a:off x="2173358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3D1D36-6294-4540-B744-5D4A155BBCE6}"/>
              </a:ext>
            </a:extLst>
          </p:cNvPr>
          <p:cNvSpPr/>
          <p:nvPr/>
        </p:nvSpPr>
        <p:spPr>
          <a:xfrm>
            <a:off x="1013794" y="491125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91D7DE3-DB22-B143-9580-B4FE66C11901}"/>
              </a:ext>
            </a:extLst>
          </p:cNvPr>
          <p:cNvSpPr/>
          <p:nvPr/>
        </p:nvSpPr>
        <p:spPr>
          <a:xfrm>
            <a:off x="1013794" y="5406229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8BC48C-5CAC-1A4C-97EE-19996DAD6DD6}"/>
              </a:ext>
            </a:extLst>
          </p:cNvPr>
          <p:cNvSpPr/>
          <p:nvPr/>
        </p:nvSpPr>
        <p:spPr>
          <a:xfrm>
            <a:off x="9700591" y="5406229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224339-41C0-084F-9A1C-5FC6FD5F3A41}"/>
              </a:ext>
            </a:extLst>
          </p:cNvPr>
          <p:cNvSpPr/>
          <p:nvPr/>
        </p:nvSpPr>
        <p:spPr>
          <a:xfrm>
            <a:off x="9700591" y="4905293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01547AC-F3D8-A043-9001-5981643D9442}"/>
              </a:ext>
            </a:extLst>
          </p:cNvPr>
          <p:cNvSpPr/>
          <p:nvPr/>
        </p:nvSpPr>
        <p:spPr>
          <a:xfrm>
            <a:off x="2438400" y="4534894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023B9B8-349F-C64E-87B9-2765FC536521}"/>
              </a:ext>
            </a:extLst>
          </p:cNvPr>
          <p:cNvCxnSpPr/>
          <p:nvPr/>
        </p:nvCxnSpPr>
        <p:spPr>
          <a:xfrm>
            <a:off x="1524000" y="3008244"/>
            <a:ext cx="91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7EBA011E-5E62-9548-9FA2-CA2F467F64B5}"/>
              </a:ext>
            </a:extLst>
          </p:cNvPr>
          <p:cNvSpPr/>
          <p:nvPr/>
        </p:nvSpPr>
        <p:spPr>
          <a:xfrm>
            <a:off x="9753600" y="3031101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D98172-2BBC-E245-B3A5-71B727FDB958}"/>
              </a:ext>
            </a:extLst>
          </p:cNvPr>
          <p:cNvSpPr/>
          <p:nvPr/>
        </p:nvSpPr>
        <p:spPr>
          <a:xfrm>
            <a:off x="4002158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C776095-54FB-B64A-91A1-18637A134FFA}"/>
              </a:ext>
            </a:extLst>
          </p:cNvPr>
          <p:cNvSpPr/>
          <p:nvPr/>
        </p:nvSpPr>
        <p:spPr>
          <a:xfrm>
            <a:off x="5797827" y="5355705"/>
            <a:ext cx="18288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55E36B-3552-8B46-8A27-31EB9388E4C3}"/>
              </a:ext>
            </a:extLst>
          </p:cNvPr>
          <p:cNvSpPr/>
          <p:nvPr/>
        </p:nvSpPr>
        <p:spPr>
          <a:xfrm>
            <a:off x="7626627" y="5355705"/>
            <a:ext cx="18288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AD7C526-085E-3A4A-BE3D-193DE6C8DC79}"/>
              </a:ext>
            </a:extLst>
          </p:cNvPr>
          <p:cNvSpPr/>
          <p:nvPr/>
        </p:nvSpPr>
        <p:spPr>
          <a:xfrm>
            <a:off x="2173358" y="3990892"/>
            <a:ext cx="3657600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6829B75-6AC5-0D44-8DF8-802BAF7C00E2}"/>
              </a:ext>
            </a:extLst>
          </p:cNvPr>
          <p:cNvSpPr/>
          <p:nvPr/>
        </p:nvSpPr>
        <p:spPr>
          <a:xfrm>
            <a:off x="5830958" y="3990892"/>
            <a:ext cx="365760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CD2E2A-836F-F249-AB36-1DE40C6246EA}"/>
              </a:ext>
            </a:extLst>
          </p:cNvPr>
          <p:cNvSpPr/>
          <p:nvPr/>
        </p:nvSpPr>
        <p:spPr>
          <a:xfrm>
            <a:off x="1013794" y="3546282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957755C-CE6E-4F40-82AC-132ACF7A276F}"/>
              </a:ext>
            </a:extLst>
          </p:cNvPr>
          <p:cNvSpPr/>
          <p:nvPr/>
        </p:nvSpPr>
        <p:spPr>
          <a:xfrm>
            <a:off x="1013794" y="4041252"/>
            <a:ext cx="9144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0E61286-9AB0-A543-8D68-876C49A0E16E}"/>
              </a:ext>
            </a:extLst>
          </p:cNvPr>
          <p:cNvSpPr/>
          <p:nvPr/>
        </p:nvSpPr>
        <p:spPr>
          <a:xfrm>
            <a:off x="9700591" y="4041252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2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f(Y) = B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E147438-EC6A-644A-9C88-51621DDDD994}"/>
              </a:ext>
            </a:extLst>
          </p:cNvPr>
          <p:cNvSpPr/>
          <p:nvPr/>
        </p:nvSpPr>
        <p:spPr>
          <a:xfrm>
            <a:off x="9700591" y="3540316"/>
            <a:ext cx="1828800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accent1"/>
                </a:solidFill>
                <a:latin typeface="Consolas" panose="020B0609020204030204" pitchFamily="49" charset="0"/>
                <a:ea typeface="Helvetica Neue" panose="02000503000000020004" pitchFamily="2" charset="0"/>
                <a:cs typeface="Consolas" panose="020B0609020204030204" pitchFamily="49" charset="0"/>
              </a:rPr>
              <a:t>f(X) = A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8396E34-BF52-574D-BC8B-95E0E4E69BD2}"/>
              </a:ext>
            </a:extLst>
          </p:cNvPr>
          <p:cNvSpPr/>
          <p:nvPr/>
        </p:nvSpPr>
        <p:spPr>
          <a:xfrm>
            <a:off x="2438400" y="3196423"/>
            <a:ext cx="7315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637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Concurrency is a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Design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Pattern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”Concurrency is not Parallelism” by Rob Pike : https://</a:t>
            </a:r>
            <a:r>
              <a:rPr lang="en-US" sz="1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talks.golang.org</a:t>
            </a:r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/2012/waza.slide#1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2163285"/>
            <a:ext cx="10071652" cy="2531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“Concurrency is about dealing with lots of things at once.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Parallelism is about doing lots of things at once.”</a:t>
            </a:r>
          </a:p>
          <a:p>
            <a:pPr algn="ctr"/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Rob Pike</a:t>
            </a:r>
          </a:p>
        </p:txBody>
      </p:sp>
    </p:spTree>
    <p:extLst>
      <p:ext uri="{BB962C8B-B14F-4D97-AF65-F5344CB8AC3E}">
        <p14:creationId xmlns:p14="http://schemas.microsoft.com/office/powerpoint/2010/main" val="3055986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Distributed Systems are Unpredictable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D99A16-FF3A-1740-9D02-6C42ABCB4130}"/>
              </a:ext>
            </a:extLst>
          </p:cNvPr>
          <p:cNvSpPr/>
          <p:nvPr/>
        </p:nvSpPr>
        <p:spPr>
          <a:xfrm>
            <a:off x="1060174" y="1778972"/>
            <a:ext cx="10071652" cy="3300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Servers need to react to: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Others servers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Crashes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Users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2972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6582</TotalTime>
  <Words>1146</Words>
  <Application>Microsoft Macintosh PowerPoint</Application>
  <PresentationFormat>Widescreen</PresentationFormat>
  <Paragraphs>354</Paragraphs>
  <Slides>29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Consolas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RPCs in Go </vt:lpstr>
      <vt:lpstr>What is a RPC (Remote Procedure Call)?</vt:lpstr>
      <vt:lpstr>RPC exercise</vt:lpstr>
      <vt:lpstr>Battleship</vt:lpstr>
      <vt:lpstr>Today’s task: Implement a Battleship client</vt:lpstr>
      <vt:lpstr>Task 1 and 2</vt:lpstr>
      <vt:lpstr>Task 3</vt:lpstr>
      <vt:lpstr>Task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595</cp:revision>
  <dcterms:created xsi:type="dcterms:W3CDTF">2018-08-30T13:16:47Z</dcterms:created>
  <dcterms:modified xsi:type="dcterms:W3CDTF">2021-09-14T10:05:32Z</dcterms:modified>
</cp:coreProperties>
</file>