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57" r:id="rId2"/>
    <p:sldId id="329" r:id="rId3"/>
    <p:sldId id="540" r:id="rId4"/>
    <p:sldId id="280" r:id="rId5"/>
    <p:sldId id="541" r:id="rId6"/>
    <p:sldId id="543" r:id="rId7"/>
    <p:sldId id="542" r:id="rId8"/>
    <p:sldId id="544" r:id="rId9"/>
    <p:sldId id="545" r:id="rId10"/>
    <p:sldId id="296" r:id="rId11"/>
    <p:sldId id="308" r:id="rId12"/>
    <p:sldId id="300" r:id="rId13"/>
    <p:sldId id="302" r:id="rId14"/>
    <p:sldId id="303" r:id="rId15"/>
    <p:sldId id="310" r:id="rId16"/>
    <p:sldId id="305" r:id="rId17"/>
    <p:sldId id="327" r:id="rId18"/>
    <p:sldId id="328" r:id="rId19"/>
    <p:sldId id="306" r:id="rId20"/>
    <p:sldId id="546" r:id="rId21"/>
    <p:sldId id="547" r:id="rId22"/>
    <p:sldId id="548" r:id="rId23"/>
    <p:sldId id="549" r:id="rId2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821E6-D4AA-954D-9A3D-B64230D8152B}" v="33" dt="2022-10-31T05:32:39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3810" autoAdjust="0"/>
  </p:normalViewPr>
  <p:slideViewPr>
    <p:cSldViewPr snapToGrid="0">
      <p:cViewPr varScale="1">
        <p:scale>
          <a:sx n="106" d="100"/>
          <a:sy n="106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6F821E6-D4AA-954D-9A3D-B64230D8152B}"/>
    <pc:docChg chg="modSld">
      <pc:chgData name="Marco Canini" userId="f9c31d46-c3b5-4114-aea8-426b22c5f56f" providerId="ADAL" clId="{96F821E6-D4AA-954D-9A3D-B64230D8152B}" dt="2022-10-31T05:32:39.512" v="34" actId="113"/>
      <pc:docMkLst>
        <pc:docMk/>
      </pc:docMkLst>
      <pc:sldChg chg="modSp mod">
        <pc:chgData name="Marco Canini" userId="f9c31d46-c3b5-4114-aea8-426b22c5f56f" providerId="ADAL" clId="{96F821E6-D4AA-954D-9A3D-B64230D8152B}" dt="2022-10-30T14:34:10.500" v="1" actId="20577"/>
        <pc:sldMkLst>
          <pc:docMk/>
          <pc:sldMk cId="0" sldId="257"/>
        </pc:sldMkLst>
        <pc:spChg chg="mod">
          <ac:chgData name="Marco Canini" userId="f9c31d46-c3b5-4114-aea8-426b22c5f56f" providerId="ADAL" clId="{96F821E6-D4AA-954D-9A3D-B64230D8152B}" dt="2022-10-30T14:34:10.500" v="1" actId="20577"/>
          <ac:spMkLst>
            <pc:docMk/>
            <pc:sldMk cId="0" sldId="257"/>
            <ac:spMk id="6" creationId="{A4B517CD-38E3-D94D-9437-C70C211F1BBE}"/>
          </ac:spMkLst>
        </pc:spChg>
      </pc:sldChg>
      <pc:sldChg chg="modSp">
        <pc:chgData name="Marco Canini" userId="f9c31d46-c3b5-4114-aea8-426b22c5f56f" providerId="ADAL" clId="{96F821E6-D4AA-954D-9A3D-B64230D8152B}" dt="2022-10-31T05:32:39.512" v="34" actId="113"/>
        <pc:sldMkLst>
          <pc:docMk/>
          <pc:sldMk cId="1983833582" sldId="300"/>
        </pc:sldMkLst>
        <pc:spChg chg="mod">
          <ac:chgData name="Marco Canini" userId="f9c31d46-c3b5-4114-aea8-426b22c5f56f" providerId="ADAL" clId="{96F821E6-D4AA-954D-9A3D-B64230D8152B}" dt="2022-10-31T05:32:39.512" v="34" actId="113"/>
          <ac:spMkLst>
            <pc:docMk/>
            <pc:sldMk cId="1983833582" sldId="300"/>
            <ac:spMk id="3" creationId="{00000000-0000-0000-0000-000000000000}"/>
          </ac:spMkLst>
        </pc:spChg>
      </pc:sldChg>
      <pc:sldChg chg="modSp modAnim">
        <pc:chgData name="Marco Canini" userId="f9c31d46-c3b5-4114-aea8-426b22c5f56f" providerId="ADAL" clId="{96F821E6-D4AA-954D-9A3D-B64230D8152B}" dt="2022-10-31T05:31:59" v="32" actId="20577"/>
        <pc:sldMkLst>
          <pc:docMk/>
          <pc:sldMk cId="1115987800" sldId="308"/>
        </pc:sldMkLst>
        <pc:spChg chg="mod">
          <ac:chgData name="Marco Canini" userId="f9c31d46-c3b5-4114-aea8-426b22c5f56f" providerId="ADAL" clId="{96F821E6-D4AA-954D-9A3D-B64230D8152B}" dt="2022-10-31T05:31:59" v="32" actId="20577"/>
          <ac:spMkLst>
            <pc:docMk/>
            <pc:sldMk cId="1115987800" sldId="308"/>
            <ac:spMk id="3" creationId="{00000000-0000-0000-0000-000000000000}"/>
          </ac:spMkLst>
        </pc:spChg>
      </pc:sldChg>
    </pc:docChg>
  </pc:docChgLst>
  <pc:docChgLst>
    <pc:chgData name="Marco Canini" userId="f9c31d46-c3b5-4114-aea8-426b22c5f56f" providerId="ADAL" clId="{5343BCEA-78FB-9E47-A0FE-02C9C480DAAF}"/>
    <pc:docChg chg="modSld">
      <pc:chgData name="Marco Canini" userId="f9c31d46-c3b5-4114-aea8-426b22c5f56f" providerId="ADAL" clId="{5343BCEA-78FB-9E47-A0FE-02C9C480DAAF}" dt="2018-10-07T09:18:50.319" v="9" actId="20577"/>
      <pc:docMkLst>
        <pc:docMk/>
      </pc:docMkLst>
      <pc:sldChg chg="modSp">
        <pc:chgData name="Marco Canini" userId="f9c31d46-c3b5-4114-aea8-426b22c5f56f" providerId="ADAL" clId="{5343BCEA-78FB-9E47-A0FE-02C9C480DAAF}" dt="2018-10-07T09:18:50.319" v="9" actId="20577"/>
        <pc:sldMkLst>
          <pc:docMk/>
          <pc:sldMk cId="684011109" sldId="310"/>
        </pc:sldMkLst>
        <pc:spChg chg="mod">
          <ac:chgData name="Marco Canini" userId="f9c31d46-c3b5-4114-aea8-426b22c5f56f" providerId="ADAL" clId="{5343BCEA-78FB-9E47-A0FE-02C9C480DAAF}" dt="2018-10-07T09:18:50.319" v="9" actId="20577"/>
          <ac:spMkLst>
            <pc:docMk/>
            <pc:sldMk cId="684011109" sldId="31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IDEA is to allow different replicas to become PRIMARY,</a:t>
            </a:r>
            <a:r>
              <a:rPr lang="en-US" b="1" baseline="0" dirty="0"/>
              <a:t> in other words the system moves through a SEQUENCE of what we call VIEWS.</a:t>
            </a:r>
          </a:p>
          <a:p>
            <a:endParaRPr lang="en-US" baseline="0" dirty="0"/>
          </a:p>
          <a:p>
            <a:r>
              <a:rPr lang="en-US" baseline="0" dirty="0"/>
              <a:t>In each VIEW there is a DIFFERENT DESIGNATED PRIMARY, and each view is numbered with a VIEW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38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liveness w/ 1 failure -&gt; need multiple acceptors</a:t>
            </a:r>
            <a:br>
              <a:rPr lang="en-US" dirty="0"/>
            </a:br>
            <a:r>
              <a:rPr lang="en-US" dirty="0"/>
              <a:t>No majority guaranteed -&gt; need acceptors to</a:t>
            </a:r>
            <a:r>
              <a:rPr lang="en-US" baseline="0" dirty="0"/>
              <a:t> be capable of accepting multiple values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Very similar to </a:t>
            </a:r>
            <a:r>
              <a:rPr lang="en-US" dirty="0" err="1"/>
              <a:t>Viewstamped</a:t>
            </a:r>
            <a:r>
              <a:rPr lang="en-US" dirty="0"/>
              <a:t> Replication,</a:t>
            </a:r>
            <a:r>
              <a:rPr lang="en-US" baseline="0" dirty="0"/>
              <a:t> invented concurrently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37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538BFF5-4989-D241-8025-7FAE8196E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10/30/22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10/30/22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10/30/22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10/30/22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10/30/22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10/30/22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Consensus and </a:t>
            </a:r>
            <a:r>
              <a:rPr lang="en-US" sz="4800" dirty="0" err="1"/>
              <a:t>Paxos</a:t>
            </a:r>
            <a:endParaRPr lang="en-US" sz="4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517CD-38E3-D94D-9437-C70C211F1B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/>
              <a:t>Three conceptual roles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Proposers</a:t>
            </a:r>
            <a:r>
              <a:rPr lang="en-US" sz="2400" dirty="0"/>
              <a:t> propose values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Acceptors</a:t>
            </a:r>
            <a:r>
              <a:rPr lang="en-US" sz="2400" dirty="0"/>
              <a:t> accept values, where chosen if majority accept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Learners</a:t>
            </a:r>
            <a:r>
              <a:rPr lang="en-US" sz="2400" dirty="0">
                <a:sym typeface="Wingdings"/>
              </a:rPr>
              <a:t> learn the outcome (chosen value)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/>
              <a:t>3 proposers, 1 acceptor</a:t>
            </a:r>
          </a:p>
          <a:p>
            <a:pPr lvl="1"/>
            <a:r>
              <a:rPr lang="en-US" sz="2400" dirty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ym typeface="Wingdings"/>
              </a:rPr>
              <a:t>3 proposers (distinct proposals), 3 acceptors</a:t>
            </a:r>
          </a:p>
          <a:p>
            <a:pPr lvl="1"/>
            <a:r>
              <a:rPr lang="en-US" sz="2400" dirty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/>
              <a:t>Each acceptor accepts </a:t>
            </a:r>
            <a:r>
              <a:rPr lang="en-US" sz="2800" b="1" dirty="0">
                <a:solidFill>
                  <a:schemeClr val="accent6"/>
                </a:solidFill>
              </a:rPr>
              <a:t>multiple proposals</a:t>
            </a:r>
          </a:p>
          <a:p>
            <a:pPr lvl="1"/>
            <a:r>
              <a:rPr lang="en-US" sz="2400" dirty="0"/>
              <a:t>Hopefully one of multiple accepted proposals will have a majority vote (and we determine that)</a:t>
            </a:r>
          </a:p>
          <a:p>
            <a:pPr lvl="1"/>
            <a:r>
              <a:rPr lang="en-US" sz="2400" dirty="0"/>
              <a:t>If not, rinse and repeat (more on this)</a:t>
            </a:r>
          </a:p>
          <a:p>
            <a:r>
              <a:rPr lang="en-US" sz="2800" dirty="0"/>
              <a:t>How do we select among multiple proposals?</a:t>
            </a:r>
          </a:p>
          <a:p>
            <a:pPr lvl="1"/>
            <a:r>
              <a:rPr lang="en-US" sz="2400" dirty="0"/>
              <a:t>Ordering: proposal is tuple </a:t>
            </a:r>
            <a:r>
              <a:rPr lang="en-US" sz="2400" b="1" dirty="0">
                <a:solidFill>
                  <a:schemeClr val="accent6"/>
                </a:solidFill>
              </a:rPr>
              <a:t>(proposal #, value) = (n, v)</a:t>
            </a:r>
          </a:p>
          <a:p>
            <a:pPr lvl="1"/>
            <a:r>
              <a:rPr lang="en-US" sz="2400" dirty="0"/>
              <a:t>Proposal # strictly increasing, globally unique</a:t>
            </a:r>
          </a:p>
          <a:p>
            <a:pPr lvl="1"/>
            <a:r>
              <a:rPr lang="en-US" sz="2400" dirty="0"/>
              <a:t>Globally unique?</a:t>
            </a:r>
          </a:p>
          <a:p>
            <a:pPr lvl="2"/>
            <a:r>
              <a:rPr lang="en-US" sz="2000" dirty="0"/>
              <a:t>Trick: set low-order bits to proposer’s ID</a:t>
            </a:r>
          </a:p>
          <a:p>
            <a:pPr lvl="1"/>
            <a:endParaRPr lang="en-US" sz="24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Proposers: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Ask acceptors if any accepted proposals with </a:t>
            </a:r>
            <a:r>
              <a:rPr lang="en-US" sz="2600" dirty="0" err="1"/>
              <a:t>n</a:t>
            </a:r>
            <a:r>
              <a:rPr lang="en-US" sz="2600" baseline="-25000" dirty="0" err="1"/>
              <a:t>a</a:t>
            </a:r>
            <a:r>
              <a:rPr lang="en-US" sz="2600" dirty="0"/>
              <a:t> &lt;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existing proposal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 returned, propose same value (n,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Otherwise, propose own value (n, v)</a:t>
            </a:r>
          </a:p>
          <a:p>
            <a:pPr marL="457200" lvl="1" indent="0">
              <a:buNone/>
            </a:pPr>
            <a:r>
              <a:rPr lang="en-US" dirty="0"/>
              <a:t>Note </a:t>
            </a:r>
            <a:r>
              <a:rPr lang="en-US" dirty="0">
                <a:solidFill>
                  <a:schemeClr val="accent6"/>
                </a:solidFill>
              </a:rPr>
              <a:t>altruism</a:t>
            </a:r>
            <a:r>
              <a:rPr lang="en-US" dirty="0"/>
              <a:t>: goal is to reach consensus, not “win”</a:t>
            </a:r>
          </a:p>
          <a:p>
            <a:r>
              <a:rPr lang="en-US" dirty="0">
                <a:solidFill>
                  <a:schemeClr val="accent6"/>
                </a:solidFill>
              </a:rPr>
              <a:t>Acceptors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try to accept value with highest proposal n</a:t>
            </a:r>
          </a:p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are passive and wait for the outcome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If n &gt;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endParaRPr lang="en-US" sz="2400" baseline="-25000" dirty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200" dirty="0">
                <a:solidFill>
                  <a:srgbClr val="FF0000"/>
                </a:solidFill>
              </a:rPr>
              <a:t>← promise not to accept any new proposals n’ &lt; 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If no prior proposal accepted</a:t>
            </a:r>
            <a:endParaRPr lang="en-US" sz="2400" baseline="-25000" dirty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</a:t>
            </a:r>
            <a:r>
              <a:rPr lang="en-US" dirty="0" err="1"/>
              <a:t>Ø</a:t>
            </a:r>
            <a:r>
              <a:rPr lang="en-US" dirty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/>
            <a:r>
              <a:rPr lang="en-US" sz="2400" dirty="0"/>
              <a:t>If receive promise from </a:t>
            </a:r>
            <a:r>
              <a:rPr lang="en-US" sz="2400" dirty="0">
                <a:solidFill>
                  <a:schemeClr val="accent6"/>
                </a:solidFill>
              </a:rPr>
              <a:t>majority</a:t>
            </a:r>
            <a:r>
              <a:rPr lang="en-US" sz="2400" dirty="0"/>
              <a:t> of acceptors, 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Determine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returned with highest 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dirty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Send  &lt;accept, (n,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|| v)&gt;  to acceptors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/>
            <a:r>
              <a:rPr lang="en-US" sz="2400" dirty="0"/>
              <a:t>Upon receiving &lt;accept, (n, v)&gt;,  if n ≥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,</a:t>
            </a:r>
          </a:p>
          <a:p>
            <a:pPr lvl="2"/>
            <a:r>
              <a:rPr lang="en-US" dirty="0"/>
              <a:t>Accept proposal and notify learner(s)</a:t>
            </a:r>
          </a:p>
          <a:p>
            <a:pPr marL="1371600" lvl="3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a</a:t>
            </a:r>
            <a:r>
              <a:rPr lang="en-US" sz="2400" dirty="0"/>
              <a:t> =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a</a:t>
            </a:r>
            <a:r>
              <a:rPr lang="en-US" sz="2400" dirty="0"/>
              <a:t> =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/>
              <a:t> need to know which value chosen</a:t>
            </a:r>
          </a:p>
          <a:p>
            <a:r>
              <a:rPr lang="en-US" dirty="0"/>
              <a:t>Approach #1</a:t>
            </a:r>
          </a:p>
          <a:p>
            <a:pPr lvl="1"/>
            <a:r>
              <a:rPr lang="en-US" dirty="0"/>
              <a:t>Each acceptor notifies all learners</a:t>
            </a:r>
          </a:p>
          <a:p>
            <a:pPr lvl="1"/>
            <a:r>
              <a:rPr lang="en-US" dirty="0"/>
              <a:t>More expensive</a:t>
            </a:r>
          </a:p>
          <a:p>
            <a:r>
              <a:rPr lang="en-US" dirty="0"/>
              <a:t>Approach #2</a:t>
            </a:r>
          </a:p>
          <a:p>
            <a:pPr lvl="1"/>
            <a:r>
              <a:rPr lang="en-US" dirty="0"/>
              <a:t>Elect a “distinguished learner”</a:t>
            </a:r>
          </a:p>
          <a:p>
            <a:pPr lvl="1"/>
            <a:r>
              <a:rPr lang="en-US" dirty="0"/>
              <a:t>Acceptors notify elected learner, which informs others</a:t>
            </a:r>
          </a:p>
          <a:p>
            <a:pPr lvl="1"/>
            <a:r>
              <a:rPr lang="en-US" dirty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:  Well-behaved Run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&lt;accepted, (1 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&lt;promise, 1&gt;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decide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Intuition:  if proposal with value v decided, then every higher-numbered proposal issued by any proposer has value v.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is safe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Majority 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 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Next prepare 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Often, but not always,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Completes phase 1 with proposal n0</a:t>
            </a:r>
            <a:endParaRPr lang="en-US" sz="22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0</a:t>
            </a:r>
            <a:endParaRPr lang="en-US" b="0" baseline="-25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1</a:t>
            </a:r>
            <a:endParaRPr lang="en-US" b="0" baseline="-25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71261"/>
            <a:ext cx="8534400" cy="209429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pc="-100" dirty="0"/>
              <a:t>Let different replicas assume role of primary over time</a:t>
            </a:r>
          </a:p>
          <a:p>
            <a:pPr>
              <a:spcBef>
                <a:spcPts val="1200"/>
              </a:spcBef>
            </a:pPr>
            <a:r>
              <a:rPr lang="en-US" b="1" spc="-100" dirty="0"/>
              <a:t>How do the nodes agree on view / primary?</a:t>
            </a:r>
          </a:p>
          <a:p>
            <a:pPr>
              <a:spcBef>
                <a:spcPts val="1200"/>
              </a:spcBef>
            </a:pPr>
            <a:r>
              <a:rPr lang="en-US" sz="3200" b="1" dirty="0"/>
              <a:t>What if both backup nodes attempt to become the new primary simultaneously?</a:t>
            </a:r>
            <a:endParaRPr lang="en-US" b="1" spc="-100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the use of Views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27692" y="3619557"/>
            <a:ext cx="7047274" cy="3040005"/>
            <a:chOff x="939172" y="3759026"/>
            <a:chExt cx="7047274" cy="3040005"/>
          </a:xfrm>
        </p:grpSpPr>
        <p:grpSp>
          <p:nvGrpSpPr>
            <p:cNvPr id="6" name="Group 5"/>
            <p:cNvGrpSpPr/>
            <p:nvPr/>
          </p:nvGrpSpPr>
          <p:grpSpPr>
            <a:xfrm>
              <a:off x="1545322" y="3759026"/>
              <a:ext cx="2379322" cy="963372"/>
              <a:chOff x="337914" y="3576828"/>
              <a:chExt cx="7162800" cy="2900172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3379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70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53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/>
                  <a:t>P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36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/>
              <p:nvPr/>
            </p:nvCxnSpPr>
            <p:spPr>
              <a:xfrm>
                <a:off x="5824314" y="4267200"/>
                <a:ext cx="0" cy="762000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>
              <a:xfrm>
                <a:off x="3632595" y="4763822"/>
                <a:ext cx="2007031" cy="35578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76115" y="4520173"/>
                <a:ext cx="4463512" cy="599432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6011585" y="3995980"/>
                <a:ext cx="922149" cy="1022888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858717" y="5346646"/>
              <a:ext cx="2379321" cy="963372"/>
              <a:chOff x="337914" y="3576828"/>
              <a:chExt cx="7162800" cy="29001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4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/>
                  <a:t>P</a:t>
                </a:r>
              </a:p>
            </p:txBody>
          </p:sp>
          <p:grpSp>
            <p:nvGrpSpPr>
              <p:cNvPr id="93" name="Group 92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2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Rounded Rectangle 95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11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0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6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7" name="Straight Connector 106"/>
              <p:cNvCxnSpPr/>
              <p:nvPr/>
            </p:nvCxnSpPr>
            <p:spPr>
              <a:xfrm flipH="1">
                <a:off x="3538315" y="4267200"/>
                <a:ext cx="2285999" cy="67451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Freeform 107"/>
              <p:cNvSpPr/>
              <p:nvPr/>
            </p:nvSpPr>
            <p:spPr>
              <a:xfrm flipH="1" flipV="1">
                <a:off x="4376518" y="5823500"/>
                <a:ext cx="1926149" cy="291234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176115" y="4724397"/>
                <a:ext cx="1833986" cy="395206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4899202">
                <a:off x="4692563" y="3881655"/>
                <a:ext cx="601896" cy="2072592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062753" y="4469278"/>
              <a:ext cx="2379321" cy="963372"/>
              <a:chOff x="337914" y="3576828"/>
              <a:chExt cx="7162800" cy="2900172"/>
            </a:xfrm>
          </p:grpSpPr>
          <p:sp>
            <p:nvSpPr>
              <p:cNvPr id="165" name="Rounded Rectangle 164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/>
                  <a:t>P</a:t>
                </a:r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67" name="Group 166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25" name="Oval 224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68" name="Group 167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22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9" name="Rounded Rectangle 168"/>
              <p:cNvSpPr/>
              <p:nvPr/>
            </p:nvSpPr>
            <p:spPr>
              <a:xfrm>
                <a:off x="2776315" y="4572001"/>
                <a:ext cx="2286001" cy="1904999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400" dirty="0"/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18" name="Rectangle 21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08" name="Oval 20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0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3" name="Rounded Rectangle 172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Rectangle 20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91" name="Oval 19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8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7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8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4" name="Straight Connector 183"/>
              <p:cNvCxnSpPr/>
              <p:nvPr/>
            </p:nvCxnSpPr>
            <p:spPr>
              <a:xfrm flipH="1">
                <a:off x="1581237" y="4267200"/>
                <a:ext cx="4243078" cy="69159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 flipH="1" flipV="1">
                <a:off x="1982270" y="5823497"/>
                <a:ext cx="4320392" cy="29123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 rot="358164" flipH="1" flipV="1">
                <a:off x="1903399" y="6254258"/>
                <a:ext cx="1990330" cy="206570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 rot="5105497">
                <a:off x="3743060" y="3053933"/>
                <a:ext cx="601895" cy="3717214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0" name="Curved Down Arrow 239"/>
            <p:cNvSpPr/>
            <p:nvPr/>
          </p:nvSpPr>
          <p:spPr>
            <a:xfrm rot="15179218">
              <a:off x="674451" y="4903421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1" name="Curved Down Arrow 240"/>
            <p:cNvSpPr/>
            <p:nvPr/>
          </p:nvSpPr>
          <p:spPr>
            <a:xfrm rot="1613446">
              <a:off x="4316946" y="3911330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2" name="Curved Down Arrow 241"/>
            <p:cNvSpPr/>
            <p:nvPr/>
          </p:nvSpPr>
          <p:spPr>
            <a:xfrm rot="9371077">
              <a:off x="4523270" y="5829415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6047" y="5414808"/>
              <a:ext cx="21603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#1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, #4,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650282" y="6337366"/>
              <a:ext cx="2131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#2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#5,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447546" y="4741511"/>
              <a:ext cx="22020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#3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#6,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788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Described for a single round of consensus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Proposer, Acceptors, Learners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Often implemented with nodes playing all roles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Always safe: Quorum intersection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Very often live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Acceptors accept multiple values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But only one value is ultimately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Once a value is accepted by a majority it is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Can tolerate failures f &lt; N / 2  (aka, </a:t>
            </a:r>
            <a:r>
              <a:rPr lang="en-US" dirty="0">
                <a:solidFill>
                  <a:schemeClr val="accent6"/>
                </a:solidFill>
              </a:rPr>
              <a:t>2f+1 nodes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summary</a:t>
            </a:r>
          </a:p>
        </p:txBody>
      </p:sp>
    </p:spTree>
    <p:extLst>
      <p:ext uri="{BB962C8B-B14F-4D97-AF65-F5344CB8AC3E}">
        <p14:creationId xmlns:p14="http://schemas.microsoft.com/office/powerpoint/2010/main" val="1430544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Terminology is a mess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Paxos</a:t>
            </a:r>
            <a:r>
              <a:rPr lang="en-US" dirty="0"/>
              <a:t> loosely, and confusingly defined…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We’ll stick with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Basic </a:t>
            </a:r>
            <a:r>
              <a:rPr lang="en-US" dirty="0" err="1"/>
              <a:t>Paxos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Multi-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31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Run the full protocol each time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2 rounds until a value is chosen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Basic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55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Elect a leader and have it run the 2</a:t>
            </a:r>
            <a:r>
              <a:rPr lang="en-US" baseline="30000" dirty="0"/>
              <a:t>nd</a:t>
            </a:r>
            <a:r>
              <a:rPr lang="en-US" dirty="0"/>
              <a:t> phase directly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Leader election uses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1 round until a value is chosen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Faster than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Used extensively in practice!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RAFT is similar to Multi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Multi-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E1FFB-4AEA-4D4C-83DE-8CEA6A3FC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general agreement about something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idea or opinion that is shared by all the people in a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B65A9-F5F1-D241-98C1-7FA18C91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470B12-352B-4F40-9D37-A27847CC3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2748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Group 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all servers in group receive 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Elect a leader 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Ensure mutually exclusive (one process at a time only) access to a critical resource like a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used in systems</a:t>
            </a:r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165741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6AAB6A-A4FE-F549-8EBC-FBB47B3F0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 (bad things never happen)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Liveness (good things eventually happen)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4CA67C-04DD-C343-8FE5-14EB31F2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5C33D2-3480-D04B-82AF-672CA750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Safety vs 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02672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</a:t>
            </a:r>
            <a:r>
              <a:rPr lang="en-US" dirty="0">
                <a:solidFill>
                  <a:schemeClr val="accent6"/>
                </a:solidFill>
              </a:rPr>
              <a:t>Good thing that eventually should happen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363707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80C61-B28D-A742-AF88-3D7CD62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</a:t>
            </a:r>
          </a:p>
          <a:p>
            <a:pPr lvl="1"/>
            <a:r>
              <a:rPr lang="en-US" sz="2400" dirty="0"/>
              <a:t>Only a single value is chosen</a:t>
            </a:r>
          </a:p>
          <a:p>
            <a:pPr lvl="1"/>
            <a:r>
              <a:rPr lang="en-US" sz="2400" dirty="0"/>
              <a:t>Only chosen values are learned by processes</a:t>
            </a:r>
          </a:p>
          <a:p>
            <a:pPr lvl="1"/>
            <a:r>
              <a:rPr lang="en-US" sz="2400" dirty="0"/>
              <a:t>Only a proposed value can be chosen</a:t>
            </a:r>
          </a:p>
          <a:p>
            <a:pPr marL="0" indent="0">
              <a:buNone/>
            </a:pPr>
            <a:r>
              <a:rPr lang="en-US" dirty="0"/>
              <a:t>Liveness</a:t>
            </a:r>
          </a:p>
          <a:p>
            <a:pPr lvl="1"/>
            <a:r>
              <a:rPr lang="en-US" sz="2400" dirty="0"/>
              <a:t>Some proposed value eventually chosen if fewer than half of processes fail</a:t>
            </a:r>
          </a:p>
          <a:p>
            <a:pPr lvl="1"/>
            <a:r>
              <a:rPr lang="en-US" sz="2400" dirty="0"/>
              <a:t>If value is chosen, a process eventually learns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DEB736-0355-A345-BBB4-5605E9F3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812052-BA65-874F-84FE-E92A45A1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properties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0E6CDE-A659-6B48-ACDD-EEE1B15FF3A8}"/>
              </a:ext>
            </a:extLst>
          </p:cNvPr>
          <p:cNvGrpSpPr/>
          <p:nvPr/>
        </p:nvGrpSpPr>
        <p:grpSpPr>
          <a:xfrm>
            <a:off x="5238370" y="1955184"/>
            <a:ext cx="2796346" cy="679326"/>
            <a:chOff x="6084042" y="2338523"/>
            <a:chExt cx="2796346" cy="67932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96BE0B-37A6-8844-9C4A-95E29F35BE27}"/>
                </a:ext>
              </a:extLst>
            </p:cNvPr>
            <p:cNvSpPr/>
            <p:nvPr/>
          </p:nvSpPr>
          <p:spPr>
            <a:xfrm>
              <a:off x="7176780" y="2338523"/>
              <a:ext cx="17036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agreement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0F07FF8-15F9-1D46-AE7B-FB3AFFD376E1}"/>
                </a:ext>
              </a:extLst>
            </p:cNvPr>
            <p:cNvCxnSpPr/>
            <p:nvPr/>
          </p:nvCxnSpPr>
          <p:spPr>
            <a:xfrm flipH="1">
              <a:off x="6084042" y="2629120"/>
              <a:ext cx="111664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40CC63E-FE5C-5C48-86EB-2C5A9F6D667C}"/>
                </a:ext>
              </a:extLst>
            </p:cNvPr>
            <p:cNvCxnSpPr/>
            <p:nvPr/>
          </p:nvCxnSpPr>
          <p:spPr>
            <a:xfrm flipH="1">
              <a:off x="7100578" y="2697580"/>
              <a:ext cx="152401" cy="32026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1EF8CD3-25C5-2947-ADB1-31C5478F6F6A}"/>
              </a:ext>
            </a:extLst>
          </p:cNvPr>
          <p:cNvGrpSpPr/>
          <p:nvPr/>
        </p:nvGrpSpPr>
        <p:grpSpPr>
          <a:xfrm>
            <a:off x="6367082" y="3162621"/>
            <a:ext cx="1668779" cy="461665"/>
            <a:chOff x="6666265" y="3334892"/>
            <a:chExt cx="1668779" cy="4616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4F2A18-40B1-F740-9055-0315DD1B9660}"/>
                </a:ext>
              </a:extLst>
            </p:cNvPr>
            <p:cNvSpPr/>
            <p:nvPr/>
          </p:nvSpPr>
          <p:spPr>
            <a:xfrm>
              <a:off x="7146898" y="3334892"/>
              <a:ext cx="11881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validity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552B3F7-69B8-9049-91C5-B7CAF207EABD}"/>
                </a:ext>
              </a:extLst>
            </p:cNvPr>
            <p:cNvCxnSpPr/>
            <p:nvPr/>
          </p:nvCxnSpPr>
          <p:spPr>
            <a:xfrm flipH="1">
              <a:off x="6666265" y="3601581"/>
              <a:ext cx="534417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722924-3826-E34B-8B68-0195EAC5EC79}"/>
              </a:ext>
            </a:extLst>
          </p:cNvPr>
          <p:cNvGrpSpPr/>
          <p:nvPr/>
        </p:nvGrpSpPr>
        <p:grpSpPr>
          <a:xfrm>
            <a:off x="6580094" y="5169647"/>
            <a:ext cx="2344729" cy="1317265"/>
            <a:chOff x="6580094" y="5169647"/>
            <a:chExt cx="2344729" cy="13172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4E3B6E-CB0B-4B42-A200-C967F961E969}"/>
                </a:ext>
              </a:extLst>
            </p:cNvPr>
            <p:cNvSpPr/>
            <p:nvPr/>
          </p:nvSpPr>
          <p:spPr>
            <a:xfrm>
              <a:off x="7132345" y="6025247"/>
              <a:ext cx="17924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termination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35BE92-51E5-9C43-B10A-2259B6D3E543}"/>
                </a:ext>
              </a:extLst>
            </p:cNvPr>
            <p:cNvCxnSpPr/>
            <p:nvPr/>
          </p:nvCxnSpPr>
          <p:spPr>
            <a:xfrm flipH="1" flipV="1">
              <a:off x="6580094" y="6025247"/>
              <a:ext cx="566805" cy="247306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B17A1B2-7B20-CB4F-ABBA-64026AFE5F21}"/>
                </a:ext>
              </a:extLst>
            </p:cNvPr>
            <p:cNvCxnSpPr/>
            <p:nvPr/>
          </p:nvCxnSpPr>
          <p:spPr>
            <a:xfrm flipH="1" flipV="1">
              <a:off x="7699150" y="5169647"/>
              <a:ext cx="336711" cy="93145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894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C135D5-E5EC-FA4F-B2F4-00B301DD6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Paxos</a:t>
            </a:r>
            <a:r>
              <a:rPr lang="en-US" sz="3200" dirty="0"/>
              <a:t> is always safe</a:t>
            </a:r>
          </a:p>
          <a:p>
            <a:endParaRPr lang="en-US" sz="3200" dirty="0"/>
          </a:p>
          <a:p>
            <a:r>
              <a:rPr lang="en-US" sz="3200" dirty="0" err="1"/>
              <a:t>Paxos</a:t>
            </a:r>
            <a:r>
              <a:rPr lang="en-US" sz="3200" dirty="0"/>
              <a:t> is very often live</a:t>
            </a:r>
          </a:p>
          <a:p>
            <a:pPr lvl="1"/>
            <a:r>
              <a:rPr lang="en-US" sz="3200" dirty="0"/>
              <a:t>But not </a:t>
            </a:r>
            <a:r>
              <a:rPr lang="en-US" sz="3200" dirty="0">
                <a:solidFill>
                  <a:schemeClr val="accent6"/>
                </a:solidFill>
              </a:rPr>
              <a:t>always</a:t>
            </a:r>
            <a:r>
              <a:rPr lang="en-US" sz="3200" dirty="0"/>
              <a:t>, more later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3199E8-0765-4647-8611-17EB5350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417BBA7-BA7E-864A-88A1-C9685CF3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’ safety and liveness</a:t>
            </a:r>
          </a:p>
        </p:txBody>
      </p:sp>
    </p:spTree>
    <p:extLst>
      <p:ext uri="{BB962C8B-B14F-4D97-AF65-F5344CB8AC3E}">
        <p14:creationId xmlns:p14="http://schemas.microsoft.com/office/powerpoint/2010/main" val="19670396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38380</TotalTime>
  <Words>1225</Words>
  <Application>Microsoft Macintosh PowerPoint</Application>
  <PresentationFormat>On-screen Show (4:3)</PresentationFormat>
  <Paragraphs>226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Helvetica Neue Medium</vt:lpstr>
      <vt:lpstr>Times</vt:lpstr>
      <vt:lpstr>Times New Roman</vt:lpstr>
      <vt:lpstr>1_Office Theme</vt:lpstr>
      <vt:lpstr>Consensus and Paxos</vt:lpstr>
      <vt:lpstr>Recall the use of Views</vt:lpstr>
      <vt:lpstr>Consensus</vt:lpstr>
      <vt:lpstr>Consensus used in systems</vt:lpstr>
      <vt:lpstr>Consensus</vt:lpstr>
      <vt:lpstr>Recall: Safety vs liveness properties</vt:lpstr>
      <vt:lpstr>Consensus</vt:lpstr>
      <vt:lpstr>Paxos properties</vt:lpstr>
      <vt:lpstr>Paxos’ safety and liveness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Often, but not always, live</vt:lpstr>
      <vt:lpstr>Paxos summary</vt:lpstr>
      <vt:lpstr>Flavors of Paxos</vt:lpstr>
      <vt:lpstr>Flavors of Paxos: Basic Paxos</vt:lpstr>
      <vt:lpstr>Flavors of Paxos: Multi-Paxos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1576</cp:revision>
  <cp:lastPrinted>2016-10-05T13:43:34Z</cp:lastPrinted>
  <dcterms:created xsi:type="dcterms:W3CDTF">2013-10-08T01:49:25Z</dcterms:created>
  <dcterms:modified xsi:type="dcterms:W3CDTF">2022-10-31T05:32:41Z</dcterms:modified>
</cp:coreProperties>
</file>