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33"/>
  </p:notesMasterIdLst>
  <p:handoutMasterIdLst>
    <p:handoutMasterId r:id="rId34"/>
  </p:handoutMasterIdLst>
  <p:sldIdLst>
    <p:sldId id="257" r:id="rId2"/>
    <p:sldId id="290" r:id="rId3"/>
    <p:sldId id="301" r:id="rId4"/>
    <p:sldId id="559" r:id="rId5"/>
    <p:sldId id="557" r:id="rId6"/>
    <p:sldId id="558" r:id="rId7"/>
    <p:sldId id="560" r:id="rId8"/>
    <p:sldId id="413" r:id="rId9"/>
    <p:sldId id="416" r:id="rId10"/>
    <p:sldId id="417" r:id="rId11"/>
    <p:sldId id="274" r:id="rId12"/>
    <p:sldId id="275" r:id="rId13"/>
    <p:sldId id="340" r:id="rId14"/>
    <p:sldId id="277" r:id="rId15"/>
    <p:sldId id="278" r:id="rId16"/>
    <p:sldId id="280" r:id="rId17"/>
    <p:sldId id="553" r:id="rId18"/>
    <p:sldId id="342" r:id="rId19"/>
    <p:sldId id="343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32" r:id="rId28"/>
    <p:sldId id="333" r:id="rId29"/>
    <p:sldId id="334" r:id="rId30"/>
    <p:sldId id="299" r:id="rId31"/>
    <p:sldId id="331" r:id="rId3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FF6501"/>
    <a:srgbClr val="FF9300"/>
    <a:srgbClr val="C0504D"/>
    <a:srgbClr val="D5FED5"/>
    <a:srgbClr val="0000FF"/>
    <a:srgbClr val="CCFFFF"/>
    <a:srgbClr val="FF3300"/>
    <a:srgbClr val="FFFF99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28" autoAdjust="0"/>
    <p:restoredTop sz="84354" autoAdjust="0"/>
  </p:normalViewPr>
  <p:slideViewPr>
    <p:cSldViewPr snapToGrid="0">
      <p:cViewPr varScale="1">
        <p:scale>
          <a:sx n="107" d="100"/>
          <a:sy n="107" d="100"/>
        </p:scale>
        <p:origin x="157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EDA6ACBE-89CF-854E-B55B-92F4174EF21C}"/>
    <pc:docChg chg="undo custSel modSld">
      <pc:chgData name="Marco Canini" userId="f9c31d46-c3b5-4114-aea8-426b22c5f56f" providerId="ADAL" clId="{EDA6ACBE-89CF-854E-B55B-92F4174EF21C}" dt="2022-11-14T07:50:10.515" v="7" actId="20577"/>
      <pc:docMkLst>
        <pc:docMk/>
      </pc:docMkLst>
      <pc:sldChg chg="modSp mod">
        <pc:chgData name="Marco Canini" userId="f9c31d46-c3b5-4114-aea8-426b22c5f56f" providerId="ADAL" clId="{EDA6ACBE-89CF-854E-B55B-92F4174EF21C}" dt="2022-11-14T06:02:34.991" v="5" actId="20577"/>
        <pc:sldMkLst>
          <pc:docMk/>
          <pc:sldMk cId="0" sldId="257"/>
        </pc:sldMkLst>
        <pc:spChg chg="mod">
          <ac:chgData name="Marco Canini" userId="f9c31d46-c3b5-4114-aea8-426b22c5f56f" providerId="ADAL" clId="{EDA6ACBE-89CF-854E-B55B-92F4174EF21C}" dt="2022-11-14T06:02:34.991" v="5" actId="20577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Marco Canini" userId="f9c31d46-c3b5-4114-aea8-426b22c5f56f" providerId="ADAL" clId="{EDA6ACBE-89CF-854E-B55B-92F4174EF21C}" dt="2022-11-14T07:50:10.515" v="7" actId="20577"/>
        <pc:sldMkLst>
          <pc:docMk/>
          <pc:sldMk cId="1231301749" sldId="557"/>
        </pc:sldMkLst>
        <pc:spChg chg="mod">
          <ac:chgData name="Marco Canini" userId="f9c31d46-c3b5-4114-aea8-426b22c5f56f" providerId="ADAL" clId="{EDA6ACBE-89CF-854E-B55B-92F4174EF21C}" dt="2022-11-14T07:50:10.515" v="7" actId="20577"/>
          <ac:spMkLst>
            <pc:docMk/>
            <pc:sldMk cId="1231301749" sldId="557"/>
            <ac:spMk id="17" creationId="{EA3FB23D-5365-FC4E-835E-6A78394288FF}"/>
          </ac:spMkLst>
        </pc:spChg>
        <pc:cxnChg chg="mod">
          <ac:chgData name="Marco Canini" userId="f9c31d46-c3b5-4114-aea8-426b22c5f56f" providerId="ADAL" clId="{EDA6ACBE-89CF-854E-B55B-92F4174EF21C}" dt="2022-11-14T07:50:10.515" v="7" actId="20577"/>
          <ac:cxnSpMkLst>
            <pc:docMk/>
            <pc:sldMk cId="1231301749" sldId="557"/>
            <ac:cxnSpMk id="27" creationId="{1D35C2AF-DB0A-DF42-B3BA-A807E12C502A}"/>
          </ac:cxnSpMkLst>
        </pc:cxnChg>
        <pc:cxnChg chg="mod">
          <ac:chgData name="Marco Canini" userId="f9c31d46-c3b5-4114-aea8-426b22c5f56f" providerId="ADAL" clId="{EDA6ACBE-89CF-854E-B55B-92F4174EF21C}" dt="2022-11-14T07:50:10.515" v="7" actId="20577"/>
          <ac:cxnSpMkLst>
            <pc:docMk/>
            <pc:sldMk cId="1231301749" sldId="557"/>
            <ac:cxnSpMk id="33" creationId="{A881DEDE-E48C-6649-AA81-3F0AABFBE28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87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14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628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288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>
                <a:solidFill>
                  <a:prstClr val="black"/>
                </a:solidFill>
              </a:rPr>
              <a:pPr/>
              <a:t>25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220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337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Mention logical server abstraction</a:t>
            </a:r>
            <a:r>
              <a:rPr lang="en-US" baseline="0" dirty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7F2BA-944E-0A42-BBD4-EB289F3A630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740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43E973-2F78-F34A-985E-1CADD5692DC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993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30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53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0B49AE-1D8A-FF43-B264-9741DCE65AAF}" type="slidenum">
              <a:rPr lang="en-US"/>
              <a:pPr/>
              <a:t>5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490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1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230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779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dirty="0"/>
              <a:t>Execution Thread. If a and b are two operations in a single thread of execution,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if operation a happens before operation b.</a:t>
            </a:r>
          </a:p>
          <a:p>
            <a:pPr marL="228600" indent="-228600">
              <a:buAutoNum type="arabicPeriod"/>
            </a:pPr>
            <a:r>
              <a:rPr lang="en-US" dirty="0"/>
              <a:t>Gets From. If a is a put operation and b is a get operation that returns the value written by a,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b.</a:t>
            </a:r>
          </a:p>
          <a:p>
            <a:pPr marL="228600" indent="-228600">
              <a:buAutoNum type="arabicPeriod"/>
            </a:pPr>
            <a:r>
              <a:rPr lang="en-US" dirty="0"/>
              <a:t>Transitivity. For operations a, b, and c, if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b and b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c, then a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086A4C-3EC3-B041-AC0E-EFE805A5DEA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4308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725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Log-exchange-based serialization inhibits replica scalability, as it relies on a single serialization point in each replica to establish ordering. Thus, either causal dependencies between keys are limited to the set of keys that can be stored on one node, or a single node (or replicated state machine) must provide a commit ordering and log for all operations across a cluster.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6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86A4C-3EC3-B041-AC0E-EFE805A5DEA9}" type="slidenum">
              <a:rPr lang="en-US" smtClean="0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884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0F63C-B4E6-6041-B84D-EFD5916BAB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47472" y="18288"/>
            <a:ext cx="879652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80000"/>
              </a:lnSpc>
              <a:defRPr b="1" spc="-100"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52728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9" r:id="rId13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microsoft.com/office/2007/relationships/hdphoto" Target="../media/hdphoto5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microsoft.com/office/2007/relationships/hdphoto" Target="../media/hdphoto4.wdp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dirty="0"/>
              <a:t>Scalable Causal Consistency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16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8604658" cy="2438400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/>
              <a:t>Causal consistency:  Lazy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consistency for low-latency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Maintain local ordering when replicating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Operations may be lost if failure before replication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2C4CD358-8C47-604C-B2A3-A7885CF50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3585426"/>
              </p:ext>
            </p:extLst>
          </p:nvPr>
        </p:nvGraphicFramePr>
        <p:xfrm>
          <a:off x="288324" y="2739045"/>
          <a:ext cx="8591550" cy="21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7" name="Donut 6"/>
          <p:cNvSpPr/>
          <p:nvPr/>
        </p:nvSpPr>
        <p:spPr>
          <a:xfrm>
            <a:off x="5761130" y="3692080"/>
            <a:ext cx="1061701" cy="1393558"/>
          </a:xfrm>
          <a:prstGeom prst="donut">
            <a:avLst>
              <a:gd name="adj" fmla="val 9808"/>
            </a:avLst>
          </a:prstGeom>
          <a:solidFill>
            <a:srgbClr val="FF8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8354" y="5207676"/>
            <a:ext cx="333009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It’s time to think about </a:t>
            </a:r>
            <a:r>
              <a:rPr lang="en-US" sz="2400" dirty="0" err="1">
                <a:latin typeface="+mn-lt"/>
                <a:ea typeface="Helvetica Neue Medium" charset="0"/>
                <a:cs typeface="Helvetica Neue Medium" charset="0"/>
              </a:rPr>
              <a:t>scability</a:t>
            </a:r>
            <a:r>
              <a:rPr lang="en-US" sz="2400" dirty="0">
                <a:latin typeface="+mn-lt"/>
                <a:ea typeface="Helvetica Neue Medium" charset="0"/>
                <a:cs typeface="Helvetica Neue Medium" charset="0"/>
              </a:rPr>
              <a:t>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10F4BA-A965-AA4E-827F-70087A82C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64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vs Scalability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565024"/>
              </p:ext>
            </p:extLst>
          </p:nvPr>
        </p:nvGraphicFramePr>
        <p:xfrm>
          <a:off x="288324" y="2739045"/>
          <a:ext cx="8591550" cy="2738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694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Consistency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Scalable?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Dynamo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Eventual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Bayou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Causal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217"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Paxos</a:t>
                      </a:r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/RAFT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err="1">
                          <a:latin typeface="+mn-lt"/>
                          <a:ea typeface="Helvetica Neue Medium" charset="0"/>
                          <a:cs typeface="Helvetica Neue Medium" charset="0"/>
                        </a:rPr>
                        <a:t>Linearizable</a:t>
                      </a:r>
                      <a:endParaRPr lang="en-US" b="0" i="0" dirty="0">
                        <a:latin typeface="+mn-lt"/>
                        <a:ea typeface="Helvetica Neue Medium" charset="0"/>
                        <a:cs typeface="Helvetica Neue Medium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ea typeface="Helvetica Neue Medium" charset="0"/>
                          <a:cs typeface="Helvetica Neue Medium" charset="0"/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88324" y="1482811"/>
            <a:ext cx="8592064" cy="4694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Helvetica Neue Medium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>
                <a:latin typeface="+mn-lt"/>
              </a:rPr>
              <a:t>Scalability: Adding more machines allows more data to be stored and more operations to be handled!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842BF2E-DE1A-464F-8786-070640FBF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298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0000"/>
            <a:ext cx="7772400" cy="2939200"/>
          </a:xfrm>
        </p:spPr>
        <p:txBody>
          <a:bodyPr>
            <a:noAutofit/>
          </a:bodyPr>
          <a:lstStyle/>
          <a:p>
            <a:pPr algn="l"/>
            <a:r>
              <a:rPr lang="en-US" sz="4800" b="0" dirty="0"/>
              <a:t>COPS:</a:t>
            </a:r>
            <a:br>
              <a:rPr lang="en-US" sz="4800" b="0" dirty="0"/>
            </a:br>
            <a:r>
              <a:rPr lang="en-US" sz="4400" b="0" dirty="0"/>
              <a:t>Scalable Causal Consistency</a:t>
            </a:r>
            <a:br>
              <a:rPr lang="en-US" sz="4400" b="0" dirty="0"/>
            </a:br>
            <a:r>
              <a:rPr lang="en-US" sz="4400" b="0" dirty="0"/>
              <a:t>for Geo-Replicated Storage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698029-96F4-274C-8B47-6E4B44E7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61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BlankMap-USA-states.PNG"/>
          <p:cNvPicPr>
            <a:picLocks noChangeAspect="1"/>
          </p:cNvPicPr>
          <p:nvPr/>
        </p:nvPicPr>
        <p:blipFill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7246" y="1375468"/>
            <a:ext cx="9171246" cy="557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" name="Freeform 142"/>
          <p:cNvSpPr/>
          <p:nvPr/>
        </p:nvSpPr>
        <p:spPr>
          <a:xfrm>
            <a:off x="107104" y="5322739"/>
            <a:ext cx="3457928" cy="1625294"/>
          </a:xfrm>
          <a:custGeom>
            <a:avLst/>
            <a:gdLst>
              <a:gd name="connsiteX0" fmla="*/ 107104 w 3457928"/>
              <a:gd name="connsiteY0" fmla="*/ 0 h 1744143"/>
              <a:gd name="connsiteX1" fmla="*/ 1193444 w 3457928"/>
              <a:gd name="connsiteY1" fmla="*/ 0 h 1744143"/>
              <a:gd name="connsiteX2" fmla="*/ 1881969 w 3457928"/>
              <a:gd name="connsiteY2" fmla="*/ 474284 h 1744143"/>
              <a:gd name="connsiteX3" fmla="*/ 2325686 w 3457928"/>
              <a:gd name="connsiteY3" fmla="*/ 611980 h 1744143"/>
              <a:gd name="connsiteX4" fmla="*/ 2983610 w 3457928"/>
              <a:gd name="connsiteY4" fmla="*/ 902670 h 1744143"/>
              <a:gd name="connsiteX5" fmla="*/ 3457928 w 3457928"/>
              <a:gd name="connsiteY5" fmla="*/ 1269858 h 1744143"/>
              <a:gd name="connsiteX6" fmla="*/ 3396725 w 3457928"/>
              <a:gd name="connsiteY6" fmla="*/ 1698244 h 1744143"/>
              <a:gd name="connsiteX7" fmla="*/ 2631697 w 3457928"/>
              <a:gd name="connsiteY7" fmla="*/ 1744143 h 1744143"/>
              <a:gd name="connsiteX8" fmla="*/ 1193444 w 3457928"/>
              <a:gd name="connsiteY8" fmla="*/ 1713544 h 1744143"/>
              <a:gd name="connsiteX9" fmla="*/ 0 w 3457928"/>
              <a:gd name="connsiteY9" fmla="*/ 1682945 h 1744143"/>
              <a:gd name="connsiteX10" fmla="*/ 45902 w 3457928"/>
              <a:gd name="connsiteY10" fmla="*/ 0 h 1744143"/>
              <a:gd name="connsiteX11" fmla="*/ 107104 w 3457928"/>
              <a:gd name="connsiteY11" fmla="*/ 0 h 174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57928" h="1744143">
                <a:moveTo>
                  <a:pt x="107104" y="0"/>
                </a:moveTo>
                <a:lnTo>
                  <a:pt x="1193444" y="0"/>
                </a:lnTo>
                <a:lnTo>
                  <a:pt x="1881969" y="474284"/>
                </a:lnTo>
                <a:lnTo>
                  <a:pt x="2325686" y="611980"/>
                </a:lnTo>
                <a:lnTo>
                  <a:pt x="2983610" y="902670"/>
                </a:lnTo>
                <a:lnTo>
                  <a:pt x="3457928" y="1269858"/>
                </a:lnTo>
                <a:lnTo>
                  <a:pt x="3396725" y="1698244"/>
                </a:lnTo>
                <a:lnTo>
                  <a:pt x="2631697" y="1744143"/>
                </a:lnTo>
                <a:lnTo>
                  <a:pt x="1193444" y="1713544"/>
                </a:lnTo>
                <a:lnTo>
                  <a:pt x="0" y="1682945"/>
                </a:lnTo>
                <a:lnTo>
                  <a:pt x="45902" y="0"/>
                </a:lnTo>
                <a:lnTo>
                  <a:pt x="10710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168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>
                <a:ea typeface="Helvetica Neue Medium" charset="0"/>
                <a:cs typeface="Helvetica Neue Medium" charset="0"/>
              </a:rPr>
              <a:t>Geo-Replicated Storage:</a:t>
            </a:r>
            <a:br>
              <a:rPr lang="en-US" sz="3600" dirty="0">
                <a:ea typeface="Helvetica Neue Medium" charset="0"/>
                <a:cs typeface="Helvetica Neue Medium" charset="0"/>
              </a:rPr>
            </a:br>
            <a:r>
              <a:rPr lang="en-US" sz="3600" dirty="0">
                <a:ea typeface="Helvetica Neue Medium" charset="0"/>
                <a:cs typeface="Helvetica Neue Medium" charset="0"/>
              </a:rPr>
              <a:t>Serve User Requests Quickly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70821" y="2100114"/>
            <a:ext cx="7895325" cy="3690036"/>
            <a:chOff x="770821" y="2100114"/>
            <a:chExt cx="7895325" cy="3690036"/>
          </a:xfrm>
        </p:grpSpPr>
        <p:grpSp>
          <p:nvGrpSpPr>
            <p:cNvPr id="15" name="Group 14"/>
            <p:cNvGrpSpPr/>
            <p:nvPr/>
          </p:nvGrpSpPr>
          <p:grpSpPr>
            <a:xfrm>
              <a:off x="1016000" y="2100114"/>
              <a:ext cx="1129477" cy="853171"/>
              <a:chOff x="1016000" y="2100114"/>
              <a:chExt cx="1129477" cy="853171"/>
            </a:xfrm>
          </p:grpSpPr>
          <p:sp>
            <p:nvSpPr>
              <p:cNvPr id="2" name="Oval 1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1" name="Group 1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Arrow Connector 19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9" name="Group 28"/>
            <p:cNvGrpSpPr/>
            <p:nvPr/>
          </p:nvGrpSpPr>
          <p:grpSpPr>
            <a:xfrm rot="907609">
              <a:off x="1382344" y="2443991"/>
              <a:ext cx="1129477" cy="853171"/>
              <a:chOff x="1016000" y="2100114"/>
              <a:chExt cx="1129477" cy="853171"/>
            </a:xfrm>
          </p:grpSpPr>
          <p:sp>
            <p:nvSpPr>
              <p:cNvPr id="30" name="Oval 29"/>
              <p:cNvSpPr/>
              <p:nvPr/>
            </p:nvSpPr>
            <p:spPr>
              <a:xfrm>
                <a:off x="1866077" y="2100114"/>
                <a:ext cx="279400" cy="279400"/>
              </a:xfrm>
              <a:prstGeom prst="ellipse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 b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1016000" y="2311400"/>
                <a:ext cx="862777" cy="641885"/>
                <a:chOff x="927100" y="2273300"/>
                <a:chExt cx="965200" cy="718085"/>
              </a:xfrm>
            </p:grpSpPr>
            <p:cxnSp>
              <p:nvCxnSpPr>
                <p:cNvPr id="32" name="Straight Arrow Connector 31"/>
                <p:cNvCxnSpPr/>
                <p:nvPr/>
              </p:nvCxnSpPr>
              <p:spPr>
                <a:xfrm flipH="1">
                  <a:off x="965200" y="23495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/>
                <p:nvPr/>
              </p:nvCxnSpPr>
              <p:spPr>
                <a:xfrm rot="10800000" flipH="1">
                  <a:off x="927100" y="2273300"/>
                  <a:ext cx="927100" cy="641885"/>
                </a:xfrm>
                <a:prstGeom prst="straightConnector1">
                  <a:avLst/>
                </a:prstGeom>
                <a:ln>
                  <a:solidFill>
                    <a:srgbClr val="000000"/>
                  </a:solidFill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" name="Oval 34"/>
            <p:cNvSpPr/>
            <p:nvPr/>
          </p:nvSpPr>
          <p:spPr>
            <a:xfrm rot="907609">
              <a:off x="4297025" y="29849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 rot="19390283">
              <a:off x="3569307" y="3567630"/>
              <a:ext cx="1412797" cy="1451142"/>
              <a:chOff x="934390" y="2277295"/>
              <a:chExt cx="928750" cy="698109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 flipH="1">
                <a:off x="936040" y="2333519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10800000" flipH="1">
                <a:off x="934390" y="2277295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/>
            <p:cNvGrpSpPr/>
            <p:nvPr/>
          </p:nvGrpSpPr>
          <p:grpSpPr>
            <a:xfrm rot="19390283">
              <a:off x="770821" y="3633325"/>
              <a:ext cx="610976" cy="728269"/>
              <a:chOff x="927100" y="2273300"/>
              <a:chExt cx="965200" cy="71808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Oval 41"/>
            <p:cNvSpPr/>
            <p:nvPr/>
          </p:nvSpPr>
          <p:spPr>
            <a:xfrm rot="907609">
              <a:off x="876300" y="4489200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 rot="16390965">
              <a:off x="3091718" y="4866433"/>
              <a:ext cx="611745" cy="742102"/>
              <a:chOff x="925885" y="2259660"/>
              <a:chExt cx="966415" cy="731725"/>
            </a:xfrm>
          </p:grpSpPr>
          <p:cxnSp>
            <p:nvCxnSpPr>
              <p:cNvPr id="44" name="Straight Arrow Connector 43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10800000" flipH="1">
                <a:off x="925885" y="225966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Oval 45"/>
            <p:cNvSpPr/>
            <p:nvPr/>
          </p:nvSpPr>
          <p:spPr>
            <a:xfrm rot="907609">
              <a:off x="2884286" y="4605525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 rot="2700000">
              <a:off x="5085333" y="5110730"/>
              <a:ext cx="630570" cy="728269"/>
              <a:chOff x="896146" y="2273300"/>
              <a:chExt cx="996154" cy="718085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Arrow Connector 48"/>
              <p:cNvCxnSpPr/>
              <p:nvPr/>
            </p:nvCxnSpPr>
            <p:spPr>
              <a:xfrm rot="10800000" flipH="1">
                <a:off x="896146" y="2273300"/>
                <a:ext cx="927101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Oval 49"/>
            <p:cNvSpPr/>
            <p:nvPr/>
          </p:nvSpPr>
          <p:spPr>
            <a:xfrm rot="8816644">
              <a:off x="5917576" y="5332813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 rot="9237480">
              <a:off x="7314633" y="3936770"/>
              <a:ext cx="610976" cy="728269"/>
              <a:chOff x="927100" y="2273300"/>
              <a:chExt cx="965200" cy="718085"/>
            </a:xfrm>
          </p:grpSpPr>
          <p:cxnSp>
            <p:nvCxnSpPr>
              <p:cNvPr id="52" name="Straight Arrow Connector 51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Arrow Connector 52"/>
              <p:cNvCxnSpPr/>
              <p:nvPr/>
            </p:nvCxnSpPr>
            <p:spPr>
              <a:xfrm rot="10800000" flipH="1">
                <a:off x="927100" y="22733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Oval 53"/>
            <p:cNvSpPr/>
            <p:nvPr/>
          </p:nvSpPr>
          <p:spPr>
            <a:xfrm rot="14587664">
              <a:off x="7363612" y="4752536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  <p:grpSp>
          <p:nvGrpSpPr>
            <p:cNvPr id="55" name="Group 54"/>
            <p:cNvGrpSpPr/>
            <p:nvPr/>
          </p:nvGrpSpPr>
          <p:grpSpPr>
            <a:xfrm rot="9237480">
              <a:off x="8286940" y="2665673"/>
              <a:ext cx="379206" cy="434240"/>
              <a:chOff x="801349" y="2206853"/>
              <a:chExt cx="1090951" cy="784532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H="1">
                <a:off x="965200" y="2349500"/>
                <a:ext cx="927100" cy="641885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Arrow Connector 56"/>
              <p:cNvCxnSpPr/>
              <p:nvPr/>
            </p:nvCxnSpPr>
            <p:spPr>
              <a:xfrm rot="10800000" flipH="1">
                <a:off x="801349" y="2206853"/>
                <a:ext cx="927101" cy="641884"/>
              </a:xfrm>
              <a:prstGeom prst="straightConnector1">
                <a:avLst/>
              </a:prstGeom>
              <a:ln>
                <a:solidFill>
                  <a:srgbClr val="00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Oval 57"/>
            <p:cNvSpPr/>
            <p:nvPr/>
          </p:nvSpPr>
          <p:spPr>
            <a:xfrm rot="14587664">
              <a:off x="8359338" y="2302017"/>
              <a:ext cx="279400" cy="2794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 b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0850" y="2715769"/>
            <a:ext cx="8785261" cy="3516437"/>
            <a:chOff x="50850" y="2715769"/>
            <a:chExt cx="8785261" cy="3516437"/>
          </a:xfrm>
        </p:grpSpPr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850" y="2715769"/>
              <a:ext cx="1501301" cy="995037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40100" y="5237169"/>
              <a:ext cx="1501301" cy="995037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961" b="89990" l="10000" r="9443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334810" y="3066566"/>
              <a:ext cx="1501301" cy="995037"/>
            </a:xfrm>
            <a:prstGeom prst="rect">
              <a:avLst/>
            </a:prstGeom>
          </p:spPr>
        </p:pic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45807-447C-7F40-A079-600BFD84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Inside the Datacenter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000" y="1926164"/>
            <a:ext cx="821267" cy="82126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53734" y="1693331"/>
            <a:ext cx="4250266" cy="42502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40000" y="1788713"/>
            <a:ext cx="17272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Web Tier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68798" y="1788713"/>
            <a:ext cx="2286000" cy="5232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r>
              <a:rPr lang="en-US" sz="2400" u="sng" dirty="0">
                <a:solidFill>
                  <a:prstClr val="black"/>
                </a:solidFill>
                <a:latin typeface="Helvetica Neue Medium" charset="0"/>
                <a:ea typeface="Helvetica Neue Medium" charset="0"/>
                <a:cs typeface="Helvetica Neue Medium" charset="0"/>
              </a:rPr>
              <a:t>Storage Tier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607736" y="2552698"/>
            <a:ext cx="1524000" cy="2181584"/>
            <a:chOff x="2607736" y="2552698"/>
            <a:chExt cx="1524000" cy="2181584"/>
          </a:xfrm>
        </p:grpSpPr>
        <p:sp>
          <p:nvSpPr>
            <p:cNvPr id="9" name="Rectangle 8"/>
            <p:cNvSpPr/>
            <p:nvPr/>
          </p:nvSpPr>
          <p:spPr>
            <a:xfrm>
              <a:off x="2607736" y="2552698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07736" y="3355617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607736" y="4158536"/>
              <a:ext cx="1524000" cy="575746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endParaRPr lang="en-US" sz="1800">
                <a:solidFill>
                  <a:prstClr val="white"/>
                </a:solidFill>
                <a:latin typeface="Helvetica Neue Medium" charset="0"/>
                <a:ea typeface="Helvetica Neue Medium" charset="0"/>
                <a:cs typeface="Helvetica Neue Medium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2607736" y="4961454"/>
            <a:ext cx="1524000" cy="575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690531" y="2552698"/>
            <a:ext cx="1625600" cy="2984502"/>
            <a:chOff x="4690531" y="2552698"/>
            <a:chExt cx="1625600" cy="2984502"/>
          </a:xfrm>
        </p:grpSpPr>
        <p:sp>
          <p:nvSpPr>
            <p:cNvPr id="13" name="Oval 12"/>
            <p:cNvSpPr/>
            <p:nvPr/>
          </p:nvSpPr>
          <p:spPr>
            <a:xfrm>
              <a:off x="4690531" y="2552698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A-F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4690531" y="3355617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G-L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4690531" y="4158536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M-R</a:t>
              </a:r>
            </a:p>
          </p:txBody>
        </p:sp>
        <p:sp>
          <p:nvSpPr>
            <p:cNvPr id="16" name="Oval 15"/>
            <p:cNvSpPr/>
            <p:nvPr/>
          </p:nvSpPr>
          <p:spPr>
            <a:xfrm>
              <a:off x="4690531" y="4961454"/>
              <a:ext cx="1625600" cy="57574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200" dirty="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S-Z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212927" y="3146268"/>
            <a:ext cx="2286000" cy="1619903"/>
            <a:chOff x="7212927" y="3146268"/>
            <a:chExt cx="2286000" cy="1619903"/>
          </a:xfrm>
        </p:grpSpPr>
        <p:grpSp>
          <p:nvGrpSpPr>
            <p:cNvPr id="34" name="Group 33"/>
            <p:cNvGrpSpPr/>
            <p:nvPr/>
          </p:nvGrpSpPr>
          <p:grpSpPr>
            <a:xfrm>
              <a:off x="7714396" y="3557905"/>
              <a:ext cx="1252885" cy="1208266"/>
              <a:chOff x="2247578" y="1693331"/>
              <a:chExt cx="4407220" cy="4250266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353734" y="1693331"/>
                <a:ext cx="4250266" cy="425026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247578" y="1898133"/>
                <a:ext cx="2055986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Web Tier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4368798" y="1898134"/>
                <a:ext cx="2286000" cy="52322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600" dirty="0">
                    <a:solidFill>
                      <a:prstClr val="black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Storage Tier</a:t>
                </a: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607736" y="2552698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2607736" y="3355617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607736" y="4158536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2607736" y="4961454"/>
                <a:ext cx="1524000" cy="57574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white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690531" y="2552698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A-F</a:t>
                </a:r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4690531" y="3355617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G-L</a:t>
                </a:r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4690531" y="4158536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M-R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4690531" y="4961454"/>
                <a:ext cx="1625600" cy="575746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rmAutofit fontScale="25000" lnSpcReduction="20000"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S-Z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7212927" y="3146268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Remote DC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38232" y="2543904"/>
            <a:ext cx="2286000" cy="2705423"/>
            <a:chOff x="5738232" y="2543904"/>
            <a:chExt cx="2286000" cy="2705423"/>
          </a:xfrm>
        </p:grpSpPr>
        <p:cxnSp>
          <p:nvCxnSpPr>
            <p:cNvPr id="18" name="Straight Arrow Connector 17"/>
            <p:cNvCxnSpPr>
              <a:stCxn id="13" idx="6"/>
            </p:cNvCxnSpPr>
            <p:nvPr/>
          </p:nvCxnSpPr>
          <p:spPr>
            <a:xfrm>
              <a:off x="6316131" y="2840571"/>
              <a:ext cx="1225559" cy="493190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6316131" y="3662151"/>
              <a:ext cx="1225559" cy="140055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flipV="1">
              <a:off x="6316131" y="4258714"/>
              <a:ext cx="1225559" cy="197561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16" idx="6"/>
            </p:cNvCxnSpPr>
            <p:nvPr/>
          </p:nvCxnSpPr>
          <p:spPr>
            <a:xfrm flipV="1">
              <a:off x="6316131" y="4650640"/>
              <a:ext cx="1225559" cy="598687"/>
            </a:xfrm>
            <a:prstGeom prst="straightConnector1">
              <a:avLst/>
            </a:prstGeom>
            <a:ln w="38100" cmpd="sng">
              <a:solidFill>
                <a:schemeClr val="accent4">
                  <a:lumMod val="50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 rot="1324738">
              <a:off x="5738232" y="2543904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defTabSz="45720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2400" dirty="0">
                  <a:solidFill>
                    <a:srgbClr val="8064A2">
                      <a:lumMod val="50000"/>
                    </a:srgbClr>
                  </a:solidFill>
                  <a:latin typeface="Helvetica Neue Medium" charset="0"/>
                  <a:ea typeface="Helvetica Neue Medium" charset="0"/>
                  <a:cs typeface="Helvetica Neue Medium" charset="0"/>
                </a:rPr>
                <a:t>Replication</a:t>
              </a:r>
            </a:p>
          </p:txBody>
        </p:sp>
      </p:grpSp>
      <p:cxnSp>
        <p:nvCxnSpPr>
          <p:cNvPr id="19" name="Straight Arrow Connector 18"/>
          <p:cNvCxnSpPr>
            <a:stCxn id="9" idx="3"/>
            <a:endCxn id="13" idx="2"/>
          </p:cNvCxnSpPr>
          <p:nvPr/>
        </p:nvCxnSpPr>
        <p:spPr>
          <a:xfrm>
            <a:off x="4131736" y="2840571"/>
            <a:ext cx="558795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4131736" y="2900011"/>
            <a:ext cx="796859" cy="2349316"/>
            <a:chOff x="4131736" y="2900011"/>
            <a:chExt cx="796859" cy="2349316"/>
          </a:xfrm>
        </p:grpSpPr>
        <p:cxnSp>
          <p:nvCxnSpPr>
            <p:cNvPr id="46" name="Straight Arrow Connector 45"/>
            <p:cNvCxnSpPr>
              <a:endCxn id="16" idx="2"/>
            </p:cNvCxnSpPr>
            <p:nvPr/>
          </p:nvCxnSpPr>
          <p:spPr>
            <a:xfrm>
              <a:off x="4132994" y="3009251"/>
              <a:ext cx="557537" cy="2240076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14" idx="1"/>
            </p:cNvCxnSpPr>
            <p:nvPr/>
          </p:nvCxnSpPr>
          <p:spPr>
            <a:xfrm>
              <a:off x="4131736" y="2900011"/>
              <a:ext cx="796859" cy="53992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4131736" y="2908846"/>
              <a:ext cx="558795" cy="753305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131736" y="3009251"/>
              <a:ext cx="656575" cy="128914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53"/>
          <p:cNvCxnSpPr/>
          <p:nvPr/>
        </p:nvCxnSpPr>
        <p:spPr>
          <a:xfrm>
            <a:off x="1075267" y="2341866"/>
            <a:ext cx="1532469" cy="40556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2743200" y="2609134"/>
            <a:ext cx="819880" cy="138297"/>
          </a:xfrm>
          <a:custGeom>
            <a:avLst/>
            <a:gdLst>
              <a:gd name="connsiteX0" fmla="*/ 0 w 2810934"/>
              <a:gd name="connsiteY0" fmla="*/ 474147 h 474147"/>
              <a:gd name="connsiteX1" fmla="*/ 524934 w 2810934"/>
              <a:gd name="connsiteY1" fmla="*/ 13 h 474147"/>
              <a:gd name="connsiteX2" fmla="*/ 982134 w 2810934"/>
              <a:gd name="connsiteY2" fmla="*/ 457213 h 474147"/>
              <a:gd name="connsiteX3" fmla="*/ 1524000 w 2810934"/>
              <a:gd name="connsiteY3" fmla="*/ 50813 h 474147"/>
              <a:gd name="connsiteX4" fmla="*/ 1913467 w 2810934"/>
              <a:gd name="connsiteY4" fmla="*/ 406413 h 474147"/>
              <a:gd name="connsiteX5" fmla="*/ 2302934 w 2810934"/>
              <a:gd name="connsiteY5" fmla="*/ 101613 h 474147"/>
              <a:gd name="connsiteX6" fmla="*/ 2506134 w 2810934"/>
              <a:gd name="connsiteY6" fmla="*/ 423347 h 474147"/>
              <a:gd name="connsiteX7" fmla="*/ 2810934 w 2810934"/>
              <a:gd name="connsiteY7" fmla="*/ 220147 h 474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0934" h="474147">
                <a:moveTo>
                  <a:pt x="0" y="474147"/>
                </a:moveTo>
                <a:cubicBezTo>
                  <a:pt x="180622" y="238491"/>
                  <a:pt x="361245" y="2835"/>
                  <a:pt x="524934" y="13"/>
                </a:cubicBezTo>
                <a:cubicBezTo>
                  <a:pt x="688623" y="-2809"/>
                  <a:pt x="815623" y="448746"/>
                  <a:pt x="982134" y="457213"/>
                </a:cubicBezTo>
                <a:cubicBezTo>
                  <a:pt x="1148645" y="465680"/>
                  <a:pt x="1368778" y="59280"/>
                  <a:pt x="1524000" y="50813"/>
                </a:cubicBezTo>
                <a:cubicBezTo>
                  <a:pt x="1679222" y="42346"/>
                  <a:pt x="1783645" y="397946"/>
                  <a:pt x="1913467" y="406413"/>
                </a:cubicBezTo>
                <a:cubicBezTo>
                  <a:pt x="2043289" y="414880"/>
                  <a:pt x="2204156" y="98791"/>
                  <a:pt x="2302934" y="101613"/>
                </a:cubicBezTo>
                <a:cubicBezTo>
                  <a:pt x="2401712" y="104435"/>
                  <a:pt x="2421468" y="403591"/>
                  <a:pt x="2506134" y="423347"/>
                </a:cubicBezTo>
                <a:cubicBezTo>
                  <a:pt x="2590800" y="443103"/>
                  <a:pt x="2740378" y="304814"/>
                  <a:pt x="2810934" y="220147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black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55" name="Freeform 54"/>
          <p:cNvSpPr/>
          <p:nvPr/>
        </p:nvSpPr>
        <p:spPr>
          <a:xfrm>
            <a:off x="-50802" y="-219168"/>
            <a:ext cx="9285675" cy="7077168"/>
          </a:xfrm>
          <a:custGeom>
            <a:avLst/>
            <a:gdLst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27283 w 9285675"/>
              <a:gd name="connsiteY13" fmla="*/ 1761437 h 6977477"/>
              <a:gd name="connsiteX14" fmla="*/ 6609215 w 9285675"/>
              <a:gd name="connsiteY14" fmla="*/ 1843365 h 6977477"/>
              <a:gd name="connsiteX0" fmla="*/ 66092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6092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95560 w 9285675"/>
              <a:gd name="connsiteY12" fmla="*/ 0 h 6977477"/>
              <a:gd name="connsiteX13" fmla="*/ 6583815 w 9285675"/>
              <a:gd name="connsiteY13" fmla="*/ 1843365 h 6977477"/>
              <a:gd name="connsiteX0" fmla="*/ 6583815 w 9285675"/>
              <a:gd name="connsiteY0" fmla="*/ 1843365 h 6977477"/>
              <a:gd name="connsiteX1" fmla="*/ 4424351 w 9285675"/>
              <a:gd name="connsiteY1" fmla="*/ 1843365 h 6977477"/>
              <a:gd name="connsiteX2" fmla="*/ 4465317 w 9285675"/>
              <a:gd name="connsiteY2" fmla="*/ 5871458 h 6977477"/>
              <a:gd name="connsiteX3" fmla="*/ 6540938 w 9285675"/>
              <a:gd name="connsiteY3" fmla="*/ 5885113 h 6977477"/>
              <a:gd name="connsiteX4" fmla="*/ 7715303 w 9285675"/>
              <a:gd name="connsiteY4" fmla="*/ 5024876 h 6977477"/>
              <a:gd name="connsiteX5" fmla="*/ 7715303 w 9285675"/>
              <a:gd name="connsiteY5" fmla="*/ 2771874 h 6977477"/>
              <a:gd name="connsiteX6" fmla="*/ 6718459 w 9285675"/>
              <a:gd name="connsiteY6" fmla="*/ 1843365 h 6977477"/>
              <a:gd name="connsiteX7" fmla="*/ 6704803 w 9285675"/>
              <a:gd name="connsiteY7" fmla="*/ 27309 h 6977477"/>
              <a:gd name="connsiteX8" fmla="*/ 9285675 w 9285675"/>
              <a:gd name="connsiteY8" fmla="*/ 54618 h 6977477"/>
              <a:gd name="connsiteX9" fmla="*/ 9285675 w 9285675"/>
              <a:gd name="connsiteY9" fmla="*/ 6977477 h 6977477"/>
              <a:gd name="connsiteX10" fmla="*/ 0 w 9285675"/>
              <a:gd name="connsiteY10" fmla="*/ 6963823 h 6977477"/>
              <a:gd name="connsiteX11" fmla="*/ 54621 w 9285675"/>
              <a:gd name="connsiteY11" fmla="*/ 0 h 6977477"/>
              <a:gd name="connsiteX12" fmla="*/ 6589210 w 9285675"/>
              <a:gd name="connsiteY12" fmla="*/ 6350 h 6977477"/>
              <a:gd name="connsiteX13" fmla="*/ 6583815 w 9285675"/>
              <a:gd name="connsiteY13" fmla="*/ 1843365 h 6977477"/>
              <a:gd name="connsiteX0" fmla="*/ 6583815 w 9285675"/>
              <a:gd name="connsiteY0" fmla="*/ 1875115 h 7009227"/>
              <a:gd name="connsiteX1" fmla="*/ 4424351 w 9285675"/>
              <a:gd name="connsiteY1" fmla="*/ 1875115 h 7009227"/>
              <a:gd name="connsiteX2" fmla="*/ 4465317 w 9285675"/>
              <a:gd name="connsiteY2" fmla="*/ 5903208 h 7009227"/>
              <a:gd name="connsiteX3" fmla="*/ 6540938 w 9285675"/>
              <a:gd name="connsiteY3" fmla="*/ 5916863 h 7009227"/>
              <a:gd name="connsiteX4" fmla="*/ 7715303 w 9285675"/>
              <a:gd name="connsiteY4" fmla="*/ 5056626 h 7009227"/>
              <a:gd name="connsiteX5" fmla="*/ 7715303 w 9285675"/>
              <a:gd name="connsiteY5" fmla="*/ 2803624 h 7009227"/>
              <a:gd name="connsiteX6" fmla="*/ 6718459 w 9285675"/>
              <a:gd name="connsiteY6" fmla="*/ 1875115 h 7009227"/>
              <a:gd name="connsiteX7" fmla="*/ 6704803 w 9285675"/>
              <a:gd name="connsiteY7" fmla="*/ 59059 h 7009227"/>
              <a:gd name="connsiteX8" fmla="*/ 9285675 w 9285675"/>
              <a:gd name="connsiteY8" fmla="*/ 86368 h 7009227"/>
              <a:gd name="connsiteX9" fmla="*/ 9285675 w 9285675"/>
              <a:gd name="connsiteY9" fmla="*/ 7009227 h 7009227"/>
              <a:gd name="connsiteX10" fmla="*/ 0 w 9285675"/>
              <a:gd name="connsiteY10" fmla="*/ 6995573 h 7009227"/>
              <a:gd name="connsiteX11" fmla="*/ 54621 w 9285675"/>
              <a:gd name="connsiteY11" fmla="*/ 31750 h 7009227"/>
              <a:gd name="connsiteX12" fmla="*/ 6582860 w 9285675"/>
              <a:gd name="connsiteY12" fmla="*/ 0 h 7009227"/>
              <a:gd name="connsiteX13" fmla="*/ 6583815 w 9285675"/>
              <a:gd name="connsiteY13" fmla="*/ 1875115 h 7009227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582860 w 9285675"/>
              <a:gd name="connsiteY12" fmla="*/ 10791 h 7020018"/>
              <a:gd name="connsiteX13" fmla="*/ 6583815 w 9285675"/>
              <a:gd name="connsiteY13" fmla="*/ 1885906 h 7020018"/>
              <a:gd name="connsiteX0" fmla="*/ 6583815 w 9285675"/>
              <a:gd name="connsiteY0" fmla="*/ 188590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583815 w 9285675"/>
              <a:gd name="connsiteY13" fmla="*/ 1885906 h 7020018"/>
              <a:gd name="connsiteX0" fmla="*/ 67489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489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891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892256 h 7020018"/>
              <a:gd name="connsiteX1" fmla="*/ 4424351 w 9285675"/>
              <a:gd name="connsiteY1" fmla="*/ 1885906 h 7020018"/>
              <a:gd name="connsiteX2" fmla="*/ 4465317 w 9285675"/>
              <a:gd name="connsiteY2" fmla="*/ 5913999 h 7020018"/>
              <a:gd name="connsiteX3" fmla="*/ 6540938 w 9285675"/>
              <a:gd name="connsiteY3" fmla="*/ 5927654 h 7020018"/>
              <a:gd name="connsiteX4" fmla="*/ 7715303 w 9285675"/>
              <a:gd name="connsiteY4" fmla="*/ 5067417 h 7020018"/>
              <a:gd name="connsiteX5" fmla="*/ 7715303 w 9285675"/>
              <a:gd name="connsiteY5" fmla="*/ 2814415 h 7020018"/>
              <a:gd name="connsiteX6" fmla="*/ 6718459 w 9285675"/>
              <a:gd name="connsiteY6" fmla="*/ 1885906 h 7020018"/>
              <a:gd name="connsiteX7" fmla="*/ 6717503 w 9285675"/>
              <a:gd name="connsiteY7" fmla="*/ 0 h 7020018"/>
              <a:gd name="connsiteX8" fmla="*/ 9285675 w 9285675"/>
              <a:gd name="connsiteY8" fmla="*/ 97159 h 7020018"/>
              <a:gd name="connsiteX9" fmla="*/ 9285675 w 9285675"/>
              <a:gd name="connsiteY9" fmla="*/ 7020018 h 7020018"/>
              <a:gd name="connsiteX10" fmla="*/ 0 w 9285675"/>
              <a:gd name="connsiteY10" fmla="*/ 7006364 h 7020018"/>
              <a:gd name="connsiteX11" fmla="*/ 54621 w 9285675"/>
              <a:gd name="connsiteY11" fmla="*/ 42541 h 7020018"/>
              <a:gd name="connsiteX12" fmla="*/ 6722560 w 9285675"/>
              <a:gd name="connsiteY12" fmla="*/ 10791 h 7020018"/>
              <a:gd name="connsiteX13" fmla="*/ 6723515 w 9285675"/>
              <a:gd name="connsiteY13" fmla="*/ 1892256 h 7020018"/>
              <a:gd name="connsiteX0" fmla="*/ 6723515 w 9285675"/>
              <a:gd name="connsiteY0" fmla="*/ 1908131 h 7035893"/>
              <a:gd name="connsiteX1" fmla="*/ 4424351 w 9285675"/>
              <a:gd name="connsiteY1" fmla="*/ 1901781 h 7035893"/>
              <a:gd name="connsiteX2" fmla="*/ 4465317 w 9285675"/>
              <a:gd name="connsiteY2" fmla="*/ 5929874 h 7035893"/>
              <a:gd name="connsiteX3" fmla="*/ 6540938 w 9285675"/>
              <a:gd name="connsiteY3" fmla="*/ 5943529 h 7035893"/>
              <a:gd name="connsiteX4" fmla="*/ 7715303 w 9285675"/>
              <a:gd name="connsiteY4" fmla="*/ 5083292 h 7035893"/>
              <a:gd name="connsiteX5" fmla="*/ 7715303 w 9285675"/>
              <a:gd name="connsiteY5" fmla="*/ 2830290 h 7035893"/>
              <a:gd name="connsiteX6" fmla="*/ 6718459 w 9285675"/>
              <a:gd name="connsiteY6" fmla="*/ 1901781 h 7035893"/>
              <a:gd name="connsiteX7" fmla="*/ 6727028 w 9285675"/>
              <a:gd name="connsiteY7" fmla="*/ 0 h 7035893"/>
              <a:gd name="connsiteX8" fmla="*/ 9285675 w 9285675"/>
              <a:gd name="connsiteY8" fmla="*/ 113034 h 7035893"/>
              <a:gd name="connsiteX9" fmla="*/ 9285675 w 9285675"/>
              <a:gd name="connsiteY9" fmla="*/ 7035893 h 7035893"/>
              <a:gd name="connsiteX10" fmla="*/ 0 w 9285675"/>
              <a:gd name="connsiteY10" fmla="*/ 7022239 h 7035893"/>
              <a:gd name="connsiteX11" fmla="*/ 54621 w 9285675"/>
              <a:gd name="connsiteY11" fmla="*/ 58416 h 7035893"/>
              <a:gd name="connsiteX12" fmla="*/ 6722560 w 9285675"/>
              <a:gd name="connsiteY12" fmla="*/ 26666 h 7035893"/>
              <a:gd name="connsiteX13" fmla="*/ 6723515 w 9285675"/>
              <a:gd name="connsiteY13" fmla="*/ 1908131 h 7035893"/>
              <a:gd name="connsiteX0" fmla="*/ 6723515 w 9285675"/>
              <a:gd name="connsiteY0" fmla="*/ 1949406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3515 w 9285675"/>
              <a:gd name="connsiteY13" fmla="*/ 1949406 h 7077168"/>
              <a:gd name="connsiteX0" fmla="*/ 6720340 w 9285675"/>
              <a:gd name="connsiteY0" fmla="*/ 1946231 h 7077168"/>
              <a:gd name="connsiteX1" fmla="*/ 4424351 w 9285675"/>
              <a:gd name="connsiteY1" fmla="*/ 1943056 h 7077168"/>
              <a:gd name="connsiteX2" fmla="*/ 4465317 w 9285675"/>
              <a:gd name="connsiteY2" fmla="*/ 5971149 h 7077168"/>
              <a:gd name="connsiteX3" fmla="*/ 6540938 w 9285675"/>
              <a:gd name="connsiteY3" fmla="*/ 5984804 h 7077168"/>
              <a:gd name="connsiteX4" fmla="*/ 7715303 w 9285675"/>
              <a:gd name="connsiteY4" fmla="*/ 5124567 h 7077168"/>
              <a:gd name="connsiteX5" fmla="*/ 7715303 w 9285675"/>
              <a:gd name="connsiteY5" fmla="*/ 2871565 h 7077168"/>
              <a:gd name="connsiteX6" fmla="*/ 6718459 w 9285675"/>
              <a:gd name="connsiteY6" fmla="*/ 1943056 h 7077168"/>
              <a:gd name="connsiteX7" fmla="*/ 6723853 w 9285675"/>
              <a:gd name="connsiteY7" fmla="*/ 0 h 7077168"/>
              <a:gd name="connsiteX8" fmla="*/ 9285675 w 9285675"/>
              <a:gd name="connsiteY8" fmla="*/ 154309 h 7077168"/>
              <a:gd name="connsiteX9" fmla="*/ 9285675 w 9285675"/>
              <a:gd name="connsiteY9" fmla="*/ 7077168 h 7077168"/>
              <a:gd name="connsiteX10" fmla="*/ 0 w 9285675"/>
              <a:gd name="connsiteY10" fmla="*/ 7063514 h 7077168"/>
              <a:gd name="connsiteX11" fmla="*/ 54621 w 9285675"/>
              <a:gd name="connsiteY11" fmla="*/ 99691 h 7077168"/>
              <a:gd name="connsiteX12" fmla="*/ 6722560 w 9285675"/>
              <a:gd name="connsiteY12" fmla="*/ 67941 h 7077168"/>
              <a:gd name="connsiteX13" fmla="*/ 6720340 w 9285675"/>
              <a:gd name="connsiteY13" fmla="*/ 1946231 h 7077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85675" h="7077168">
                <a:moveTo>
                  <a:pt x="6720340" y="1946231"/>
                </a:moveTo>
                <a:lnTo>
                  <a:pt x="4424351" y="1943056"/>
                </a:lnTo>
                <a:lnTo>
                  <a:pt x="4465317" y="5971149"/>
                </a:lnTo>
                <a:lnTo>
                  <a:pt x="6540938" y="5984804"/>
                </a:lnTo>
                <a:lnTo>
                  <a:pt x="7715303" y="5124567"/>
                </a:lnTo>
                <a:lnTo>
                  <a:pt x="7715303" y="2871565"/>
                </a:lnTo>
                <a:lnTo>
                  <a:pt x="6718459" y="1943056"/>
                </a:lnTo>
                <a:cubicBezTo>
                  <a:pt x="6718140" y="1314421"/>
                  <a:pt x="6724172" y="628635"/>
                  <a:pt x="6723853" y="0"/>
                </a:cubicBezTo>
                <a:lnTo>
                  <a:pt x="9285675" y="154309"/>
                </a:lnTo>
                <a:lnTo>
                  <a:pt x="9285675" y="7077168"/>
                </a:lnTo>
                <a:lnTo>
                  <a:pt x="0" y="7063514"/>
                </a:lnTo>
                <a:lnTo>
                  <a:pt x="54621" y="99691"/>
                </a:lnTo>
                <a:lnTo>
                  <a:pt x="6722560" y="67941"/>
                </a:lnTo>
                <a:cubicBezTo>
                  <a:pt x="6720762" y="680279"/>
                  <a:pt x="6722138" y="1333893"/>
                  <a:pt x="6720340" y="1946231"/>
                </a:cubicBezTo>
                <a:close/>
              </a:path>
            </a:pathLst>
          </a:custGeom>
          <a:solidFill>
            <a:schemeClr val="bg1">
              <a:lumMod val="50000"/>
              <a:alpha val="73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E27459-6F15-4946-AAA4-13B92121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5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 animBg="1"/>
      <p:bldP spid="63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024307" y="1597683"/>
            <a:ext cx="6857894" cy="4992150"/>
            <a:chOff x="651449" y="1394073"/>
            <a:chExt cx="6857894" cy="4992150"/>
          </a:xfrm>
        </p:grpSpPr>
        <p:grpSp>
          <p:nvGrpSpPr>
            <p:cNvPr id="7" name="Group 6"/>
            <p:cNvGrpSpPr/>
            <p:nvPr/>
          </p:nvGrpSpPr>
          <p:grpSpPr>
            <a:xfrm>
              <a:off x="651449" y="1394073"/>
              <a:ext cx="1914635" cy="4992150"/>
              <a:chOff x="274798" y="718538"/>
              <a:chExt cx="1914635" cy="4992150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74798" y="718538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5594708" y="1394073"/>
              <a:ext cx="1914635" cy="4951116"/>
              <a:chOff x="274798" y="718538"/>
              <a:chExt cx="1914635" cy="4951116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74798" y="718538"/>
                <a:ext cx="1914635" cy="4951116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sp>
            <p:nvSpPr>
              <p:cNvPr id="75" name="Oval 74"/>
              <p:cNvSpPr/>
              <p:nvPr/>
            </p:nvSpPr>
            <p:spPr>
              <a:xfrm>
                <a:off x="636778" y="911957"/>
                <a:ext cx="1190674" cy="421705"/>
              </a:xfrm>
              <a:prstGeom prst="ellipse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dirty="0">
                    <a:solidFill>
                      <a:prstClr val="white"/>
                    </a:solidFill>
                    <a:latin typeface="Helvetica Neue Medium" charset="0"/>
                    <a:ea typeface="Helvetica Neue Medium" charset="0"/>
                    <a:cs typeface="Helvetica Neue Medium" charset="0"/>
                  </a:rPr>
                  <a:t>A-Z</a:t>
                </a:r>
              </a:p>
            </p:txBody>
          </p:sp>
        </p:grpSp>
        <p:cxnSp>
          <p:nvCxnSpPr>
            <p:cNvPr id="100" name="Straight Arrow Connector 99"/>
            <p:cNvCxnSpPr>
              <a:endCxn id="75" idx="2"/>
            </p:cNvCxnSpPr>
            <p:nvPr/>
          </p:nvCxnSpPr>
          <p:spPr>
            <a:xfrm>
              <a:off x="2204103" y="1798345"/>
              <a:ext cx="3752585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037844" y="1597683"/>
            <a:ext cx="6830818" cy="4990400"/>
            <a:chOff x="651449" y="4136776"/>
            <a:chExt cx="6830818" cy="4990400"/>
          </a:xfrm>
        </p:grpSpPr>
        <p:grpSp>
          <p:nvGrpSpPr>
            <p:cNvPr id="6" name="Group 5"/>
            <p:cNvGrpSpPr/>
            <p:nvPr/>
          </p:nvGrpSpPr>
          <p:grpSpPr>
            <a:xfrm>
              <a:off x="651449" y="4136776"/>
              <a:ext cx="1914635" cy="4990400"/>
              <a:chOff x="2538100" y="1959295"/>
              <a:chExt cx="1914635" cy="4990400"/>
            </a:xfrm>
          </p:grpSpPr>
          <p:sp>
            <p:nvSpPr>
              <p:cNvPr id="70" name="Rectangle 69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0" name="Group 39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60" name="Oval 59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61" name="Oval 60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grpSp>
          <p:nvGrpSpPr>
            <p:cNvPr id="76" name="Group 75"/>
            <p:cNvGrpSpPr/>
            <p:nvPr/>
          </p:nvGrpSpPr>
          <p:grpSpPr>
            <a:xfrm>
              <a:off x="5567632" y="4136776"/>
              <a:ext cx="1914635" cy="4990400"/>
              <a:chOff x="2538100" y="1959295"/>
              <a:chExt cx="1914635" cy="4990400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538100" y="1959295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78" name="Group 77"/>
              <p:cNvGrpSpPr/>
              <p:nvPr/>
            </p:nvGrpSpPr>
            <p:grpSpPr>
              <a:xfrm>
                <a:off x="2900080" y="2179845"/>
                <a:ext cx="1190674" cy="1009803"/>
                <a:chOff x="4690531" y="3355617"/>
                <a:chExt cx="1625600" cy="1378665"/>
              </a:xfrm>
            </p:grpSpPr>
            <p:sp>
              <p:nvSpPr>
                <p:cNvPr id="79" name="Oval 78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A-L</a:t>
                  </a:r>
                </a:p>
              </p:txBody>
            </p:sp>
            <p:sp>
              <p:nvSpPr>
                <p:cNvPr id="80" name="Oval 79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M-Z</a:t>
                  </a:r>
                </a:p>
              </p:txBody>
            </p:sp>
          </p:grpSp>
        </p:grpSp>
        <p:cxnSp>
          <p:nvCxnSpPr>
            <p:cNvPr id="81" name="Straight Arrow Connector 80"/>
            <p:cNvCxnSpPr>
              <a:stCxn id="60" idx="6"/>
              <a:endCxn id="79" idx="2"/>
            </p:cNvCxnSpPr>
            <p:nvPr/>
          </p:nvCxnSpPr>
          <p:spPr>
            <a:xfrm>
              <a:off x="2204103" y="4568179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endCxn id="80" idx="2"/>
            </p:cNvCxnSpPr>
            <p:nvPr/>
          </p:nvCxnSpPr>
          <p:spPr>
            <a:xfrm>
              <a:off x="2204103" y="5156277"/>
              <a:ext cx="3725509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1034428" y="1596224"/>
            <a:ext cx="6839171" cy="4990400"/>
            <a:chOff x="670172" y="104143"/>
            <a:chExt cx="6839171" cy="4990400"/>
          </a:xfrm>
        </p:grpSpPr>
        <p:grpSp>
          <p:nvGrpSpPr>
            <p:cNvPr id="5" name="Group 4"/>
            <p:cNvGrpSpPr/>
            <p:nvPr/>
          </p:nvGrpSpPr>
          <p:grpSpPr>
            <a:xfrm>
              <a:off x="670172" y="104143"/>
              <a:ext cx="1914635" cy="4990400"/>
              <a:chOff x="4826185" y="1379867"/>
              <a:chExt cx="1914635" cy="49904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62" name="Oval 61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63" name="Oval 62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grpSp>
          <p:nvGrpSpPr>
            <p:cNvPr id="87" name="Group 86"/>
            <p:cNvGrpSpPr/>
            <p:nvPr/>
          </p:nvGrpSpPr>
          <p:grpSpPr>
            <a:xfrm>
              <a:off x="5594708" y="104143"/>
              <a:ext cx="1914635" cy="4990400"/>
              <a:chOff x="4826185" y="1379867"/>
              <a:chExt cx="1914635" cy="4990400"/>
            </a:xfrm>
          </p:grpSpPr>
          <p:sp>
            <p:nvSpPr>
              <p:cNvPr id="88" name="Rectangle 87"/>
              <p:cNvSpPr/>
              <p:nvPr/>
            </p:nvSpPr>
            <p:spPr>
              <a:xfrm>
                <a:off x="4826185" y="1379867"/>
                <a:ext cx="1914635" cy="499040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212458" y="1591746"/>
                <a:ext cx="1190674" cy="2186003"/>
                <a:chOff x="4690531" y="2552698"/>
                <a:chExt cx="1625600" cy="2984502"/>
              </a:xfrm>
            </p:grpSpPr>
            <p:sp>
              <p:nvSpPr>
                <p:cNvPr id="90" name="Oval 89"/>
                <p:cNvSpPr/>
                <p:nvPr/>
              </p:nvSpPr>
              <p:spPr>
                <a:xfrm>
                  <a:off x="4690531" y="2552698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A-F</a:t>
                  </a:r>
                </a:p>
              </p:txBody>
            </p:sp>
            <p:sp>
              <p:nvSpPr>
                <p:cNvPr id="91" name="Oval 90"/>
                <p:cNvSpPr/>
                <p:nvPr/>
              </p:nvSpPr>
              <p:spPr>
                <a:xfrm>
                  <a:off x="4690531" y="3355617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G-L</a:t>
                  </a:r>
                </a:p>
              </p:txBody>
            </p:sp>
            <p:sp>
              <p:nvSpPr>
                <p:cNvPr id="92" name="Oval 91"/>
                <p:cNvSpPr/>
                <p:nvPr/>
              </p:nvSpPr>
              <p:spPr>
                <a:xfrm>
                  <a:off x="4690531" y="4158536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M-R</a:t>
                  </a:r>
                </a:p>
              </p:txBody>
            </p:sp>
            <p:sp>
              <p:nvSpPr>
                <p:cNvPr id="93" name="Oval 92"/>
                <p:cNvSpPr/>
                <p:nvPr/>
              </p:nvSpPr>
              <p:spPr>
                <a:xfrm>
                  <a:off x="4690531" y="4961454"/>
                  <a:ext cx="1625600" cy="575746"/>
                </a:xfrm>
                <a:prstGeom prst="ellipse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>
                  <a:noAutofit/>
                </a:bodyPr>
                <a:lstStyle/>
                <a:p>
                  <a:pPr defTabSz="457200"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800" dirty="0">
                      <a:solidFill>
                        <a:prstClr val="white"/>
                      </a:solidFill>
                      <a:latin typeface="Helvetica Neue Medium" charset="0"/>
                      <a:ea typeface="Helvetica Neue Medium" charset="0"/>
                      <a:cs typeface="Helvetica Neue Medium" charset="0"/>
                    </a:rPr>
                    <a:t>S-Z</a:t>
                  </a:r>
                </a:p>
              </p:txBody>
            </p:sp>
          </p:grpSp>
        </p:grpSp>
        <p:cxnSp>
          <p:nvCxnSpPr>
            <p:cNvPr id="94" name="Straight Arrow Connector 93"/>
            <p:cNvCxnSpPr>
              <a:stCxn id="62" idx="6"/>
              <a:endCxn id="90" idx="2"/>
            </p:cNvCxnSpPr>
            <p:nvPr/>
          </p:nvCxnSpPr>
          <p:spPr>
            <a:xfrm>
              <a:off x="2247119" y="526875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63" idx="6"/>
              <a:endCxn id="91" idx="2"/>
            </p:cNvCxnSpPr>
            <p:nvPr/>
          </p:nvCxnSpPr>
          <p:spPr>
            <a:xfrm>
              <a:off x="2247119" y="1114974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64" idx="6"/>
              <a:endCxn id="92" idx="2"/>
            </p:cNvCxnSpPr>
            <p:nvPr/>
          </p:nvCxnSpPr>
          <p:spPr>
            <a:xfrm>
              <a:off x="2247119" y="1703073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65" idx="6"/>
              <a:endCxn id="93" idx="2"/>
            </p:cNvCxnSpPr>
            <p:nvPr/>
          </p:nvCxnSpPr>
          <p:spPr>
            <a:xfrm>
              <a:off x="2247119" y="2291172"/>
              <a:ext cx="3733862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/>
          <p:cNvGrpSpPr/>
          <p:nvPr/>
        </p:nvGrpSpPr>
        <p:grpSpPr>
          <a:xfrm>
            <a:off x="1040073" y="1593015"/>
            <a:ext cx="6839171" cy="5001652"/>
            <a:chOff x="1040505" y="1168959"/>
            <a:chExt cx="6839171" cy="5001652"/>
          </a:xfrm>
        </p:grpSpPr>
        <p:grpSp>
          <p:nvGrpSpPr>
            <p:cNvPr id="3" name="Group 2"/>
            <p:cNvGrpSpPr/>
            <p:nvPr/>
          </p:nvGrpSpPr>
          <p:grpSpPr>
            <a:xfrm>
              <a:off x="1040505" y="1168959"/>
              <a:ext cx="1914635" cy="4992150"/>
              <a:chOff x="7037308" y="203669"/>
              <a:chExt cx="1914635" cy="4992150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7037308" y="203669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46" name="Group 45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52" name="Oval 5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53" name="Oval 52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55" name="Oval 5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47" name="Group 46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50" name="Oval 4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51" name="Oval 50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grpSp>
          <p:nvGrpSpPr>
            <p:cNvPr id="108" name="Group 107"/>
            <p:cNvGrpSpPr/>
            <p:nvPr/>
          </p:nvGrpSpPr>
          <p:grpSpPr>
            <a:xfrm>
              <a:off x="5965041" y="1178461"/>
              <a:ext cx="1914635" cy="4992150"/>
              <a:chOff x="7037308" y="172137"/>
              <a:chExt cx="1914635" cy="4992150"/>
            </a:xfrm>
          </p:grpSpPr>
          <p:sp>
            <p:nvSpPr>
              <p:cNvPr id="109" name="Rectangle 108"/>
              <p:cNvSpPr/>
              <p:nvPr/>
            </p:nvSpPr>
            <p:spPr>
              <a:xfrm>
                <a:off x="7037308" y="172137"/>
                <a:ext cx="1914635" cy="499215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>
                <a:normAutofit/>
              </a:bodyPr>
              <a:lstStyle/>
              <a:p>
                <a:pPr defTabSz="45720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800">
                  <a:solidFill>
                    <a:prstClr val="black"/>
                  </a:solidFill>
                  <a:latin typeface="Helvetica Neue Medium" charset="0"/>
                  <a:ea typeface="Helvetica Neue Medium" charset="0"/>
                  <a:cs typeface="Helvetica Neue Medium" charset="0"/>
                </a:endParaRPr>
              </a:p>
            </p:txBody>
          </p:sp>
          <p:grpSp>
            <p:nvGrpSpPr>
              <p:cNvPr id="110" name="Group 109"/>
              <p:cNvGrpSpPr/>
              <p:nvPr/>
            </p:nvGrpSpPr>
            <p:grpSpPr>
              <a:xfrm>
                <a:off x="7399288" y="401334"/>
                <a:ext cx="1190674" cy="4566825"/>
                <a:chOff x="10464800" y="-250686"/>
                <a:chExt cx="1625600" cy="623499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10464800" y="-250686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22" name="Oval 121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A-C</a:t>
                    </a:r>
                  </a:p>
                </p:txBody>
              </p:sp>
              <p:sp>
                <p:nvSpPr>
                  <p:cNvPr id="124" name="Oval 12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D-F</a:t>
                    </a:r>
                  </a:p>
                </p:txBody>
              </p:sp>
              <p:sp>
                <p:nvSpPr>
                  <p:cNvPr id="130" name="Oval 129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G-J</a:t>
                    </a:r>
                  </a:p>
                </p:txBody>
              </p:sp>
              <p:sp>
                <p:nvSpPr>
                  <p:cNvPr id="133" name="Oval 132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K-L</a:t>
                    </a:r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10464800" y="2999802"/>
                  <a:ext cx="1625600" cy="2984502"/>
                  <a:chOff x="4690531" y="2552698"/>
                  <a:chExt cx="1625600" cy="2984502"/>
                </a:xfrm>
              </p:grpSpPr>
              <p:sp>
                <p:nvSpPr>
                  <p:cNvPr id="113" name="Oval 112"/>
                  <p:cNvSpPr/>
                  <p:nvPr/>
                </p:nvSpPr>
                <p:spPr>
                  <a:xfrm>
                    <a:off x="4690531" y="2552698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M-O</a:t>
                    </a:r>
                  </a:p>
                </p:txBody>
              </p:sp>
              <p:sp>
                <p:nvSpPr>
                  <p:cNvPr id="114" name="Oval 113"/>
                  <p:cNvSpPr/>
                  <p:nvPr/>
                </p:nvSpPr>
                <p:spPr>
                  <a:xfrm>
                    <a:off x="4690531" y="3355617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P-S</a:t>
                    </a:r>
                  </a:p>
                </p:txBody>
              </p:sp>
              <p:sp>
                <p:nvSpPr>
                  <p:cNvPr id="115" name="Oval 114"/>
                  <p:cNvSpPr/>
                  <p:nvPr/>
                </p:nvSpPr>
                <p:spPr>
                  <a:xfrm>
                    <a:off x="4690531" y="4158536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T-V</a:t>
                    </a:r>
                  </a:p>
                </p:txBody>
              </p:sp>
              <p:sp>
                <p:nvSpPr>
                  <p:cNvPr id="116" name="Oval 115"/>
                  <p:cNvSpPr/>
                  <p:nvPr/>
                </p:nvSpPr>
                <p:spPr>
                  <a:xfrm>
                    <a:off x="4690531" y="4961454"/>
                    <a:ext cx="1625600" cy="575746"/>
                  </a:xfrm>
                  <a:prstGeom prst="ellipse">
                    <a:avLst/>
                  </a:prstGeom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defTabSz="457200" fontAlgn="auto">
                      <a:spcBef>
                        <a:spcPts val="0"/>
                      </a:spcBef>
                      <a:spcAft>
                        <a:spcPts val="0"/>
                      </a:spcAft>
                    </a:pPr>
                    <a:r>
                      <a:rPr lang="en-US" sz="1800" dirty="0">
                        <a:solidFill>
                          <a:prstClr val="white"/>
                        </a:solidFill>
                        <a:latin typeface="Helvetica Neue Medium" charset="0"/>
                        <a:ea typeface="Helvetica Neue Medium" charset="0"/>
                        <a:cs typeface="Helvetica Neue Medium" charset="0"/>
                      </a:rPr>
                      <a:t>W-Z</a:t>
                    </a:r>
                  </a:p>
                </p:txBody>
              </p:sp>
            </p:grpSp>
          </p:grpSp>
        </p:grpSp>
        <p:cxnSp>
          <p:nvCxnSpPr>
            <p:cNvPr id="134" name="Straight Arrow Connector 133"/>
            <p:cNvCxnSpPr/>
            <p:nvPr/>
          </p:nvCxnSpPr>
          <p:spPr>
            <a:xfrm>
              <a:off x="2593159" y="1634627"/>
              <a:ext cx="3717156" cy="0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53" idx="6"/>
              <a:endCxn id="124" idx="2"/>
            </p:cNvCxnSpPr>
            <p:nvPr/>
          </p:nvCxnSpPr>
          <p:spPr>
            <a:xfrm>
              <a:off x="2593159" y="216557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55" idx="6"/>
              <a:endCxn id="130" idx="2"/>
            </p:cNvCxnSpPr>
            <p:nvPr/>
          </p:nvCxnSpPr>
          <p:spPr>
            <a:xfrm>
              <a:off x="2593159" y="2753675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>
              <a:stCxn id="59" idx="6"/>
              <a:endCxn id="133" idx="2"/>
            </p:cNvCxnSpPr>
            <p:nvPr/>
          </p:nvCxnSpPr>
          <p:spPr>
            <a:xfrm>
              <a:off x="2593159" y="3341773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48" idx="6"/>
              <a:endCxn id="113" idx="2"/>
            </p:cNvCxnSpPr>
            <p:nvPr/>
          </p:nvCxnSpPr>
          <p:spPr>
            <a:xfrm>
              <a:off x="2593159" y="3958300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>
              <a:stCxn id="49" idx="6"/>
              <a:endCxn id="114" idx="2"/>
            </p:cNvCxnSpPr>
            <p:nvPr/>
          </p:nvCxnSpPr>
          <p:spPr>
            <a:xfrm>
              <a:off x="2593159" y="4546399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>
              <a:stCxn id="50" idx="6"/>
              <a:endCxn id="115" idx="2"/>
            </p:cNvCxnSpPr>
            <p:nvPr/>
          </p:nvCxnSpPr>
          <p:spPr>
            <a:xfrm>
              <a:off x="2593159" y="5134498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>
              <a:stCxn id="51" idx="6"/>
              <a:endCxn id="116" idx="2"/>
            </p:cNvCxnSpPr>
            <p:nvPr/>
          </p:nvCxnSpPr>
          <p:spPr>
            <a:xfrm>
              <a:off x="2593159" y="5722596"/>
              <a:ext cx="3733862" cy="41034"/>
            </a:xfrm>
            <a:prstGeom prst="straightConnector1">
              <a:avLst/>
            </a:prstGeom>
            <a:ln w="38100" cmpd="sng">
              <a:headEnd type="triangle" w="lg" len="lg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Helvetica Neue Medium" charset="0"/>
                <a:cs typeface="Helvetica Neue Medium" charset="0"/>
              </a:rPr>
              <a:t>Scalability through </a:t>
            </a:r>
            <a:r>
              <a:rPr lang="en-US" dirty="0" err="1">
                <a:ea typeface="Helvetica Neue Medium" charset="0"/>
                <a:cs typeface="Helvetica Neue Medium" charset="0"/>
              </a:rPr>
              <a:t>Sharding</a:t>
            </a:r>
            <a:endParaRPr lang="en-US" dirty="0">
              <a:ea typeface="Helvetica Neue Medium" charset="0"/>
              <a:cs typeface="Helvetica Neue Medium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A14CB60-947B-FA4F-ABDB-956DA263A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4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71314" y="4516487"/>
            <a:ext cx="1203250" cy="120325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150" y="1449421"/>
            <a:ext cx="3373947" cy="5008124"/>
          </a:xfrm>
          <a:solidFill>
            <a:schemeClr val="bg1"/>
          </a:solidFill>
          <a:ln>
            <a:noFill/>
          </a:ln>
        </p:spPr>
        <p:txBody>
          <a:bodyPr>
            <a:normAutofit/>
          </a:bodyPr>
          <a:lstStyle/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Remove boss from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 friends group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Post to friends: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“Time for a new job!”</a:t>
            </a:r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endParaRPr lang="en-US" sz="2600" dirty="0"/>
          </a:p>
          <a:p>
            <a:pPr marL="0" indent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600" dirty="0"/>
              <a:t>Friend reads post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Causality By Example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283200" y="4025934"/>
            <a:ext cx="1631353" cy="897467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140408" y="2608896"/>
            <a:ext cx="3092" cy="772786"/>
          </a:xfrm>
          <a:prstGeom prst="straightConnector1">
            <a:avLst/>
          </a:prstGeom>
          <a:ln>
            <a:solidFill>
              <a:srgbClr val="FF8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83200" y="4025934"/>
            <a:ext cx="1618653" cy="897467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143500" y="2621964"/>
            <a:ext cx="0" cy="7635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155930" y="1459271"/>
            <a:ext cx="366117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Causality (       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Same process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Reads-From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  (message receipt)</a:t>
            </a: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8000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Transitivity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7760131" y="1742719"/>
            <a:ext cx="5614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351602" y="3462635"/>
            <a:ext cx="1523999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 Medium"/>
                <a:ea typeface="+mn-ea"/>
                <a:cs typeface="+mn-cs"/>
              </a:rPr>
              <a:t>New Job!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5295900" y="2618114"/>
            <a:ext cx="1758353" cy="2163297"/>
            <a:chOff x="6004007" y="3031379"/>
            <a:chExt cx="1758353" cy="2163297"/>
          </a:xfrm>
          <a:effectLst/>
        </p:grpSpPr>
        <p:cxnSp>
          <p:nvCxnSpPr>
            <p:cNvPr id="25" name="Straight Arrow Connector 24"/>
            <p:cNvCxnSpPr/>
            <p:nvPr/>
          </p:nvCxnSpPr>
          <p:spPr>
            <a:xfrm>
              <a:off x="6004007" y="4221245"/>
              <a:ext cx="1758353" cy="973431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6016707" y="3031379"/>
              <a:ext cx="0" cy="1191886"/>
            </a:xfrm>
            <a:prstGeom prst="straightConnector1">
              <a:avLst/>
            </a:prstGeom>
            <a:ln>
              <a:solidFill>
                <a:srgbClr val="FF8000"/>
              </a:solidFill>
              <a:headEnd type="none"/>
              <a:tailEnd type="non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1601832"/>
            <a:ext cx="996950" cy="996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4167" b="100000" l="0" r="91837">
                        <a14:foregroundMark x1="78912" y1="27083" x2="83673" y2="43750"/>
                        <a14:foregroundMark x1="59184" y1="10417" x2="69388" y2="14583"/>
                        <a14:foregroundMark x1="72789" y1="17361" x2="76190" y2="22222"/>
                        <a14:foregroundMark x1="21769" y1="17361" x2="12245" y2="36111"/>
                        <a14:foregroundMark x1="65306" y1="8333" x2="45578" y2="7639"/>
                        <a14:foregroundMark x1="78231" y1="62500" x2="78231" y2="62500"/>
                        <a14:foregroundMark x1="78912" y1="58333" x2="78912" y2="58333"/>
                        <a14:foregroundMark x1="78912" y1="59722" x2="78912" y2="59722"/>
                        <a14:backgroundMark x1="69388" y1="7639" x2="91156" y2="29167"/>
                        <a14:backgroundMark x1="26531" y1="62500" x2="26531" y2="84028"/>
                        <a14:backgroundMark x1="6122" y1="45139" x2="21088" y2="80556"/>
                        <a14:backgroundMark x1="3401" y1="38194" x2="8844" y2="25694"/>
                        <a14:backgroundMark x1="9524" y1="20833" x2="15646" y2="15278"/>
                        <a14:backgroundMark x1="38776" y1="6944" x2="16327" y2="131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-67502" y="4584219"/>
            <a:ext cx="1013653" cy="992966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14907" r="8882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0799" y="3089950"/>
            <a:ext cx="996950" cy="996950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267197" y="1731688"/>
            <a:ext cx="1647433" cy="1077901"/>
            <a:chOff x="4244742" y="1789420"/>
            <a:chExt cx="1297264" cy="1077901"/>
          </a:xfrm>
        </p:grpSpPr>
        <p:sp>
          <p:nvSpPr>
            <p:cNvPr id="44" name="Rectangle 43"/>
            <p:cNvSpPr/>
            <p:nvPr/>
          </p:nvSpPr>
          <p:spPr>
            <a:xfrm>
              <a:off x="4244742" y="1789420"/>
              <a:ext cx="1297264" cy="1077901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sng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Friends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Helvetica Neue Medium"/>
                  <a:ea typeface="+mn-ea"/>
                  <a:cs typeface="+mn-cs"/>
                </a:rPr>
                <a:t>Boss</a:t>
              </a:r>
              <a:endPara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 Medium"/>
                <a:ea typeface="+mn-ea"/>
                <a:cs typeface="Helvetica Neue Medium"/>
              </a:endParaRPr>
            </a:p>
          </p:txBody>
        </p:sp>
        <p:grpSp>
          <p:nvGrpSpPr>
            <p:cNvPr id="52" name="Group 51"/>
            <p:cNvGrpSpPr/>
            <p:nvPr/>
          </p:nvGrpSpPr>
          <p:grpSpPr>
            <a:xfrm>
              <a:off x="4381501" y="2468198"/>
              <a:ext cx="1025051" cy="251816"/>
              <a:chOff x="4381501" y="2448954"/>
              <a:chExt cx="1025051" cy="251816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4381501" y="24489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2A9F6E-C37B-5743-BD51-5EDC25AF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50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Bayou’s Causal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7314" cy="4525963"/>
          </a:xfrm>
        </p:spPr>
        <p:txBody>
          <a:bodyPr>
            <a:normAutofit/>
          </a:bodyPr>
          <a:lstStyle/>
          <a:p>
            <a:r>
              <a:rPr lang="en-US" dirty="0"/>
              <a:t>Log-exchange based</a:t>
            </a:r>
          </a:p>
          <a:p>
            <a:pPr lvl="1"/>
            <a:endParaRPr lang="en-US" dirty="0"/>
          </a:p>
          <a:p>
            <a:r>
              <a:rPr lang="en-US" dirty="0"/>
              <a:t>Log is single serialization point within DC</a:t>
            </a:r>
          </a:p>
          <a:p>
            <a:pPr marL="457200" lvl="1" indent="0">
              <a:buNone/>
            </a:pPr>
            <a:r>
              <a:rPr lang="en-US" b="1" dirty="0"/>
              <a:t>   Implicitly</a:t>
            </a:r>
            <a:r>
              <a:rPr lang="en-US" dirty="0"/>
              <a:t> captures &amp; enforces causal order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</a:rPr>
              <a:t>   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886450" y="2124338"/>
            <a:ext cx="1213302" cy="1060563"/>
            <a:chOff x="5886450" y="2124338"/>
            <a:chExt cx="1213302" cy="1060563"/>
          </a:xfrm>
        </p:grpSpPr>
        <p:sp>
          <p:nvSpPr>
            <p:cNvPr id="17" name="Rectangle 16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966378" y="2754888"/>
              <a:ext cx="1053743" cy="366308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lnSpcReduction="1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66378" y="2124338"/>
              <a:ext cx="1077808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Local Datacenter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7797540" y="2030602"/>
            <a:ext cx="765994" cy="548638"/>
            <a:chOff x="7797540" y="2030602"/>
            <a:chExt cx="765994" cy="548638"/>
          </a:xfrm>
        </p:grpSpPr>
        <p:sp>
          <p:nvSpPr>
            <p:cNvPr id="19" name="Rectangle 18"/>
            <p:cNvSpPr/>
            <p:nvPr/>
          </p:nvSpPr>
          <p:spPr>
            <a:xfrm>
              <a:off x="7799823" y="2037740"/>
              <a:ext cx="709178" cy="5415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5949" y="2356263"/>
              <a:ext cx="595901" cy="187286"/>
            </a:xfrm>
            <a:prstGeom prst="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 fontScale="32500" lnSpcReduction="20000"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  <a:latin typeface="Helvetica Neue Medium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797540" y="2030602"/>
              <a:ext cx="765994" cy="217107"/>
            </a:xfrm>
            <a:prstGeom prst="rect">
              <a:avLst/>
            </a:prstGeom>
            <a:noFill/>
          </p:spPr>
          <p:txBody>
            <a:bodyPr wrap="square" rtlCol="0">
              <a:normAutofit fontScale="32500" lnSpcReduction="20000"/>
            </a:bodyPr>
            <a:lstStyle/>
            <a:p>
              <a:pPr defTabSz="457200"/>
              <a:r>
                <a:rPr lang="en-US" sz="2400" dirty="0">
                  <a:solidFill>
                    <a:prstClr val="white">
                      <a:lumMod val="50000"/>
                    </a:prstClr>
                  </a:solidFill>
                  <a:latin typeface="Helvetica Neue Medium"/>
                </a:rPr>
                <a:t>Remote DC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860856" y="2810630"/>
            <a:ext cx="114255" cy="2627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550291" y="2810630"/>
            <a:ext cx="114255" cy="262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701591" y="2810630"/>
            <a:ext cx="114255" cy="26278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91027" y="2810630"/>
            <a:ext cx="114255" cy="2627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7099752" y="2579240"/>
            <a:ext cx="1260479" cy="43504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360231" y="2379284"/>
            <a:ext cx="60751" cy="13972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195100" y="2379284"/>
            <a:ext cx="60751" cy="1397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3</a:t>
            </a:r>
          </a:p>
        </p:txBody>
      </p:sp>
      <p:sp>
        <p:nvSpPr>
          <p:cNvPr id="55" name="Rectangle 54"/>
          <p:cNvSpPr/>
          <p:nvPr/>
        </p:nvSpPr>
        <p:spPr>
          <a:xfrm>
            <a:off x="8275548" y="2379284"/>
            <a:ext cx="60751" cy="13972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110417" y="2379284"/>
            <a:ext cx="60751" cy="13972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  <a:latin typeface="Helvetica Neue Medium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3539" y="3768143"/>
            <a:ext cx="389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>
                <a:solidFill>
                  <a:srgbClr val="008000"/>
                </a:solidFill>
                <a:latin typeface="Helvetica Neue Medium"/>
                <a:cs typeface="Helvetica Neue Medium"/>
              </a:rPr>
              <a:t>√ </a:t>
            </a:r>
            <a:endParaRPr lang="en-US" sz="2800" dirty="0">
              <a:solidFill>
                <a:prstClr val="black"/>
              </a:solidFill>
              <a:latin typeface="Helvetica Neue Medium"/>
              <a:cs typeface="Helvetica Neue Medium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CE21-B5F0-9345-8B11-D7E4BD31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2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2" grpId="0" animBg="1"/>
      <p:bldP spid="23" grpId="0" animBg="1"/>
      <p:bldP spid="26" grpId="0" animBg="1"/>
      <p:bldP spid="27" grpId="0" animBg="1"/>
      <p:bldP spid="53" grpId="0" animBg="1"/>
      <p:bldP spid="54" grpId="0" animBg="1"/>
      <p:bldP spid="55" grpId="0" animBg="1"/>
      <p:bldP spid="56" grpId="0" animBg="1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Sharded</a:t>
            </a:r>
            <a:r>
              <a:rPr lang="en-US" dirty="0"/>
              <a:t> Log Exchange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if we use a separate log per shard?</a:t>
            </a:r>
          </a:p>
          <a:p>
            <a:endParaRPr lang="en-US" dirty="0"/>
          </a:p>
          <a:p>
            <a:r>
              <a:rPr lang="en-US" dirty="0"/>
              <a:t>What happens if we use a single log?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7C5C38-C485-9C46-8DE5-BC708004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hierarchy</a:t>
            </a:r>
          </a:p>
        </p:txBody>
      </p:sp>
      <p:sp>
        <p:nvSpPr>
          <p:cNvPr id="4" name="Rectangle 3"/>
          <p:cNvSpPr/>
          <p:nvPr/>
        </p:nvSpPr>
        <p:spPr>
          <a:xfrm>
            <a:off x="750054" y="1581329"/>
            <a:ext cx="6057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Linearizability (Strong/Strict Consistency)</a:t>
            </a:r>
          </a:p>
        </p:txBody>
      </p:sp>
      <p:sp>
        <p:nvSpPr>
          <p:cNvPr id="5" name="Rectangle 4"/>
          <p:cNvSpPr/>
          <p:nvPr/>
        </p:nvSpPr>
        <p:spPr>
          <a:xfrm>
            <a:off x="750054" y="2576105"/>
            <a:ext cx="35317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Sequential Consistency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45440" y="3839823"/>
            <a:ext cx="31886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Causal+ Consistency</a:t>
            </a:r>
          </a:p>
        </p:txBody>
      </p:sp>
      <p:sp>
        <p:nvSpPr>
          <p:cNvPr id="7" name="Rectangle 6"/>
          <p:cNvSpPr/>
          <p:nvPr/>
        </p:nvSpPr>
        <p:spPr>
          <a:xfrm>
            <a:off x="750054" y="4947252"/>
            <a:ext cx="3254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Eventual Consistency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712259" y="2042994"/>
            <a:ext cx="1431" cy="553714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 flipH="1">
            <a:off x="1712259" y="3017167"/>
            <a:ext cx="1" cy="830083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712259" y="4280397"/>
            <a:ext cx="1" cy="666855"/>
          </a:xfrm>
          <a:prstGeom prst="line">
            <a:avLst/>
          </a:prstGeom>
          <a:ln w="57150" cap="rnd">
            <a:solidFill>
              <a:schemeClr val="tx1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923434" y="1581329"/>
            <a:ext cx="1665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RAFT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23434" y="3818732"/>
            <a:ext cx="1786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Bayou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23434" y="4977114"/>
            <a:ext cx="20601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Helvetica Neue Medium" charset="0"/>
                <a:ea typeface="Helvetica Neue Medium" charset="0"/>
                <a:cs typeface="Helvetica Neue Medium" charset="0"/>
              </a:rPr>
              <a:t>e.g., Dynamo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F71AE7-D5A9-A54C-A6C4-F32EF9B46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745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868" y="1600200"/>
            <a:ext cx="8581956" cy="4525963"/>
          </a:xfrm>
        </p:spPr>
        <p:txBody>
          <a:bodyPr>
            <a:normAutofit/>
          </a:bodyPr>
          <a:lstStyle/>
          <a:p>
            <a:r>
              <a:rPr lang="en-US" sz="2800" dirty="0"/>
              <a:t>Capture causality with explicit dependency metadata</a:t>
            </a:r>
          </a:p>
          <a:p>
            <a:r>
              <a:rPr lang="en-US" sz="2800" dirty="0"/>
              <a:t>Enforce with distributed verifications</a:t>
            </a:r>
          </a:p>
          <a:p>
            <a:pPr lvl="1"/>
            <a:r>
              <a:rPr lang="en-US" sz="2400" dirty="0"/>
              <a:t>Delay exposing replicated writes until all dependencies are satisfied in the datacenter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1299335" y="4631195"/>
            <a:ext cx="2303044" cy="1964176"/>
            <a:chOff x="5877307" y="2124338"/>
            <a:chExt cx="1243536" cy="1060563"/>
          </a:xfrm>
        </p:grpSpPr>
        <p:sp>
          <p:nvSpPr>
            <p:cNvPr id="19" name="Rectangle 18"/>
            <p:cNvSpPr/>
            <p:nvPr/>
          </p:nvSpPr>
          <p:spPr>
            <a:xfrm>
              <a:off x="5886450" y="2125794"/>
              <a:ext cx="1213302" cy="105910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77307" y="2124338"/>
              <a:ext cx="1243536" cy="26851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Local Datacenter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887200" y="4681822"/>
            <a:ext cx="1742972" cy="1597570"/>
            <a:chOff x="8735252" y="2030603"/>
            <a:chExt cx="941123" cy="862613"/>
          </a:xfrm>
        </p:grpSpPr>
        <p:sp>
          <p:nvSpPr>
            <p:cNvPr id="23" name="Rectangle 22"/>
            <p:cNvSpPr/>
            <p:nvPr/>
          </p:nvSpPr>
          <p:spPr>
            <a:xfrm>
              <a:off x="8735252" y="2037739"/>
              <a:ext cx="941122" cy="8554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>
              <a:normAutofit/>
            </a:bodyPr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35253" y="2030603"/>
              <a:ext cx="941122" cy="20719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defTabSz="457200"/>
              <a:r>
                <a:rPr lang="en-US" sz="2000" dirty="0">
                  <a:solidFill>
                    <a:prstClr val="white">
                      <a:lumMod val="50000"/>
                    </a:prstClr>
                  </a:solidFill>
                  <a:latin typeface="+mn-lt"/>
                </a:rPr>
                <a:t>Remote DC</a:t>
              </a: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720116" y="5182393"/>
            <a:ext cx="211602" cy="2433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781248" y="5555351"/>
            <a:ext cx="211602" cy="23674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94432" y="6161020"/>
            <a:ext cx="211602" cy="236746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75448" y="6161020"/>
            <a:ext cx="211602" cy="23674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0" name="Straight Arrow Connector 29"/>
          <p:cNvCxnSpPr>
            <a:endCxn id="54" idx="2"/>
          </p:cNvCxnSpPr>
          <p:nvPr/>
        </p:nvCxnSpPr>
        <p:spPr>
          <a:xfrm flipV="1">
            <a:off x="3106034" y="5950750"/>
            <a:ext cx="4009900" cy="405600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7047771" y="5065546"/>
            <a:ext cx="136325" cy="15677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348714" y="5128481"/>
            <a:ext cx="136325" cy="15252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047771" y="5798226"/>
            <a:ext cx="136325" cy="15252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55" name="Rectangle 54"/>
          <p:cNvSpPr/>
          <p:nvPr/>
        </p:nvSpPr>
        <p:spPr>
          <a:xfrm>
            <a:off x="6416875" y="5798226"/>
            <a:ext cx="136325" cy="15252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 defTabSz="457200"/>
            <a:r>
              <a:rPr lang="en-US" dirty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56" name="Straight Arrow Connector 55"/>
          <p:cNvCxnSpPr>
            <a:endCxn id="55" idx="1"/>
          </p:cNvCxnSpPr>
          <p:nvPr/>
        </p:nvCxnSpPr>
        <p:spPr>
          <a:xfrm flipV="1">
            <a:off x="1820348" y="5874488"/>
            <a:ext cx="4596527" cy="387016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1992850" y="5281005"/>
            <a:ext cx="4355864" cy="395387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52" idx="1"/>
          </p:cNvCxnSpPr>
          <p:nvPr/>
        </p:nvCxnSpPr>
        <p:spPr>
          <a:xfrm flipV="1">
            <a:off x="2931718" y="5143933"/>
            <a:ext cx="4116053" cy="4654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6553200" y="5266715"/>
            <a:ext cx="490365" cy="499458"/>
            <a:chOff x="-983253" y="1936551"/>
            <a:chExt cx="264774" cy="269684"/>
          </a:xfrm>
        </p:grpSpPr>
        <p:cxnSp>
          <p:nvCxnSpPr>
            <p:cNvPr id="59" name="Straight Arrow Connector 58"/>
            <p:cNvCxnSpPr/>
            <p:nvPr/>
          </p:nvCxnSpPr>
          <p:spPr>
            <a:xfrm flipV="1">
              <a:off x="-974787" y="1936551"/>
              <a:ext cx="256308" cy="269684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>
              <a:off x="-983253" y="1936551"/>
              <a:ext cx="264774" cy="256985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headEnd type="arrow"/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2750076" y="2113307"/>
            <a:ext cx="869234" cy="369332"/>
            <a:chOff x="1166410" y="2211763"/>
            <a:chExt cx="869234" cy="369332"/>
          </a:xfrm>
        </p:grpSpPr>
        <p:sp>
          <p:nvSpPr>
            <p:cNvPr id="31" name="Rectangle 30"/>
            <p:cNvSpPr/>
            <p:nvPr/>
          </p:nvSpPr>
          <p:spPr>
            <a:xfrm>
              <a:off x="1899319" y="2328696"/>
              <a:ext cx="136325" cy="156773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1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166410" y="2328696"/>
              <a:ext cx="136325" cy="1525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>
              <a:normAutofit fontScale="25000" lnSpcReduction="20000"/>
            </a:bodyPr>
            <a:lstStyle/>
            <a:p>
              <a:pPr algn="ctr" defTabSz="457200"/>
              <a:r>
                <a:rPr lang="en-US" dirty="0">
                  <a:solidFill>
                    <a:prstClr val="white"/>
                  </a:solidFill>
                  <a:latin typeface="Helvetica Neue Medium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65193" y="2211763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dirty="0">
                  <a:solidFill>
                    <a:prstClr val="black"/>
                  </a:solidFill>
                  <a:latin typeface="Helvetica Neue Medium"/>
                  <a:cs typeface="Helvetica Neue Medium"/>
                </a:rPr>
                <a:t>after</a:t>
              </a:r>
            </a:p>
          </p:txBody>
        </p:sp>
      </p:grp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ACF518-A88B-DC4C-AB7E-2E7ADC33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66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6" grpId="0" animBg="1"/>
      <p:bldP spid="27" grpId="0" animBg="1"/>
      <p:bldP spid="28" grpId="0" animBg="1"/>
      <p:bldP spid="29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1016000" y="3024412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 defTabSz="457200"/>
            <a:r>
              <a:rPr lang="en-US" sz="2400" dirty="0">
                <a:solidFill>
                  <a:prstClr val="white"/>
                </a:solidFill>
                <a:cs typeface="Helvetica Neue Medium"/>
              </a:rPr>
              <a:t>Client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533" y="4003640"/>
            <a:ext cx="29125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</a:rPr>
              <a:t>All Ops Local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=</a:t>
            </a:r>
          </a:p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  <a:t>Available and Low Latency</a:t>
            </a:r>
            <a:br>
              <a:rPr lang="en-US" sz="3200" dirty="0">
                <a:solidFill>
                  <a:prstClr val="black"/>
                </a:solidFill>
                <a:latin typeface="+mn-lt"/>
                <a:cs typeface="Helvetica Neue Medium"/>
                <a:sym typeface="Wingdings"/>
              </a:rPr>
            </a:br>
            <a:endParaRPr lang="en-US" sz="3200" dirty="0">
              <a:solidFill>
                <a:prstClr val="black"/>
              </a:solidFill>
              <a:latin typeface="+mn-lt"/>
              <a:cs typeface="Helvetica Neue Medium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30524F-2578-7D4B-9C45-8E887842F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5552AB0-C3B0-2246-99B3-CCABF4A51A5B}"/>
              </a:ext>
            </a:extLst>
          </p:cNvPr>
          <p:cNvGrpSpPr/>
          <p:nvPr/>
        </p:nvGrpSpPr>
        <p:grpSpPr>
          <a:xfrm>
            <a:off x="528340" y="1227504"/>
            <a:ext cx="4389766" cy="954107"/>
            <a:chOff x="440177" y="1868334"/>
            <a:chExt cx="4389766" cy="954107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8C38589-309A-1249-BE54-8F80C1830675}"/>
                </a:ext>
              </a:extLst>
            </p:cNvPr>
            <p:cNvSpPr txBox="1"/>
            <p:nvPr/>
          </p:nvSpPr>
          <p:spPr>
            <a:xfrm>
              <a:off x="465649" y="1868334"/>
              <a:ext cx="4364294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key-value store with linearizable ops on keys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A2F883C-1211-5743-BA8D-B5AD3D48E7D8}"/>
                </a:ext>
              </a:extLst>
            </p:cNvPr>
            <p:cNvSpPr/>
            <p:nvPr/>
          </p:nvSpPr>
          <p:spPr>
            <a:xfrm>
              <a:off x="440177" y="1931024"/>
              <a:ext cx="4364294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15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Architecture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8BB7B8-7253-B644-B3B2-2A2617A6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CF5F506-F5A7-8C43-A273-69129E16D4AA}"/>
              </a:ext>
            </a:extLst>
          </p:cNvPr>
          <p:cNvGrpSpPr/>
          <p:nvPr/>
        </p:nvGrpSpPr>
        <p:grpSpPr>
          <a:xfrm>
            <a:off x="528340" y="1227504"/>
            <a:ext cx="3956877" cy="954107"/>
            <a:chOff x="440177" y="1868334"/>
            <a:chExt cx="3956877" cy="95410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9DFD1AE-809B-474B-AFE3-4322E43251E3}"/>
                </a:ext>
              </a:extLst>
            </p:cNvPr>
            <p:cNvSpPr txBox="1"/>
            <p:nvPr/>
          </p:nvSpPr>
          <p:spPr>
            <a:xfrm>
              <a:off x="465649" y="1868334"/>
              <a:ext cx="381791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ensures ops labeled</a:t>
              </a:r>
            </a:p>
            <a:p>
              <a:pPr defTabSz="457200"/>
              <a:r>
                <a:rPr lang="en-US" sz="2800" dirty="0">
                  <a:solidFill>
                    <a:prstClr val="black"/>
                  </a:solidFill>
                  <a:latin typeface="+mn-lt"/>
                </a:rPr>
                <a:t>with dependencies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37C8AE5-8B46-304D-9F0E-F8A172249903}"/>
                </a:ext>
              </a:extLst>
            </p:cNvPr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4783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9" name="Straight Arrow Connector 38"/>
          <p:cNvCxnSpPr/>
          <p:nvPr/>
        </p:nvCxnSpPr>
        <p:spPr>
          <a:xfrm flipH="1">
            <a:off x="1012748" y="4726963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12748" y="4488827"/>
            <a:ext cx="885340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00394" y="3913749"/>
            <a:ext cx="10502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sp>
        <p:nvSpPr>
          <p:cNvPr id="53" name="Plus 52"/>
          <p:cNvSpPr/>
          <p:nvPr/>
        </p:nvSpPr>
        <p:spPr>
          <a:xfrm>
            <a:off x="1936285" y="338726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457567" y="3364741"/>
            <a:ext cx="2241434" cy="113360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432166" y="3268133"/>
            <a:ext cx="2016272" cy="100901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 rot="20141632">
            <a:off x="2141218" y="3284716"/>
            <a:ext cx="228828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read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6DEFE-2DF9-DB46-909B-C9AFEE3B6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5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3" grpId="0" animBg="1"/>
      <p:bldP spid="4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457201" y="2198600"/>
            <a:ext cx="5680916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6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9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19201645">
            <a:off x="5443177" y="1281937"/>
            <a:ext cx="3896267" cy="3394383"/>
            <a:chOff x="3812150" y="2230197"/>
            <a:chExt cx="5008211" cy="4363099"/>
          </a:xfrm>
        </p:grpSpPr>
        <p:grpSp>
          <p:nvGrpSpPr>
            <p:cNvPr id="55" name="Group 54"/>
            <p:cNvGrpSpPr/>
            <p:nvPr/>
          </p:nvGrpSpPr>
          <p:grpSpPr>
            <a:xfrm>
              <a:off x="7540496" y="2581819"/>
              <a:ext cx="1279865" cy="2096449"/>
              <a:chOff x="7540496" y="2581819"/>
              <a:chExt cx="1279865" cy="2096449"/>
            </a:xfrm>
          </p:grpSpPr>
          <p:sp>
            <p:nvSpPr>
              <p:cNvPr id="52" name="Rounded Rectangle 51"/>
              <p:cNvSpPr/>
              <p:nvPr/>
            </p:nvSpPr>
            <p:spPr>
              <a:xfrm>
                <a:off x="7540496" y="2581819"/>
                <a:ext cx="1279865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7715676" y="2679959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0" name="Rounded Rectangle 19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1" name="Group 20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23" name="Oval 22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24" name="Oval 23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25" name="Oval 24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grpSp>
          <p:nvGrpSpPr>
            <p:cNvPr id="54" name="Group 53"/>
            <p:cNvGrpSpPr/>
            <p:nvPr/>
          </p:nvGrpSpPr>
          <p:grpSpPr>
            <a:xfrm>
              <a:off x="5483174" y="4496847"/>
              <a:ext cx="1334354" cy="2096449"/>
              <a:chOff x="5483174" y="4496847"/>
              <a:chExt cx="1334354" cy="2096449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5483174" y="4496847"/>
                <a:ext cx="1334354" cy="2096449"/>
              </a:xfrm>
              <a:prstGeom prst="roundRect">
                <a:avLst>
                  <a:gd name="adj" fmla="val 9225"/>
                </a:avLst>
              </a:prstGeom>
              <a:gradFill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>
                <a:off x="5660717" y="4616261"/>
                <a:ext cx="971124" cy="1863248"/>
                <a:chOff x="6065189" y="1859946"/>
                <a:chExt cx="2116587" cy="4060990"/>
              </a:xfrm>
            </p:grpSpPr>
            <p:sp>
              <p:nvSpPr>
                <p:cNvPr id="28" name="Rounded Rectangle 27"/>
                <p:cNvSpPr/>
                <p:nvPr/>
              </p:nvSpPr>
              <p:spPr>
                <a:xfrm>
                  <a:off x="6065189" y="1859946"/>
                  <a:ext cx="2116587" cy="4060990"/>
                </a:xfrm>
                <a:prstGeom prst="roundRect">
                  <a:avLst>
                    <a:gd name="adj" fmla="val 36514"/>
                  </a:avLst>
                </a:prstGeom>
                <a:gradFill>
                  <a:gsLst>
                    <a:gs pos="0">
                      <a:schemeClr val="tx1">
                        <a:lumMod val="50000"/>
                        <a:lumOff val="50000"/>
                      </a:schemeClr>
                    </a:gs>
                    <a:gs pos="100000">
                      <a:schemeClr val="dk1">
                        <a:tint val="50000"/>
                        <a:shade val="100000"/>
                        <a:satMod val="350000"/>
                      </a:schemeClr>
                    </a:gs>
                  </a:gsLst>
                  <a:lin ang="13500000" scaled="0"/>
                </a:gradFill>
              </p:spPr>
              <p:style>
                <a:lnRef idx="0">
                  <a:schemeClr val="dk1"/>
                </a:lnRef>
                <a:fillRef idx="3">
                  <a:schemeClr val="dk1"/>
                </a:fillRef>
                <a:effectRef idx="3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>
                  <a:normAutofit/>
                </a:bodyPr>
                <a:lstStyle/>
                <a:p>
                  <a:pPr algn="ctr" defTabSz="457200"/>
                  <a:endParaRPr lang="en-US" sz="2400">
                    <a:solidFill>
                      <a:prstClr val="white"/>
                    </a:solidFill>
                    <a:cs typeface="Helvetica Neue Medium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6310682" y="2237207"/>
                  <a:ext cx="1625600" cy="3306469"/>
                  <a:chOff x="2225527" y="2028429"/>
                  <a:chExt cx="1625600" cy="3306469"/>
                </a:xfrm>
              </p:grpSpPr>
              <p:sp>
                <p:nvSpPr>
                  <p:cNvPr id="30" name="Oval 29"/>
                  <p:cNvSpPr/>
                  <p:nvPr/>
                </p:nvSpPr>
                <p:spPr>
                  <a:xfrm>
                    <a:off x="2225527" y="2028429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A-F</a:t>
                    </a:r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2225527" y="2938670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G-L</a:t>
                    </a:r>
                  </a:p>
                </p:txBody>
              </p:sp>
              <p:sp>
                <p:nvSpPr>
                  <p:cNvPr id="32" name="Oval 31"/>
                  <p:cNvSpPr/>
                  <p:nvPr/>
                </p:nvSpPr>
                <p:spPr>
                  <a:xfrm>
                    <a:off x="2225527" y="3848911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M-R</a:t>
                    </a:r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2225527" y="4759152"/>
                    <a:ext cx="1625600" cy="575746"/>
                  </a:xfrm>
                  <a:prstGeom prst="ellipse">
                    <a:avLst/>
                  </a:prstGeom>
                  <a:gradFill>
                    <a:lin ang="13500000" scaled="0"/>
                  </a:gradFill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>
                    <a:noAutofit/>
                  </a:bodyPr>
                  <a:lstStyle/>
                  <a:p>
                    <a:pPr algn="ctr" defTabSz="457200"/>
                    <a:r>
                      <a:rPr lang="en-US" sz="800" dirty="0">
                        <a:solidFill>
                          <a:prstClr val="white"/>
                        </a:solidFill>
                      </a:rPr>
                      <a:t>S-Z</a:t>
                    </a:r>
                  </a:p>
                </p:txBody>
              </p:sp>
            </p:grpSp>
          </p:grpSp>
        </p:grpSp>
        <p:cxnSp>
          <p:nvCxnSpPr>
            <p:cNvPr id="35" name="Straight Arrow Connector 34"/>
            <p:cNvCxnSpPr/>
            <p:nvPr/>
          </p:nvCxnSpPr>
          <p:spPr>
            <a:xfrm rot="2398355" flipV="1">
              <a:off x="5276800" y="2230197"/>
              <a:ext cx="2090432" cy="1845074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6631841" y="3952481"/>
              <a:ext cx="1083835" cy="1518668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2398355" flipV="1">
              <a:off x="3812150" y="4582831"/>
              <a:ext cx="1889065" cy="560969"/>
            </a:xfrm>
            <a:prstGeom prst="straightConnector1">
              <a:avLst/>
            </a:prstGeom>
            <a:ln w="76200" cmpd="sng">
              <a:solidFill>
                <a:schemeClr val="tx2">
                  <a:lumMod val="60000"/>
                  <a:lumOff val="40000"/>
                </a:schemeClr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08000" y="2385570"/>
            <a:ext cx="2942533" cy="3558035"/>
            <a:chOff x="508000" y="2385570"/>
            <a:chExt cx="2942533" cy="3558035"/>
          </a:xfrm>
        </p:grpSpPr>
        <p:grpSp>
          <p:nvGrpSpPr>
            <p:cNvPr id="13" name="Group 12"/>
            <p:cNvGrpSpPr/>
            <p:nvPr/>
          </p:nvGrpSpPr>
          <p:grpSpPr>
            <a:xfrm>
              <a:off x="677334" y="2970346"/>
              <a:ext cx="1977842" cy="2973259"/>
              <a:chOff x="372540" y="3224341"/>
              <a:chExt cx="1977842" cy="2973259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1593294" y="3337823"/>
                <a:ext cx="564683" cy="274629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3500000" scaled="0"/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>
                <a:normAutofit/>
              </a:bodyPr>
              <a:lstStyle/>
              <a:p>
                <a:pPr algn="ctr" defTabSz="457200"/>
                <a:endParaRPr lang="en-US">
                  <a:solidFill>
                    <a:prstClr val="white"/>
                  </a:solidFill>
                  <a:cs typeface="Helvetica Neue Medium"/>
                </a:endParaRP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72540" y="3224341"/>
                <a:ext cx="1977842" cy="2973259"/>
              </a:xfrm>
              <a:prstGeom prst="rect">
                <a:avLst/>
              </a:prstGeom>
              <a:noFill/>
              <a:ln w="57150" cmpd="sng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508000" y="2385570"/>
              <a:ext cx="294253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/>
              <a:r>
                <a:rPr lang="en-US" sz="3200" dirty="0">
                  <a:solidFill>
                    <a:prstClr val="black"/>
                  </a:solidFill>
                  <a:latin typeface="+mn-lt"/>
                </a:rPr>
                <a:t>Client Library</a:t>
              </a:r>
            </a:p>
          </p:txBody>
        </p:sp>
      </p:grpSp>
      <p:cxnSp>
        <p:nvCxnSpPr>
          <p:cNvPr id="38" name="Straight Arrow Connector 37"/>
          <p:cNvCxnSpPr>
            <a:stCxn id="8" idx="2"/>
          </p:cNvCxnSpPr>
          <p:nvPr/>
        </p:nvCxnSpPr>
        <p:spPr>
          <a:xfrm flipH="1" flipV="1">
            <a:off x="2462771" y="4784696"/>
            <a:ext cx="1618488" cy="986667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901700" y="4784696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01700" y="4546560"/>
            <a:ext cx="996388" cy="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97835" y="3982259"/>
            <a:ext cx="1141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>
                <a:solidFill>
                  <a:prstClr val="black"/>
                </a:solidFill>
                <a:latin typeface="+mn-lt"/>
              </a:rPr>
              <a:t>write</a:t>
            </a:r>
          </a:p>
        </p:txBody>
      </p:sp>
      <p:cxnSp>
        <p:nvCxnSpPr>
          <p:cNvPr id="46" name="Straight Arrow Connector 45"/>
          <p:cNvCxnSpPr>
            <a:endCxn id="8" idx="1"/>
          </p:cNvCxnSpPr>
          <p:nvPr/>
        </p:nvCxnSpPr>
        <p:spPr>
          <a:xfrm>
            <a:off x="2462771" y="4567035"/>
            <a:ext cx="1856552" cy="1000771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5350933" y="5863816"/>
            <a:ext cx="2651798" cy="860883"/>
            <a:chOff x="2268574" y="5860591"/>
            <a:chExt cx="2651798" cy="860883"/>
          </a:xfrm>
        </p:grpSpPr>
        <p:grpSp>
          <p:nvGrpSpPr>
            <p:cNvPr id="51" name="Group 50"/>
            <p:cNvGrpSpPr/>
            <p:nvPr/>
          </p:nvGrpSpPr>
          <p:grpSpPr>
            <a:xfrm>
              <a:off x="2268574" y="5860592"/>
              <a:ext cx="2651798" cy="195419"/>
              <a:chOff x="2268574" y="5860592"/>
              <a:chExt cx="2651798" cy="195419"/>
            </a:xfrm>
          </p:grpSpPr>
          <p:cxnSp>
            <p:nvCxnSpPr>
              <p:cNvPr id="60" name="Straight Arrow Connector 59"/>
              <p:cNvCxnSpPr/>
              <p:nvPr/>
            </p:nvCxnSpPr>
            <p:spPr>
              <a:xfrm flipH="1" flipV="1">
                <a:off x="2268574" y="5860592"/>
                <a:ext cx="787184" cy="195419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9" name="Straight Arrow Connector 58"/>
              <p:cNvCxnSpPr/>
              <p:nvPr/>
            </p:nvCxnSpPr>
            <p:spPr>
              <a:xfrm flipH="1" flipV="1">
                <a:off x="2468910" y="5860592"/>
                <a:ext cx="2451462" cy="114413"/>
              </a:xfrm>
              <a:prstGeom prst="straightConnector1">
                <a:avLst/>
              </a:prstGeom>
              <a:ln w="28575" cmpd="sng">
                <a:solidFill>
                  <a:schemeClr val="tx1">
                    <a:lumMod val="50000"/>
                    <a:lumOff val="50000"/>
                  </a:schemeClr>
                </a:solidFill>
                <a:headEnd type="none"/>
                <a:tailEnd type="none"/>
              </a:ln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028140" y="5860591"/>
              <a:ext cx="1892231" cy="860883"/>
              <a:chOff x="3028140" y="5860591"/>
              <a:chExt cx="1892231" cy="860883"/>
            </a:xfrm>
            <a:noFill/>
          </p:grpSpPr>
          <p:sp>
            <p:nvSpPr>
              <p:cNvPr id="56" name="Rectangle 55"/>
              <p:cNvSpPr/>
              <p:nvPr/>
            </p:nvSpPr>
            <p:spPr>
              <a:xfrm>
                <a:off x="3055758" y="5958068"/>
                <a:ext cx="1864613" cy="763406"/>
              </a:xfrm>
              <a:prstGeom prst="rect">
                <a:avLst/>
              </a:prstGeom>
              <a:grpFill/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 defTabSz="457200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3028140" y="5860591"/>
                <a:ext cx="1842171" cy="461665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pPr defTabSz="457200"/>
                <a:r>
                  <a:rPr lang="en-US" sz="2400" dirty="0">
                    <a:solidFill>
                      <a:srgbClr val="8064A2">
                        <a:lumMod val="75000"/>
                      </a:srgbClr>
                    </a:solidFill>
                    <a:latin typeface="+mn-lt"/>
                  </a:rPr>
                  <a:t>Replication</a:t>
                </a:r>
              </a:p>
            </p:txBody>
          </p:sp>
        </p:grpSp>
      </p:grpSp>
      <p:sp>
        <p:nvSpPr>
          <p:cNvPr id="61" name="Rectangle 60"/>
          <p:cNvSpPr/>
          <p:nvPr/>
        </p:nvSpPr>
        <p:spPr>
          <a:xfrm flipV="1">
            <a:off x="5350933" y="5780911"/>
            <a:ext cx="200336" cy="82021"/>
          </a:xfrm>
          <a:prstGeom prst="rect">
            <a:avLst/>
          </a:prstGeom>
          <a:noFill/>
          <a:ln>
            <a:solidFill>
              <a:srgbClr val="7F7F7F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7340245" y="6300081"/>
            <a:ext cx="665568" cy="421456"/>
            <a:chOff x="4257886" y="6296856"/>
            <a:chExt cx="665568" cy="421456"/>
          </a:xfrm>
        </p:grpSpPr>
        <p:sp>
          <p:nvSpPr>
            <p:cNvPr id="63" name="Rectangle 62"/>
            <p:cNvSpPr/>
            <p:nvPr/>
          </p:nvSpPr>
          <p:spPr>
            <a:xfrm>
              <a:off x="4334174" y="6296856"/>
              <a:ext cx="499673" cy="351276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257886" y="6355136"/>
              <a:ext cx="665568" cy="3631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defTabSz="457200">
                <a:lnSpc>
                  <a:spcPct val="10000"/>
                </a:lnSpc>
              </a:pPr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write</a:t>
              </a:r>
            </a:p>
            <a:p>
              <a:pPr defTabSz="457200"/>
              <a:r>
                <a:rPr lang="en-US" sz="1600" dirty="0">
                  <a:solidFill>
                    <a:prstClr val="black"/>
                  </a:solidFill>
                  <a:latin typeface="+mn-lt"/>
                </a:rPr>
                <a:t>after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57199" y="1227504"/>
            <a:ext cx="4072002" cy="954107"/>
            <a:chOff x="369036" y="1868334"/>
            <a:chExt cx="4072002" cy="954107"/>
          </a:xfrm>
        </p:grpSpPr>
        <p:grpSp>
          <p:nvGrpSpPr>
            <p:cNvPr id="69" name="Group 68"/>
            <p:cNvGrpSpPr/>
            <p:nvPr/>
          </p:nvGrpSpPr>
          <p:grpSpPr>
            <a:xfrm>
              <a:off x="369036" y="1868334"/>
              <a:ext cx="4072002" cy="954107"/>
              <a:chOff x="153919" y="1545169"/>
              <a:chExt cx="4072002" cy="954107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1303729" y="1636731"/>
                <a:ext cx="2922192" cy="7817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 + ordering</a:t>
                </a:r>
              </a:p>
              <a:p>
                <a:pPr algn="ctr" defTabSz="457200">
                  <a:lnSpc>
                    <a:spcPct val="80000"/>
                  </a:lnSpc>
                </a:pPr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metadata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53919" y="1545169"/>
                <a:ext cx="1117425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write</a:t>
                </a:r>
              </a:p>
              <a:p>
                <a:pPr algn="ctr" defTabSz="457200"/>
                <a:r>
                  <a:rPr lang="en-US" sz="2800" dirty="0">
                    <a:solidFill>
                      <a:prstClr val="black"/>
                    </a:solidFill>
                    <a:latin typeface="+mn-lt"/>
                  </a:rPr>
                  <a:t>after 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236" y="1699057"/>
                <a:ext cx="1003448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 defTabSz="457200"/>
                <a:r>
                  <a:rPr lang="en-US" sz="3600" dirty="0">
                    <a:solidFill>
                      <a:prstClr val="black"/>
                    </a:solidFill>
                    <a:latin typeface="+mn-lt"/>
                  </a:rPr>
                  <a:t>=</a:t>
                </a:r>
              </a:p>
            </p:txBody>
          </p:sp>
        </p:grpSp>
        <p:sp>
          <p:nvSpPr>
            <p:cNvPr id="70" name="Rectangle 69"/>
            <p:cNvSpPr/>
            <p:nvPr/>
          </p:nvSpPr>
          <p:spPr>
            <a:xfrm>
              <a:off x="440177" y="1931024"/>
              <a:ext cx="3956877" cy="87021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/>
              <a:endParaRPr lang="en-US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74" name="Straight Arrow Connector 73"/>
          <p:cNvCxnSpPr>
            <a:stCxn id="56" idx="3"/>
            <a:endCxn id="33" idx="3"/>
          </p:cNvCxnSpPr>
          <p:nvPr/>
        </p:nvCxnSpPr>
        <p:spPr>
          <a:xfrm flipV="1">
            <a:off x="8002730" y="4302417"/>
            <a:ext cx="57619" cy="204057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6" idx="3"/>
          </p:cNvCxnSpPr>
          <p:nvPr/>
        </p:nvCxnSpPr>
        <p:spPr>
          <a:xfrm flipV="1">
            <a:off x="8002730" y="1949605"/>
            <a:ext cx="610176" cy="439339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6" name="Plus 75"/>
          <p:cNvSpPr/>
          <p:nvPr/>
        </p:nvSpPr>
        <p:spPr>
          <a:xfrm>
            <a:off x="1929074" y="3487832"/>
            <a:ext cx="495881" cy="551492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 rot="1800000">
            <a:off x="2275503" y="4456108"/>
            <a:ext cx="22573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3200" dirty="0" err="1">
                <a:solidFill>
                  <a:prstClr val="black"/>
                </a:solidFill>
                <a:latin typeface="+mn-lt"/>
              </a:rPr>
              <a:t>write_after</a:t>
            </a:r>
            <a:endParaRPr lang="en-US" sz="32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8BFFDA-BAB7-D240-9ADF-F98B7DC7A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13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61" grpId="0" animBg="1"/>
      <p:bldP spid="76" grpId="0" animBg="1"/>
      <p:bldP spid="77" grpId="0" animBg="1"/>
      <p:bldP spid="8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Replicated Write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3640666" y="2198600"/>
            <a:ext cx="5277085" cy="4342686"/>
          </a:xfrm>
          <a:prstGeom prst="roundRect">
            <a:avLst>
              <a:gd name="adj" fmla="val 9225"/>
            </a:avLst>
          </a:prstGeom>
          <a:gradFill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chemeClr val="accent3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35765" y="2375506"/>
            <a:ext cx="2116587" cy="4060990"/>
          </a:xfrm>
          <a:prstGeom prst="roundRect">
            <a:avLst>
              <a:gd name="adj" fmla="val 36514"/>
            </a:avLst>
          </a:prstGeom>
          <a:gradFill>
            <a:gsLst>
              <a:gs pos="0">
                <a:schemeClr val="tx1">
                  <a:lumMod val="50000"/>
                  <a:lumOff val="50000"/>
                </a:schemeClr>
              </a:gs>
              <a:gs pos="100000">
                <a:schemeClr val="dk1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  <a:cs typeface="Helvetica Neue Medium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081258" y="2752767"/>
            <a:ext cx="1625600" cy="3306469"/>
            <a:chOff x="2225527" y="2028429"/>
            <a:chExt cx="1625600" cy="3306469"/>
          </a:xfrm>
        </p:grpSpPr>
        <p:sp>
          <p:nvSpPr>
            <p:cNvPr id="5" name="Oval 4"/>
            <p:cNvSpPr/>
            <p:nvPr/>
          </p:nvSpPr>
          <p:spPr>
            <a:xfrm>
              <a:off x="2225527" y="2028429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A-F</a:t>
              </a:r>
            </a:p>
          </p:txBody>
        </p:sp>
        <p:sp>
          <p:nvSpPr>
            <p:cNvPr id="6" name="Oval 5"/>
            <p:cNvSpPr/>
            <p:nvPr/>
          </p:nvSpPr>
          <p:spPr>
            <a:xfrm>
              <a:off x="2225527" y="2938670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G-L</a:t>
              </a:r>
            </a:p>
          </p:txBody>
        </p:sp>
        <p:sp>
          <p:nvSpPr>
            <p:cNvPr id="7" name="Oval 6"/>
            <p:cNvSpPr/>
            <p:nvPr/>
          </p:nvSpPr>
          <p:spPr>
            <a:xfrm>
              <a:off x="2225527" y="3848911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M-R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225527" y="4759152"/>
              <a:ext cx="1625600" cy="575746"/>
            </a:xfrm>
            <a:prstGeom prst="ellipse">
              <a:avLst/>
            </a:prstGeom>
            <a:gradFill>
              <a:lin ang="13500000" scaled="0"/>
            </a:gra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defTabSz="457200"/>
              <a:r>
                <a:rPr lang="en-US" sz="2400" dirty="0">
                  <a:solidFill>
                    <a:prstClr val="white"/>
                  </a:solidFill>
                </a:rPr>
                <a:t>S-Z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4153427" y="5490844"/>
            <a:ext cx="331791" cy="299714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>
            <a:normAutofit fontScale="85000" lnSpcReduction="20000"/>
          </a:bodyPr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31378" y="5787947"/>
            <a:ext cx="3404387" cy="1"/>
          </a:xfrm>
          <a:prstGeom prst="straightConnector1">
            <a:avLst/>
          </a:prstGeom>
          <a:ln w="38100" cmpd="sng"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07165" y="5203172"/>
            <a:ext cx="3542958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defTabSz="457200"/>
            <a:r>
              <a:rPr lang="en-US" sz="2800" dirty="0" err="1">
                <a:solidFill>
                  <a:srgbClr val="604A7B"/>
                </a:solidFill>
                <a:latin typeface="+mn-lt"/>
              </a:rPr>
              <a:t>write_after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(…,</a:t>
            </a:r>
            <a:r>
              <a:rPr lang="en-US" sz="2800" dirty="0" err="1">
                <a:solidFill>
                  <a:srgbClr val="953735"/>
                </a:solidFill>
                <a:latin typeface="+mn-lt"/>
              </a:rPr>
              <a:t>deps</a:t>
            </a:r>
            <a:r>
              <a:rPr lang="en-US" sz="2800" dirty="0">
                <a:solidFill>
                  <a:srgbClr val="604A7B"/>
                </a:solidFill>
                <a:latin typeface="+mn-lt"/>
              </a:rPr>
              <a:t>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08975" y="3996267"/>
            <a:ext cx="27036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</a:t>
            </a:r>
            <a:endParaRPr lang="en-US" sz="2800" dirty="0">
              <a:solidFill>
                <a:prstClr val="black"/>
              </a:solidFill>
              <a:latin typeface="+mn-lt"/>
            </a:endParaRP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check</a:t>
            </a:r>
          </a:p>
          <a:p>
            <a:pPr defTabSz="457200"/>
            <a:r>
              <a:rPr lang="en-US" sz="2800" dirty="0">
                <a:solidFill>
                  <a:prstClr val="black"/>
                </a:solidFill>
                <a:latin typeface="+mn-lt"/>
              </a:rPr>
              <a:t>(L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337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745066" y="2752768"/>
            <a:ext cx="2895601" cy="2687591"/>
            <a:chOff x="5046133" y="4740739"/>
            <a:chExt cx="2895601" cy="2687591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6804985" y="6983305"/>
              <a:ext cx="1136749" cy="445025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5046133" y="6983304"/>
              <a:ext cx="1964268" cy="445026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5046133" y="4740739"/>
              <a:ext cx="1758851" cy="2242566"/>
            </a:xfrm>
            <a:prstGeom prst="rect">
              <a:avLst/>
            </a:prstGeom>
            <a:gradFill>
              <a:gsLst>
                <a:gs pos="0">
                  <a:schemeClr val="accent2">
                    <a:tint val="100000"/>
                    <a:shade val="100000"/>
                    <a:satMod val="130000"/>
                  </a:schemeClr>
                </a:gs>
                <a:gs pos="78000">
                  <a:schemeClr val="bg1"/>
                </a:gs>
                <a:gs pos="77000">
                  <a:schemeClr val="accent2">
                    <a:tint val="50000"/>
                    <a:shade val="100000"/>
                    <a:satMod val="350000"/>
                  </a:schemeClr>
                </a:gs>
              </a:gsLst>
            </a:gradFill>
            <a:ln w="38100" cmpd="sng"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defTabSz="457200">
                <a:lnSpc>
                  <a:spcPct val="70000"/>
                </a:lnSpc>
              </a:pPr>
              <a:endParaRPr lang="en-US" sz="700" dirty="0">
                <a:solidFill>
                  <a:srgbClr val="C0504D">
                    <a:lumMod val="75000"/>
                  </a:srgbClr>
                </a:solidFill>
              </a:endParaRPr>
            </a:p>
            <a:p>
              <a:pPr defTabSz="457200">
                <a:lnSpc>
                  <a:spcPct val="70000"/>
                </a:lnSpc>
              </a:pPr>
              <a:r>
                <a:rPr lang="en-US" sz="2800" dirty="0" err="1">
                  <a:solidFill>
                    <a:srgbClr val="C0504D">
                      <a:lumMod val="75000"/>
                    </a:srgbClr>
                  </a:solidFill>
                </a:rPr>
                <a:t>deps</a:t>
              </a:r>
              <a:r>
                <a:rPr lang="en-US" sz="2800" dirty="0">
                  <a:solidFill>
                    <a:prstClr val="white"/>
                  </a:solidFill>
                </a:rPr>
                <a:t>  </a:t>
              </a:r>
              <a:endParaRPr lang="en-US" sz="700" b="1" dirty="0">
                <a:solidFill>
                  <a:prstClr val="white"/>
                </a:solidFill>
              </a:endParaRPr>
            </a:p>
            <a:p>
              <a:pPr defTabSz="457200">
                <a:lnSpc>
                  <a:spcPct val="130000"/>
                </a:lnSpc>
              </a:pPr>
              <a:r>
                <a:rPr lang="en-US" sz="2800" b="1" dirty="0">
                  <a:solidFill>
                    <a:prstClr val="white"/>
                  </a:solidFill>
                </a:rPr>
                <a:t>L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337</a:t>
              </a:r>
              <a:endParaRPr lang="en-US" sz="2800" dirty="0">
                <a:solidFill>
                  <a:prstClr val="white"/>
                </a:solidFill>
              </a:endParaRPr>
            </a:p>
            <a:p>
              <a:pPr defTabSz="457200"/>
              <a:r>
                <a:rPr lang="en-US" sz="2800" b="1" dirty="0">
                  <a:solidFill>
                    <a:prstClr val="white"/>
                  </a:solidFill>
                </a:rPr>
                <a:t>A</a:t>
              </a:r>
              <a:r>
                <a:rPr lang="en-US" sz="2800" b="1" baseline="-25000" dirty="0">
                  <a:solidFill>
                    <a:prstClr val="white"/>
                  </a:solidFill>
                </a:rPr>
                <a:t> 195</a:t>
              </a:r>
              <a:r>
                <a:rPr lang="en-US" sz="2800" dirty="0">
                  <a:solidFill>
                    <a:prstClr val="white"/>
                  </a:solidFill>
                </a:rPr>
                <a:t> 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923709" y="2697666"/>
            <a:ext cx="2994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2800" dirty="0" err="1">
                <a:solidFill>
                  <a:prstClr val="black"/>
                </a:solidFill>
                <a:latin typeface="+mn-lt"/>
              </a:rPr>
              <a:t>dep_check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(A</a:t>
            </a:r>
            <a:r>
              <a:rPr lang="en-US" sz="2800" baseline="-25000" dirty="0">
                <a:solidFill>
                  <a:prstClr val="black"/>
                </a:solidFill>
                <a:latin typeface="+mn-lt"/>
              </a:rPr>
              <a:t>195</a:t>
            </a:r>
            <a:r>
              <a:rPr lang="en-US" sz="2800" dirty="0">
                <a:solidFill>
                  <a:prstClr val="black"/>
                </a:solidFill>
                <a:latin typeface="+mn-lt"/>
              </a:rPr>
              <a:t>)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787111" y="1290853"/>
            <a:ext cx="5191426" cy="907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457200"/>
            <a:r>
              <a:rPr lang="en-US" sz="2400" b="1" dirty="0">
                <a:solidFill>
                  <a:prstClr val="black"/>
                </a:solidFill>
              </a:rPr>
              <a:t>Exposing values after </a:t>
            </a:r>
            <a:r>
              <a:rPr lang="en-US" sz="2400" b="1" dirty="0" err="1">
                <a:solidFill>
                  <a:prstClr val="black"/>
                </a:solidFill>
              </a:rPr>
              <a:t>dep_checks</a:t>
            </a:r>
            <a:r>
              <a:rPr lang="en-US" sz="2400" b="1" dirty="0">
                <a:solidFill>
                  <a:prstClr val="black"/>
                </a:solidFill>
              </a:rPr>
              <a:t> return ensures causal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103834" y="2045169"/>
            <a:ext cx="1963999" cy="1662056"/>
            <a:chOff x="103834" y="2045169"/>
            <a:chExt cx="1963999" cy="1662056"/>
          </a:xfrm>
        </p:grpSpPr>
        <p:sp>
          <p:nvSpPr>
            <p:cNvPr id="16" name="Freeform 15"/>
            <p:cNvSpPr/>
            <p:nvPr/>
          </p:nvSpPr>
          <p:spPr>
            <a:xfrm>
              <a:off x="1187970" y="3235687"/>
              <a:ext cx="404233" cy="471538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975578" y="2389251"/>
              <a:ext cx="227821" cy="1084065"/>
              <a:chOff x="975578" y="2389251"/>
              <a:chExt cx="227821" cy="1084065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975578" y="2389251"/>
                <a:ext cx="119261" cy="1032933"/>
              </a:xfrm>
              <a:custGeom>
                <a:avLst/>
                <a:gdLst>
                  <a:gd name="connsiteX0" fmla="*/ 728 w 119261"/>
                  <a:gd name="connsiteY0" fmla="*/ 0 h 1032933"/>
                  <a:gd name="connsiteX1" fmla="*/ 17661 w 119261"/>
                  <a:gd name="connsiteY1" fmla="*/ 897466 h 1032933"/>
                  <a:gd name="connsiteX2" fmla="*/ 119261 w 119261"/>
                  <a:gd name="connsiteY2" fmla="*/ 1032933 h 1032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261" h="1032933">
                    <a:moveTo>
                      <a:pt x="728" y="0"/>
                    </a:moveTo>
                    <a:cubicBezTo>
                      <a:pt x="-683" y="362655"/>
                      <a:pt x="-2094" y="725311"/>
                      <a:pt x="17661" y="897466"/>
                    </a:cubicBezTo>
                    <a:cubicBezTo>
                      <a:pt x="37416" y="1069621"/>
                      <a:pt x="102328" y="948266"/>
                      <a:pt x="119261" y="1032933"/>
                    </a:cubicBezTo>
                  </a:path>
                </a:pathLst>
              </a:custGeom>
              <a:ln w="38100" cmpd="sng"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 rot="6487840">
                <a:off x="1068709" y="3338627"/>
                <a:ext cx="119261" cy="150118"/>
              </a:xfrm>
              <a:prstGeom prst="triangle">
                <a:avLst/>
              </a:prstGeom>
              <a:solidFill>
                <a:schemeClr val="accent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103834" y="2045169"/>
              <a:ext cx="196399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Locator Key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89471" y="1479193"/>
            <a:ext cx="2931445" cy="2229214"/>
            <a:chOff x="889471" y="1479193"/>
            <a:chExt cx="2931445" cy="2229214"/>
          </a:xfrm>
        </p:grpSpPr>
        <p:sp>
          <p:nvSpPr>
            <p:cNvPr id="65" name="Freeform 64"/>
            <p:cNvSpPr/>
            <p:nvPr/>
          </p:nvSpPr>
          <p:spPr>
            <a:xfrm>
              <a:off x="1543875" y="3416571"/>
              <a:ext cx="527101" cy="291836"/>
            </a:xfrm>
            <a:custGeom>
              <a:avLst/>
              <a:gdLst>
                <a:gd name="connsiteX0" fmla="*/ 427889 w 578211"/>
                <a:gd name="connsiteY0" fmla="*/ 59497 h 1061316"/>
                <a:gd name="connsiteX1" fmla="*/ 55355 w 578211"/>
                <a:gd name="connsiteY1" fmla="*/ 93364 h 1061316"/>
                <a:gd name="connsiteX2" fmla="*/ 55355 w 578211"/>
                <a:gd name="connsiteY2" fmla="*/ 940031 h 1061316"/>
                <a:gd name="connsiteX3" fmla="*/ 563355 w 578211"/>
                <a:gd name="connsiteY3" fmla="*/ 956964 h 1061316"/>
                <a:gd name="connsiteX4" fmla="*/ 427889 w 578211"/>
                <a:gd name="connsiteY4" fmla="*/ 8697 h 1061316"/>
                <a:gd name="connsiteX0" fmla="*/ 427889 w 578211"/>
                <a:gd name="connsiteY0" fmla="*/ 59497 h 1057379"/>
                <a:gd name="connsiteX1" fmla="*/ 55355 w 578211"/>
                <a:gd name="connsiteY1" fmla="*/ 93364 h 1057379"/>
                <a:gd name="connsiteX2" fmla="*/ 55355 w 578211"/>
                <a:gd name="connsiteY2" fmla="*/ 940031 h 1057379"/>
                <a:gd name="connsiteX3" fmla="*/ 563355 w 578211"/>
                <a:gd name="connsiteY3" fmla="*/ 956964 h 1057379"/>
                <a:gd name="connsiteX4" fmla="*/ 427889 w 578211"/>
                <a:gd name="connsiteY4" fmla="*/ 67964 h 1057379"/>
                <a:gd name="connsiteX0" fmla="*/ 427889 w 582698"/>
                <a:gd name="connsiteY0" fmla="*/ 59497 h 1057938"/>
                <a:gd name="connsiteX1" fmla="*/ 55355 w 582698"/>
                <a:gd name="connsiteY1" fmla="*/ 93364 h 1057938"/>
                <a:gd name="connsiteX2" fmla="*/ 55355 w 582698"/>
                <a:gd name="connsiteY2" fmla="*/ 940031 h 1057938"/>
                <a:gd name="connsiteX3" fmla="*/ 563355 w 582698"/>
                <a:gd name="connsiteY3" fmla="*/ 956964 h 1057938"/>
                <a:gd name="connsiteX4" fmla="*/ 457522 w 582698"/>
                <a:gd name="connsiteY4" fmla="*/ 59497 h 1057938"/>
                <a:gd name="connsiteX0" fmla="*/ 459244 w 584419"/>
                <a:gd name="connsiteY0" fmla="*/ 59497 h 1057938"/>
                <a:gd name="connsiteX1" fmla="*/ 57076 w 584419"/>
                <a:gd name="connsiteY1" fmla="*/ 93364 h 1057938"/>
                <a:gd name="connsiteX2" fmla="*/ 57076 w 584419"/>
                <a:gd name="connsiteY2" fmla="*/ 940031 h 1057938"/>
                <a:gd name="connsiteX3" fmla="*/ 565076 w 584419"/>
                <a:gd name="connsiteY3" fmla="*/ 956964 h 1057938"/>
                <a:gd name="connsiteX4" fmla="*/ 459243 w 584419"/>
                <a:gd name="connsiteY4" fmla="*/ 59497 h 1057938"/>
                <a:gd name="connsiteX0" fmla="*/ 459244 w 603851"/>
                <a:gd name="connsiteY0" fmla="*/ 59497 h 1057938"/>
                <a:gd name="connsiteX1" fmla="*/ 57076 w 603851"/>
                <a:gd name="connsiteY1" fmla="*/ 93364 h 1057938"/>
                <a:gd name="connsiteX2" fmla="*/ 57076 w 603851"/>
                <a:gd name="connsiteY2" fmla="*/ 940031 h 1057938"/>
                <a:gd name="connsiteX3" fmla="*/ 565076 w 603851"/>
                <a:gd name="connsiteY3" fmla="*/ 956964 h 1057938"/>
                <a:gd name="connsiteX4" fmla="*/ 459243 w 603851"/>
                <a:gd name="connsiteY4" fmla="*/ 59497 h 1057938"/>
                <a:gd name="connsiteX0" fmla="*/ 459244 w 633109"/>
                <a:gd name="connsiteY0" fmla="*/ 59497 h 1054801"/>
                <a:gd name="connsiteX1" fmla="*/ 57076 w 633109"/>
                <a:gd name="connsiteY1" fmla="*/ 93364 h 1054801"/>
                <a:gd name="connsiteX2" fmla="*/ 57076 w 633109"/>
                <a:gd name="connsiteY2" fmla="*/ 940031 h 1054801"/>
                <a:gd name="connsiteX3" fmla="*/ 565076 w 633109"/>
                <a:gd name="connsiteY3" fmla="*/ 956964 h 1054801"/>
                <a:gd name="connsiteX4" fmla="*/ 521391 w 633109"/>
                <a:gd name="connsiteY4" fmla="*/ 107130 h 1054801"/>
                <a:gd name="connsiteX0" fmla="*/ 459244 w 593450"/>
                <a:gd name="connsiteY0" fmla="*/ 59497 h 1061104"/>
                <a:gd name="connsiteX1" fmla="*/ 57076 w 593450"/>
                <a:gd name="connsiteY1" fmla="*/ 93364 h 1061104"/>
                <a:gd name="connsiteX2" fmla="*/ 57076 w 593450"/>
                <a:gd name="connsiteY2" fmla="*/ 940031 h 1061104"/>
                <a:gd name="connsiteX3" fmla="*/ 565076 w 593450"/>
                <a:gd name="connsiteY3" fmla="*/ 956964 h 1061104"/>
                <a:gd name="connsiteX4" fmla="*/ 428167 w 593450"/>
                <a:gd name="connsiteY4" fmla="*/ 11868 h 1061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3450" h="1061104">
                  <a:moveTo>
                    <a:pt x="459244" y="59497"/>
                  </a:moveTo>
                  <a:cubicBezTo>
                    <a:pt x="304021" y="3052"/>
                    <a:pt x="124104" y="-53392"/>
                    <a:pt x="57076" y="93364"/>
                  </a:cubicBezTo>
                  <a:cubicBezTo>
                    <a:pt x="-9952" y="240120"/>
                    <a:pt x="-27591" y="796098"/>
                    <a:pt x="57076" y="940031"/>
                  </a:cubicBezTo>
                  <a:cubicBezTo>
                    <a:pt x="141743" y="1083964"/>
                    <a:pt x="503228" y="1111658"/>
                    <a:pt x="565076" y="956964"/>
                  </a:cubicBezTo>
                  <a:cubicBezTo>
                    <a:pt x="626924" y="802270"/>
                    <a:pt x="590445" y="250346"/>
                    <a:pt x="428167" y="11868"/>
                  </a:cubicBezTo>
                </a:path>
              </a:pathLst>
            </a:custGeom>
            <a:ln w="57150" cmpd="sng">
              <a:solidFill>
                <a:srgbClr val="FF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457200"/>
              <a:endParaRPr lang="en-US" sz="2000">
                <a:solidFill>
                  <a:prstClr val="black"/>
                </a:solidFill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2033392" y="1862667"/>
              <a:ext cx="477856" cy="1815241"/>
              <a:chOff x="2033392" y="2217267"/>
              <a:chExt cx="477856" cy="1469254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2197971" y="2217267"/>
                <a:ext cx="313277" cy="1396224"/>
              </a:xfrm>
              <a:custGeom>
                <a:avLst/>
                <a:gdLst>
                  <a:gd name="connsiteX0" fmla="*/ 321734 w 340256"/>
                  <a:gd name="connsiteY0" fmla="*/ 0 h 1427964"/>
                  <a:gd name="connsiteX1" fmla="*/ 304800 w 340256"/>
                  <a:gd name="connsiteY1" fmla="*/ 1236133 h 1427964"/>
                  <a:gd name="connsiteX2" fmla="*/ 0 w 340256"/>
                  <a:gd name="connsiteY2" fmla="*/ 1354667 h 1427964"/>
                  <a:gd name="connsiteX0" fmla="*/ 296334 w 313277"/>
                  <a:gd name="connsiteY0" fmla="*/ 0 h 1491825"/>
                  <a:gd name="connsiteX1" fmla="*/ 279400 w 313277"/>
                  <a:gd name="connsiteY1" fmla="*/ 1236133 h 1491825"/>
                  <a:gd name="connsiteX2" fmla="*/ 0 w 313277"/>
                  <a:gd name="connsiteY2" fmla="*/ 1439334 h 1491825"/>
                  <a:gd name="connsiteX0" fmla="*/ 296334 w 313277"/>
                  <a:gd name="connsiteY0" fmla="*/ 0 h 1440193"/>
                  <a:gd name="connsiteX1" fmla="*/ 279400 w 313277"/>
                  <a:gd name="connsiteY1" fmla="*/ 1236133 h 1440193"/>
                  <a:gd name="connsiteX2" fmla="*/ 0 w 313277"/>
                  <a:gd name="connsiteY2" fmla="*/ 1439334 h 14401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277" h="1440193">
                    <a:moveTo>
                      <a:pt x="296334" y="0"/>
                    </a:moveTo>
                    <a:cubicBezTo>
                      <a:pt x="314678" y="505177"/>
                      <a:pt x="328789" y="996244"/>
                      <a:pt x="279400" y="1236133"/>
                    </a:cubicBezTo>
                    <a:cubicBezTo>
                      <a:pt x="230011" y="1476022"/>
                      <a:pt x="200378" y="1436512"/>
                      <a:pt x="0" y="1439334"/>
                    </a:cubicBezTo>
                  </a:path>
                </a:pathLst>
              </a:custGeom>
              <a:ln w="38100" cmpd="sng">
                <a:solidFill>
                  <a:srgbClr val="FF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Isosceles Triangle 65"/>
              <p:cNvSpPr/>
              <p:nvPr/>
            </p:nvSpPr>
            <p:spPr>
              <a:xfrm rot="16436198">
                <a:off x="2045033" y="3548044"/>
                <a:ext cx="126836" cy="150118"/>
              </a:xfrm>
              <a:prstGeom prst="triangle">
                <a:avLst/>
              </a:prstGeom>
              <a:solidFill>
                <a:srgbClr val="FF8000"/>
              </a:solidFill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200"/>
                <a:endParaRPr lang="en-US" sz="20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889471" y="1479193"/>
              <a:ext cx="29314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457200"/>
              <a:r>
                <a:rPr lang="en-US" sz="2400" dirty="0">
                  <a:solidFill>
                    <a:prstClr val="black"/>
                  </a:solidFill>
                  <a:latin typeface="+mn-lt"/>
                  <a:cs typeface="Helvetica Neue Medium"/>
                </a:rPr>
                <a:t>Unique Timestamp</a:t>
              </a:r>
            </a:p>
          </p:txBody>
        </p:sp>
      </p:grpSp>
      <p:sp>
        <p:nvSpPr>
          <p:cNvPr id="70" name="Freeform 69"/>
          <p:cNvSpPr/>
          <p:nvPr/>
        </p:nvSpPr>
        <p:spPr>
          <a:xfrm>
            <a:off x="5588000" y="4148667"/>
            <a:ext cx="474133" cy="1507066"/>
          </a:xfrm>
          <a:custGeom>
            <a:avLst/>
            <a:gdLst>
              <a:gd name="connsiteX0" fmla="*/ 50800 w 474133"/>
              <a:gd name="connsiteY0" fmla="*/ 1507066 h 1507066"/>
              <a:gd name="connsiteX1" fmla="*/ 474133 w 474133"/>
              <a:gd name="connsiteY1" fmla="*/ 558800 h 1507066"/>
              <a:gd name="connsiteX2" fmla="*/ 0 w 474133"/>
              <a:gd name="connsiteY2" fmla="*/ 0 h 150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4133" h="1507066">
                <a:moveTo>
                  <a:pt x="50800" y="1507066"/>
                </a:moveTo>
                <a:lnTo>
                  <a:pt x="474133" y="558800"/>
                </a:lnTo>
                <a:lnTo>
                  <a:pt x="0" y="0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2" name="Freeform 71"/>
          <p:cNvSpPr/>
          <p:nvPr/>
        </p:nvSpPr>
        <p:spPr>
          <a:xfrm>
            <a:off x="5706533" y="3996267"/>
            <a:ext cx="558800" cy="1794933"/>
          </a:xfrm>
          <a:custGeom>
            <a:avLst/>
            <a:gdLst>
              <a:gd name="connsiteX0" fmla="*/ 0 w 558800"/>
              <a:gd name="connsiteY0" fmla="*/ 0 h 1794933"/>
              <a:gd name="connsiteX1" fmla="*/ 558800 w 558800"/>
              <a:gd name="connsiteY1" fmla="*/ 660400 h 1794933"/>
              <a:gd name="connsiteX2" fmla="*/ 33867 w 558800"/>
              <a:gd name="connsiteY2" fmla="*/ 1794933 h 179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8800" h="1794933">
                <a:moveTo>
                  <a:pt x="0" y="0"/>
                </a:moveTo>
                <a:lnTo>
                  <a:pt x="558800" y="660400"/>
                </a:lnTo>
                <a:lnTo>
                  <a:pt x="33867" y="1794933"/>
                </a:lnTo>
              </a:path>
            </a:pathLst>
          </a:custGeom>
          <a:ln w="38100" cmpd="sng">
            <a:solidFill>
              <a:srgbClr val="000000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3" name="Freeform 72"/>
          <p:cNvSpPr/>
          <p:nvPr/>
        </p:nvSpPr>
        <p:spPr>
          <a:xfrm>
            <a:off x="5689599" y="3200399"/>
            <a:ext cx="2523067" cy="2692400"/>
          </a:xfrm>
          <a:custGeom>
            <a:avLst/>
            <a:gdLst>
              <a:gd name="connsiteX0" fmla="*/ 0 w 1507066"/>
              <a:gd name="connsiteY0" fmla="*/ 2692400 h 2692400"/>
              <a:gd name="connsiteX1" fmla="*/ 1507066 w 1507066"/>
              <a:gd name="connsiteY1" fmla="*/ 2624666 h 2692400"/>
              <a:gd name="connsiteX2" fmla="*/ 1270000 w 1507066"/>
              <a:gd name="connsiteY2" fmla="*/ 220133 h 2692400"/>
              <a:gd name="connsiteX3" fmla="*/ 50800 w 1507066"/>
              <a:gd name="connsiteY3" fmla="*/ 0 h 269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07066" h="2692400">
                <a:moveTo>
                  <a:pt x="0" y="2692400"/>
                </a:moveTo>
                <a:lnTo>
                  <a:pt x="1507066" y="2624666"/>
                </a:lnTo>
                <a:lnTo>
                  <a:pt x="1270000" y="220133"/>
                </a:lnTo>
                <a:lnTo>
                  <a:pt x="50800" y="0"/>
                </a:lnTo>
              </a:path>
            </a:pathLst>
          </a:custGeom>
          <a:ln w="38100" cmpd="sng"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>
            <a:off x="5587999" y="3301999"/>
            <a:ext cx="2506133" cy="2472266"/>
          </a:xfrm>
          <a:custGeom>
            <a:avLst/>
            <a:gdLst>
              <a:gd name="connsiteX0" fmla="*/ 0 w 1405466"/>
              <a:gd name="connsiteY0" fmla="*/ 0 h 2472266"/>
              <a:gd name="connsiteX1" fmla="*/ 1185333 w 1405466"/>
              <a:gd name="connsiteY1" fmla="*/ 203200 h 2472266"/>
              <a:gd name="connsiteX2" fmla="*/ 1405466 w 1405466"/>
              <a:gd name="connsiteY2" fmla="*/ 2438400 h 2472266"/>
              <a:gd name="connsiteX3" fmla="*/ 169333 w 1405466"/>
              <a:gd name="connsiteY3" fmla="*/ 2472266 h 24722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5466" h="2472266">
                <a:moveTo>
                  <a:pt x="0" y="0"/>
                </a:moveTo>
                <a:lnTo>
                  <a:pt x="1185333" y="203200"/>
                </a:lnTo>
                <a:lnTo>
                  <a:pt x="1405466" y="2438400"/>
                </a:lnTo>
                <a:lnTo>
                  <a:pt x="169333" y="2472266"/>
                </a:lnTo>
              </a:path>
            </a:pathLst>
          </a:custGeom>
          <a:ln w="38100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1F596C-3D93-224C-B325-A5EEA8172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0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1" grpId="0"/>
      <p:bldP spid="46" grpId="0"/>
      <p:bldP spid="61" grpId="0"/>
      <p:bldP spid="63" grpId="0" animBg="1"/>
      <p:bldP spid="70" grpId="0" animBg="1"/>
      <p:bldP spid="72" grpId="0" animBg="1"/>
      <p:bldP spid="73" grpId="0" animBg="1"/>
      <p:bldP spid="7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Architecture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864600" cy="4525963"/>
          </a:xfrm>
        </p:spPr>
        <p:txBody>
          <a:bodyPr>
            <a:normAutofit/>
          </a:bodyPr>
          <a:lstStyle/>
          <a:p>
            <a:r>
              <a:rPr lang="en-US" dirty="0"/>
              <a:t>All ops local, replicate in background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Availability and low latency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Shard data across many nodes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Scalability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Control replication with dependencies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5A6B0-6E3E-DE44-AB53-B354B496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742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Shard data for scalable storage</a:t>
            </a:r>
          </a:p>
          <a:p>
            <a:r>
              <a:rPr lang="en-US" dirty="0"/>
              <a:t>New distributed protocol for </a:t>
            </a:r>
            <a:r>
              <a:rPr lang="en-US" dirty="0" err="1"/>
              <a:t>scalably</a:t>
            </a:r>
            <a:r>
              <a:rPr lang="en-US" dirty="0"/>
              <a:t> applying writes across shards</a:t>
            </a:r>
          </a:p>
          <a:p>
            <a:r>
              <a:rPr lang="en-US" dirty="0"/>
              <a:t>Also need a new distributed protocol for consistently reading data across shards</a:t>
            </a:r>
            <a:r>
              <a:rPr lang="mr-IN" dirty="0"/>
              <a:t>…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03F30-D45F-D742-9F4F-C34C677B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9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Reads Aren’t Enough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57201" y="2198600"/>
            <a:ext cx="5680916" cy="4342686"/>
            <a:chOff x="457201" y="2198600"/>
            <a:chExt cx="5680916" cy="4342686"/>
          </a:xfrm>
        </p:grpSpPr>
        <p:sp>
          <p:nvSpPr>
            <p:cNvPr id="48" name="Rounded Rectangle 47"/>
            <p:cNvSpPr/>
            <p:nvPr/>
          </p:nvSpPr>
          <p:spPr>
            <a:xfrm>
              <a:off x="457201" y="2198600"/>
              <a:ext cx="5680916" cy="4342686"/>
            </a:xfrm>
            <a:prstGeom prst="roundRect">
              <a:avLst>
                <a:gd name="adj" fmla="val 9225"/>
              </a:avLst>
            </a:pr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100000">
                  <a:schemeClr val="accent3"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3835766" y="2375506"/>
              <a:ext cx="2116587" cy="4060990"/>
            </a:xfrm>
            <a:prstGeom prst="roundRect">
              <a:avLst>
                <a:gd name="adj" fmla="val 36514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100000">
                  <a:schemeClr val="dk1">
                    <a:tint val="50000"/>
                    <a:shade val="100000"/>
                    <a:satMod val="350000"/>
                  </a:schemeClr>
                </a:gs>
              </a:gsLst>
              <a:lin ang="13500000" scaled="0"/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cs typeface="Helvetica Neue Medium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081259" y="2752767"/>
              <a:ext cx="1625600" cy="3306469"/>
              <a:chOff x="2225527" y="2028429"/>
              <a:chExt cx="1625600" cy="3306469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225527" y="2028429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A-F</a:t>
                </a:r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225527" y="2938670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G-L</a:t>
                </a: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2225527" y="3848911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M-R</a:t>
                </a: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225527" y="4759152"/>
                <a:ext cx="1625600" cy="575746"/>
              </a:xfrm>
              <a:prstGeom prst="ellipse">
                <a:avLst/>
              </a:prstGeom>
              <a:gradFill>
                <a:lin ang="13500000" scaled="0"/>
              </a:gradFill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algn="ctr"/>
                <a:r>
                  <a:rPr lang="en-US" sz="2400" dirty="0"/>
                  <a:t>S-Z</a:t>
                </a: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469622" y="2824274"/>
            <a:ext cx="931251" cy="3064322"/>
            <a:chOff x="4469622" y="2824274"/>
            <a:chExt cx="931251" cy="3064322"/>
          </a:xfrm>
        </p:grpSpPr>
        <p:sp>
          <p:nvSpPr>
            <p:cNvPr id="85" name="Rectangle 84"/>
            <p:cNvSpPr/>
            <p:nvPr/>
          </p:nvSpPr>
          <p:spPr>
            <a:xfrm>
              <a:off x="4469622" y="2824274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491167" y="5613019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dirty="0">
                  <a:cs typeface="Helvetica Neue Medium"/>
                </a:rPr>
                <a:t>I &lt;3 Job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5072" y="3752531"/>
            <a:ext cx="1524000" cy="575746"/>
          </a:xfrm>
          <a:prstGeom prst="rect">
            <a:avLst/>
          </a:prstGeom>
          <a:gradFill>
            <a:gsLst>
              <a:gs pos="0">
                <a:schemeClr val="accent2">
                  <a:tint val="100000"/>
                  <a:shade val="100000"/>
                  <a:satMod val="130000"/>
                </a:schemeClr>
              </a:gs>
              <a:gs pos="100000">
                <a:schemeClr val="accent2">
                  <a:tint val="50000"/>
                  <a:shade val="100000"/>
                  <a:satMod val="350000"/>
                </a:schemeClr>
              </a:gs>
            </a:gsLst>
            <a:lin ang="13500000" scaled="0"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2400" dirty="0">
                <a:cs typeface="Helvetica Neue Medium"/>
              </a:rPr>
              <a:t>Web </a:t>
            </a:r>
            <a:r>
              <a:rPr lang="en-US" sz="2400" dirty="0" err="1">
                <a:cs typeface="Helvetica Neue Medium"/>
              </a:rPr>
              <a:t>Srv</a:t>
            </a:r>
            <a:endParaRPr lang="en-US" sz="2400" dirty="0">
              <a:cs typeface="Helvetica Neue Medium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16431" y="1167176"/>
            <a:ext cx="8151068" cy="954107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+mn-lt"/>
              </a:rPr>
              <a:t>Asynchronous requests + distributed data = ??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V="1">
            <a:off x="2269072" y="3249194"/>
            <a:ext cx="1981195" cy="7190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69072" y="4157047"/>
            <a:ext cx="1812187" cy="15937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6001967" y="2176611"/>
            <a:ext cx="2934726" cy="707886"/>
            <a:chOff x="-864626" y="2395990"/>
            <a:chExt cx="2934726" cy="707886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-864626" y="2395990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46915" y="3051606"/>
            <a:ext cx="2936865" cy="707886"/>
            <a:chOff x="-866765" y="2417668"/>
            <a:chExt cx="2936865" cy="707886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-866765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093046" y="4157047"/>
            <a:ext cx="2843647" cy="707886"/>
            <a:chOff x="-773547" y="2417668"/>
            <a:chExt cx="2843647" cy="707886"/>
          </a:xfrm>
        </p:grpSpPr>
        <p:cxnSp>
          <p:nvCxnSpPr>
            <p:cNvPr id="53" name="Straight Connector 52"/>
            <p:cNvCxnSpPr/>
            <p:nvPr/>
          </p:nvCxnSpPr>
          <p:spPr>
            <a:xfrm>
              <a:off x="190500" y="2791771"/>
              <a:ext cx="1879600" cy="0"/>
            </a:xfrm>
            <a:prstGeom prst="line">
              <a:avLst/>
            </a:prstGeom>
            <a:ln w="38100" cmpd="sng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-773547" y="2417668"/>
              <a:ext cx="12971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sz="2000" dirty="0">
                <a:solidFill>
                  <a:schemeClr val="accent4">
                    <a:lumMod val="75000"/>
                  </a:schemeClr>
                </a:solidFill>
                <a:latin typeface="+mn-lt"/>
                <a:cs typeface="Helvetica Neue Medium"/>
              </a:endParaRPr>
            </a:p>
            <a:p>
              <a:pPr algn="ctr"/>
              <a:r>
                <a:rPr lang="en-US" sz="2000" dirty="0">
                  <a:solidFill>
                    <a:schemeClr val="accent4">
                      <a:lumMod val="75000"/>
                    </a:schemeClr>
                  </a:solidFill>
                  <a:latin typeface="+mn-lt"/>
                  <a:cs typeface="Helvetica Neue Medium"/>
                </a:rPr>
                <a:t>Progress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986861" y="1739460"/>
            <a:ext cx="1808508" cy="2690415"/>
            <a:chOff x="120268" y="2291713"/>
            <a:chExt cx="1808508" cy="2690415"/>
          </a:xfrm>
        </p:grpSpPr>
        <p:grpSp>
          <p:nvGrpSpPr>
            <p:cNvPr id="59" name="Group 58"/>
            <p:cNvGrpSpPr/>
            <p:nvPr/>
          </p:nvGrpSpPr>
          <p:grpSpPr>
            <a:xfrm>
              <a:off x="120268" y="2291713"/>
              <a:ext cx="1808508" cy="2178615"/>
              <a:chOff x="191518" y="575162"/>
              <a:chExt cx="1808508" cy="2178615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>
                <a:off x="1078838" y="2316827"/>
                <a:ext cx="0" cy="43695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8" name="TextBox 67"/>
              <p:cNvSpPr txBox="1"/>
              <p:nvPr/>
            </p:nvSpPr>
            <p:spPr>
              <a:xfrm>
                <a:off x="191518" y="575162"/>
                <a:ext cx="180850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Turing’s</a:t>
                </a:r>
              </a:p>
              <a:p>
                <a:pPr algn="ctr"/>
                <a:r>
                  <a:rPr lang="en-US" sz="2400" dirty="0">
                    <a:latin typeface="+mn-lt"/>
                    <a:cs typeface="Helvetica Neue Medium"/>
                  </a:rPr>
                  <a:t>Operations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237587" y="4520463"/>
              <a:ext cx="1523999" cy="461665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358956" y="3269655"/>
              <a:ext cx="1297264" cy="615278"/>
              <a:chOff x="4244742" y="1943372"/>
              <a:chExt cx="1297264" cy="61527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244742" y="1943372"/>
                <a:ext cx="1297264" cy="615278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US" sz="2900" dirty="0">
                    <a:cs typeface="Helvetica Neue Medium"/>
                  </a:rPr>
                  <a:t>Boss</a:t>
                </a:r>
                <a:endParaRPr lang="en-US" sz="290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4334717" y="2113200"/>
                <a:ext cx="1071182" cy="256710"/>
                <a:chOff x="4334717" y="2093956"/>
                <a:chExt cx="1071182" cy="256710"/>
              </a:xfrm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4380848" y="2093956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4334717" y="2098850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Rectangle 68"/>
          <p:cNvSpPr/>
          <p:nvPr/>
        </p:nvSpPr>
        <p:spPr>
          <a:xfrm>
            <a:off x="4469622" y="2819929"/>
            <a:ext cx="845600" cy="454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96535" y="5617790"/>
            <a:ext cx="909706" cy="275577"/>
          </a:xfrm>
          <a:prstGeom prst="rect">
            <a:avLst/>
          </a:prstGeom>
          <a:solidFill>
            <a:srgbClr val="7F7F7F"/>
          </a:solidFill>
          <a:ln>
            <a:solidFill>
              <a:srgbClr val="595959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I &lt;3 Job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4619800" y="2911714"/>
            <a:ext cx="845600" cy="454664"/>
            <a:chOff x="-2519295" y="2795376"/>
            <a:chExt cx="845600" cy="454664"/>
          </a:xfrm>
        </p:grpSpPr>
        <p:sp>
          <p:nvSpPr>
            <p:cNvPr id="72" name="Rectangle 71"/>
            <p:cNvSpPr/>
            <p:nvPr/>
          </p:nvSpPr>
          <p:spPr>
            <a:xfrm>
              <a:off x="-2519295" y="279537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rmAutofit fontScale="70000" lnSpcReduction="20000"/>
            </a:bodyPr>
            <a:lstStyle/>
            <a:p>
              <a:pPr algn="ctr"/>
              <a:r>
                <a:rPr lang="en-US" sz="2900" dirty="0">
                  <a:cs typeface="Helvetica Neue Medium"/>
                </a:rPr>
                <a:t>Boss</a:t>
              </a:r>
              <a:endParaRPr lang="en-US" sz="290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-2430151" y="2977927"/>
              <a:ext cx="668162" cy="106217"/>
              <a:chOff x="4381501" y="2385454"/>
              <a:chExt cx="1025051" cy="251816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flipV="1"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381501" y="2385454"/>
                <a:ext cx="1025051" cy="251816"/>
              </a:xfrm>
              <a:prstGeom prst="line">
                <a:avLst/>
              </a:prstGeom>
              <a:ln w="38100" cmpd="sng"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6" name="Rectangle 75"/>
          <p:cNvSpPr/>
          <p:nvPr/>
        </p:nvSpPr>
        <p:spPr>
          <a:xfrm>
            <a:off x="748276" y="4531150"/>
            <a:ext cx="845600" cy="454664"/>
          </a:xfrm>
          <a:prstGeom prst="rect">
            <a:avLst/>
          </a:prstGeom>
          <a:solidFill>
            <a:srgbClr val="6F4A2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70000" lnSpcReduction="20000"/>
          </a:bodyPr>
          <a:lstStyle/>
          <a:p>
            <a:pPr algn="ctr"/>
            <a:r>
              <a:rPr lang="en-US" sz="2900" dirty="0">
                <a:cs typeface="Helvetica Neue Medium"/>
              </a:rPr>
              <a:t>Boss</a:t>
            </a:r>
            <a:endParaRPr lang="en-US" sz="2900" dirty="0">
              <a:solidFill>
                <a:schemeClr val="bg1"/>
              </a:solidFill>
              <a:cs typeface="Helvetica Neue Medium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720241" y="4647294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663392" y="5750808"/>
            <a:ext cx="909706" cy="2755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 fontScale="47500" lnSpcReduction="20000"/>
          </a:bodyPr>
          <a:lstStyle/>
          <a:p>
            <a:pPr algn="ctr"/>
            <a:r>
              <a:rPr lang="en-US" sz="2400" dirty="0">
                <a:cs typeface="Helvetica Neue Medium"/>
              </a:rPr>
              <a:t>New Job!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135987" y="3175926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99298" y="5009528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2958092" y="4918162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1705924" y="5026553"/>
            <a:ext cx="1125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from 4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37327" y="3385414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5140127" y="6114099"/>
            <a:ext cx="355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n-lt"/>
                <a:cs typeface="Helvetica Neue Medium"/>
              </a:rPr>
              <a:t>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98336D-EBF0-B048-B90E-A6EA1768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666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6" grpId="0" animBg="1"/>
      <p:bldP spid="77" grpId="0" animBg="1"/>
      <p:bldP spid="78" grpId="0" animBg="1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03400"/>
          </a:xfrm>
        </p:spPr>
        <p:txBody>
          <a:bodyPr/>
          <a:lstStyle/>
          <a:p>
            <a:r>
              <a:rPr lang="en-US" dirty="0"/>
              <a:t>Consistent up-to-date view of data</a:t>
            </a:r>
          </a:p>
          <a:p>
            <a:pPr lvl="1"/>
            <a:r>
              <a:rPr lang="en-US" dirty="0"/>
              <a:t>Across many servers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583527" y="2981958"/>
            <a:ext cx="6871373" cy="3047244"/>
            <a:chOff x="583527" y="2981958"/>
            <a:chExt cx="6871373" cy="3047244"/>
          </a:xfrm>
        </p:grpSpPr>
        <p:grpSp>
          <p:nvGrpSpPr>
            <p:cNvPr id="44" name="Group 43"/>
            <p:cNvGrpSpPr/>
            <p:nvPr/>
          </p:nvGrpSpPr>
          <p:grpSpPr>
            <a:xfrm>
              <a:off x="3213131" y="5567537"/>
              <a:ext cx="4241769" cy="461665"/>
              <a:chOff x="3213131" y="5418901"/>
              <a:chExt cx="4241769" cy="461665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213131" y="5484986"/>
                <a:ext cx="4241769" cy="0"/>
              </a:xfrm>
              <a:prstGeom prst="straightConnector1">
                <a:avLst/>
              </a:prstGeom>
              <a:ln cap="sq">
                <a:round/>
                <a:headEnd type="none"/>
                <a:tailEnd type="triangle" w="med" len="med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4395502" y="5418901"/>
                <a:ext cx="1914948" cy="461665"/>
              </a:xfrm>
              <a:prstGeom prst="rect">
                <a:avLst/>
              </a:prstGeom>
              <a:noFill/>
            </p:spPr>
            <p:txBody>
              <a:bodyPr wrap="none" rtlCol="0" anchor="ctr" anchorCtr="1">
                <a:spAutoFit/>
              </a:bodyPr>
              <a:lstStyle/>
              <a:p>
                <a:pPr algn="ctr"/>
                <a:r>
                  <a:rPr lang="en-US" sz="2400" b="0" dirty="0">
                    <a:latin typeface="+mn-lt"/>
                    <a:cs typeface="Helvetica Neue Medium"/>
                  </a:rPr>
                  <a:t>Logical Time</a:t>
                </a:r>
              </a:p>
            </p:txBody>
          </p:sp>
        </p:grpSp>
        <p:cxnSp>
          <p:nvCxnSpPr>
            <p:cNvPr id="67" name="Straight Arrow Connector 66"/>
            <p:cNvCxnSpPr/>
            <p:nvPr/>
          </p:nvCxnSpPr>
          <p:spPr>
            <a:xfrm>
              <a:off x="3252424" y="3438248"/>
              <a:ext cx="4202476" cy="0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3242861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>
              <a:off x="4955218" y="3324351"/>
              <a:ext cx="0" cy="227795"/>
            </a:xfrm>
            <a:prstGeom prst="straightConnector1">
              <a:avLst/>
            </a:prstGeom>
            <a:ln cap="sq">
              <a:solidFill>
                <a:srgbClr val="1F497D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920121" y="3130440"/>
              <a:ext cx="2137124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Alan…Friends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084328" y="2981958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4727781" y="2981958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2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>
              <a:off x="3385427" y="4248305"/>
              <a:ext cx="4069473" cy="0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>
              <a:off x="3376211" y="4134408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3" name="TextBox 62"/>
            <p:cNvSpPr txBox="1"/>
            <p:nvPr/>
          </p:nvSpPr>
          <p:spPr>
            <a:xfrm>
              <a:off x="1072192" y="3948812"/>
              <a:ext cx="1981632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Alan…Status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>
              <a:off x="5997032" y="4134407"/>
              <a:ext cx="0" cy="227795"/>
            </a:xfrm>
            <a:prstGeom prst="straightConnector1">
              <a:avLst/>
            </a:prstGeom>
            <a:ln cap="sq">
              <a:solidFill>
                <a:schemeClr val="accent2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3209546" y="3791516"/>
              <a:ext cx="327269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2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762096" y="3791516"/>
              <a:ext cx="4698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2"/>
                  </a:solidFill>
                  <a:latin typeface="+mn-lt"/>
                  <a:cs typeface="Helvetica Neue Medium"/>
                </a:rPr>
                <a:t>19</a:t>
              </a: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642746" y="3172136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Boss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5776459" y="3172136"/>
              <a:ext cx="845600" cy="454664"/>
              <a:chOff x="-2519295" y="2795376"/>
              <a:chExt cx="845600" cy="454664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-2519295" y="27953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Boss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58" name="Group 57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2" name="Rectangle 51"/>
            <p:cNvSpPr/>
            <p:nvPr/>
          </p:nvSpPr>
          <p:spPr>
            <a:xfrm>
              <a:off x="6358879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550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New Job!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388805" y="4109008"/>
              <a:ext cx="909706" cy="2755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>
              <a:normAutofit fontScale="62500" lnSpcReduction="20000"/>
            </a:bodyPr>
            <a:lstStyle/>
            <a:p>
              <a:pPr algn="ctr"/>
              <a:r>
                <a:rPr lang="en-US" sz="2400" b="0" dirty="0">
                  <a:cs typeface="Helvetica Neue Medium"/>
                </a:rPr>
                <a:t>I &lt;3 Job</a:t>
              </a:r>
            </a:p>
          </p:txBody>
        </p:sp>
        <p:cxnSp>
          <p:nvCxnSpPr>
            <p:cNvPr id="101" name="Straight Arrow Connector 100"/>
            <p:cNvCxnSpPr/>
            <p:nvPr/>
          </p:nvCxnSpPr>
          <p:spPr>
            <a:xfrm>
              <a:off x="3252424" y="5034789"/>
              <a:ext cx="4202476" cy="0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>
              <a:off x="3242861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>
              <a:off x="4955218" y="4920892"/>
              <a:ext cx="0" cy="227795"/>
            </a:xfrm>
            <a:prstGeom prst="straightConnector1">
              <a:avLst/>
            </a:prstGeom>
            <a:ln cap="sq">
              <a:solidFill>
                <a:srgbClr val="9BBB59"/>
              </a:solidFill>
              <a:round/>
              <a:headEnd type="none"/>
              <a:tailEnd type="none" w="med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583527" y="4726981"/>
              <a:ext cx="2462533" cy="461665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4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Alonzo…Friends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084328" y="4578499"/>
              <a:ext cx="327269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</a:t>
              </a: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727781" y="4578499"/>
              <a:ext cx="450956" cy="400110"/>
            </a:xfrm>
            <a:prstGeom prst="rect">
              <a:avLst/>
            </a:prstGeom>
            <a:noFill/>
          </p:spPr>
          <p:txBody>
            <a:bodyPr wrap="none" rtlCol="0" anchor="ctr" anchorCtr="1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accent3"/>
                  </a:solidFill>
                  <a:latin typeface="+mn-lt"/>
                  <a:cs typeface="Helvetica Neue Medium"/>
                </a:rPr>
                <a:t>11</a:t>
              </a:r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3642746" y="4768677"/>
              <a:ext cx="845600" cy="454664"/>
            </a:xfrm>
            <a:prstGeom prst="rect">
              <a:avLst/>
            </a:prstGeom>
            <a:solidFill>
              <a:srgbClr val="6F4A26"/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 anchorCtr="0">
              <a:noAutofit/>
            </a:bodyPr>
            <a:lstStyle/>
            <a:p>
              <a:pPr algn="ctr"/>
              <a:r>
                <a:rPr lang="en-US" sz="2200" b="0" dirty="0">
                  <a:cs typeface="Helvetica Neue Medium"/>
                </a:rPr>
                <a:t>Alan</a:t>
              </a:r>
              <a:endParaRPr lang="en-US" sz="2200" b="0" dirty="0">
                <a:solidFill>
                  <a:schemeClr val="bg1"/>
                </a:solidFill>
                <a:cs typeface="Helvetica Neue Medium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5776459" y="4751277"/>
              <a:ext cx="845600" cy="454664"/>
              <a:chOff x="-2519295" y="2777976"/>
              <a:chExt cx="845600" cy="45466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-2519295" y="2777976"/>
                <a:ext cx="845600" cy="454664"/>
              </a:xfrm>
              <a:prstGeom prst="rect">
                <a:avLst/>
              </a:prstGeom>
              <a:solidFill>
                <a:srgbClr val="6F4A26"/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>
                <a:noAutofit/>
              </a:bodyPr>
              <a:lstStyle/>
              <a:p>
                <a:pPr algn="ctr"/>
                <a:r>
                  <a:rPr lang="en-US" sz="2200" b="0" dirty="0">
                    <a:cs typeface="Helvetica Neue Medium"/>
                  </a:rPr>
                  <a:t>Alan</a:t>
                </a:r>
                <a:endParaRPr lang="en-US" sz="2200" b="0" dirty="0">
                  <a:solidFill>
                    <a:schemeClr val="bg1"/>
                  </a:solidFill>
                  <a:cs typeface="Helvetica Neue Medium"/>
                </a:endParaRPr>
              </a:p>
            </p:txBody>
          </p:sp>
          <p:grpSp>
            <p:nvGrpSpPr>
              <p:cNvPr id="117" name="Group 116"/>
              <p:cNvGrpSpPr/>
              <p:nvPr/>
            </p:nvGrpSpPr>
            <p:grpSpPr>
              <a:xfrm>
                <a:off x="-2430151" y="2977927"/>
                <a:ext cx="668162" cy="106217"/>
                <a:chOff x="4381501" y="2385454"/>
                <a:chExt cx="1025051" cy="251816"/>
              </a:xfrm>
            </p:grpSpPr>
            <p:cxnSp>
              <p:nvCxnSpPr>
                <p:cNvPr id="118" name="Straight Connector 117"/>
                <p:cNvCxnSpPr/>
                <p:nvPr/>
              </p:nvCxnSpPr>
              <p:spPr>
                <a:xfrm flipV="1"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4381501" y="2385454"/>
                  <a:ext cx="1025051" cy="251816"/>
                </a:xfrm>
                <a:prstGeom prst="line">
                  <a:avLst/>
                </a:prstGeom>
                <a:ln w="38100" cmpd="sng">
                  <a:solidFill>
                    <a:srgbClr val="FF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54" name="Straight Arrow Connector 53"/>
          <p:cNvCxnSpPr/>
          <p:nvPr/>
        </p:nvCxnSpPr>
        <p:spPr>
          <a:xfrm>
            <a:off x="4403278" y="2923542"/>
            <a:ext cx="0" cy="2710080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584152" y="3012735"/>
            <a:ext cx="0" cy="2554802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850659" y="3001231"/>
            <a:ext cx="0" cy="2632391"/>
          </a:xfrm>
          <a:prstGeom prst="straightConnector1">
            <a:avLst/>
          </a:prstGeom>
          <a:ln w="57150" cap="sq" cmpd="sng">
            <a:solidFill>
              <a:schemeClr val="dk1">
                <a:alpha val="60000"/>
              </a:schemeClr>
            </a:solidFill>
            <a:round/>
            <a:headEnd type="none"/>
            <a:tailEnd type="non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1047200" y="6024185"/>
            <a:ext cx="6299890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 dirty="0">
                <a:latin typeface="+mn-lt"/>
              </a:rPr>
              <a:t>More on transactions next time!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89495-6BBB-A741-875C-D3F7E380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1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Partially orders all operations, does not totally order them</a:t>
            </a:r>
          </a:p>
          <a:p>
            <a:pPr lvl="1"/>
            <a:r>
              <a:rPr lang="en-US" sz="2000" dirty="0"/>
              <a:t>Does not look like a single machine</a:t>
            </a:r>
          </a:p>
          <a:p>
            <a:pPr lvl="1"/>
            <a:endParaRPr lang="en-US" sz="2000" dirty="0"/>
          </a:p>
          <a:p>
            <a:r>
              <a:rPr lang="en-US" sz="2400" dirty="0"/>
              <a:t>Guarantees</a:t>
            </a:r>
          </a:p>
          <a:p>
            <a:pPr lvl="1"/>
            <a:r>
              <a:rPr lang="en-US" sz="2000" dirty="0"/>
              <a:t>For each process, ∃ an order of all writes + that process’s reads</a:t>
            </a:r>
          </a:p>
          <a:p>
            <a:pPr lvl="1"/>
            <a:r>
              <a:rPr lang="en-US" sz="2000" dirty="0"/>
              <a:t>Order respects the happens-before (</a:t>
            </a:r>
            <a:r>
              <a:rPr lang="en-US" sz="2000" dirty="0">
                <a:sym typeface="Wingdings"/>
              </a:rPr>
              <a:t>) </a:t>
            </a:r>
            <a:r>
              <a:rPr lang="en-US" sz="2000" dirty="0"/>
              <a:t>ordering of operations</a:t>
            </a:r>
          </a:p>
          <a:p>
            <a:pPr lvl="1"/>
            <a:r>
              <a:rPr lang="en-US" sz="2000" dirty="0"/>
              <a:t>+ replicas converge to the same state (conflict handling)</a:t>
            </a:r>
          </a:p>
          <a:p>
            <a:pPr lvl="2"/>
            <a:r>
              <a:rPr lang="en-US" sz="1600" dirty="0"/>
              <a:t>Skip details, makes it stronger than eventual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D2206-BE7A-3645-B804-423998EB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4713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82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COPS Scaling Evaluation</a:t>
            </a:r>
          </a:p>
        </p:txBody>
      </p:sp>
      <p:pic>
        <p:nvPicPr>
          <p:cNvPr id="6" name="Picture 5" descr="scale1.axises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332" y="1090573"/>
            <a:ext cx="9107585" cy="4764616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169332" y="1090573"/>
            <a:ext cx="9107585" cy="4764616"/>
            <a:chOff x="1162050" y="2754312"/>
            <a:chExt cx="2743200" cy="1435100"/>
          </a:xfrm>
        </p:grpSpPr>
        <p:pic>
          <p:nvPicPr>
            <p:cNvPr id="8" name="Picture 7" descr="scale1.1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9" name="Picture 8" descr="scale1.2.eps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  <p:pic>
          <p:nvPicPr>
            <p:cNvPr id="10" name="Picture 9" descr="scale1.3.eps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62050" y="2754312"/>
              <a:ext cx="2743200" cy="1435100"/>
            </a:xfrm>
            <a:prstGeom prst="rect">
              <a:avLst/>
            </a:prstGeom>
          </p:spPr>
        </p:pic>
      </p:grpSp>
      <p:grpSp>
        <p:nvGrpSpPr>
          <p:cNvPr id="20" name="Group 19"/>
          <p:cNvGrpSpPr/>
          <p:nvPr/>
        </p:nvGrpSpPr>
        <p:grpSpPr>
          <a:xfrm>
            <a:off x="169332" y="1090573"/>
            <a:ext cx="9107585" cy="4764616"/>
            <a:chOff x="2800350" y="1162050"/>
            <a:chExt cx="2743200" cy="1435100"/>
          </a:xfrm>
        </p:grpSpPr>
        <p:pic>
          <p:nvPicPr>
            <p:cNvPr id="11" name="Picture 10" descr="scale2.1.eps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  <p:pic>
          <p:nvPicPr>
            <p:cNvPr id="12" name="Picture 11" descr="scale2.2.eps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00350" y="116205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69332" y="1090573"/>
            <a:ext cx="9107585" cy="4764616"/>
            <a:chOff x="2720975" y="2527300"/>
            <a:chExt cx="2743200" cy="1435100"/>
          </a:xfrm>
        </p:grpSpPr>
        <p:pic>
          <p:nvPicPr>
            <p:cNvPr id="13" name="Picture 12" descr="scale4.1.eps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  <p:pic>
          <p:nvPicPr>
            <p:cNvPr id="14" name="Picture 13" descr="scale4.2.eps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720975" y="25273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2" name="Group 21"/>
          <p:cNvGrpSpPr/>
          <p:nvPr/>
        </p:nvGrpSpPr>
        <p:grpSpPr>
          <a:xfrm>
            <a:off x="169332" y="1090573"/>
            <a:ext cx="9107585" cy="4764616"/>
            <a:chOff x="5613400" y="1079500"/>
            <a:chExt cx="2743200" cy="1435100"/>
          </a:xfrm>
        </p:grpSpPr>
        <p:pic>
          <p:nvPicPr>
            <p:cNvPr id="15" name="Picture 14" descr="scale8.1.eps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  <p:pic>
          <p:nvPicPr>
            <p:cNvPr id="16" name="Picture 15" descr="scale8.2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3400" y="1079500"/>
              <a:ext cx="2743200" cy="1435100"/>
            </a:xfrm>
            <a:prstGeom prst="rect">
              <a:avLst/>
            </a:prstGeom>
          </p:spPr>
        </p:pic>
      </p:grpSp>
      <p:grpSp>
        <p:nvGrpSpPr>
          <p:cNvPr id="23" name="Group 22"/>
          <p:cNvGrpSpPr/>
          <p:nvPr/>
        </p:nvGrpSpPr>
        <p:grpSpPr>
          <a:xfrm>
            <a:off x="169332" y="1090573"/>
            <a:ext cx="9107585" cy="4764616"/>
            <a:chOff x="5264150" y="2847975"/>
            <a:chExt cx="2743200" cy="1435100"/>
          </a:xfrm>
        </p:grpSpPr>
        <p:pic>
          <p:nvPicPr>
            <p:cNvPr id="17" name="Picture 16" descr="scale16.1.eps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  <p:pic>
          <p:nvPicPr>
            <p:cNvPr id="18" name="Picture 17" descr="scale16.2.eps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64150" y="2847975"/>
              <a:ext cx="2743200" cy="1435100"/>
            </a:xfrm>
            <a:prstGeom prst="rect">
              <a:avLst/>
            </a:prstGeom>
          </p:spPr>
        </p:pic>
      </p:grpSp>
      <p:sp>
        <p:nvSpPr>
          <p:cNvPr id="3" name="TextBox 2"/>
          <p:cNvSpPr txBox="1"/>
          <p:nvPr/>
        </p:nvSpPr>
        <p:spPr>
          <a:xfrm>
            <a:off x="9812215" y="7007469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047199" y="6024185"/>
            <a:ext cx="7323077" cy="583059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Helvetica Neue Medium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0">
                <a:latin typeface="+mn-lt"/>
              </a:rPr>
              <a:t>More servers =&gt; More operations/sec</a:t>
            </a:r>
            <a:endParaRPr lang="en-US" b="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60975-B658-8D4A-AFA1-D6A26F87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4270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COPS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dirty="0"/>
              <a:t>Scalable causal consistency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Shard for scalable storage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Distributed protocols for coordinating writes and reads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dirty="0"/>
              <a:t>Evaluation confirms scalability</a:t>
            </a:r>
          </a:p>
          <a:p>
            <a:pPr>
              <a:spcBef>
                <a:spcPts val="800"/>
              </a:spcBef>
            </a:pPr>
            <a:r>
              <a:rPr lang="en-US" dirty="0"/>
              <a:t>All operations handled in local datacenter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Availability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Low latency</a:t>
            </a:r>
          </a:p>
          <a:p>
            <a:pPr>
              <a:spcBef>
                <a:spcPts val="800"/>
              </a:spcBef>
            </a:pPr>
            <a:r>
              <a:rPr lang="en-US" dirty="0"/>
              <a:t>We’re thinking </a:t>
            </a:r>
            <a:r>
              <a:rPr lang="en-US" dirty="0" err="1"/>
              <a:t>scalably</a:t>
            </a:r>
            <a:r>
              <a:rPr lang="en-US" dirty="0"/>
              <a:t> now!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Next time: scalable strong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854A3-A27D-E64F-A0B4-F29D5A12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64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A94DA8C-256D-5F4B-9815-A66FAF187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Similar: respect partial order but there is no convergent conflict handling requirement</a:t>
            </a:r>
          </a:p>
          <a:p>
            <a:r>
              <a:rPr lang="en-US" dirty="0"/>
              <a:t>Concurrent operations are unordered by causal consistency</a:t>
            </a:r>
          </a:p>
          <a:p>
            <a:r>
              <a:rPr lang="en-US" dirty="0"/>
              <a:t>Thus, conflicts allow replicas to diverge forever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4BE3A73-D90E-0048-AFCA-411B54A0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262643-2FA7-A94C-B698-B4900909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958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Causal Consistency: Relationships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359" y="3706088"/>
            <a:ext cx="7548168" cy="2874819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spcBef>
                <a:spcPts val="2400"/>
              </a:spcBef>
              <a:spcAft>
                <a:spcPts val="600"/>
              </a:spcAft>
            </a:pPr>
            <a:r>
              <a:rPr lang="en-US" sz="2400" dirty="0"/>
              <a:t>Can P</a:t>
            </a:r>
            <a:r>
              <a:rPr lang="en-US" sz="2400" baseline="-25000" dirty="0"/>
              <a:t>C</a:t>
            </a:r>
            <a:r>
              <a:rPr lang="en-US" sz="2400" dirty="0"/>
              <a:t> see x=4 and then x=1? </a:t>
            </a:r>
            <a:r>
              <a:rPr lang="en-US" sz="2400" b="1" dirty="0"/>
              <a:t>Why?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E475EF3-8980-BB4E-AE2A-BDCD556CF341}"/>
              </a:ext>
            </a:extLst>
          </p:cNvPr>
          <p:cNvCxnSpPr>
            <a:cxnSpLocks/>
          </p:cNvCxnSpPr>
          <p:nvPr/>
        </p:nvCxnSpPr>
        <p:spPr>
          <a:xfrm>
            <a:off x="227824" y="1854473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6FBA0AA-C8B8-414B-A5A1-69D4D0426502}"/>
              </a:ext>
            </a:extLst>
          </p:cNvPr>
          <p:cNvCxnSpPr>
            <a:cxnSpLocks/>
          </p:cNvCxnSpPr>
          <p:nvPr/>
        </p:nvCxnSpPr>
        <p:spPr>
          <a:xfrm>
            <a:off x="227824" y="2392821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14F6668-631D-F644-A7DB-78B447D2C443}"/>
              </a:ext>
            </a:extLst>
          </p:cNvPr>
          <p:cNvCxnSpPr>
            <a:cxnSpLocks/>
          </p:cNvCxnSpPr>
          <p:nvPr/>
        </p:nvCxnSpPr>
        <p:spPr>
          <a:xfrm>
            <a:off x="227824" y="2931169"/>
            <a:ext cx="864000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/>
            <a:tailEnd type="none" w="lg" len="lg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DCF5709-33A2-4541-9F92-8E2B268EB873}"/>
              </a:ext>
            </a:extLst>
          </p:cNvPr>
          <p:cNvSpPr txBox="1"/>
          <p:nvPr/>
        </p:nvSpPr>
        <p:spPr>
          <a:xfrm>
            <a:off x="227824" y="1385244"/>
            <a:ext cx="5455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961F8D-1C4D-FA41-A63C-93161E4815F2}"/>
              </a:ext>
            </a:extLst>
          </p:cNvPr>
          <p:cNvSpPr txBox="1"/>
          <p:nvPr/>
        </p:nvSpPr>
        <p:spPr>
          <a:xfrm>
            <a:off x="227824" y="1923592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B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7B1E8D-9A3B-DA46-9A5B-9FCAF2E13BA2}"/>
              </a:ext>
            </a:extLst>
          </p:cNvPr>
          <p:cNvSpPr txBox="1"/>
          <p:nvPr/>
        </p:nvSpPr>
        <p:spPr>
          <a:xfrm>
            <a:off x="227824" y="2461940"/>
            <a:ext cx="564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baseline="-250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DBED9-C756-A04A-8348-C1F2598FFE6B}"/>
              </a:ext>
            </a:extLst>
          </p:cNvPr>
          <p:cNvSpPr txBox="1"/>
          <p:nvPr/>
        </p:nvSpPr>
        <p:spPr>
          <a:xfrm>
            <a:off x="953282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FB23D-5365-FC4E-835E-6A78394288FF}"/>
              </a:ext>
            </a:extLst>
          </p:cNvPr>
          <p:cNvSpPr txBox="1"/>
          <p:nvPr/>
        </p:nvSpPr>
        <p:spPr>
          <a:xfrm>
            <a:off x="2271378" y="1937893"/>
            <a:ext cx="84830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</a:t>
            </a:r>
            <a:r>
              <a:rPr lang="en-US">
                <a:latin typeface="Helvetica Neue Medium" charset="0"/>
                <a:ea typeface="Helvetica Neue Medium" charset="0"/>
                <a:cs typeface="Helvetica Neue Medium" charset="0"/>
              </a:rPr>
              <a:t>(y)=2</a:t>
            </a:r>
            <a:endParaRPr lang="en-US" dirty="0">
              <a:latin typeface="Helvetica Neue Medium" charset="0"/>
              <a:ea typeface="Helvetica Neue Medium" charset="0"/>
              <a:cs typeface="Helvetica Neue Medium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C90417-104B-2843-AD52-EF3936C53C15}"/>
              </a:ext>
            </a:extLst>
          </p:cNvPr>
          <p:cNvSpPr txBox="1"/>
          <p:nvPr/>
        </p:nvSpPr>
        <p:spPr>
          <a:xfrm>
            <a:off x="3856205" y="2488404"/>
            <a:ext cx="85311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r(x)=4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7F8A63B-0261-4C45-B891-8DC8932DBB7F}"/>
              </a:ext>
            </a:extLst>
          </p:cNvPr>
          <p:cNvSpPr txBox="1"/>
          <p:nvPr/>
        </p:nvSpPr>
        <p:spPr>
          <a:xfrm>
            <a:off x="5424811" y="2494857"/>
            <a:ext cx="109677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w(z=10)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C85E740-E03E-E04B-BFDE-42934BDA4E82}"/>
              </a:ext>
            </a:extLst>
          </p:cNvPr>
          <p:cNvSpPr txBox="1"/>
          <p:nvPr/>
        </p:nvSpPr>
        <p:spPr>
          <a:xfrm>
            <a:off x="3800903" y="1404038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455CE1B-BD57-6E4A-B854-D992CA11DE73}"/>
              </a:ext>
            </a:extLst>
          </p:cNvPr>
          <p:cNvSpPr txBox="1"/>
          <p:nvPr/>
        </p:nvSpPr>
        <p:spPr>
          <a:xfrm>
            <a:off x="3808117" y="1937893"/>
            <a:ext cx="96372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w(x=4)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0401E93-6596-E749-9C16-3887C723D388}"/>
              </a:ext>
            </a:extLst>
          </p:cNvPr>
          <p:cNvSpPr txBox="1"/>
          <p:nvPr/>
        </p:nvSpPr>
        <p:spPr>
          <a:xfrm>
            <a:off x="2216075" y="1399546"/>
            <a:ext cx="95891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latin typeface="Helvetica Neue Medium" charset="0"/>
                <a:ea typeface="Helvetica Neue Medium" charset="0"/>
                <a:cs typeface="Helvetica Neue Medium" charset="0"/>
              </a:rPr>
              <a:t>w(y=2)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90FE06-5586-3346-86F9-69B906EB4C44}"/>
              </a:ext>
            </a:extLst>
          </p:cNvPr>
          <p:cNvCxnSpPr>
            <a:cxnSpLocks/>
            <a:stCxn id="16" idx="3"/>
            <a:endCxn id="22" idx="1"/>
          </p:cNvCxnSpPr>
          <p:nvPr/>
        </p:nvCxnSpPr>
        <p:spPr>
          <a:xfrm flipV="1">
            <a:off x="1917007" y="1599601"/>
            <a:ext cx="299068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D35C2AF-DB0A-DF42-B3BA-A807E12C502A}"/>
              </a:ext>
            </a:extLst>
          </p:cNvPr>
          <p:cNvCxnSpPr>
            <a:cxnSpLocks/>
            <a:stCxn id="22" idx="2"/>
            <a:endCxn id="17" idx="0"/>
          </p:cNvCxnSpPr>
          <p:nvPr/>
        </p:nvCxnSpPr>
        <p:spPr>
          <a:xfrm flipH="1">
            <a:off x="2695533" y="1799656"/>
            <a:ext cx="1" cy="138237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509B4D-BD52-2A4D-98AB-C94DC00D861E}"/>
              </a:ext>
            </a:extLst>
          </p:cNvPr>
          <p:cNvCxnSpPr>
            <a:cxnSpLocks/>
            <a:stCxn id="22" idx="3"/>
            <a:endCxn id="42" idx="1"/>
          </p:cNvCxnSpPr>
          <p:nvPr/>
        </p:nvCxnSpPr>
        <p:spPr>
          <a:xfrm>
            <a:off x="3174992" y="1599601"/>
            <a:ext cx="625911" cy="4492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881DEDE-E48C-6649-AA81-3F0AABFBE28A}"/>
              </a:ext>
            </a:extLst>
          </p:cNvPr>
          <p:cNvCxnSpPr>
            <a:cxnSpLocks/>
            <a:stCxn id="17" idx="3"/>
            <a:endCxn id="45" idx="1"/>
          </p:cNvCxnSpPr>
          <p:nvPr/>
        </p:nvCxnSpPr>
        <p:spPr>
          <a:xfrm>
            <a:off x="3119687" y="2137948"/>
            <a:ext cx="688430" cy="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010F07-3719-094C-9162-7589C2AFB352}"/>
              </a:ext>
            </a:extLst>
          </p:cNvPr>
          <p:cNvCxnSpPr>
            <a:cxnSpLocks/>
            <a:stCxn id="45" idx="2"/>
            <a:endCxn id="20" idx="0"/>
          </p:cNvCxnSpPr>
          <p:nvPr/>
        </p:nvCxnSpPr>
        <p:spPr>
          <a:xfrm flipH="1">
            <a:off x="4282765" y="2338002"/>
            <a:ext cx="7215" cy="219600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D0F9579-B127-1D42-9498-4F8794944DF0}"/>
              </a:ext>
            </a:extLst>
          </p:cNvPr>
          <p:cNvCxnSpPr>
            <a:cxnSpLocks/>
            <a:stCxn id="20" idx="3"/>
            <a:endCxn id="32" idx="1"/>
          </p:cNvCxnSpPr>
          <p:nvPr/>
        </p:nvCxnSpPr>
        <p:spPr>
          <a:xfrm>
            <a:off x="4709324" y="2688459"/>
            <a:ext cx="715487" cy="6453"/>
          </a:xfrm>
          <a:prstGeom prst="straightConnector1">
            <a:avLst/>
          </a:prstGeom>
          <a:ln w="38100">
            <a:solidFill>
              <a:srgbClr val="C0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9A2710-2E4C-C345-8F35-D62438A0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0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Alice shares photo with Bob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Upload the photo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Add photo to album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Bob checks album</a:t>
            </a:r>
          </a:p>
          <a:p>
            <a:pPr marL="571500" indent="-514350"/>
            <a:r>
              <a:rPr lang="en-US" dirty="0"/>
              <a:t>Under causal consistency, if the album has a reference to the photo, Bob must see the photo</a:t>
            </a:r>
          </a:p>
          <a:p>
            <a:pPr marL="571500" indent="-514350"/>
            <a:r>
              <a:rPr lang="en-US" dirty="0"/>
              <a:t>Under eventual consistency, album may have a reference to a photo that has not been written yet (the corresponding write has not propagated)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CB7865-3E08-EB42-9CCB-438283C31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297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2EAC6-2B18-1040-A995-20F764F45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Carol and Dan concurrently update event time (9pm)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Carol sets 8pm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Dan sets 10pm</a:t>
            </a:r>
          </a:p>
          <a:p>
            <a:pPr marL="571500" indent="-514350"/>
            <a:r>
              <a:rPr lang="en-US" dirty="0"/>
              <a:t>Under causal consistency, two replicas may forever return different times</a:t>
            </a:r>
          </a:p>
          <a:p>
            <a:pPr marL="571500" indent="-514350"/>
            <a:r>
              <a:rPr lang="en-US" dirty="0"/>
              <a:t>Under causal+ consistency, replicas must eventually handle the conflict in a convergent manner</a:t>
            </a:r>
          </a:p>
          <a:p>
            <a:pPr marL="971550" lvl="1" indent="-514350"/>
            <a:r>
              <a:rPr lang="en-US" dirty="0"/>
              <a:t>If a last-writer-wins, either Carol’s or Dan’s write win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687B5-E681-6448-B74F-9AF4750C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Causal+ Examples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C63204-2DA4-704A-A493-E500B647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7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Causal consistency within replication systems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1FD10-9DAB-5846-96F0-AD32B7521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BDE551-6CF1-1645-80B8-3CB3D4E2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9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4572000"/>
            <a:ext cx="6810786" cy="1612034"/>
          </a:xfrm>
        </p:spPr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400" dirty="0" err="1"/>
              <a:t>Linearizability</a:t>
            </a:r>
            <a:r>
              <a:rPr lang="en-US" sz="2400" dirty="0"/>
              <a:t> / sequential:  Eager replication</a:t>
            </a:r>
          </a:p>
          <a:p>
            <a:pPr>
              <a:spcBef>
                <a:spcPts val="800"/>
              </a:spcBef>
            </a:pPr>
            <a:r>
              <a:rPr lang="en-US" sz="2400" dirty="0"/>
              <a:t>Trades off low-latency for consistency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0196" y="16215"/>
            <a:ext cx="8793804" cy="1066800"/>
          </a:xfrm>
        </p:spPr>
        <p:txBody>
          <a:bodyPr/>
          <a:lstStyle/>
          <a:p>
            <a:r>
              <a:rPr lang="en-US" sz="3800" dirty="0"/>
              <a:t>Implications of laziness on consistency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452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050044" y="3913294"/>
            <a:ext cx="1524000" cy="228600"/>
            <a:chOff x="1828800" y="3733800"/>
            <a:chExt cx="1524000" cy="228600"/>
          </a:xfrm>
        </p:grpSpPr>
        <p:sp>
          <p:nvSpPr>
            <p:cNvPr id="7" name="Rectangle 6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6485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144011" y="2922694"/>
            <a:ext cx="658633" cy="609600"/>
            <a:chOff x="3075167" y="2286000"/>
            <a:chExt cx="658633" cy="609600"/>
          </a:xfrm>
        </p:grpSpPr>
        <p:sp>
          <p:nvSpPr>
            <p:cNvPr id="13" name="Oval 12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 19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endCxn id="75" idx="4"/>
            </p:cNvCxnSpPr>
            <p:nvPr/>
          </p:nvCxnSpPr>
          <p:spPr>
            <a:xfrm flipV="1">
              <a:off x="3598454" y="22891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113572" y="2922694"/>
            <a:ext cx="531549" cy="533400"/>
            <a:chOff x="2057400" y="2438400"/>
            <a:chExt cx="379678" cy="381000"/>
          </a:xfrm>
        </p:grpSpPr>
        <p:sp>
          <p:nvSpPr>
            <p:cNvPr id="24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76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168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1836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88444" y="3913294"/>
            <a:ext cx="1524000" cy="228600"/>
            <a:chOff x="1828800" y="3733800"/>
            <a:chExt cx="1524000" cy="228600"/>
          </a:xfrm>
        </p:grpSpPr>
        <p:sp>
          <p:nvSpPr>
            <p:cNvPr id="31" name="Rectangle 30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40869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4582411" y="2922694"/>
            <a:ext cx="658633" cy="609600"/>
            <a:chOff x="3075167" y="2286000"/>
            <a:chExt cx="658633" cy="609600"/>
          </a:xfrm>
        </p:grpSpPr>
        <p:sp>
          <p:nvSpPr>
            <p:cNvPr id="37" name="Oval 36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 42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3551972" y="2922694"/>
            <a:ext cx="531549" cy="533400"/>
            <a:chOff x="2057400" y="2438400"/>
            <a:chExt cx="379678" cy="381000"/>
          </a:xfrm>
        </p:grpSpPr>
        <p:sp>
          <p:nvSpPr>
            <p:cNvPr id="48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3360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552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5622044" y="2389294"/>
            <a:ext cx="2286000" cy="1905000"/>
          </a:xfrm>
          <a:prstGeom prst="roundRect">
            <a:avLst>
              <a:gd name="adj" fmla="val 11074"/>
            </a:avLst>
          </a:prstGeom>
          <a:solidFill>
            <a:srgbClr val="E3EAF9"/>
          </a:solidFill>
          <a:ln>
            <a:solidFill>
              <a:srgbClr val="4974C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5926844" y="3913294"/>
            <a:ext cx="1524000" cy="228600"/>
            <a:chOff x="1828800" y="3733800"/>
            <a:chExt cx="1524000" cy="228600"/>
          </a:xfrm>
        </p:grpSpPr>
        <p:sp>
          <p:nvSpPr>
            <p:cNvPr id="55" name="Rectangle 54"/>
            <p:cNvSpPr/>
            <p:nvPr/>
          </p:nvSpPr>
          <p:spPr>
            <a:xfrm>
              <a:off x="1828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Arial" charset="0"/>
                </a:rPr>
                <a:t>add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09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jmp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590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mov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971800" y="3733800"/>
              <a:ext cx="381000" cy="228600"/>
            </a:xfrm>
            <a:prstGeom prst="rect">
              <a:avLst/>
            </a:prstGeom>
            <a:solidFill>
              <a:srgbClr val="EDFFED"/>
            </a:solidFill>
            <a:ln w="12700" algn="ctr">
              <a:solidFill>
                <a:srgbClr val="43A34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sz="1400" dirty="0" err="1">
                  <a:solidFill>
                    <a:schemeClr val="tx1"/>
                  </a:solidFill>
                  <a:latin typeface="Arial" charset="0"/>
                </a:rPr>
                <a:t>shl</a:t>
              </a:r>
              <a:endParaRPr lang="en-US" sz="1400" dirty="0">
                <a:solidFill>
                  <a:schemeClr val="tx1"/>
                </a:solidFill>
                <a:latin typeface="Arial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525338" y="3684694"/>
            <a:ext cx="32701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Log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7020811" y="2922694"/>
            <a:ext cx="658633" cy="609600"/>
            <a:chOff x="3075167" y="2286000"/>
            <a:chExt cx="658633" cy="609600"/>
          </a:xfrm>
        </p:grpSpPr>
        <p:sp>
          <p:nvSpPr>
            <p:cNvPr id="61" name="Oval 60"/>
            <p:cNvSpPr/>
            <p:nvPr/>
          </p:nvSpPr>
          <p:spPr>
            <a:xfrm>
              <a:off x="3322154" y="2401625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3569142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3322154" y="2730942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3075167" y="2566284"/>
              <a:ext cx="164658" cy="164658"/>
            </a:xfrm>
            <a:prstGeom prst="ellipse">
              <a:avLst/>
            </a:prstGeom>
            <a:solidFill>
              <a:srgbClr val="F3DCC4"/>
            </a:solidFill>
            <a:ln w="19050">
              <a:solidFill>
                <a:srgbClr val="B26B24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492394" y="2479551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 rot="10800000">
              <a:off x="3157496" y="2725143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 flipH="1">
              <a:off x="3158892" y="248395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0800000" flipH="1">
              <a:off x="3488208" y="2725144"/>
              <a:ext cx="163263" cy="88127"/>
            </a:xfrm>
            <a:custGeom>
              <a:avLst/>
              <a:gdLst>
                <a:gd name="connsiteX0" fmla="*/ 0 w 302217"/>
                <a:gd name="connsiteY0" fmla="*/ 0 h 162791"/>
                <a:gd name="connsiteX1" fmla="*/ 302217 w 302217"/>
                <a:gd name="connsiteY1" fmla="*/ 162732 h 162791"/>
                <a:gd name="connsiteX0" fmla="*/ 0 w 302217"/>
                <a:gd name="connsiteY0" fmla="*/ 23898 h 186630"/>
                <a:gd name="connsiteX1" fmla="*/ 302217 w 302217"/>
                <a:gd name="connsiteY1" fmla="*/ 186630 h 186630"/>
                <a:gd name="connsiteX0" fmla="*/ 0 w 321571"/>
                <a:gd name="connsiteY0" fmla="*/ 44231 h 206963"/>
                <a:gd name="connsiteX1" fmla="*/ 302217 w 321571"/>
                <a:gd name="connsiteY1" fmla="*/ 206963 h 206963"/>
                <a:gd name="connsiteX0" fmla="*/ 0 w 321571"/>
                <a:gd name="connsiteY0" fmla="*/ 0 h 162732"/>
                <a:gd name="connsiteX1" fmla="*/ 302217 w 321571"/>
                <a:gd name="connsiteY1" fmla="*/ 162732 h 162732"/>
                <a:gd name="connsiteX0" fmla="*/ 0 w 302217"/>
                <a:gd name="connsiteY0" fmla="*/ 2667 h 165399"/>
                <a:gd name="connsiteX1" fmla="*/ 302217 w 302217"/>
                <a:gd name="connsiteY1" fmla="*/ 165399 h 165399"/>
                <a:gd name="connsiteX0" fmla="*/ 0 w 302217"/>
                <a:gd name="connsiteY0" fmla="*/ 0 h 162732"/>
                <a:gd name="connsiteX1" fmla="*/ 302217 w 302217"/>
                <a:gd name="connsiteY1" fmla="*/ 162732 h 162732"/>
                <a:gd name="connsiteX0" fmla="*/ 0 w 302217"/>
                <a:gd name="connsiteY0" fmla="*/ 401 h 163133"/>
                <a:gd name="connsiteX1" fmla="*/ 302217 w 302217"/>
                <a:gd name="connsiteY1" fmla="*/ 163133 h 163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2217" h="163133">
                  <a:moveTo>
                    <a:pt x="0" y="401"/>
                  </a:moveTo>
                  <a:cubicBezTo>
                    <a:pt x="190500" y="-2182"/>
                    <a:pt x="295760" y="2984"/>
                    <a:pt x="302217" y="163133"/>
                  </a:cubicBezTo>
                </a:path>
              </a:pathLst>
            </a:custGeom>
            <a:noFill/>
            <a:ln w="19050">
              <a:headEnd type="triangle" w="sm" len="med"/>
              <a:tailEnd type="non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3334455" y="2286000"/>
              <a:ext cx="136991" cy="126788"/>
            </a:xfrm>
            <a:custGeom>
              <a:avLst/>
              <a:gdLst>
                <a:gd name="connsiteX0" fmla="*/ 0 w 185980"/>
                <a:gd name="connsiteY0" fmla="*/ 0 h 6711"/>
                <a:gd name="connsiteX1" fmla="*/ 185980 w 185980"/>
                <a:gd name="connsiteY1" fmla="*/ 0 h 6711"/>
                <a:gd name="connsiteX0" fmla="*/ 2160 w 12160"/>
                <a:gd name="connsiteY0" fmla="*/ 223289 h 223707"/>
                <a:gd name="connsiteX1" fmla="*/ 12160 w 12160"/>
                <a:gd name="connsiteY1" fmla="*/ 223289 h 223707"/>
                <a:gd name="connsiteX0" fmla="*/ 1366 w 13800"/>
                <a:gd name="connsiteY0" fmla="*/ 342290 h 342290"/>
                <a:gd name="connsiteX1" fmla="*/ 11366 w 13800"/>
                <a:gd name="connsiteY1" fmla="*/ 342290 h 342290"/>
                <a:gd name="connsiteX0" fmla="*/ 1989 w 14293"/>
                <a:gd name="connsiteY0" fmla="*/ 324153 h 324153"/>
                <a:gd name="connsiteX1" fmla="*/ 11989 w 14293"/>
                <a:gd name="connsiteY1" fmla="*/ 324153 h 324153"/>
                <a:gd name="connsiteX0" fmla="*/ 2255 w 14511"/>
                <a:gd name="connsiteY0" fmla="*/ 370090 h 370090"/>
                <a:gd name="connsiteX1" fmla="*/ 12255 w 14511"/>
                <a:gd name="connsiteY1" fmla="*/ 370090 h 370090"/>
                <a:gd name="connsiteX0" fmla="*/ 2329 w 14189"/>
                <a:gd name="connsiteY0" fmla="*/ 440603 h 440603"/>
                <a:gd name="connsiteX1" fmla="*/ 12329 w 14189"/>
                <a:gd name="connsiteY1" fmla="*/ 440603 h 440603"/>
                <a:gd name="connsiteX0" fmla="*/ 2751 w 14550"/>
                <a:gd name="connsiteY0" fmla="*/ 444918 h 444918"/>
                <a:gd name="connsiteX1" fmla="*/ 12751 w 14550"/>
                <a:gd name="connsiteY1" fmla="*/ 444918 h 444918"/>
                <a:gd name="connsiteX0" fmla="*/ 2670 w 14857"/>
                <a:gd name="connsiteY0" fmla="*/ 449265 h 449265"/>
                <a:gd name="connsiteX1" fmla="*/ 12670 w 14857"/>
                <a:gd name="connsiteY1" fmla="*/ 449265 h 449265"/>
                <a:gd name="connsiteX0" fmla="*/ 2810 w 14974"/>
                <a:gd name="connsiteY0" fmla="*/ 403354 h 403354"/>
                <a:gd name="connsiteX1" fmla="*/ 12810 w 14974"/>
                <a:gd name="connsiteY1" fmla="*/ 403354 h 403354"/>
                <a:gd name="connsiteX0" fmla="*/ 2954 w 14489"/>
                <a:gd name="connsiteY0" fmla="*/ 354005 h 354005"/>
                <a:gd name="connsiteX1" fmla="*/ 12954 w 14489"/>
                <a:gd name="connsiteY1" fmla="*/ 354005 h 354005"/>
                <a:gd name="connsiteX0" fmla="*/ 1970 w 13635"/>
                <a:gd name="connsiteY0" fmla="*/ 349722 h 349722"/>
                <a:gd name="connsiteX1" fmla="*/ 11970 w 13635"/>
                <a:gd name="connsiteY1" fmla="*/ 349722 h 349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635" h="349722">
                  <a:moveTo>
                    <a:pt x="1970" y="349722"/>
                  </a:moveTo>
                  <a:cubicBezTo>
                    <a:pt x="-7474" y="-103494"/>
                    <a:pt x="20582" y="-129473"/>
                    <a:pt x="11970" y="349722"/>
                  </a:cubicBezTo>
                </a:path>
              </a:pathLst>
            </a:cu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Connector 69"/>
            <p:cNvCxnSpPr/>
            <p:nvPr/>
          </p:nvCxnSpPr>
          <p:spPr>
            <a:xfrm flipV="1">
              <a:off x="3404484" y="2566284"/>
              <a:ext cx="0" cy="164658"/>
            </a:xfrm>
            <a:prstGeom prst="line">
              <a:avLst/>
            </a:prstGeom>
            <a:noFill/>
            <a:ln w="19050">
              <a:tailEnd type="triangle" w="sm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5990372" y="2922694"/>
            <a:ext cx="531549" cy="533400"/>
            <a:chOff x="2057400" y="2438400"/>
            <a:chExt cx="379678" cy="381000"/>
          </a:xfrm>
        </p:grpSpPr>
        <p:sp>
          <p:nvSpPr>
            <p:cNvPr id="72" name="AutoShape 568"/>
            <p:cNvSpPr>
              <a:spLocks noChangeArrowheads="1"/>
            </p:cNvSpPr>
            <p:nvPr/>
          </p:nvSpPr>
          <p:spPr bwMode="auto">
            <a:xfrm>
              <a:off x="2057400" y="2438400"/>
              <a:ext cx="379678" cy="379204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AutoShape 569"/>
            <p:cNvSpPr>
              <a:spLocks noChangeArrowheads="1"/>
            </p:cNvSpPr>
            <p:nvPr/>
          </p:nvSpPr>
          <p:spPr bwMode="auto">
            <a:xfrm rot="7281778">
              <a:off x="2057637" y="2439959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AutoShape 570"/>
            <p:cNvSpPr>
              <a:spLocks noChangeArrowheads="1"/>
            </p:cNvSpPr>
            <p:nvPr/>
          </p:nvSpPr>
          <p:spPr bwMode="auto">
            <a:xfrm rot="14395787">
              <a:off x="2057637" y="2438163"/>
              <a:ext cx="379204" cy="379678"/>
            </a:xfrm>
            <a:custGeom>
              <a:avLst/>
              <a:gdLst>
                <a:gd name="T0" fmla="*/ 101 w 21600"/>
                <a:gd name="T1" fmla="*/ 217 h 21600"/>
                <a:gd name="T2" fmla="*/ 134 w 21600"/>
                <a:gd name="T3" fmla="*/ 528 h 21600"/>
                <a:gd name="T4" fmla="*/ 317 w 21600"/>
                <a:gd name="T5" fmla="*/ 375 h 21600"/>
                <a:gd name="T6" fmla="*/ 325 w 21600"/>
                <a:gd name="T7" fmla="*/ -100 h 21600"/>
                <a:gd name="T8" fmla="*/ 660 w 21600"/>
                <a:gd name="T9" fmla="*/ 71 h 21600"/>
                <a:gd name="T10" fmla="*/ 488 w 21600"/>
                <a:gd name="T11" fmla="*/ 40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3170 w 21600"/>
                <a:gd name="T19" fmla="*/ 3170 h 21600"/>
                <a:gd name="T20" fmla="*/ 18430 w 21600"/>
                <a:gd name="T21" fmla="*/ 1843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9164" y="5727"/>
                  </a:moveTo>
                  <a:cubicBezTo>
                    <a:pt x="6962" y="6437"/>
                    <a:pt x="5470" y="8486"/>
                    <a:pt x="5470" y="10799"/>
                  </a:cubicBezTo>
                  <a:lnTo>
                    <a:pt x="0" y="10800"/>
                  </a:lnTo>
                  <a:cubicBezTo>
                    <a:pt x="0" y="6112"/>
                    <a:pt x="3023" y="1960"/>
                    <a:pt x="7485" y="521"/>
                  </a:cubicBezTo>
                  <a:lnTo>
                    <a:pt x="6656" y="-2049"/>
                  </a:lnTo>
                  <a:lnTo>
                    <a:pt x="13496" y="1456"/>
                  </a:lnTo>
                  <a:lnTo>
                    <a:pt x="9992" y="8296"/>
                  </a:lnTo>
                  <a:lnTo>
                    <a:pt x="9164" y="5727"/>
                  </a:lnTo>
                  <a:close/>
                </a:path>
              </a:pathLst>
            </a:custGeom>
            <a:solidFill>
              <a:srgbClr val="7171E5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5774444" y="2465494"/>
            <a:ext cx="963405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Consensus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Module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93644" y="2465494"/>
            <a:ext cx="714939" cy="3847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State</a:t>
            </a:r>
            <a:br>
              <a:rPr lang="en-US" sz="1400" b="1" dirty="0">
                <a:latin typeface="Arial" charset="0"/>
                <a:ea typeface="Arial" charset="0"/>
                <a:cs typeface="Arial" charset="0"/>
              </a:rPr>
            </a:b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Machine</a:t>
            </a:r>
          </a:p>
        </p:txBody>
      </p:sp>
      <p:pic>
        <p:nvPicPr>
          <p:cNvPr id="82" name="Picture 559" descr="j0431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44" y="1394122"/>
            <a:ext cx="685800" cy="69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4" name="Straight Connector 83"/>
          <p:cNvCxnSpPr/>
          <p:nvPr/>
        </p:nvCxnSpPr>
        <p:spPr>
          <a:xfrm>
            <a:off x="6231644" y="2084494"/>
            <a:ext cx="0" cy="7620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5" name="Freeform 84"/>
          <p:cNvSpPr/>
          <p:nvPr/>
        </p:nvSpPr>
        <p:spPr>
          <a:xfrm>
            <a:off x="4039925" y="2581116"/>
            <a:ext cx="2007031" cy="355783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355783">
                <a:moveTo>
                  <a:pt x="2007031" y="324786"/>
                </a:moveTo>
                <a:cubicBezTo>
                  <a:pt x="1444571" y="-30384"/>
                  <a:pt x="796872" y="-191824"/>
                  <a:pt x="0" y="355783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1583445" y="2337467"/>
            <a:ext cx="4463512" cy="599432"/>
          </a:xfrm>
          <a:custGeom>
            <a:avLst/>
            <a:gdLst>
              <a:gd name="connsiteX0" fmla="*/ 1983783 w 1983783"/>
              <a:gd name="connsiteY0" fmla="*/ 25352 h 25352"/>
              <a:gd name="connsiteX1" fmla="*/ 0 w 1983783"/>
              <a:gd name="connsiteY1" fmla="*/ 25352 h 25352"/>
              <a:gd name="connsiteX0" fmla="*/ 1983783 w 1983783"/>
              <a:gd name="connsiteY0" fmla="*/ 203577 h 203577"/>
              <a:gd name="connsiteX1" fmla="*/ 0 w 1983783"/>
              <a:gd name="connsiteY1" fmla="*/ 203577 h 203577"/>
              <a:gd name="connsiteX0" fmla="*/ 1983783 w 1983783"/>
              <a:gd name="connsiteY0" fmla="*/ 283044 h 283044"/>
              <a:gd name="connsiteX1" fmla="*/ 0 w 1983783"/>
              <a:gd name="connsiteY1" fmla="*/ 283044 h 283044"/>
              <a:gd name="connsiteX0" fmla="*/ 2007031 w 2007031"/>
              <a:gd name="connsiteY0" fmla="*/ 265800 h 296797"/>
              <a:gd name="connsiteX1" fmla="*/ 0 w 2007031"/>
              <a:gd name="connsiteY1" fmla="*/ 296797 h 296797"/>
              <a:gd name="connsiteX0" fmla="*/ 2007031 w 2007031"/>
              <a:gd name="connsiteY0" fmla="*/ 306367 h 337364"/>
              <a:gd name="connsiteX1" fmla="*/ 0 w 2007031"/>
              <a:gd name="connsiteY1" fmla="*/ 337364 h 337364"/>
              <a:gd name="connsiteX0" fmla="*/ 2007031 w 2007031"/>
              <a:gd name="connsiteY0" fmla="*/ 324786 h 355783"/>
              <a:gd name="connsiteX1" fmla="*/ 0 w 2007031"/>
              <a:gd name="connsiteY1" fmla="*/ 355783 h 355783"/>
              <a:gd name="connsiteX0" fmla="*/ 2007031 w 2007031"/>
              <a:gd name="connsiteY0" fmla="*/ 375253 h 406250"/>
              <a:gd name="connsiteX1" fmla="*/ 0 w 2007031"/>
              <a:gd name="connsiteY1" fmla="*/ 406250 h 406250"/>
              <a:gd name="connsiteX0" fmla="*/ 2007031 w 2007031"/>
              <a:gd name="connsiteY0" fmla="*/ 568435 h 599432"/>
              <a:gd name="connsiteX1" fmla="*/ 0 w 2007031"/>
              <a:gd name="connsiteY1" fmla="*/ 599432 h 59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7031" h="599432">
                <a:moveTo>
                  <a:pt x="2007031" y="568435"/>
                </a:moveTo>
                <a:cubicBezTo>
                  <a:pt x="1570010" y="-305928"/>
                  <a:pt x="605228" y="-72162"/>
                  <a:pt x="0" y="599432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3822949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490653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>
            <a:off x="62548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1378092" y="3494840"/>
            <a:ext cx="867905" cy="371959"/>
          </a:xfrm>
          <a:custGeom>
            <a:avLst/>
            <a:gdLst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  <a:gd name="connsiteX0" fmla="*/ 0 w 867905"/>
              <a:gd name="connsiteY0" fmla="*/ 0 h 371959"/>
              <a:gd name="connsiteX1" fmla="*/ 867905 w 867905"/>
              <a:gd name="connsiteY1" fmla="*/ 371959 h 37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67905" h="371959">
                <a:moveTo>
                  <a:pt x="0" y="0"/>
                </a:moveTo>
                <a:cubicBezTo>
                  <a:pt x="12916" y="335796"/>
                  <a:pt x="552773" y="-41330"/>
                  <a:pt x="867905" y="371959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V="1">
            <a:off x="73436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V="1">
            <a:off x="2466848" y="3565943"/>
            <a:ext cx="0" cy="457200"/>
          </a:xfrm>
          <a:prstGeom prst="line">
            <a:avLst/>
          </a:pr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3" name="Freeform 92"/>
          <p:cNvSpPr/>
          <p:nvPr/>
        </p:nvSpPr>
        <p:spPr>
          <a:xfrm>
            <a:off x="6418915" y="1813274"/>
            <a:ext cx="922149" cy="1022888"/>
          </a:xfrm>
          <a:custGeom>
            <a:avLst/>
            <a:gdLst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68644 w 968644"/>
              <a:gd name="connsiteY0" fmla="*/ 759417 h 759417"/>
              <a:gd name="connsiteX1" fmla="*/ 0 w 968644"/>
              <a:gd name="connsiteY1" fmla="*/ 0 h 759417"/>
              <a:gd name="connsiteX0" fmla="*/ 922149 w 922149"/>
              <a:gd name="connsiteY0" fmla="*/ 1022888 h 1022888"/>
              <a:gd name="connsiteX1" fmla="*/ 0 w 922149"/>
              <a:gd name="connsiteY1" fmla="*/ 0 h 102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22149" h="1022888">
                <a:moveTo>
                  <a:pt x="922149" y="1022888"/>
                </a:moveTo>
                <a:cubicBezTo>
                  <a:pt x="876945" y="548898"/>
                  <a:pt x="669011" y="198894"/>
                  <a:pt x="0" y="0"/>
                </a:cubicBezTo>
              </a:path>
            </a:pathLst>
          </a:custGeom>
          <a:ln w="57150" cap="rnd">
            <a:solidFill>
              <a:srgbClr val="C00000"/>
            </a:solidFill>
            <a:tailEnd type="triangle" w="med" len="lg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5794956" y="2056419"/>
            <a:ext cx="4138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shl</a:t>
            </a:r>
            <a:endParaRPr lang="en-US" sz="1400" dirty="0"/>
          </a:p>
        </p:txBody>
      </p:sp>
      <p:sp>
        <p:nvSpPr>
          <p:cNvPr id="77" name="Slide Number Placeholder 76">
            <a:extLst>
              <a:ext uri="{FF2B5EF4-FFF2-40B4-BE49-F238E27FC236}">
                <a16:creationId xmlns:a16="http://schemas.microsoft.com/office/drawing/2014/main" id="{CD4339DD-B47F-C648-9F27-CBF9BD1F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 animBg="1"/>
      <p:bldP spid="86" grpId="0" animBg="1"/>
      <p:bldP spid="87" grpId="0" animBg="1"/>
      <p:bldP spid="90" grpId="0" animBg="1"/>
      <p:bldP spid="9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41572</TotalTime>
  <Words>1265</Words>
  <Application>Microsoft Macintosh PowerPoint</Application>
  <PresentationFormat>On-screen Show (4:3)</PresentationFormat>
  <Paragraphs>457</Paragraphs>
  <Slides>31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Courier New</vt:lpstr>
      <vt:lpstr>Helvetica Neue Medium</vt:lpstr>
      <vt:lpstr>Times New Roman</vt:lpstr>
      <vt:lpstr>1_Office Theme</vt:lpstr>
      <vt:lpstr>Scalable Causal Consistency</vt:lpstr>
      <vt:lpstr>Consistency hierarchy</vt:lpstr>
      <vt:lpstr>Causal+ Consistency</vt:lpstr>
      <vt:lpstr>Causal Consistency</vt:lpstr>
      <vt:lpstr>Causal Consistency: Relationships</vt:lpstr>
      <vt:lpstr>Causal+ Examples</vt:lpstr>
      <vt:lpstr>Causal+ Examples</vt:lpstr>
      <vt:lpstr>Causal consistency within replication systems</vt:lpstr>
      <vt:lpstr>Implications of laziness on consistency</vt:lpstr>
      <vt:lpstr>Implications of laziness on consistency</vt:lpstr>
      <vt:lpstr>Consistency vs Scalability</vt:lpstr>
      <vt:lpstr>Consistency vs Scalability</vt:lpstr>
      <vt:lpstr>COPS: Scalable Causal Consistency for Geo-Replicated Storage</vt:lpstr>
      <vt:lpstr>Geo-Replicated Storage: Serve User Requests Quickly</vt:lpstr>
      <vt:lpstr>Inside the Datacenter</vt:lpstr>
      <vt:lpstr>Scalability through Sharding</vt:lpstr>
      <vt:lpstr>Causality By Example </vt:lpstr>
      <vt:lpstr>Bayou’s Causal Consistency</vt:lpstr>
      <vt:lpstr>Sharded Log Exchange</vt:lpstr>
      <vt:lpstr>Scalability Key Idea</vt:lpstr>
      <vt:lpstr>COPS Architecture</vt:lpstr>
      <vt:lpstr>COPS Architecture</vt:lpstr>
      <vt:lpstr>Read</vt:lpstr>
      <vt:lpstr>Write</vt:lpstr>
      <vt:lpstr>Replicated Write</vt:lpstr>
      <vt:lpstr>Basic Architecture Summary</vt:lpstr>
      <vt:lpstr>Scalability</vt:lpstr>
      <vt:lpstr>Reads Aren’t Enough</vt:lpstr>
      <vt:lpstr>Read-Only Transactions</vt:lpstr>
      <vt:lpstr>COPS Scaling Evaluation</vt:lpstr>
      <vt:lpstr>COPS Summary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1693</cp:revision>
  <cp:lastPrinted>2019-11-03T12:54:12Z</cp:lastPrinted>
  <dcterms:created xsi:type="dcterms:W3CDTF">2013-10-08T01:49:25Z</dcterms:created>
  <dcterms:modified xsi:type="dcterms:W3CDTF">2022-11-14T07:50:19Z</dcterms:modified>
</cp:coreProperties>
</file>