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</p:sldMasterIdLst>
  <p:notesMasterIdLst>
    <p:notesMasterId r:id="rId38"/>
  </p:notesMasterIdLst>
  <p:handoutMasterIdLst>
    <p:handoutMasterId r:id="rId39"/>
  </p:handoutMasterIdLst>
  <p:sldIdLst>
    <p:sldId id="257" r:id="rId2"/>
    <p:sldId id="379" r:id="rId3"/>
    <p:sldId id="380" r:id="rId4"/>
    <p:sldId id="383" r:id="rId5"/>
    <p:sldId id="425" r:id="rId6"/>
    <p:sldId id="397" r:id="rId7"/>
    <p:sldId id="387" r:id="rId8"/>
    <p:sldId id="396" r:id="rId9"/>
    <p:sldId id="410" r:id="rId10"/>
    <p:sldId id="390" r:id="rId11"/>
    <p:sldId id="388" r:id="rId12"/>
    <p:sldId id="389" r:id="rId13"/>
    <p:sldId id="386" r:id="rId14"/>
    <p:sldId id="428" r:id="rId15"/>
    <p:sldId id="394" r:id="rId16"/>
    <p:sldId id="391" r:id="rId17"/>
    <p:sldId id="392" r:id="rId18"/>
    <p:sldId id="393" r:id="rId19"/>
    <p:sldId id="395" r:id="rId20"/>
    <p:sldId id="437" r:id="rId21"/>
    <p:sldId id="438" r:id="rId22"/>
    <p:sldId id="429" r:id="rId23"/>
    <p:sldId id="426" r:id="rId24"/>
    <p:sldId id="401" r:id="rId25"/>
    <p:sldId id="413" r:id="rId26"/>
    <p:sldId id="412" r:id="rId27"/>
    <p:sldId id="414" r:id="rId28"/>
    <p:sldId id="415" r:id="rId29"/>
    <p:sldId id="420" r:id="rId30"/>
    <p:sldId id="430" r:id="rId31"/>
    <p:sldId id="431" r:id="rId32"/>
    <p:sldId id="432" r:id="rId33"/>
    <p:sldId id="433" r:id="rId34"/>
    <p:sldId id="436" r:id="rId35"/>
    <p:sldId id="434" r:id="rId36"/>
    <p:sldId id="435" r:id="rId37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  <a:srgbClr val="92D050"/>
    <a:srgbClr val="CCFFFF"/>
    <a:srgbClr val="FFCC99"/>
    <a:srgbClr val="FF3300"/>
    <a:srgbClr val="FFCC00"/>
    <a:srgbClr val="00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7D21AB-48FD-9C4C-9EF8-020A5B158A18}" v="38" dt="2022-09-19T05:42:01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179" autoAdjust="0"/>
    <p:restoredTop sz="72245" autoAdjust="0"/>
  </p:normalViewPr>
  <p:slideViewPr>
    <p:cSldViewPr snapToGrid="0">
      <p:cViewPr varScale="1">
        <p:scale>
          <a:sx n="90" d="100"/>
          <a:sy n="90" d="100"/>
        </p:scale>
        <p:origin x="62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notesViewPr>
    <p:cSldViewPr snapToGrid="0">
      <p:cViewPr varScale="1">
        <p:scale>
          <a:sx n="141" d="100"/>
          <a:sy n="141" d="100"/>
        </p:scale>
        <p:origin x="2352" y="192"/>
      </p:cViewPr>
      <p:guideLst/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 Canini" userId="f9c31d46-c3b5-4114-aea8-426b22c5f56f" providerId="ADAL" clId="{2D7D21AB-48FD-9C4C-9EF8-020A5B158A18}"/>
    <pc:docChg chg="addSld delSld modSld">
      <pc:chgData name="Marco Canini" userId="f9c31d46-c3b5-4114-aea8-426b22c5f56f" providerId="ADAL" clId="{2D7D21AB-48FD-9C4C-9EF8-020A5B158A18}" dt="2022-09-19T05:42:01.980" v="110" actId="20577"/>
      <pc:docMkLst>
        <pc:docMk/>
      </pc:docMkLst>
      <pc:sldChg chg="modSp mod">
        <pc:chgData name="Marco Canini" userId="f9c31d46-c3b5-4114-aea8-426b22c5f56f" providerId="ADAL" clId="{2D7D21AB-48FD-9C4C-9EF8-020A5B158A18}" dt="2022-09-18T13:48:17.417" v="1" actId="20577"/>
        <pc:sldMkLst>
          <pc:docMk/>
          <pc:sldMk cId="0" sldId="257"/>
        </pc:sldMkLst>
        <pc:spChg chg="mod">
          <ac:chgData name="Marco Canini" userId="f9c31d46-c3b5-4114-aea8-426b22c5f56f" providerId="ADAL" clId="{2D7D21AB-48FD-9C4C-9EF8-020A5B158A18}" dt="2022-09-18T13:48:17.417" v="1" actId="20577"/>
          <ac:spMkLst>
            <pc:docMk/>
            <pc:sldMk cId="0" sldId="257"/>
            <ac:spMk id="15363" creationId="{00000000-0000-0000-0000-000000000000}"/>
          </ac:spMkLst>
        </pc:spChg>
      </pc:sldChg>
      <pc:sldChg chg="modSp mod">
        <pc:chgData name="Marco Canini" userId="f9c31d46-c3b5-4114-aea8-426b22c5f56f" providerId="ADAL" clId="{2D7D21AB-48FD-9C4C-9EF8-020A5B158A18}" dt="2022-09-19T05:38:35.171" v="73" actId="20577"/>
        <pc:sldMkLst>
          <pc:docMk/>
          <pc:sldMk cId="1399451668" sldId="386"/>
        </pc:sldMkLst>
        <pc:spChg chg="mod">
          <ac:chgData name="Marco Canini" userId="f9c31d46-c3b5-4114-aea8-426b22c5f56f" providerId="ADAL" clId="{2D7D21AB-48FD-9C4C-9EF8-020A5B158A18}" dt="2022-09-19T05:38:35.171" v="73" actId="20577"/>
          <ac:spMkLst>
            <pc:docMk/>
            <pc:sldMk cId="1399451668" sldId="386"/>
            <ac:spMk id="2" creationId="{00000000-0000-0000-0000-000000000000}"/>
          </ac:spMkLst>
        </pc:spChg>
      </pc:sldChg>
      <pc:sldChg chg="add del">
        <pc:chgData name="Marco Canini" userId="f9c31d46-c3b5-4114-aea8-426b22c5f56f" providerId="ADAL" clId="{2D7D21AB-48FD-9C4C-9EF8-020A5B158A18}" dt="2022-09-19T05:41:31.068" v="95" actId="2696"/>
        <pc:sldMkLst>
          <pc:docMk/>
          <pc:sldMk cId="1862060997" sldId="398"/>
        </pc:sldMkLst>
      </pc:sldChg>
      <pc:sldChg chg="modSp add mod modAnim">
        <pc:chgData name="Marco Canini" userId="f9c31d46-c3b5-4114-aea8-426b22c5f56f" providerId="ADAL" clId="{2D7D21AB-48FD-9C4C-9EF8-020A5B158A18}" dt="2022-09-19T05:41:58.950" v="108" actId="20577"/>
        <pc:sldMkLst>
          <pc:docMk/>
          <pc:sldMk cId="850576151" sldId="437"/>
        </pc:sldMkLst>
        <pc:spChg chg="mod">
          <ac:chgData name="Marco Canini" userId="f9c31d46-c3b5-4114-aea8-426b22c5f56f" providerId="ADAL" clId="{2D7D21AB-48FD-9C4C-9EF8-020A5B158A18}" dt="2022-09-19T05:41:58.950" v="108" actId="20577"/>
          <ac:spMkLst>
            <pc:docMk/>
            <pc:sldMk cId="850576151" sldId="437"/>
            <ac:spMk id="50177" creationId="{00000000-0000-0000-0000-000000000000}"/>
          </ac:spMkLst>
        </pc:spChg>
        <pc:spChg chg="mod">
          <ac:chgData name="Marco Canini" userId="f9c31d46-c3b5-4114-aea8-426b22c5f56f" providerId="ADAL" clId="{2D7D21AB-48FD-9C4C-9EF8-020A5B158A18}" dt="2022-09-19T05:39:51.199" v="79" actId="58"/>
          <ac:spMkLst>
            <pc:docMk/>
            <pc:sldMk cId="850576151" sldId="437"/>
            <ac:spMk id="50178" creationId="{00000000-0000-0000-0000-000000000000}"/>
          </ac:spMkLst>
        </pc:spChg>
      </pc:sldChg>
      <pc:sldChg chg="modSp add mod modAnim">
        <pc:chgData name="Marco Canini" userId="f9c31d46-c3b5-4114-aea8-426b22c5f56f" providerId="ADAL" clId="{2D7D21AB-48FD-9C4C-9EF8-020A5B158A18}" dt="2022-09-19T05:42:01.980" v="110" actId="20577"/>
        <pc:sldMkLst>
          <pc:docMk/>
          <pc:sldMk cId="1180832064" sldId="438"/>
        </pc:sldMkLst>
        <pc:spChg chg="mod">
          <ac:chgData name="Marco Canini" userId="f9c31d46-c3b5-4114-aea8-426b22c5f56f" providerId="ADAL" clId="{2D7D21AB-48FD-9C4C-9EF8-020A5B158A18}" dt="2022-09-19T05:42:01.980" v="110" actId="20577"/>
          <ac:spMkLst>
            <pc:docMk/>
            <pc:sldMk cId="1180832064" sldId="438"/>
            <ac:spMk id="52225" creationId="{00000000-0000-0000-0000-000000000000}"/>
          </ac:spMkLst>
        </pc:spChg>
        <pc:spChg chg="mod">
          <ac:chgData name="Marco Canini" userId="f9c31d46-c3b5-4114-aea8-426b22c5f56f" providerId="ADAL" clId="{2D7D21AB-48FD-9C4C-9EF8-020A5B158A18}" dt="2022-09-19T05:41:10.735" v="94" actId="20577"/>
          <ac:spMkLst>
            <pc:docMk/>
            <pc:sldMk cId="1180832064" sldId="438"/>
            <ac:spMk id="5222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44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58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10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75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28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35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89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82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95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774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  <a:cs typeface="MS PGothic" charset="-128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fld id="{1269314A-D9EE-564D-ADB7-72C5C0188328}" type="slidenum">
              <a:rPr lang="en-US" altLang="x-none" sz="1300"/>
              <a:pPr eaLnBrk="1" hangingPunct="1"/>
              <a:t>20</a:t>
            </a:fld>
            <a:endParaRPr lang="en-US" altLang="x-none" sz="1300"/>
          </a:p>
        </p:txBody>
      </p:sp>
    </p:spTree>
    <p:extLst>
      <p:ext uri="{BB962C8B-B14F-4D97-AF65-F5344CB8AC3E}">
        <p14:creationId xmlns:p14="http://schemas.microsoft.com/office/powerpoint/2010/main" val="1982215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012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  <a:cs typeface="MS PGothic" charset="-128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fld id="{F5B292B5-D0D7-A340-B3A5-C2C436A43254}" type="slidenum">
              <a:rPr lang="en-US" altLang="x-none" sz="1300"/>
              <a:pPr eaLnBrk="1" hangingPunct="1"/>
              <a:t>21</a:t>
            </a:fld>
            <a:endParaRPr lang="en-US" altLang="x-none" sz="1300"/>
          </a:p>
        </p:txBody>
      </p:sp>
    </p:spTree>
    <p:extLst>
      <p:ext uri="{BB962C8B-B14F-4D97-AF65-F5344CB8AC3E}">
        <p14:creationId xmlns:p14="http://schemas.microsoft.com/office/powerpoint/2010/main" val="13481177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383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413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623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92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032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747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757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  <a:cs typeface="MS PGothic" charset="-128"/>
            </a:endParaRPr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fld id="{EED08CBE-07DD-4B4E-9B5F-5A8042FFB2CC}" type="slidenum">
              <a:rPr lang="en-US" altLang="x-none" sz="1300"/>
              <a:pPr eaLnBrk="1" hangingPunct="1"/>
              <a:t>29</a:t>
            </a:fld>
            <a:endParaRPr lang="en-US" altLang="x-none" sz="1300"/>
          </a:p>
        </p:txBody>
      </p:sp>
    </p:spTree>
    <p:extLst>
      <p:ext uri="{BB962C8B-B14F-4D97-AF65-F5344CB8AC3E}">
        <p14:creationId xmlns:p14="http://schemas.microsoft.com/office/powerpoint/2010/main" val="15885902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– If P starts, then Y would either be in P’s snapshot or in Q’s snapshot. If Q starts, then B, O would either be in Q’s snapshot or P’s snapshot.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9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808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 – If P starts, then its snapshot could only be {G, Y}. If Q starts, Q snapshots, then sends the marker, then sends messages. R, V, B, O cannot arrive to P before the marker.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260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– Only P could log </a:t>
            </a:r>
            <a:r>
              <a:rPr lang="en-US" dirty="0" err="1"/>
              <a:t>chan</a:t>
            </a:r>
            <a:r>
              <a:rPr lang="en-US" dirty="0"/>
              <a:t>(Q,P) and </a:t>
            </a:r>
            <a:r>
              <a:rPr lang="en-US" dirty="0" err="1"/>
              <a:t>chan</a:t>
            </a:r>
            <a:r>
              <a:rPr lang="en-US" dirty="0"/>
              <a:t>(Q,P) may NOT be empty with 2 processes only if P starts. But if P starts, then its snapshot could only be {G, Y}.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424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– If P starts, then its snapshot is {G, Y}. But it’s not possible for </a:t>
            </a:r>
            <a:r>
              <a:rPr lang="en-US" dirty="0" err="1"/>
              <a:t>chan</a:t>
            </a:r>
            <a:r>
              <a:rPr lang="en-US" dirty="0"/>
              <a:t>(P,Q) to record R since R could not be sent from P to Q before R is snapshot somewhere else. E.g., if Q sends R to P before the marker, then R will be captured in </a:t>
            </a:r>
            <a:r>
              <a:rPr lang="en-US" dirty="0" err="1"/>
              <a:t>chan</a:t>
            </a:r>
            <a:r>
              <a:rPr lang="en-US" dirty="0"/>
              <a:t>(Q,P).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964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– If P starts, then its snapshot is {G, Y}. But it’s not possible for </a:t>
            </a:r>
            <a:r>
              <a:rPr lang="en-US" dirty="0" err="1"/>
              <a:t>chan</a:t>
            </a:r>
            <a:r>
              <a:rPr lang="en-US" dirty="0"/>
              <a:t>(P,Q) to record R since R could not be sent from P to Q before R is snapshot somewhere else. E.g., if Q sends R to P before the marker, then R will be captured in </a:t>
            </a:r>
            <a:r>
              <a:rPr lang="en-US" dirty="0" err="1"/>
              <a:t>chan</a:t>
            </a:r>
            <a:r>
              <a:rPr lang="en-US" dirty="0"/>
              <a:t>(Q,P).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899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 – If P starts, then its snapshot is {G, Y}. The marker reaches T before it reaches Q. But the time the marker reaches Q, Q has sent V to P and R to T. These are logged in the channels. Q </a:t>
            </a:r>
            <a:r>
              <a:rPr lang="en-US" dirty="0" err="1"/>
              <a:t>snapshosts</a:t>
            </a:r>
            <a:r>
              <a:rPr lang="en-US" dirty="0"/>
              <a:t> {B, O}.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220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 – If P starts, then its snapshot is {G, Y}. Q sends O to T. Then the marker reaches T before it reaches Q. But the time the marker reaches Q, Q has sent V to P and R to T. These are logged in the channels. Q </a:t>
            </a:r>
            <a:r>
              <a:rPr lang="en-US" dirty="0" err="1"/>
              <a:t>snapshosts</a:t>
            </a:r>
            <a:r>
              <a:rPr lang="en-US" dirty="0"/>
              <a:t> {B}.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87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Q:</a:t>
            </a:r>
            <a:r>
              <a:rPr lang="en-US" b="0" baseline="0" dirty="0"/>
              <a:t> </a:t>
            </a:r>
            <a:r>
              <a:rPr lang="en-US" b="0" dirty="0"/>
              <a:t>How can we get such a FIFO channel?</a:t>
            </a:r>
          </a:p>
          <a:p>
            <a:r>
              <a:rPr lang="en-US" b="0" dirty="0"/>
              <a:t>A: At</a:t>
            </a:r>
            <a:r>
              <a:rPr lang="en-US" b="0" baseline="0" dirty="0"/>
              <a:t>-least-once retransmission + at-most-once deduplication + ordering of messages (seq no + delivery in seq no order)</a:t>
            </a:r>
          </a:p>
          <a:p>
            <a:r>
              <a:rPr lang="en-US" b="0" baseline="0" dirty="0"/>
              <a:t>A: TCP provides all of the above for us as long as processes do not fail (which we assumed here)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0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9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59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65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85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50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867" y="2930654"/>
            <a:ext cx="3382266" cy="110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68D0F-12FA-264C-BBF9-3B5797F065A8}" type="datetime1">
              <a:rPr lang="en-US" smtClean="0"/>
              <a:t>9/19/22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3050"/>
            <a:ext cx="33131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0905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435100"/>
            <a:ext cx="3313113" cy="492852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B8E7B-94EE-6142-9055-E28EA5CBECED}" type="datetime1">
              <a:rPr lang="en-US" smtClean="0"/>
              <a:t>9/19/22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06820-7B80-F042-9250-1C5E27EFCCF4}" type="datetime1">
              <a:rPr lang="en-US" smtClean="0"/>
              <a:t>9/19/22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F6956-1507-7E47-A1AA-38B05B120DBF}" type="datetime1">
              <a:rPr lang="en-US" smtClean="0"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EF0A4-2E10-7047-B596-97383740A816}" type="datetime1">
              <a:rPr lang="en-US" smtClean="0"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-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382000" cy="112236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Whitney-BlackSC"/>
                <a:cs typeface="Whitney-BlackS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6600"/>
            <a:ext cx="4953000" cy="4267200"/>
          </a:xfrm>
        </p:spPr>
        <p:txBody>
          <a:bodyPr>
            <a:normAutofit/>
          </a:bodyPr>
          <a:lstStyle>
            <a:lvl1pPr>
              <a:defRPr sz="1800">
                <a:latin typeface="Times New Roman"/>
                <a:cs typeface="Times New Roman"/>
              </a:defRPr>
            </a:lvl1pPr>
            <a:lvl2pPr marL="742950" indent="-285750">
              <a:buFont typeface="Arial" pitchFamily="34" charset="0"/>
              <a:buChar char="•"/>
              <a:defRPr sz="1800">
                <a:latin typeface="Times New Roman"/>
                <a:cs typeface="Times New Roman"/>
              </a:defRPr>
            </a:lvl2pPr>
            <a:lvl3pPr>
              <a:defRPr sz="1800">
                <a:latin typeface="Times New Roman"/>
                <a:cs typeface="Times New Roman"/>
              </a:defRPr>
            </a:lvl3pPr>
            <a:lvl4pPr marL="1600200" indent="-228600">
              <a:buFont typeface="Arial" pitchFamily="34" charset="0"/>
              <a:buChar char="•"/>
              <a:defRPr sz="1800">
                <a:latin typeface="Times New Roman"/>
                <a:cs typeface="Times New Roman"/>
              </a:defRPr>
            </a:lvl4pPr>
            <a:lvl5pPr marL="2057400" indent="-228600">
              <a:buFont typeface="Arial" pitchFamily="34" charset="0"/>
              <a:buChar char="•"/>
              <a:defRPr sz="1800"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5547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9A3E2-049A-3648-9BBF-8E8AA825A9FF}" type="datetime1">
              <a:rPr lang="en-US" smtClean="0"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D66D0-9C6C-324D-80B2-3A6A05350640}" type="datetime1">
              <a:rPr lang="en-US" smtClean="0"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4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755"/>
            <a:ext cx="8763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FF2A7-0695-AB42-B8AC-C1A0B55693A3}" type="datetime1">
              <a:rPr lang="en-US" smtClean="0"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0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FFB91-48D5-F844-9DFA-AA4AB92DC613}" type="datetime1">
              <a:rPr lang="en-US" smtClean="0"/>
              <a:t>9/19/22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10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5CC96-D85A-8040-A395-EB710A7C2477}" type="datetime1">
              <a:rPr lang="en-US" smtClean="0"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6A187-7F2B-CB46-8F40-3CD78BF36440}" type="datetime1">
              <a:rPr lang="en-US" smtClean="0"/>
              <a:t>9/19/22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35113"/>
            <a:ext cx="4344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174874"/>
            <a:ext cx="4344988" cy="42333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70375" cy="42333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AB513-A7FC-054A-9375-F1DE2DDE6113}" type="datetime1">
              <a:rPr lang="en-US" smtClean="0"/>
              <a:t>9/19/22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2B0FC-64D0-5945-BA75-42C3C4BF3B11}" type="datetime1">
              <a:rPr lang="en-US" smtClean="0"/>
              <a:t>9/19/22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3835BE18-58EA-3C41-98F3-9657CDA3EFE2}" type="datetime1">
              <a:rPr lang="en-US" smtClean="0"/>
              <a:t>9/19/22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87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8" r:id="rId15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Distributed Snapshots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495800"/>
            <a:ext cx="8382000" cy="1752600"/>
          </a:xfrm>
        </p:spPr>
        <p:txBody>
          <a:bodyPr>
            <a:normAutofit/>
          </a:bodyPr>
          <a:lstStyle/>
          <a:p>
            <a:r>
              <a:rPr lang="en-US" dirty="0"/>
              <a:t>CS 240: Computing Systems and Concurrency</a:t>
            </a:r>
          </a:p>
          <a:p>
            <a:r>
              <a:rPr lang="en-US" dirty="0"/>
              <a:t>Lecture 5</a:t>
            </a:r>
          </a:p>
          <a:p>
            <a:endParaRPr lang="en-US" dirty="0"/>
          </a:p>
          <a:p>
            <a:r>
              <a:rPr lang="en-US" dirty="0"/>
              <a:t>Marco Canini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we take snapshots </a:t>
            </a:r>
            <a:r>
              <a:rPr lang="en-US" b="1" dirty="0"/>
              <a:t>only </a:t>
            </a:r>
            <a:r>
              <a:rPr lang="en-US" b="1"/>
              <a:t>from a process </a:t>
            </a:r>
            <a:r>
              <a:rPr lang="en-US" b="1" dirty="0"/>
              <a:t>perspective</a:t>
            </a:r>
          </a:p>
          <a:p>
            <a:endParaRPr lang="en-US" dirty="0"/>
          </a:p>
          <a:p>
            <a:r>
              <a:rPr lang="en-US" dirty="0"/>
              <a:t>Suppose snapshots happen </a:t>
            </a:r>
            <a:r>
              <a:rPr lang="en-US" b="1" dirty="0"/>
              <a:t>independently</a:t>
            </a:r>
            <a:r>
              <a:rPr lang="en-US" dirty="0"/>
              <a:t> at each process</a:t>
            </a:r>
          </a:p>
          <a:p>
            <a:endParaRPr lang="en-US" dirty="0"/>
          </a:p>
          <a:p>
            <a:r>
              <a:rPr lang="en-US" dirty="0"/>
              <a:t>Let’s look at the implications...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is inconsistency possible?</a:t>
            </a:r>
          </a:p>
        </p:txBody>
      </p:sp>
    </p:spTree>
    <p:extLst>
      <p:ext uri="{BB962C8B-B14F-4D97-AF65-F5344CB8AC3E}">
        <p14:creationId xmlns:p14="http://schemas.microsoft.com/office/powerpoint/2010/main" val="65750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18619"/>
            <a:ext cx="8763000" cy="652765"/>
          </a:xfrm>
        </p:spPr>
        <p:txBody>
          <a:bodyPr>
            <a:normAutofit/>
          </a:bodyPr>
          <a:lstStyle/>
          <a:p>
            <a:r>
              <a:rPr lang="en-US"/>
              <a:t>P</a:t>
            </a:r>
            <a:r>
              <a:rPr lang="en-US" dirty="0"/>
              <a:t>, Q put tokens into channels, </a:t>
            </a:r>
            <a:r>
              <a:rPr lang="en-US" b="1" dirty="0"/>
              <a:t>then</a:t>
            </a:r>
            <a:r>
              <a:rPr lang="en-US" dirty="0"/>
              <a:t> snapshot </a:t>
            </a:r>
            <a:endParaRPr lang="en-US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Disappearing tokens</a:t>
            </a:r>
          </a:p>
        </p:txBody>
      </p:sp>
      <p:sp>
        <p:nvSpPr>
          <p:cNvPr id="5" name="Rectangle 4"/>
          <p:cNvSpPr/>
          <p:nvPr/>
        </p:nvSpPr>
        <p:spPr>
          <a:xfrm>
            <a:off x="713982" y="3594707"/>
            <a:ext cx="2392471" cy="239247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0">
                <a:solidFill>
                  <a:schemeClr val="tx1"/>
                </a:solidFill>
                <a:latin typeface="+mn-lt"/>
              </a:rPr>
              <a:t>P</a:t>
            </a:r>
            <a:endParaRPr lang="en-US" sz="3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8819" y="3594707"/>
            <a:ext cx="2392471" cy="239247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0" dirty="0">
                <a:solidFill>
                  <a:schemeClr val="tx1"/>
                </a:solidFill>
                <a:latin typeface="+mn-lt"/>
              </a:rPr>
              <a:t>Q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106453" y="3664643"/>
            <a:ext cx="2842366" cy="124007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3106453" y="4716827"/>
            <a:ext cx="2842366" cy="124007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31484" y="4345586"/>
            <a:ext cx="463463" cy="4634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R</a:t>
            </a:r>
            <a:endParaRPr lang="en-US" b="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127963" y="5104090"/>
            <a:ext cx="463463" cy="463463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3">
                    <a:lumMod val="50000"/>
                  </a:schemeClr>
                </a:solidFill>
                <a:latin typeface="+mn-lt"/>
              </a:rPr>
              <a:t>G</a:t>
            </a:r>
            <a:endParaRPr lang="en-US" b="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18337" y="4936401"/>
            <a:ext cx="463463" cy="46346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tx2"/>
                </a:solidFill>
                <a:latin typeface="+mn-lt"/>
              </a:rPr>
              <a:t>B</a:t>
            </a:r>
            <a:endParaRPr lang="en-US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446723" y="5168133"/>
            <a:ext cx="463463" cy="4634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6">
                    <a:lumMod val="50000"/>
                  </a:schemeClr>
                </a:solidFill>
                <a:latin typeface="+mn-lt"/>
              </a:rPr>
              <a:t>O</a:t>
            </a:r>
            <a:endParaRPr lang="en-US" b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532390" y="4349087"/>
            <a:ext cx="463463" cy="4634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9006" y="6079731"/>
            <a:ext cx="1582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P = { </a:t>
            </a:r>
            <a:r>
              <a:rPr lang="en-US" sz="28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G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 }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575660" y="4052949"/>
            <a:ext cx="1645189" cy="541911"/>
            <a:chOff x="2575660" y="4052949"/>
            <a:chExt cx="1645189" cy="541911"/>
          </a:xfrm>
        </p:grpSpPr>
        <p:sp>
          <p:nvSpPr>
            <p:cNvPr id="18" name="Oval 17"/>
            <p:cNvSpPr/>
            <p:nvPr/>
          </p:nvSpPr>
          <p:spPr>
            <a:xfrm>
              <a:off x="3757386" y="4052949"/>
              <a:ext cx="463463" cy="46346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Y</a:t>
              </a:r>
              <a:endParaRPr lang="en-US" b="0" dirty="0">
                <a:solidFill>
                  <a:schemeClr val="bg2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21" name="Curved Connector 20"/>
            <p:cNvCxnSpPr>
              <a:endCxn id="18" idx="2"/>
            </p:cNvCxnSpPr>
            <p:nvPr/>
          </p:nvCxnSpPr>
          <p:spPr>
            <a:xfrm flipV="1">
              <a:off x="2575660" y="4284681"/>
              <a:ext cx="1181726" cy="310179"/>
            </a:xfrm>
            <a:prstGeom prst="curvedConnector3">
              <a:avLst>
                <a:gd name="adj1" fmla="val 31300"/>
              </a:avLst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Oval 27"/>
          <p:cNvSpPr/>
          <p:nvPr/>
        </p:nvSpPr>
        <p:spPr>
          <a:xfrm>
            <a:off x="2112197" y="4368495"/>
            <a:ext cx="463463" cy="46346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bg2">
                    <a:lumMod val="50000"/>
                  </a:schemeClr>
                </a:solidFill>
                <a:latin typeface="+mn-lt"/>
              </a:rPr>
              <a:t>Y</a:t>
            </a:r>
            <a:endParaRPr lang="en-US" b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21377" y="6078872"/>
            <a:ext cx="2047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Q = {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R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,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V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 }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4458322" y="5104089"/>
            <a:ext cx="1860015" cy="463463"/>
            <a:chOff x="4458322" y="5104089"/>
            <a:chExt cx="1860015" cy="463463"/>
          </a:xfrm>
        </p:grpSpPr>
        <p:sp>
          <p:nvSpPr>
            <p:cNvPr id="33" name="Oval 32"/>
            <p:cNvSpPr/>
            <p:nvPr/>
          </p:nvSpPr>
          <p:spPr>
            <a:xfrm>
              <a:off x="4458322" y="5104089"/>
              <a:ext cx="463463" cy="46346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>
                  <a:solidFill>
                    <a:schemeClr val="tx2"/>
                  </a:solidFill>
                  <a:latin typeface="+mn-lt"/>
                </a:rPr>
                <a:t>B</a:t>
              </a:r>
              <a:endParaRPr lang="en-US" b="0" dirty="0">
                <a:solidFill>
                  <a:schemeClr val="tx2"/>
                </a:solidFill>
                <a:latin typeface="+mn-lt"/>
              </a:endParaRPr>
            </a:p>
          </p:txBody>
        </p:sp>
        <p:cxnSp>
          <p:nvCxnSpPr>
            <p:cNvPr id="36" name="Curved Connector 35"/>
            <p:cNvCxnSpPr>
              <a:stCxn id="17" idx="2"/>
            </p:cNvCxnSpPr>
            <p:nvPr/>
          </p:nvCxnSpPr>
          <p:spPr>
            <a:xfrm rot="10800000" flipV="1">
              <a:off x="4921785" y="5168133"/>
              <a:ext cx="1396552" cy="167686"/>
            </a:xfrm>
            <a:prstGeom prst="curvedConnector3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5148791" y="5104088"/>
            <a:ext cx="2297933" cy="463463"/>
            <a:chOff x="5148791" y="5104088"/>
            <a:chExt cx="2297933" cy="463463"/>
          </a:xfrm>
        </p:grpSpPr>
        <p:sp>
          <p:nvSpPr>
            <p:cNvPr id="34" name="Oval 33"/>
            <p:cNvSpPr/>
            <p:nvPr/>
          </p:nvSpPr>
          <p:spPr>
            <a:xfrm>
              <a:off x="5148791" y="5104088"/>
              <a:ext cx="463463" cy="4634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O</a:t>
              </a:r>
              <a:endParaRPr lang="en-US" b="0" dirty="0">
                <a:solidFill>
                  <a:schemeClr val="accent6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37" name="Curved Connector 36"/>
            <p:cNvCxnSpPr>
              <a:stCxn id="19" idx="2"/>
              <a:endCxn id="34" idx="6"/>
            </p:cNvCxnSpPr>
            <p:nvPr/>
          </p:nvCxnSpPr>
          <p:spPr>
            <a:xfrm rot="10800000">
              <a:off x="5612255" y="5335821"/>
              <a:ext cx="1834469" cy="64045"/>
            </a:xfrm>
            <a:prstGeom prst="curvedConnector3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1002780" y="2398081"/>
            <a:ext cx="699307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b="0" dirty="0">
                <a:latin typeface="Arial" charset="0"/>
                <a:ea typeface="Arial" charset="0"/>
                <a:cs typeface="Arial" charset="0"/>
              </a:rPr>
              <a:t>This snapshot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misses</a:t>
            </a:r>
            <a:r>
              <a:rPr lang="en-US" sz="2800" b="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0" dirty="0">
                <a:latin typeface="Arial" charset="0"/>
                <a:ea typeface="Arial" charset="0"/>
                <a:cs typeface="Arial" charset="0"/>
              </a:rPr>
              <a:t>Y, B, and O tokens</a:t>
            </a:r>
          </a:p>
        </p:txBody>
      </p:sp>
    </p:spTree>
    <p:extLst>
      <p:ext uri="{BB962C8B-B14F-4D97-AF65-F5344CB8AC3E}">
        <p14:creationId xmlns:p14="http://schemas.microsoft.com/office/powerpoint/2010/main" val="201564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6" grpId="0"/>
      <p:bldP spid="28" grpId="0" animBg="1"/>
      <p:bldP spid="32" grpId="0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96258"/>
            <a:ext cx="8763000" cy="846262"/>
          </a:xfrm>
        </p:spPr>
        <p:txBody>
          <a:bodyPr>
            <a:normAutofit/>
          </a:bodyPr>
          <a:lstStyle/>
          <a:p>
            <a:r>
              <a:rPr lang="en-US" dirty="0"/>
              <a:t>P snapshots, </a:t>
            </a:r>
            <a:r>
              <a:rPr lang="en-US" b="1" dirty="0"/>
              <a:t>then</a:t>
            </a:r>
            <a:r>
              <a:rPr lang="en-US" dirty="0"/>
              <a:t> </a:t>
            </a:r>
            <a:r>
              <a:rPr lang="en-US"/>
              <a:t>sends Y</a:t>
            </a:r>
            <a:endParaRPr lang="en-US" dirty="0"/>
          </a:p>
          <a:p>
            <a:r>
              <a:rPr lang="en-US" dirty="0"/>
              <a:t>Q receives Y, </a:t>
            </a:r>
            <a:r>
              <a:rPr lang="en-US" b="1" dirty="0"/>
              <a:t>then</a:t>
            </a:r>
            <a:r>
              <a:rPr lang="en-US" dirty="0"/>
              <a:t> snapshots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Duplicated tokens</a:t>
            </a:r>
          </a:p>
        </p:txBody>
      </p:sp>
      <p:sp>
        <p:nvSpPr>
          <p:cNvPr id="5" name="Rectangle 4"/>
          <p:cNvSpPr/>
          <p:nvPr/>
        </p:nvSpPr>
        <p:spPr>
          <a:xfrm>
            <a:off x="713982" y="3594707"/>
            <a:ext cx="2392471" cy="239247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0">
                <a:solidFill>
                  <a:schemeClr val="tx1"/>
                </a:solidFill>
                <a:latin typeface="+mn-lt"/>
              </a:rPr>
              <a:t>P</a:t>
            </a:r>
            <a:endParaRPr lang="en-US" sz="3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8819" y="3594707"/>
            <a:ext cx="2392471" cy="239247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0" dirty="0">
                <a:solidFill>
                  <a:schemeClr val="tx1"/>
                </a:solidFill>
                <a:latin typeface="+mn-lt"/>
              </a:rPr>
              <a:t>Q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106453" y="3664643"/>
            <a:ext cx="2842366" cy="124007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3106453" y="4716829"/>
            <a:ext cx="2842366" cy="124007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31484" y="4345586"/>
            <a:ext cx="463463" cy="4634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R</a:t>
            </a:r>
            <a:endParaRPr lang="en-US" b="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127963" y="5104090"/>
            <a:ext cx="463463" cy="463463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3">
                    <a:lumMod val="50000"/>
                  </a:schemeClr>
                </a:solidFill>
                <a:latin typeface="+mn-lt"/>
              </a:rPr>
              <a:t>G</a:t>
            </a:r>
            <a:endParaRPr lang="en-US" b="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18337" y="4936401"/>
            <a:ext cx="463463" cy="46346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tx2"/>
                </a:solidFill>
                <a:latin typeface="+mn-lt"/>
              </a:rPr>
              <a:t>B</a:t>
            </a:r>
            <a:endParaRPr lang="en-US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112197" y="4368495"/>
            <a:ext cx="463463" cy="46346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bg2">
                    <a:lumMod val="50000"/>
                  </a:schemeClr>
                </a:solidFill>
                <a:latin typeface="+mn-lt"/>
              </a:rPr>
              <a:t>Y</a:t>
            </a:r>
            <a:endParaRPr lang="en-US" b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446723" y="5168133"/>
            <a:ext cx="463463" cy="4634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6">
                    <a:lumMod val="50000"/>
                  </a:schemeClr>
                </a:solidFill>
                <a:latin typeface="+mn-lt"/>
              </a:rPr>
              <a:t>O</a:t>
            </a:r>
            <a:endParaRPr lang="en-US" b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532390" y="4349087"/>
            <a:ext cx="463463" cy="4634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V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6673" y="6079731"/>
            <a:ext cx="2007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P = { </a:t>
            </a:r>
            <a:r>
              <a:rPr lang="en-US" sz="28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G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,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Y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 }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575660" y="4052949"/>
            <a:ext cx="1645189" cy="541911"/>
            <a:chOff x="2575660" y="4052949"/>
            <a:chExt cx="1645189" cy="541911"/>
          </a:xfrm>
        </p:grpSpPr>
        <p:sp>
          <p:nvSpPr>
            <p:cNvPr id="24" name="Oval 23"/>
            <p:cNvSpPr/>
            <p:nvPr/>
          </p:nvSpPr>
          <p:spPr>
            <a:xfrm>
              <a:off x="3757386" y="4052949"/>
              <a:ext cx="463463" cy="46346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Y</a:t>
              </a:r>
              <a:endParaRPr lang="en-US" b="0" dirty="0">
                <a:solidFill>
                  <a:schemeClr val="bg2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25" name="Curved Connector 24"/>
            <p:cNvCxnSpPr/>
            <p:nvPr/>
          </p:nvCxnSpPr>
          <p:spPr>
            <a:xfrm flipV="1">
              <a:off x="2575660" y="4284681"/>
              <a:ext cx="1181726" cy="310179"/>
            </a:xfrm>
            <a:prstGeom prst="curvedConnector3">
              <a:avLst>
                <a:gd name="adj1" fmla="val 31300"/>
              </a:avLst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220849" y="4174918"/>
            <a:ext cx="2476922" cy="463463"/>
            <a:chOff x="1743927" y="4052949"/>
            <a:chExt cx="2476922" cy="463463"/>
          </a:xfrm>
        </p:grpSpPr>
        <p:sp>
          <p:nvSpPr>
            <p:cNvPr id="27" name="Oval 26"/>
            <p:cNvSpPr/>
            <p:nvPr/>
          </p:nvSpPr>
          <p:spPr>
            <a:xfrm>
              <a:off x="3757386" y="4052949"/>
              <a:ext cx="463463" cy="46346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Y</a:t>
              </a:r>
              <a:endParaRPr lang="en-US" b="0" dirty="0">
                <a:solidFill>
                  <a:schemeClr val="bg2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28" name="Curved Connector 27"/>
            <p:cNvCxnSpPr>
              <a:stCxn id="24" idx="6"/>
            </p:cNvCxnSpPr>
            <p:nvPr/>
          </p:nvCxnSpPr>
          <p:spPr>
            <a:xfrm>
              <a:off x="1743927" y="4162712"/>
              <a:ext cx="2013459" cy="12197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4991768" y="6076142"/>
            <a:ext cx="3341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Q = 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{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Y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R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,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V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, </a:t>
            </a:r>
            <a:r>
              <a:rPr lang="en-US" sz="2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B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,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O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 }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31098" y="2754996"/>
            <a:ext cx="699307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b="0" dirty="0">
                <a:latin typeface="Arial" charset="0"/>
                <a:ea typeface="Arial" charset="0"/>
                <a:cs typeface="Arial" charset="0"/>
              </a:rPr>
              <a:t>This snapshot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duplicates </a:t>
            </a:r>
            <a:r>
              <a:rPr lang="en-US" sz="2800" b="0" dirty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0" dirty="0">
                <a:latin typeface="Arial" charset="0"/>
                <a:ea typeface="Arial" charset="0"/>
                <a:cs typeface="Arial" charset="0"/>
              </a:rPr>
              <a:t>Y token</a:t>
            </a:r>
          </a:p>
        </p:txBody>
      </p:sp>
    </p:spTree>
    <p:extLst>
      <p:ext uri="{BB962C8B-B14F-4D97-AF65-F5344CB8AC3E}">
        <p14:creationId xmlns:p14="http://schemas.microsoft.com/office/powerpoint/2010/main" val="135488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/>
      <p:bldP spid="29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went wrong?  We should have captured the state of the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channels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as well</a:t>
            </a:r>
          </a:p>
          <a:p>
            <a:endParaRPr lang="en-US" dirty="0"/>
          </a:p>
          <a:p>
            <a:r>
              <a:rPr lang="en-US" dirty="0"/>
              <a:t>Let’s send a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marker message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▲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to track this state</a:t>
            </a:r>
          </a:p>
          <a:p>
            <a:pPr lvl="1"/>
            <a:r>
              <a:rPr lang="en-US" dirty="0"/>
              <a:t>Not an application message, does not interfere with other application messages</a:t>
            </a:r>
          </a:p>
          <a:p>
            <a:pPr lvl="1"/>
            <a:r>
              <a:rPr lang="en-US" dirty="0"/>
              <a:t>Channels deliver marker and other messages FIFO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Idea: “Marker” messages</a:t>
            </a:r>
          </a:p>
        </p:txBody>
      </p:sp>
    </p:spTree>
    <p:extLst>
      <p:ext uri="{BB962C8B-B14F-4D97-AF65-F5344CB8AC3E}">
        <p14:creationId xmlns:p14="http://schemas.microsoft.com/office/powerpoint/2010/main" val="1399451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Today</a:t>
            </a:r>
            <a:endParaRPr lang="en-US" altLang="en-US" dirty="0"/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Distributed Snapshots and Global State</a:t>
            </a:r>
            <a:endParaRPr lang="en-US" altLang="en-US" sz="2800" b="1" dirty="0"/>
          </a:p>
          <a:p>
            <a:pPr marL="514350" indent="-514350">
              <a:buFont typeface="+mj-lt"/>
              <a:buAutoNum type="arabicPeriod"/>
            </a:pPr>
            <a:endParaRPr lang="en-US" alt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sz="2800" b="1" dirty="0" err="1"/>
              <a:t>Chandy-Lamport</a:t>
            </a:r>
            <a:r>
              <a:rPr lang="en-US" altLang="en-US" sz="2800" b="1" dirty="0"/>
              <a:t> algorithm</a:t>
            </a:r>
          </a:p>
          <a:p>
            <a:pPr marL="514350" indent="-514350">
              <a:buFont typeface="+mj-lt"/>
              <a:buAutoNum type="arabicPeriod"/>
            </a:pPr>
            <a:endParaRPr lang="en-US" alt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/>
              <a:t>Reasoning about C-L: Consistent Cuts</a:t>
            </a:r>
            <a:endParaRPr lang="en-US" altLang="en-US" sz="2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14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We’ll designate one node (say </a:t>
            </a:r>
            <a:r>
              <a:rPr lang="en-US" sz="2800" b="1" dirty="0"/>
              <a:t>P</a:t>
            </a:r>
            <a:r>
              <a:rPr lang="en-US" sz="2800" dirty="0"/>
              <a:t>) to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start</a:t>
            </a:r>
            <a:r>
              <a:rPr lang="en-US" sz="2800" b="1" dirty="0"/>
              <a:t> </a:t>
            </a:r>
            <a:r>
              <a:rPr lang="en-US" sz="2800" dirty="0"/>
              <a:t>the snapshot</a:t>
            </a:r>
          </a:p>
          <a:p>
            <a:pPr lvl="1"/>
            <a:r>
              <a:rPr lang="en-US" sz="2800" dirty="0"/>
              <a:t>Without any steps in between, </a:t>
            </a:r>
            <a:r>
              <a:rPr lang="en-US" sz="2800" b="1" dirty="0"/>
              <a:t>P: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2800" dirty="0"/>
              <a:t>Records its local state (“snapshots”)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2800" dirty="0"/>
              <a:t>Sends a marker on each outbound channel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Nodes remember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whether they have snapshotted</a:t>
            </a:r>
          </a:p>
          <a:p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On receiving a marker, </a:t>
            </a:r>
            <a:r>
              <a:rPr lang="en-US" sz="2800" dirty="0"/>
              <a:t>a </a:t>
            </a:r>
            <a:r>
              <a:rPr lang="en-US" sz="2800" b="1" dirty="0"/>
              <a:t>non-snapshotted</a:t>
            </a:r>
            <a:r>
              <a:rPr lang="en-US" sz="2800" dirty="0"/>
              <a:t> node performs steps (1) and (2) above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Chandy-Lamport algorithm: Overview</a:t>
            </a:r>
          </a:p>
        </p:txBody>
      </p:sp>
    </p:spTree>
    <p:extLst>
      <p:ext uri="{BB962C8B-B14F-4D97-AF65-F5344CB8AC3E}">
        <p14:creationId xmlns:p14="http://schemas.microsoft.com/office/powerpoint/2010/main" val="104638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96856"/>
            <a:ext cx="8763000" cy="2085786"/>
          </a:xfrm>
        </p:spPr>
        <p:txBody>
          <a:bodyPr>
            <a:normAutofit/>
          </a:bodyPr>
          <a:lstStyle/>
          <a:p>
            <a:r>
              <a:rPr lang="en-US" dirty="0"/>
              <a:t>P </a:t>
            </a:r>
            <a:r>
              <a:rPr lang="en-US" b="1" dirty="0"/>
              <a:t>snapshots and sends marker,</a:t>
            </a:r>
            <a:r>
              <a:rPr lang="en-US" dirty="0"/>
              <a:t> </a:t>
            </a:r>
            <a:r>
              <a:rPr lang="en-US" b="1" dirty="0"/>
              <a:t>then</a:t>
            </a:r>
            <a:r>
              <a:rPr lang="en-US" dirty="0"/>
              <a:t> sends Y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Send Rule: </a:t>
            </a:r>
            <a:r>
              <a:rPr lang="en-US" dirty="0"/>
              <a:t>Send marker on all outgoing channels</a:t>
            </a:r>
          </a:p>
          <a:p>
            <a:pPr lvl="1"/>
            <a:r>
              <a:rPr lang="en-US" b="1" dirty="0"/>
              <a:t>Immediately</a:t>
            </a:r>
            <a:r>
              <a:rPr lang="en-US" dirty="0"/>
              <a:t> </a:t>
            </a:r>
            <a:r>
              <a:rPr lang="en-US" b="1" dirty="0"/>
              <a:t>after</a:t>
            </a:r>
            <a:r>
              <a:rPr lang="en-US" dirty="0"/>
              <a:t> </a:t>
            </a:r>
            <a:r>
              <a:rPr lang="en-US" b="1" dirty="0"/>
              <a:t>snapshot</a:t>
            </a:r>
            <a:endParaRPr lang="en-US" dirty="0"/>
          </a:p>
          <a:p>
            <a:pPr lvl="1"/>
            <a:r>
              <a:rPr lang="en-US" b="1" dirty="0"/>
              <a:t>Before</a:t>
            </a:r>
            <a:r>
              <a:rPr lang="en-US" dirty="0"/>
              <a:t> sending any </a:t>
            </a:r>
            <a:r>
              <a:rPr lang="en-US" b="1" dirty="0"/>
              <a:t>further</a:t>
            </a:r>
            <a:r>
              <a:rPr lang="en-US" dirty="0"/>
              <a:t> </a:t>
            </a:r>
            <a:r>
              <a:rPr lang="en-US" b="1" dirty="0"/>
              <a:t>messages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Chandy-Lamport: Sending process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713982" y="3594707"/>
            <a:ext cx="2392471" cy="239247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0">
                <a:solidFill>
                  <a:schemeClr val="tx1"/>
                </a:solidFill>
                <a:latin typeface="+mn-lt"/>
              </a:rPr>
              <a:t>P</a:t>
            </a:r>
            <a:endParaRPr lang="en-US" sz="3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8819" y="3594707"/>
            <a:ext cx="2392471" cy="239247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0" dirty="0">
                <a:solidFill>
                  <a:schemeClr val="tx1"/>
                </a:solidFill>
                <a:latin typeface="+mn-lt"/>
              </a:rPr>
              <a:t>Q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106453" y="3664643"/>
            <a:ext cx="2842366" cy="124007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3106453" y="4716829"/>
            <a:ext cx="2842366" cy="124007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31484" y="4345586"/>
            <a:ext cx="463463" cy="4634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R</a:t>
            </a:r>
            <a:endParaRPr lang="en-US" b="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127963" y="5104090"/>
            <a:ext cx="463463" cy="463463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3">
                    <a:lumMod val="50000"/>
                  </a:schemeClr>
                </a:solidFill>
                <a:latin typeface="+mn-lt"/>
              </a:rPr>
              <a:t>G</a:t>
            </a:r>
            <a:endParaRPr lang="en-US" b="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18337" y="4936401"/>
            <a:ext cx="463463" cy="46346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tx2"/>
                </a:solidFill>
                <a:latin typeface="+mn-lt"/>
              </a:rPr>
              <a:t>B</a:t>
            </a:r>
            <a:endParaRPr lang="en-US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112197" y="4368495"/>
            <a:ext cx="463463" cy="46346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bg2">
                    <a:lumMod val="50000"/>
                  </a:schemeClr>
                </a:solidFill>
                <a:latin typeface="+mn-lt"/>
              </a:rPr>
              <a:t>Y</a:t>
            </a:r>
            <a:endParaRPr lang="en-US" b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446723" y="5168133"/>
            <a:ext cx="463463" cy="4634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6">
                    <a:lumMod val="50000"/>
                  </a:schemeClr>
                </a:solidFill>
                <a:latin typeface="+mn-lt"/>
              </a:rPr>
              <a:t>O</a:t>
            </a:r>
            <a:endParaRPr lang="en-US" b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532390" y="4349087"/>
            <a:ext cx="463463" cy="4634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V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7300" y="6079731"/>
            <a:ext cx="3045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Arial" charset="0"/>
                <a:ea typeface="Arial" charset="0"/>
                <a:cs typeface="Arial" charset="0"/>
              </a:rPr>
              <a:t>snap:</a:t>
            </a:r>
            <a:r>
              <a:rPr lang="en-US" sz="2800">
                <a:latin typeface="Arial" charset="0"/>
                <a:ea typeface="Arial" charset="0"/>
                <a:cs typeface="Arial" charset="0"/>
                <a:sym typeface="Wingdings"/>
              </a:rPr>
              <a:t> P = { </a:t>
            </a:r>
            <a:r>
              <a:rPr lang="en-US" sz="28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G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,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Y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 }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462934" y="3875293"/>
            <a:ext cx="3581759" cy="643423"/>
            <a:chOff x="1462934" y="3875293"/>
            <a:chExt cx="3581759" cy="643423"/>
          </a:xfrm>
        </p:grpSpPr>
        <p:sp>
          <p:nvSpPr>
            <p:cNvPr id="6" name="TextBox 5"/>
            <p:cNvSpPr txBox="1"/>
            <p:nvPr/>
          </p:nvSpPr>
          <p:spPr>
            <a:xfrm>
              <a:off x="4454467" y="3933941"/>
              <a:ext cx="5902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Arial" charset="0"/>
                  <a:ea typeface="Arial" charset="0"/>
                  <a:cs typeface="Arial" charset="0"/>
                </a:rPr>
                <a:t>▲</a:t>
              </a:r>
            </a:p>
          </p:txBody>
        </p:sp>
        <p:cxnSp>
          <p:nvCxnSpPr>
            <p:cNvPr id="31" name="Curved Connector 30"/>
            <p:cNvCxnSpPr>
              <a:endCxn id="6" idx="1"/>
            </p:cNvCxnSpPr>
            <p:nvPr/>
          </p:nvCxnSpPr>
          <p:spPr>
            <a:xfrm>
              <a:off x="1462934" y="3875293"/>
              <a:ext cx="2991533" cy="351036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575660" y="4052949"/>
            <a:ext cx="1645189" cy="541911"/>
            <a:chOff x="2575660" y="4052949"/>
            <a:chExt cx="1645189" cy="541911"/>
          </a:xfrm>
        </p:grpSpPr>
        <p:sp>
          <p:nvSpPr>
            <p:cNvPr id="24" name="Oval 23"/>
            <p:cNvSpPr/>
            <p:nvPr/>
          </p:nvSpPr>
          <p:spPr>
            <a:xfrm>
              <a:off x="3757386" y="4052949"/>
              <a:ext cx="463463" cy="46346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Y</a:t>
              </a:r>
              <a:endParaRPr lang="en-US" b="0" dirty="0">
                <a:solidFill>
                  <a:schemeClr val="bg2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25" name="Curved Connector 24"/>
            <p:cNvCxnSpPr/>
            <p:nvPr/>
          </p:nvCxnSpPr>
          <p:spPr>
            <a:xfrm flipV="1">
              <a:off x="2575660" y="4284681"/>
              <a:ext cx="1181726" cy="310179"/>
            </a:xfrm>
            <a:prstGeom prst="curvedConnector3">
              <a:avLst>
                <a:gd name="adj1" fmla="val 31300"/>
              </a:avLst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655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96856"/>
            <a:ext cx="8763000" cy="2085786"/>
          </a:xfrm>
        </p:spPr>
        <p:txBody>
          <a:bodyPr>
            <a:normAutofit/>
          </a:bodyPr>
          <a:lstStyle/>
          <a:p>
            <a:r>
              <a:rPr lang="en-US" dirty="0"/>
              <a:t>At the same time, Q sends orange token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</a:t>
            </a:r>
          </a:p>
          <a:p>
            <a:r>
              <a:rPr lang="en-US" dirty="0"/>
              <a:t>Then, Q receives marker ▲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Receive Rule (if not yet snapshotted)</a:t>
            </a:r>
          </a:p>
          <a:p>
            <a:pPr lvl="1"/>
            <a:r>
              <a:rPr lang="en-US" sz="2400" dirty="0"/>
              <a:t>On receiving marker on channel </a:t>
            </a:r>
            <a:r>
              <a:rPr lang="en-US" sz="2400" b="1" i="1" dirty="0"/>
              <a:t>c </a:t>
            </a:r>
            <a:r>
              <a:rPr lang="en-US" sz="2400" dirty="0"/>
              <a:t>record </a:t>
            </a:r>
            <a:r>
              <a:rPr lang="en-US" sz="2400" i="1" dirty="0"/>
              <a:t>c</a:t>
            </a:r>
            <a:r>
              <a:rPr lang="en-US" sz="2400" dirty="0"/>
              <a:t>’s state as </a:t>
            </a:r>
            <a:r>
              <a:rPr lang="en-US" sz="2400" b="1" dirty="0"/>
              <a:t>empty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Chandy-Lamport: Receiving process (1/2)</a:t>
            </a:r>
          </a:p>
        </p:txBody>
      </p:sp>
      <p:sp>
        <p:nvSpPr>
          <p:cNvPr id="5" name="Rectangle 4"/>
          <p:cNvSpPr/>
          <p:nvPr/>
        </p:nvSpPr>
        <p:spPr>
          <a:xfrm>
            <a:off x="713982" y="3594707"/>
            <a:ext cx="2392471" cy="239247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0">
                <a:solidFill>
                  <a:schemeClr val="tx1"/>
                </a:solidFill>
                <a:latin typeface="+mn-lt"/>
              </a:rPr>
              <a:t>P</a:t>
            </a:r>
            <a:endParaRPr lang="en-US" sz="3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8819" y="3594707"/>
            <a:ext cx="2392471" cy="239247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0" dirty="0">
                <a:solidFill>
                  <a:schemeClr val="tx1"/>
                </a:solidFill>
                <a:latin typeface="+mn-lt"/>
              </a:rPr>
              <a:t>Q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106453" y="3664643"/>
            <a:ext cx="2842366" cy="124007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3106453" y="4716829"/>
            <a:ext cx="2842366" cy="124007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31484" y="4345586"/>
            <a:ext cx="463463" cy="4634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R</a:t>
            </a:r>
            <a:endParaRPr lang="en-US" b="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127963" y="5104090"/>
            <a:ext cx="463463" cy="463463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3">
                    <a:lumMod val="50000"/>
                  </a:schemeClr>
                </a:solidFill>
                <a:latin typeface="+mn-lt"/>
              </a:rPr>
              <a:t>G</a:t>
            </a:r>
            <a:endParaRPr lang="en-US" b="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18337" y="4936401"/>
            <a:ext cx="463463" cy="46346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tx2"/>
                </a:solidFill>
                <a:latin typeface="+mn-lt"/>
              </a:rPr>
              <a:t>B</a:t>
            </a:r>
            <a:endParaRPr lang="en-US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446723" y="5168133"/>
            <a:ext cx="463463" cy="4634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6">
                    <a:lumMod val="50000"/>
                  </a:schemeClr>
                </a:solidFill>
                <a:latin typeface="+mn-lt"/>
              </a:rPr>
              <a:t>O</a:t>
            </a:r>
            <a:endParaRPr lang="en-US" b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532390" y="4349087"/>
            <a:ext cx="463463" cy="4634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V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6673" y="6079731"/>
            <a:ext cx="2007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Arial" charset="0"/>
                <a:ea typeface="Arial" charset="0"/>
                <a:cs typeface="Arial" charset="0"/>
                <a:sym typeface="Wingdings"/>
              </a:rPr>
              <a:t>P 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= { </a:t>
            </a:r>
            <a:r>
              <a:rPr lang="en-US" sz="28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G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,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Y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 }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54467" y="3933941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▲</a:t>
            </a:r>
          </a:p>
        </p:txBody>
      </p:sp>
      <p:sp>
        <p:nvSpPr>
          <p:cNvPr id="24" name="Oval 23"/>
          <p:cNvSpPr/>
          <p:nvPr/>
        </p:nvSpPr>
        <p:spPr>
          <a:xfrm>
            <a:off x="3757386" y="4052949"/>
            <a:ext cx="463463" cy="46346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bg2">
                    <a:lumMod val="50000"/>
                  </a:schemeClr>
                </a:solidFill>
                <a:latin typeface="+mn-lt"/>
              </a:rPr>
              <a:t>Y</a:t>
            </a:r>
            <a:endParaRPr lang="en-US" b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757386" y="5102833"/>
            <a:ext cx="3689337" cy="463463"/>
            <a:chOff x="3757386" y="5102833"/>
            <a:chExt cx="3689337" cy="463463"/>
          </a:xfrm>
        </p:grpSpPr>
        <p:sp>
          <p:nvSpPr>
            <p:cNvPr id="26" name="Oval 25"/>
            <p:cNvSpPr/>
            <p:nvPr/>
          </p:nvSpPr>
          <p:spPr>
            <a:xfrm>
              <a:off x="3757386" y="5102833"/>
              <a:ext cx="463463" cy="4634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O</a:t>
              </a:r>
              <a:endParaRPr lang="en-US" b="0" dirty="0">
                <a:solidFill>
                  <a:schemeClr val="accent6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27" name="Curved Connector 26"/>
            <p:cNvCxnSpPr>
              <a:stCxn id="19" idx="2"/>
              <a:endCxn id="26" idx="6"/>
            </p:cNvCxnSpPr>
            <p:nvPr/>
          </p:nvCxnSpPr>
          <p:spPr>
            <a:xfrm rot="10800000">
              <a:off x="4220849" y="5334565"/>
              <a:ext cx="3225874" cy="6530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044693" y="4172249"/>
            <a:ext cx="1708527" cy="584775"/>
            <a:chOff x="5044693" y="4172249"/>
            <a:chExt cx="1708527" cy="584775"/>
          </a:xfrm>
        </p:grpSpPr>
        <p:cxnSp>
          <p:nvCxnSpPr>
            <p:cNvPr id="29" name="Curved Connector 28"/>
            <p:cNvCxnSpPr>
              <a:stCxn id="6" idx="3"/>
              <a:endCxn id="32" idx="1"/>
            </p:cNvCxnSpPr>
            <p:nvPr/>
          </p:nvCxnSpPr>
          <p:spPr>
            <a:xfrm>
              <a:off x="5044693" y="4226329"/>
              <a:ext cx="1118301" cy="238308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6162994" y="4172249"/>
              <a:ext cx="5902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Arial" charset="0"/>
                  <a:ea typeface="Arial" charset="0"/>
                  <a:cs typeface="Arial" charset="0"/>
                </a:rPr>
                <a:t>▲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997558" y="6087351"/>
            <a:ext cx="2472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Q = {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R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, </a:t>
            </a:r>
            <a:r>
              <a:rPr lang="en-US" sz="2800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V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, </a:t>
            </a:r>
            <a:r>
              <a:rPr lang="en-US" sz="2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B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 }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69378" y="3282416"/>
            <a:ext cx="2716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charset="0"/>
                <a:ea typeface="Arial" charset="0"/>
                <a:cs typeface="Arial" charset="0"/>
                <a:sym typeface="Wingdings"/>
              </a:rPr>
              <a:t>channel(P,Q</a:t>
            </a:r>
            <a:r>
              <a:rPr lang="en-US" sz="2400" dirty="0">
                <a:latin typeface="Arial" charset="0"/>
                <a:ea typeface="Arial" charset="0"/>
                <a:cs typeface="Arial" charset="0"/>
                <a:sym typeface="Wingdings"/>
              </a:rPr>
              <a:t>) = { }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34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/>
      <p:bldP spid="37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96856"/>
            <a:ext cx="8763000" cy="1975401"/>
          </a:xfrm>
        </p:spPr>
        <p:txBody>
          <a:bodyPr>
            <a:normAutofit/>
          </a:bodyPr>
          <a:lstStyle/>
          <a:p>
            <a:r>
              <a:rPr lang="en-US" dirty="0"/>
              <a:t>Q sends marker to P</a:t>
            </a:r>
          </a:p>
          <a:p>
            <a:r>
              <a:rPr lang="en-US" dirty="0"/>
              <a:t>P receives orange token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dirty="0"/>
              <a:t>, then marker ▲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Receive Rule (if already snapshotted):</a:t>
            </a:r>
          </a:p>
          <a:p>
            <a:pPr lvl="1"/>
            <a:r>
              <a:rPr lang="en-US" sz="2400" dirty="0"/>
              <a:t>On receiving marker on </a:t>
            </a:r>
            <a:r>
              <a:rPr lang="en-US" sz="2400" b="1" i="1" dirty="0"/>
              <a:t>c </a:t>
            </a:r>
            <a:r>
              <a:rPr lang="en-US" sz="2400" dirty="0"/>
              <a:t>record </a:t>
            </a:r>
            <a:r>
              <a:rPr lang="en-US" sz="2400" i="1" dirty="0"/>
              <a:t>c</a:t>
            </a:r>
            <a:r>
              <a:rPr lang="en-US" sz="2400" dirty="0"/>
              <a:t>’s state: </a:t>
            </a:r>
            <a:r>
              <a:rPr lang="en-US" sz="2400" b="1" dirty="0"/>
              <a:t>all msgs from </a:t>
            </a:r>
            <a:r>
              <a:rPr lang="en-US" sz="2400" b="1" i="1" dirty="0"/>
              <a:t>c</a:t>
            </a:r>
            <a:r>
              <a:rPr lang="en-US" sz="2400" b="1" dirty="0"/>
              <a:t> since snapshot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Chandy-Lamport: Receiving process (2/2)</a:t>
            </a:r>
          </a:p>
        </p:txBody>
      </p:sp>
      <p:sp>
        <p:nvSpPr>
          <p:cNvPr id="5" name="Rectangle 4"/>
          <p:cNvSpPr/>
          <p:nvPr/>
        </p:nvSpPr>
        <p:spPr>
          <a:xfrm>
            <a:off x="713982" y="3594707"/>
            <a:ext cx="2392471" cy="239247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0">
                <a:solidFill>
                  <a:schemeClr val="tx1"/>
                </a:solidFill>
                <a:latin typeface="+mn-lt"/>
              </a:rPr>
              <a:t>P</a:t>
            </a:r>
            <a:endParaRPr lang="en-US" sz="3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8819" y="3594707"/>
            <a:ext cx="2392471" cy="239247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0" dirty="0">
                <a:solidFill>
                  <a:schemeClr val="tx1"/>
                </a:solidFill>
                <a:latin typeface="+mn-lt"/>
              </a:rPr>
              <a:t>Q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106453" y="3664643"/>
            <a:ext cx="2842366" cy="124007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3106453" y="4716829"/>
            <a:ext cx="2842366" cy="124007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31484" y="4345586"/>
            <a:ext cx="463463" cy="4634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R</a:t>
            </a:r>
            <a:endParaRPr lang="en-US" b="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127963" y="5104090"/>
            <a:ext cx="463463" cy="463463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3">
                    <a:lumMod val="50000"/>
                  </a:schemeClr>
                </a:solidFill>
                <a:latin typeface="+mn-lt"/>
              </a:rPr>
              <a:t>G</a:t>
            </a:r>
            <a:endParaRPr lang="en-US" b="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18337" y="4936401"/>
            <a:ext cx="463463" cy="46346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tx2"/>
                </a:solidFill>
                <a:latin typeface="+mn-lt"/>
              </a:rPr>
              <a:t>B</a:t>
            </a:r>
            <a:endParaRPr lang="en-US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532390" y="4349087"/>
            <a:ext cx="463463" cy="4634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V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6666" y="6088448"/>
            <a:ext cx="2007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P = { </a:t>
            </a:r>
            <a:r>
              <a:rPr lang="en-US" sz="28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G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,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Y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 }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757386" y="4052949"/>
            <a:ext cx="463463" cy="46346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bg2">
                    <a:lumMod val="50000"/>
                  </a:schemeClr>
                </a:solidFill>
                <a:latin typeface="+mn-lt"/>
              </a:rPr>
              <a:t>Y</a:t>
            </a:r>
            <a:endParaRPr lang="en-US" b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757386" y="5102833"/>
            <a:ext cx="463463" cy="4634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6">
                    <a:lumMod val="50000"/>
                  </a:schemeClr>
                </a:solidFill>
                <a:latin typeface="+mn-lt"/>
              </a:rPr>
              <a:t>O</a:t>
            </a:r>
            <a:endParaRPr lang="en-US" b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90505" y="6082399"/>
            <a:ext cx="2472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Q = {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R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, </a:t>
            </a:r>
            <a:r>
              <a:rPr lang="en-US" sz="2800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V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, </a:t>
            </a:r>
            <a:r>
              <a:rPr lang="en-US" sz="2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B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/>
              </a:rPr>
              <a:t> }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94608" y="5014942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▲</a:t>
            </a:r>
          </a:p>
        </p:txBody>
      </p:sp>
      <p:cxnSp>
        <p:nvCxnSpPr>
          <p:cNvPr id="28" name="Curved Connector 27"/>
          <p:cNvCxnSpPr>
            <a:endCxn id="25" idx="3"/>
          </p:cNvCxnSpPr>
          <p:nvPr/>
        </p:nvCxnSpPr>
        <p:spPr>
          <a:xfrm rot="5400000">
            <a:off x="5496318" y="4345541"/>
            <a:ext cx="550306" cy="1373273"/>
          </a:xfrm>
          <a:prstGeom prst="curvedConnector2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937254" y="4337031"/>
            <a:ext cx="2820133" cy="997534"/>
            <a:chOff x="937254" y="4337031"/>
            <a:chExt cx="2820133" cy="997534"/>
          </a:xfrm>
        </p:grpSpPr>
        <p:cxnSp>
          <p:nvCxnSpPr>
            <p:cNvPr id="31" name="Curved Connector 30"/>
            <p:cNvCxnSpPr>
              <a:stCxn id="26" idx="2"/>
              <a:endCxn id="36" idx="6"/>
            </p:cNvCxnSpPr>
            <p:nvPr/>
          </p:nvCxnSpPr>
          <p:spPr>
            <a:xfrm rot="10800000">
              <a:off x="1400718" y="4568763"/>
              <a:ext cx="2356669" cy="765802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937254" y="4337031"/>
              <a:ext cx="463463" cy="4634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O</a:t>
              </a:r>
              <a:endParaRPr lang="en-US" b="0" dirty="0">
                <a:solidFill>
                  <a:schemeClr val="accent6">
                    <a:lumMod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734303" y="4232960"/>
            <a:ext cx="2760305" cy="1074371"/>
            <a:chOff x="1734303" y="4232960"/>
            <a:chExt cx="2760305" cy="1074371"/>
          </a:xfrm>
        </p:grpSpPr>
        <p:cxnSp>
          <p:nvCxnSpPr>
            <p:cNvPr id="38" name="Curved Connector 37"/>
            <p:cNvCxnSpPr>
              <a:stCxn id="25" idx="1"/>
            </p:cNvCxnSpPr>
            <p:nvPr/>
          </p:nvCxnSpPr>
          <p:spPr>
            <a:xfrm rot="10800000">
              <a:off x="2206764" y="4525350"/>
              <a:ext cx="2287844" cy="781981"/>
            </a:xfrm>
            <a:prstGeom prst="curvedConnector3">
              <a:avLst>
                <a:gd name="adj1" fmla="val 68652"/>
              </a:avLst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734303" y="4232960"/>
              <a:ext cx="5902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Arial" charset="0"/>
                  <a:ea typeface="Arial" charset="0"/>
                  <a:cs typeface="Arial" charset="0"/>
                </a:rPr>
                <a:t>▲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169379" y="3303991"/>
            <a:ext cx="2716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  <a:sym typeface="Wingdings"/>
              </a:rPr>
              <a:t>channel(P,Q) = { }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87792" y="5951652"/>
            <a:ext cx="3079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  <a:sym typeface="Wingdings"/>
              </a:rPr>
              <a:t>channel(Q,P) = {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O</a:t>
            </a:r>
            <a:r>
              <a:rPr lang="en-US" sz="2400" dirty="0">
                <a:latin typeface="Arial" charset="0"/>
                <a:ea typeface="Arial" charset="0"/>
                <a:cs typeface="Arial" charset="0"/>
                <a:sym typeface="Wingdings"/>
              </a:rPr>
              <a:t> }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Right Arrow 45"/>
          <p:cNvSpPr/>
          <p:nvPr/>
        </p:nvSpPr>
        <p:spPr>
          <a:xfrm rot="18900000">
            <a:off x="5254210" y="6421045"/>
            <a:ext cx="396240" cy="352608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042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/>
      <p:bldP spid="45" grpId="0"/>
      <p:bldP spid="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b="1" dirty="0">
                <a:solidFill>
                  <a:schemeClr val="tx1"/>
                </a:solidFill>
              </a:rPr>
              <a:t>Distributed algorithm: </a:t>
            </a:r>
            <a:r>
              <a:rPr lang="en-US" altLang="x-none">
                <a:solidFill>
                  <a:schemeClr val="tx1"/>
                </a:solidFill>
              </a:rPr>
              <a:t>No single process </a:t>
            </a:r>
            <a:r>
              <a:rPr lang="en-US" altLang="x-none" dirty="0">
                <a:solidFill>
                  <a:schemeClr val="tx1"/>
                </a:solidFill>
              </a:rPr>
              <a:t>decides when it terminates</a:t>
            </a:r>
          </a:p>
          <a:p>
            <a:endParaRPr lang="en-US" altLang="x-none" dirty="0"/>
          </a:p>
          <a:p>
            <a:r>
              <a:rPr lang="en-US" altLang="x-none" dirty="0">
                <a:solidFill>
                  <a:schemeClr val="tx1"/>
                </a:solidFill>
              </a:rPr>
              <a:t>Eventually, all processes have received a marker (and recorded their own state)</a:t>
            </a:r>
          </a:p>
          <a:p>
            <a:endParaRPr lang="en-US" altLang="x-none" dirty="0">
              <a:solidFill>
                <a:schemeClr val="tx1"/>
              </a:solidFill>
            </a:endParaRPr>
          </a:p>
          <a:p>
            <a:r>
              <a:rPr lang="en-US" altLang="x-none" dirty="0">
                <a:solidFill>
                  <a:schemeClr val="tx1"/>
                </a:solidFill>
              </a:rPr>
              <a:t>All processes have received a marker on all the </a:t>
            </a:r>
            <a:r>
              <a:rPr lang="en-US" altLang="x-none" i="1" dirty="0">
                <a:solidFill>
                  <a:schemeClr val="tx1"/>
                </a:solidFill>
              </a:rPr>
              <a:t>N–</a:t>
            </a:r>
            <a:r>
              <a:rPr lang="en-US" altLang="x-none" dirty="0">
                <a:solidFill>
                  <a:schemeClr val="tx1"/>
                </a:solidFill>
              </a:rPr>
              <a:t>1 incoming channels (and recorded their states)</a:t>
            </a:r>
          </a:p>
          <a:p>
            <a:endParaRPr lang="en-US" altLang="x-none" dirty="0">
              <a:solidFill>
                <a:schemeClr val="tx1"/>
              </a:solidFill>
            </a:endParaRPr>
          </a:p>
          <a:p>
            <a:r>
              <a:rPr lang="en-US" altLang="x-none" dirty="0">
                <a:solidFill>
                  <a:schemeClr val="tx1"/>
                </a:solidFill>
              </a:rPr>
              <a:t>Later, a central server can </a:t>
            </a:r>
            <a:r>
              <a:rPr lang="en-US" altLang="x-none" b="1" dirty="0">
                <a:solidFill>
                  <a:schemeClr val="tx1"/>
                </a:solidFill>
              </a:rPr>
              <a:t>gather the local states </a:t>
            </a:r>
            <a:r>
              <a:rPr lang="en-US" altLang="x-none" dirty="0">
                <a:solidFill>
                  <a:schemeClr val="tx1"/>
                </a:solidFill>
              </a:rPr>
              <a:t>to build a global snapshot</a:t>
            </a:r>
          </a:p>
        </p:txBody>
      </p:sp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x-none" dirty="0"/>
              <a:t>Terminating a snapshot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56BED-8F3A-1447-80A5-1FC9D052AD0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68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Today</a:t>
            </a:r>
            <a:endParaRPr lang="en-US" altLang="en-US" dirty="0"/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sz="2800" b="1" dirty="0"/>
              <a:t>Distributed Snapshots and Global State</a:t>
            </a:r>
          </a:p>
          <a:p>
            <a:pPr marL="514350" indent="-514350">
              <a:buFont typeface="+mj-lt"/>
              <a:buAutoNum type="arabicPeriod"/>
            </a:pPr>
            <a:endParaRPr lang="en-US" altLang="en-US" sz="2800" b="1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 err="1"/>
              <a:t>Chandy-Lamport</a:t>
            </a:r>
            <a:r>
              <a:rPr lang="en-US" altLang="en-US" sz="2800" dirty="0"/>
              <a:t> algorithm</a:t>
            </a:r>
          </a:p>
          <a:p>
            <a:pPr marL="514350" indent="-514350">
              <a:buFont typeface="+mj-lt"/>
              <a:buAutoNum type="arabicPeriod"/>
            </a:pPr>
            <a:endParaRPr lang="en-US" alt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/>
              <a:t>Reasoning about C-L: Consistent Cuts</a:t>
            </a:r>
            <a:endParaRPr lang="en-US" altLang="en-US" sz="2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60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x-none" sz="2800" b="1" dirty="0">
                <a:ea typeface="ＭＳ Ｐゴシック" charset="-128"/>
                <a:cs typeface="MS PGothic" charset="-128"/>
              </a:rPr>
              <a:t>First: Initiator P</a:t>
            </a:r>
            <a:r>
              <a:rPr lang="en-US" altLang="x-none" sz="2800" b="1" i="1" dirty="0">
                <a:ea typeface="ＭＳ Ｐゴシック" charset="-128"/>
                <a:cs typeface="MS PGothic" charset="-128"/>
              </a:rPr>
              <a:t>i </a:t>
            </a:r>
            <a:r>
              <a:rPr lang="en-US" altLang="x-none" sz="2800" b="1" dirty="0">
                <a:solidFill>
                  <a:srgbClr val="0000FF"/>
                </a:solidFill>
                <a:ea typeface="ＭＳ Ｐゴシック" charset="-128"/>
                <a:cs typeface="MS PGothic" charset="-128"/>
              </a:rPr>
              <a:t>records</a:t>
            </a:r>
            <a:r>
              <a:rPr lang="en-US" altLang="x-none" sz="2800" b="1" dirty="0">
                <a:ea typeface="ＭＳ Ｐゴシック" charset="-128"/>
                <a:cs typeface="MS PGothic" charset="-128"/>
              </a:rPr>
              <a:t> its own state</a:t>
            </a:r>
          </a:p>
          <a:p>
            <a:endParaRPr lang="en-US" altLang="x-none" sz="2800" dirty="0">
              <a:ea typeface="MS PGothic" charset="-128"/>
              <a:cs typeface="MS PGothic" charset="-128"/>
            </a:endParaRPr>
          </a:p>
          <a:p>
            <a:pPr marL="285750" indent="-285750">
              <a:buFontTx/>
              <a:buChar char="•"/>
              <a:defRPr/>
            </a:pPr>
            <a:r>
              <a:rPr lang="en-US" sz="2800" b="1" dirty="0">
                <a:ea typeface="MS PGothic" charset="0"/>
                <a:cs typeface="MS PGothic" charset="0"/>
              </a:rPr>
              <a:t> for</a:t>
            </a:r>
            <a:r>
              <a:rPr lang="en-US" sz="2800" b="1" i="1" dirty="0">
                <a:ea typeface="MS PGothic" charset="0"/>
                <a:cs typeface="MS PGothic" charset="0"/>
              </a:rPr>
              <a:t> j=1 to N </a:t>
            </a:r>
            <a:r>
              <a:rPr lang="en-US" sz="2800" b="1" dirty="0">
                <a:ea typeface="MS PGothic" charset="0"/>
                <a:cs typeface="MS PGothic" charset="0"/>
              </a:rPr>
              <a:t>except </a:t>
            </a:r>
            <a:r>
              <a:rPr lang="en-US" sz="2800" b="1" i="1" dirty="0" err="1">
                <a:ea typeface="MS PGothic" charset="0"/>
                <a:cs typeface="MS PGothic" charset="0"/>
              </a:rPr>
              <a:t>i</a:t>
            </a:r>
            <a:endParaRPr lang="en-US" sz="2800" b="1" i="1" dirty="0">
              <a:ea typeface="MS PGothic" charset="0"/>
              <a:cs typeface="MS PGothic" charset="0"/>
            </a:endParaRPr>
          </a:p>
          <a:p>
            <a:pPr lvl="2">
              <a:defRPr/>
            </a:pPr>
            <a:r>
              <a:rPr lang="en-US" sz="2800" dirty="0">
                <a:ea typeface="MS PGothic" charset="0"/>
                <a:cs typeface="MS PGothic" charset="0"/>
              </a:rPr>
              <a:t>P</a:t>
            </a:r>
            <a:r>
              <a:rPr lang="en-US" sz="2800" i="1" dirty="0">
                <a:ea typeface="MS PGothic" charset="0"/>
                <a:cs typeface="MS PGothic" charset="0"/>
              </a:rPr>
              <a:t>i</a:t>
            </a:r>
            <a:r>
              <a:rPr lang="en-US" sz="2800" dirty="0">
                <a:ea typeface="MS PGothic" charset="0"/>
                <a:cs typeface="MS PGothic" charset="0"/>
              </a:rPr>
              <a:t> </a:t>
            </a:r>
            <a:r>
              <a:rPr lang="en-US" sz="2800" dirty="0">
                <a:solidFill>
                  <a:srgbClr val="3333CC"/>
                </a:solidFill>
                <a:ea typeface="MS PGothic" charset="0"/>
                <a:cs typeface="MS PGothic" charset="0"/>
              </a:rPr>
              <a:t>sends</a:t>
            </a:r>
            <a:r>
              <a:rPr lang="en-US" sz="2800" dirty="0">
                <a:ea typeface="MS PGothic" charset="0"/>
                <a:cs typeface="MS PGothic" charset="0"/>
              </a:rPr>
              <a:t> out a </a:t>
            </a:r>
            <a:r>
              <a:rPr lang="en-US" sz="2800" b="1" dirty="0">
                <a:ea typeface="MS PGothic" charset="0"/>
                <a:cs typeface="MS PGothic" charset="0"/>
              </a:rPr>
              <a:t>Marker</a:t>
            </a:r>
            <a:r>
              <a:rPr lang="en-US" sz="2800" dirty="0">
                <a:ea typeface="MS PGothic" charset="0"/>
                <a:cs typeface="MS PGothic" charset="0"/>
              </a:rPr>
              <a:t> message on outgoing channel </a:t>
            </a:r>
            <a:r>
              <a:rPr lang="en-US" sz="2800" dirty="0" err="1">
                <a:ea typeface="MS PGothic" charset="0"/>
                <a:cs typeface="MS PGothic" charset="0"/>
              </a:rPr>
              <a:t>C</a:t>
            </a:r>
            <a:r>
              <a:rPr lang="en-US" sz="2800" i="1" baseline="-25000" dirty="0" err="1">
                <a:ea typeface="MS PGothic" charset="0"/>
                <a:cs typeface="MS PGothic" charset="0"/>
              </a:rPr>
              <a:t>i,j</a:t>
            </a:r>
            <a:r>
              <a:rPr lang="en-US" sz="2800" dirty="0">
                <a:ea typeface="MS PGothic" charset="0"/>
                <a:cs typeface="MS PGothic" charset="0"/>
              </a:rPr>
              <a:t> </a:t>
            </a:r>
            <a:endParaRPr lang="en-US" sz="2800" dirty="0">
              <a:solidFill>
                <a:srgbClr val="0000FF"/>
              </a:solidFill>
              <a:ea typeface="MS PGothic" charset="0"/>
              <a:cs typeface="MS PGothic" charset="0"/>
            </a:endParaRPr>
          </a:p>
          <a:p>
            <a:pPr lvl="2">
              <a:buFont typeface="Arial"/>
              <a:buChar char="•"/>
              <a:defRPr/>
            </a:pPr>
            <a:r>
              <a:rPr lang="en-US" sz="2800" dirty="0">
                <a:ea typeface="MS PGothic" charset="0"/>
                <a:cs typeface="MS PGothic" charset="0"/>
              </a:rPr>
              <a:t>(</a:t>
            </a:r>
            <a:r>
              <a:rPr lang="en-US" sz="2800" i="1" dirty="0">
                <a:ea typeface="MS PGothic" charset="0"/>
                <a:cs typeface="MS PGothic" charset="0"/>
              </a:rPr>
              <a:t>N-1</a:t>
            </a:r>
            <a:r>
              <a:rPr lang="en-US" sz="2800" dirty="0">
                <a:ea typeface="MS PGothic" charset="0"/>
                <a:cs typeface="MS PGothic" charset="0"/>
              </a:rPr>
              <a:t>) channels</a:t>
            </a:r>
          </a:p>
          <a:p>
            <a:pPr marL="285750" lvl="1">
              <a:buFont typeface="Arial"/>
              <a:buChar char="•"/>
              <a:defRPr/>
            </a:pPr>
            <a:r>
              <a:rPr lang="en-US" sz="2800" dirty="0">
                <a:solidFill>
                  <a:srgbClr val="FF9933"/>
                </a:solidFill>
                <a:ea typeface="MS PGothic" charset="0"/>
                <a:cs typeface="MS PGothic" charset="0"/>
              </a:rPr>
              <a:t>Starts recording </a:t>
            </a:r>
            <a:r>
              <a:rPr lang="en-US" sz="2800" dirty="0">
                <a:ea typeface="MS PGothic" charset="0"/>
                <a:cs typeface="MS PGothic" charset="0"/>
              </a:rPr>
              <a:t>the incoming messages on each of the incoming channels at P</a:t>
            </a:r>
            <a:r>
              <a:rPr lang="en-US" sz="2800" i="1" dirty="0">
                <a:ea typeface="MS PGothic" charset="0"/>
                <a:cs typeface="MS PGothic" charset="0"/>
              </a:rPr>
              <a:t>i</a:t>
            </a:r>
            <a:r>
              <a:rPr lang="en-US" sz="2800" dirty="0">
                <a:ea typeface="MS PGothic" charset="0"/>
                <a:cs typeface="MS PGothic" charset="0"/>
              </a:rPr>
              <a:t>:</a:t>
            </a:r>
            <a:r>
              <a:rPr lang="en-US" sz="2800" i="1" dirty="0">
                <a:ea typeface="MS PGothic" charset="0"/>
                <a:cs typeface="MS PGothic" charset="0"/>
              </a:rPr>
              <a:t> </a:t>
            </a:r>
            <a:r>
              <a:rPr lang="en-US" sz="2800" dirty="0" err="1">
                <a:ea typeface="MS PGothic" charset="0"/>
                <a:cs typeface="MS PGothic" charset="0"/>
              </a:rPr>
              <a:t>C</a:t>
            </a:r>
            <a:r>
              <a:rPr lang="en-US" sz="2800" i="1" baseline="-25000" dirty="0" err="1">
                <a:ea typeface="MS PGothic" charset="0"/>
                <a:cs typeface="MS PGothic" charset="0"/>
              </a:rPr>
              <a:t>j,i</a:t>
            </a:r>
            <a:r>
              <a:rPr lang="en-US" sz="2800" dirty="0">
                <a:ea typeface="MS PGothic" charset="0"/>
                <a:cs typeface="MS PGothic" charset="0"/>
              </a:rPr>
              <a:t> (for</a:t>
            </a:r>
            <a:r>
              <a:rPr lang="en-US" sz="2800" i="1" dirty="0">
                <a:ea typeface="MS PGothic" charset="0"/>
                <a:cs typeface="MS PGothic" charset="0"/>
              </a:rPr>
              <a:t> j=1 to N </a:t>
            </a:r>
            <a:r>
              <a:rPr lang="en-US" sz="2800" dirty="0">
                <a:ea typeface="MS PGothic" charset="0"/>
                <a:cs typeface="MS PGothic" charset="0"/>
              </a:rPr>
              <a:t>except </a:t>
            </a:r>
            <a:r>
              <a:rPr lang="en-US" sz="2800" i="1" dirty="0" err="1">
                <a:ea typeface="MS PGothic" charset="0"/>
                <a:cs typeface="MS PGothic" charset="0"/>
              </a:rPr>
              <a:t>i</a:t>
            </a:r>
            <a:r>
              <a:rPr lang="en-US" sz="2800" dirty="0">
                <a:ea typeface="MS PGothic" charset="0"/>
                <a:cs typeface="MS PGothic" charset="0"/>
              </a:rPr>
              <a:t>)</a:t>
            </a:r>
          </a:p>
        </p:txBody>
      </p:sp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x-none" dirty="0">
                <a:ea typeface="ＭＳ Ｐゴシック" charset="-128"/>
                <a:cs typeface="MS PGothic" charset="-128"/>
              </a:rPr>
              <a:t>C-L Global Snapshot Algorithm (1/2)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76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x-none" sz="2800" b="1" dirty="0">
                <a:ea typeface="ＭＳ Ｐゴシック" charset="-128"/>
                <a:cs typeface="MS PGothic" charset="-128"/>
              </a:rPr>
              <a:t>Whenever a process P</a:t>
            </a:r>
            <a:r>
              <a:rPr lang="en-US" altLang="x-none" sz="2800" b="1" i="1" dirty="0">
                <a:ea typeface="ＭＳ Ｐゴシック" charset="-128"/>
                <a:cs typeface="MS PGothic" charset="-128"/>
              </a:rPr>
              <a:t>i</a:t>
            </a:r>
            <a:r>
              <a:rPr lang="en-US" altLang="x-none" sz="2800" b="1" dirty="0">
                <a:ea typeface="ＭＳ Ｐゴシック" charset="-128"/>
                <a:cs typeface="MS PGothic" charset="-128"/>
              </a:rPr>
              <a:t> receives a Marker message on an incoming channel </a:t>
            </a:r>
            <a:r>
              <a:rPr lang="en-US" altLang="x-none" sz="2800" b="1" dirty="0" err="1">
                <a:ea typeface="ＭＳ Ｐゴシック" charset="-128"/>
                <a:cs typeface="MS PGothic" charset="-128"/>
              </a:rPr>
              <a:t>C</a:t>
            </a:r>
            <a:r>
              <a:rPr lang="en-US" altLang="x-none" sz="2800" b="1" i="1" baseline="-25000" dirty="0" err="1">
                <a:ea typeface="ＭＳ Ｐゴシック" charset="-128"/>
                <a:cs typeface="MS PGothic" charset="-128"/>
              </a:rPr>
              <a:t>k,i</a:t>
            </a:r>
            <a:endParaRPr lang="en-US" altLang="x-none" sz="2800" b="1" i="1" dirty="0">
              <a:ea typeface="ＭＳ Ｐゴシック" charset="-128"/>
              <a:cs typeface="MS PGothic" charset="-128"/>
            </a:endParaRPr>
          </a:p>
          <a:p>
            <a:pPr marL="0" indent="0"/>
            <a:r>
              <a:rPr lang="en-US" altLang="x-none" sz="2800" b="1" dirty="0">
                <a:ea typeface="ＭＳ Ｐゴシック" charset="-128"/>
                <a:cs typeface="MS PGothic" charset="-128"/>
              </a:rPr>
              <a:t> if</a:t>
            </a:r>
            <a:r>
              <a:rPr lang="en-US" altLang="x-none" sz="2800" dirty="0">
                <a:ea typeface="ＭＳ Ｐゴシック" charset="-128"/>
                <a:cs typeface="MS PGothic" charset="-128"/>
              </a:rPr>
              <a:t> (this is the first Marker P</a:t>
            </a:r>
            <a:r>
              <a:rPr lang="en-US" altLang="x-none" sz="2800" i="1" dirty="0">
                <a:ea typeface="ＭＳ Ｐゴシック" charset="-128"/>
                <a:cs typeface="MS PGothic" charset="-128"/>
              </a:rPr>
              <a:t>i</a:t>
            </a:r>
            <a:r>
              <a:rPr lang="en-US" altLang="x-none" sz="2800" dirty="0">
                <a:ea typeface="ＭＳ Ｐゴシック" charset="-128"/>
                <a:cs typeface="MS PGothic" charset="-128"/>
              </a:rPr>
              <a:t> is seeing) </a:t>
            </a:r>
          </a:p>
          <a:p>
            <a:pPr lvl="1"/>
            <a:r>
              <a:rPr lang="en-US" altLang="x-none" sz="2400" dirty="0">
                <a:ea typeface="MS PGothic" charset="-128"/>
                <a:cs typeface="MS PGothic" charset="-128"/>
              </a:rPr>
              <a:t>P</a:t>
            </a:r>
            <a:r>
              <a:rPr lang="en-US" altLang="x-none" sz="2400" i="1" dirty="0">
                <a:ea typeface="MS PGothic" charset="-128"/>
                <a:cs typeface="MS PGothic" charset="-128"/>
              </a:rPr>
              <a:t>i</a:t>
            </a:r>
            <a:r>
              <a:rPr lang="en-US" altLang="x-none" sz="2400" dirty="0">
                <a:ea typeface="MS PGothic" charset="-128"/>
                <a:cs typeface="MS PGothic" charset="-128"/>
              </a:rPr>
              <a:t> </a:t>
            </a:r>
            <a:r>
              <a:rPr lang="en-US" altLang="x-none" sz="2400" dirty="0">
                <a:solidFill>
                  <a:srgbClr val="3333CC"/>
                </a:solidFill>
                <a:ea typeface="MS PGothic" charset="-128"/>
                <a:cs typeface="MS PGothic" charset="-128"/>
              </a:rPr>
              <a:t>records</a:t>
            </a:r>
            <a:r>
              <a:rPr lang="en-US" altLang="x-none" sz="2400" dirty="0">
                <a:ea typeface="MS PGothic" charset="-128"/>
                <a:cs typeface="MS PGothic" charset="-128"/>
              </a:rPr>
              <a:t> its own state first</a:t>
            </a:r>
          </a:p>
          <a:p>
            <a:pPr lvl="1"/>
            <a:r>
              <a:rPr lang="en-US" altLang="x-none" sz="2400" dirty="0">
                <a:solidFill>
                  <a:srgbClr val="FF9933"/>
                </a:solidFill>
                <a:ea typeface="MS PGothic" charset="-128"/>
                <a:cs typeface="MS PGothic" charset="-128"/>
              </a:rPr>
              <a:t>Marks the state of channel </a:t>
            </a:r>
            <a:r>
              <a:rPr lang="en-US" altLang="x-none" sz="2400" dirty="0" err="1">
                <a:solidFill>
                  <a:srgbClr val="FF9933"/>
                </a:solidFill>
                <a:ea typeface="MS PGothic" charset="-128"/>
                <a:cs typeface="MS PGothic" charset="-128"/>
              </a:rPr>
              <a:t>C</a:t>
            </a:r>
            <a:r>
              <a:rPr lang="en-US" altLang="x-none" sz="2400" baseline="-25000" dirty="0" err="1">
                <a:solidFill>
                  <a:srgbClr val="FF9933"/>
                </a:solidFill>
                <a:ea typeface="MS PGothic" charset="-128"/>
                <a:cs typeface="MS PGothic" charset="-128"/>
              </a:rPr>
              <a:t>k,i</a:t>
            </a:r>
            <a:r>
              <a:rPr lang="en-US" altLang="x-none" sz="2400" dirty="0">
                <a:solidFill>
                  <a:srgbClr val="FF9933"/>
                </a:solidFill>
                <a:ea typeface="MS PGothic" charset="-128"/>
                <a:cs typeface="MS PGothic" charset="-128"/>
              </a:rPr>
              <a:t> as </a:t>
            </a:r>
            <a:r>
              <a:rPr lang="en-US" altLang="en-US" sz="2400" dirty="0">
                <a:solidFill>
                  <a:srgbClr val="FF9933"/>
                </a:solidFill>
                <a:ea typeface="MS PGothic" charset="-128"/>
                <a:cs typeface="MS PGothic" charset="-128"/>
              </a:rPr>
              <a:t>“</a:t>
            </a:r>
            <a:r>
              <a:rPr lang="en-US" altLang="x-none" sz="2400" dirty="0">
                <a:solidFill>
                  <a:srgbClr val="FF9933"/>
                </a:solidFill>
                <a:ea typeface="MS PGothic" charset="-128"/>
                <a:cs typeface="MS PGothic" charset="-128"/>
              </a:rPr>
              <a:t>empty”</a:t>
            </a:r>
          </a:p>
          <a:p>
            <a:pPr lvl="1"/>
            <a:r>
              <a:rPr lang="en-US" altLang="x-none" sz="2400" dirty="0">
                <a:ea typeface="MS PGothic" charset="-128"/>
                <a:cs typeface="MS PGothic" charset="-128"/>
              </a:rPr>
              <a:t>for</a:t>
            </a:r>
            <a:r>
              <a:rPr lang="en-US" altLang="x-none" sz="2400" i="1" dirty="0">
                <a:ea typeface="MS PGothic" charset="-128"/>
                <a:cs typeface="MS PGothic" charset="-128"/>
              </a:rPr>
              <a:t> j=1 to N </a:t>
            </a:r>
            <a:r>
              <a:rPr lang="en-US" altLang="x-none" sz="2400" dirty="0">
                <a:ea typeface="MS PGothic" charset="-128"/>
                <a:cs typeface="MS PGothic" charset="-128"/>
              </a:rPr>
              <a:t>except </a:t>
            </a:r>
            <a:r>
              <a:rPr lang="en-US" altLang="x-none" sz="2400" i="1" dirty="0" err="1">
                <a:ea typeface="MS PGothic" charset="-128"/>
                <a:cs typeface="MS PGothic" charset="-128"/>
              </a:rPr>
              <a:t>i</a:t>
            </a:r>
            <a:endParaRPr lang="en-US" altLang="x-none" sz="2400" i="1" dirty="0">
              <a:ea typeface="MS PGothic" charset="-128"/>
              <a:cs typeface="MS PGothic" charset="-128"/>
            </a:endParaRPr>
          </a:p>
          <a:p>
            <a:pPr lvl="2"/>
            <a:r>
              <a:rPr lang="en-US" altLang="x-none" sz="2400" dirty="0">
                <a:ea typeface="MS PGothic" charset="-128"/>
                <a:cs typeface="MS PGothic" charset="-128"/>
              </a:rPr>
              <a:t>P</a:t>
            </a:r>
            <a:r>
              <a:rPr lang="en-US" altLang="x-none" sz="2400" i="1" dirty="0">
                <a:ea typeface="MS PGothic" charset="-128"/>
                <a:cs typeface="MS PGothic" charset="-128"/>
              </a:rPr>
              <a:t>i</a:t>
            </a:r>
            <a:r>
              <a:rPr lang="en-US" altLang="x-none" sz="2400" dirty="0">
                <a:ea typeface="MS PGothic" charset="-128"/>
                <a:cs typeface="MS PGothic" charset="-128"/>
              </a:rPr>
              <a:t> </a:t>
            </a:r>
            <a:r>
              <a:rPr lang="en-US" altLang="x-none" sz="2400" dirty="0">
                <a:solidFill>
                  <a:srgbClr val="3333CC"/>
                </a:solidFill>
                <a:ea typeface="MS PGothic" charset="-128"/>
                <a:cs typeface="MS PGothic" charset="-128"/>
              </a:rPr>
              <a:t>sends</a:t>
            </a:r>
            <a:r>
              <a:rPr lang="en-US" altLang="x-none" sz="2400" dirty="0">
                <a:ea typeface="MS PGothic" charset="-128"/>
                <a:cs typeface="MS PGothic" charset="-128"/>
              </a:rPr>
              <a:t> out a Marker message on outgoing channel </a:t>
            </a:r>
            <a:r>
              <a:rPr lang="en-US" altLang="x-none" sz="2400" dirty="0" err="1">
                <a:ea typeface="MS PGothic" charset="-128"/>
                <a:cs typeface="MS PGothic" charset="-128"/>
              </a:rPr>
              <a:t>C</a:t>
            </a:r>
            <a:r>
              <a:rPr lang="en-US" altLang="x-none" sz="2400" i="1" baseline="-25000" dirty="0" err="1">
                <a:ea typeface="MS PGothic" charset="-128"/>
                <a:cs typeface="MS PGothic" charset="-128"/>
              </a:rPr>
              <a:t>i,j</a:t>
            </a:r>
            <a:r>
              <a:rPr lang="en-US" altLang="x-none" sz="2400" dirty="0">
                <a:ea typeface="MS PGothic" charset="-128"/>
                <a:cs typeface="MS PGothic" charset="-128"/>
              </a:rPr>
              <a:t> </a:t>
            </a:r>
          </a:p>
          <a:p>
            <a:pPr lvl="1"/>
            <a:r>
              <a:rPr lang="en-US" altLang="x-none" sz="2400" dirty="0">
                <a:solidFill>
                  <a:srgbClr val="FF9933"/>
                </a:solidFill>
                <a:ea typeface="MS PGothic" charset="-128"/>
                <a:cs typeface="MS PGothic" charset="-128"/>
              </a:rPr>
              <a:t>Starts recording </a:t>
            </a:r>
            <a:r>
              <a:rPr lang="en-US" altLang="x-none" sz="2400" dirty="0">
                <a:ea typeface="MS PGothic" charset="-128"/>
                <a:cs typeface="MS PGothic" charset="-128"/>
              </a:rPr>
              <a:t>the incoming messages on each of the incoming channels at P</a:t>
            </a:r>
            <a:r>
              <a:rPr lang="en-US" altLang="x-none" sz="2400" i="1" dirty="0">
                <a:ea typeface="MS PGothic" charset="-128"/>
                <a:cs typeface="MS PGothic" charset="-128"/>
              </a:rPr>
              <a:t>i</a:t>
            </a:r>
            <a:r>
              <a:rPr lang="en-US" altLang="x-none" sz="2400" dirty="0">
                <a:ea typeface="MS PGothic" charset="-128"/>
                <a:cs typeface="MS PGothic" charset="-128"/>
              </a:rPr>
              <a:t>:</a:t>
            </a:r>
            <a:r>
              <a:rPr lang="en-US" altLang="x-none" sz="2400" i="1" dirty="0">
                <a:ea typeface="MS PGothic" charset="-128"/>
                <a:cs typeface="MS PGothic" charset="-128"/>
              </a:rPr>
              <a:t> </a:t>
            </a:r>
            <a:r>
              <a:rPr lang="en-US" altLang="x-none" sz="2400" dirty="0" err="1">
                <a:ea typeface="MS PGothic" charset="-128"/>
                <a:cs typeface="MS PGothic" charset="-128"/>
              </a:rPr>
              <a:t>C</a:t>
            </a:r>
            <a:r>
              <a:rPr lang="en-US" altLang="x-none" sz="2400" i="1" baseline="-25000" dirty="0" err="1">
                <a:ea typeface="MS PGothic" charset="-128"/>
                <a:cs typeface="MS PGothic" charset="-128"/>
              </a:rPr>
              <a:t>j,i</a:t>
            </a:r>
            <a:r>
              <a:rPr lang="en-US" altLang="x-none" sz="2400" dirty="0">
                <a:ea typeface="MS PGothic" charset="-128"/>
                <a:cs typeface="MS PGothic" charset="-128"/>
              </a:rPr>
              <a:t> (for</a:t>
            </a:r>
            <a:r>
              <a:rPr lang="en-US" altLang="x-none" sz="2400" i="1" dirty="0">
                <a:ea typeface="MS PGothic" charset="-128"/>
                <a:cs typeface="MS PGothic" charset="-128"/>
              </a:rPr>
              <a:t> j=1 to N </a:t>
            </a:r>
            <a:r>
              <a:rPr lang="en-US" altLang="x-none" sz="2400" dirty="0">
                <a:ea typeface="MS PGothic" charset="-128"/>
                <a:cs typeface="MS PGothic" charset="-128"/>
              </a:rPr>
              <a:t>except </a:t>
            </a:r>
            <a:r>
              <a:rPr lang="en-US" altLang="x-none" sz="2400" i="1" dirty="0" err="1">
                <a:ea typeface="MS PGothic" charset="-128"/>
                <a:cs typeface="MS PGothic" charset="-128"/>
              </a:rPr>
              <a:t>i</a:t>
            </a:r>
            <a:r>
              <a:rPr lang="en-US" altLang="x-none" sz="2400" dirty="0">
                <a:ea typeface="MS PGothic" charset="-128"/>
                <a:cs typeface="MS PGothic" charset="-128"/>
              </a:rPr>
              <a:t> and </a:t>
            </a:r>
            <a:r>
              <a:rPr lang="en-US" altLang="x-none" sz="2400" i="1" dirty="0">
                <a:ea typeface="MS PGothic" charset="-128"/>
                <a:cs typeface="MS PGothic" charset="-128"/>
              </a:rPr>
              <a:t>k</a:t>
            </a:r>
            <a:r>
              <a:rPr lang="en-US" altLang="x-none" sz="2400" dirty="0">
                <a:ea typeface="MS PGothic" charset="-128"/>
                <a:cs typeface="MS PGothic" charset="-128"/>
              </a:rPr>
              <a:t>)</a:t>
            </a:r>
          </a:p>
          <a:p>
            <a:pPr marL="0" indent="0"/>
            <a:r>
              <a:rPr lang="en-US" altLang="x-none" sz="2800" b="1" dirty="0">
                <a:ea typeface="ＭＳ Ｐゴシック" charset="-128"/>
                <a:cs typeface="MS PGothic" charset="-128"/>
              </a:rPr>
              <a:t>  else </a:t>
            </a:r>
            <a:r>
              <a:rPr lang="en-US" altLang="x-none" sz="2800" dirty="0">
                <a:ea typeface="ＭＳ Ｐゴシック" charset="-128"/>
                <a:cs typeface="MS PGothic" charset="-128"/>
              </a:rPr>
              <a:t>/* already seen a Marker message */</a:t>
            </a:r>
          </a:p>
          <a:p>
            <a:pPr lvl="1"/>
            <a:r>
              <a:rPr lang="en-US" altLang="x-none" sz="2400" dirty="0">
                <a:solidFill>
                  <a:srgbClr val="3333CC"/>
                </a:solidFill>
                <a:ea typeface="MS PGothic" charset="-128"/>
                <a:cs typeface="MS PGothic" charset="-128"/>
              </a:rPr>
              <a:t>Mark</a:t>
            </a:r>
            <a:r>
              <a:rPr lang="en-US" altLang="x-none" sz="2400" dirty="0">
                <a:ea typeface="MS PGothic" charset="-128"/>
                <a:cs typeface="MS PGothic" charset="-128"/>
              </a:rPr>
              <a:t> the state of channel </a:t>
            </a:r>
            <a:r>
              <a:rPr lang="en-US" altLang="x-none" sz="2400" dirty="0" err="1">
                <a:ea typeface="MS PGothic" charset="-128"/>
                <a:cs typeface="MS PGothic" charset="-128"/>
              </a:rPr>
              <a:t>C</a:t>
            </a:r>
            <a:r>
              <a:rPr lang="en-US" altLang="x-none" sz="2400" i="1" baseline="-25000" dirty="0" err="1">
                <a:ea typeface="MS PGothic" charset="-128"/>
                <a:cs typeface="MS PGothic" charset="-128"/>
              </a:rPr>
              <a:t>k,i</a:t>
            </a:r>
            <a:r>
              <a:rPr lang="en-US" altLang="x-none" sz="2400" dirty="0">
                <a:ea typeface="MS PGothic" charset="-128"/>
                <a:cs typeface="MS PGothic" charset="-128"/>
              </a:rPr>
              <a:t> as all the messages that have arrived on it </a:t>
            </a:r>
            <a:r>
              <a:rPr lang="en-US" altLang="x-none" sz="2400" dirty="0">
                <a:solidFill>
                  <a:srgbClr val="FF9933"/>
                </a:solidFill>
                <a:ea typeface="MS PGothic" charset="-128"/>
                <a:cs typeface="MS PGothic" charset="-128"/>
              </a:rPr>
              <a:t>since recording was turned on for </a:t>
            </a:r>
            <a:r>
              <a:rPr lang="en-US" altLang="x-none" sz="2400" dirty="0" err="1">
                <a:ea typeface="MS PGothic" charset="-128"/>
                <a:cs typeface="MS PGothic" charset="-128"/>
              </a:rPr>
              <a:t>C</a:t>
            </a:r>
            <a:r>
              <a:rPr lang="en-US" altLang="x-none" sz="2400" i="1" baseline="-25000" dirty="0" err="1">
                <a:ea typeface="MS PGothic" charset="-128"/>
                <a:cs typeface="MS PGothic" charset="-128"/>
              </a:rPr>
              <a:t>k,i</a:t>
            </a:r>
            <a:endParaRPr lang="en-US" altLang="x-none" sz="2400" dirty="0">
              <a:solidFill>
                <a:srgbClr val="FF9933"/>
              </a:solidFill>
              <a:ea typeface="MS PGothic" charset="-128"/>
              <a:cs typeface="MS PGothic" charset="-128"/>
            </a:endParaRPr>
          </a:p>
          <a:p>
            <a:pPr marL="0" indent="0">
              <a:buNone/>
            </a:pPr>
            <a:endParaRPr lang="en-US" altLang="x-none" sz="2800" dirty="0">
              <a:ea typeface="ＭＳ Ｐゴシック" charset="-128"/>
              <a:cs typeface="MS PGothic" charset="-128"/>
            </a:endParaRPr>
          </a:p>
          <a:p>
            <a:pPr lvl="1"/>
            <a:endParaRPr lang="en-US" altLang="x-none" sz="2800" dirty="0">
              <a:ea typeface="MS PGothic" charset="-128"/>
              <a:cs typeface="MS PGothic" charset="-128"/>
            </a:endParaRPr>
          </a:p>
          <a:p>
            <a:pPr marL="0" indent="0"/>
            <a:endParaRPr lang="en-US" altLang="x-none" sz="2800" dirty="0">
              <a:ea typeface="ＭＳ Ｐゴシック" charset="-128"/>
              <a:cs typeface="MS PGothic" charset="-128"/>
            </a:endParaRPr>
          </a:p>
        </p:txBody>
      </p:sp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x-none" dirty="0">
                <a:ea typeface="ＭＳ Ｐゴシック" charset="-128"/>
                <a:cs typeface="MS PGothic" charset="-128"/>
              </a:rPr>
              <a:t>CL Global Snapshot </a:t>
            </a:r>
            <a:r>
              <a:rPr lang="en-US" altLang="x-none">
                <a:ea typeface="ＭＳ Ｐゴシック" charset="-128"/>
                <a:cs typeface="MS PGothic" charset="-128"/>
              </a:rPr>
              <a:t>Algorithm (2/2</a:t>
            </a:r>
            <a:r>
              <a:rPr lang="en-US" altLang="x-none" dirty="0">
                <a:ea typeface="ＭＳ Ｐゴシック" charset="-128"/>
                <a:cs typeface="MS PGothic" charset="-128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32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Today</a:t>
            </a:r>
            <a:endParaRPr lang="en-US" altLang="en-US" dirty="0"/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Distributed Snapshots and Global State</a:t>
            </a:r>
            <a:endParaRPr lang="en-US" altLang="en-US" sz="2800" b="1" dirty="0"/>
          </a:p>
          <a:p>
            <a:pPr marL="514350" indent="-514350">
              <a:buFont typeface="+mj-lt"/>
              <a:buAutoNum type="arabicPeriod"/>
            </a:pPr>
            <a:endParaRPr lang="en-US" alt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Chandy-Lamport</a:t>
            </a:r>
            <a:r>
              <a:rPr lang="en-US" alt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algorithm</a:t>
            </a:r>
          </a:p>
          <a:p>
            <a:pPr marL="514350" indent="-514350">
              <a:buFont typeface="+mj-lt"/>
              <a:buAutoNum type="arabicPeriod"/>
            </a:pPr>
            <a:endParaRPr lang="en-US" alt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sz="2800" b="1" dirty="0"/>
              <a:t>Reasoning about C-L: Consistent Cuts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7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state as cut of system’s execution</a:t>
            </a:r>
          </a:p>
        </p:txBody>
      </p:sp>
      <p:sp>
        <p:nvSpPr>
          <p:cNvPr id="6" name="Process 5"/>
          <p:cNvSpPr/>
          <p:nvPr/>
        </p:nvSpPr>
        <p:spPr>
          <a:xfrm>
            <a:off x="152400" y="1779821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7" name="Process 6"/>
          <p:cNvSpPr/>
          <p:nvPr/>
        </p:nvSpPr>
        <p:spPr>
          <a:xfrm>
            <a:off x="152400" y="3020527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8" name="Process 7"/>
          <p:cNvSpPr/>
          <p:nvPr/>
        </p:nvSpPr>
        <p:spPr>
          <a:xfrm>
            <a:off x="152400" y="4263550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P3</a:t>
            </a:r>
          </a:p>
        </p:txBody>
      </p:sp>
      <p:cxnSp>
        <p:nvCxnSpPr>
          <p:cNvPr id="9" name="Straight Arrow Connector 8"/>
          <p:cNvCxnSpPr>
            <a:stCxn id="10" idx="3"/>
          </p:cNvCxnSpPr>
          <p:nvPr/>
        </p:nvCxnSpPr>
        <p:spPr>
          <a:xfrm flipV="1">
            <a:off x="733859" y="2036956"/>
            <a:ext cx="7540346" cy="33595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1" idx="3"/>
          </p:cNvCxnSpPr>
          <p:nvPr/>
        </p:nvCxnSpPr>
        <p:spPr>
          <a:xfrm flipV="1">
            <a:off x="736176" y="3294459"/>
            <a:ext cx="7538029" cy="17956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33859" y="4551962"/>
            <a:ext cx="7542663" cy="2318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 rot="19950626">
            <a:off x="1130065" y="1977622"/>
            <a:ext cx="185854" cy="18585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43668" y="2070549"/>
            <a:ext cx="527825" cy="122391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207941" y="3320233"/>
            <a:ext cx="1241503" cy="1213775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rot="19950626">
            <a:off x="4076878" y="1960827"/>
            <a:ext cx="185854" cy="18585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Oval 20"/>
          <p:cNvSpPr/>
          <p:nvPr/>
        </p:nvSpPr>
        <p:spPr>
          <a:xfrm rot="19950626">
            <a:off x="4536434" y="4441081"/>
            <a:ext cx="185854" cy="18585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185317" y="2075617"/>
            <a:ext cx="583581" cy="1221596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511027" y="2060131"/>
            <a:ext cx="1057487" cy="2473877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37684" y="1567277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81332" y="1565205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84497" y="1541710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97502" y="1545013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93399" y="3328052"/>
            <a:ext cx="356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74628" y="2848482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F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93598" y="3331423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37681" y="4572234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H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7" name="Curved Connector 36"/>
          <p:cNvCxnSpPr/>
          <p:nvPr/>
        </p:nvCxnSpPr>
        <p:spPr>
          <a:xfrm rot="5400000">
            <a:off x="1092041" y="3200868"/>
            <a:ext cx="3659159" cy="535259"/>
          </a:xfrm>
          <a:prstGeom prst="curvedConnector3">
            <a:avLst/>
          </a:prstGeom>
          <a:ln w="57150">
            <a:solidFill>
              <a:schemeClr val="accent5">
                <a:lumMod val="75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D0E9221-224D-6543-8083-CA9037EE7E7B}"/>
              </a:ext>
            </a:extLst>
          </p:cNvPr>
          <p:cNvSpPr txBox="1"/>
          <p:nvPr/>
        </p:nvSpPr>
        <p:spPr>
          <a:xfrm>
            <a:off x="532501" y="5630272"/>
            <a:ext cx="7645222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Cut</a:t>
            </a: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 = { The last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event</a:t>
            </a: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 of each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process</a:t>
            </a: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, and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message</a:t>
            </a: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 of each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channel</a:t>
            </a: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 that is in the cut }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58AFD2-1B2D-D047-8E09-25FC18899DF6}"/>
              </a:ext>
            </a:extLst>
          </p:cNvPr>
          <p:cNvSpPr txBox="1"/>
          <p:nvPr/>
        </p:nvSpPr>
        <p:spPr>
          <a:xfrm>
            <a:off x="7296109" y="4901198"/>
            <a:ext cx="1104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Time →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F3BDF99-E97F-774F-A118-0E3A945FF7EB}"/>
              </a:ext>
            </a:extLst>
          </p:cNvPr>
          <p:cNvSpPr txBox="1"/>
          <p:nvPr/>
        </p:nvSpPr>
        <p:spPr>
          <a:xfrm>
            <a:off x="2653386" y="4735556"/>
            <a:ext cx="3403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Snapshot of global state: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 a subset of its global history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0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Global states and cuts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b="1" i="1" dirty="0">
                <a:solidFill>
                  <a:schemeClr val="accent6">
                    <a:lumMod val="75000"/>
                  </a:schemeClr>
                </a:solidFill>
              </a:rPr>
              <a:t>Global state </a:t>
            </a:r>
            <a:r>
              <a:rPr lang="en-US" altLang="x-none" dirty="0"/>
              <a:t>is a </a:t>
            </a:r>
            <a:r>
              <a:rPr lang="en-US" altLang="x-none" i="1" dirty="0"/>
              <a:t>n</a:t>
            </a:r>
            <a:r>
              <a:rPr lang="en-US" altLang="x-none" dirty="0"/>
              <a:t>-tuple of local states (one per process </a:t>
            </a:r>
            <a:r>
              <a:rPr lang="en-US" altLang="x-none" b="1" dirty="0"/>
              <a:t>and</a:t>
            </a:r>
            <a:r>
              <a:rPr lang="en-US" altLang="x-none" dirty="0"/>
              <a:t> channel)</a:t>
            </a:r>
          </a:p>
          <a:p>
            <a:pPr>
              <a:lnSpc>
                <a:spcPct val="90000"/>
              </a:lnSpc>
            </a:pPr>
            <a:endParaRPr lang="en-US" altLang="x-none" dirty="0"/>
          </a:p>
          <a:p>
            <a:pPr>
              <a:lnSpc>
                <a:spcPct val="90000"/>
              </a:lnSpc>
            </a:pPr>
            <a:r>
              <a:rPr lang="en-US" altLang="x-none" dirty="0"/>
              <a:t>A </a:t>
            </a:r>
            <a:r>
              <a:rPr lang="en-US" altLang="x-none" b="1" dirty="0">
                <a:solidFill>
                  <a:schemeClr val="accent6">
                    <a:lumMod val="75000"/>
                  </a:schemeClr>
                </a:solidFill>
              </a:rPr>
              <a:t>cut</a:t>
            </a:r>
            <a:r>
              <a:rPr lang="en-US" altLang="x-none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x-none" dirty="0"/>
              <a:t>is a subset of the global history that contains an initial prefix of each local state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Therefore every cut is a natural global state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Intuitively, a cut </a:t>
            </a:r>
            <a:r>
              <a:rPr lang="en-US" altLang="x-none" b="1" dirty="0"/>
              <a:t>partitions</a:t>
            </a:r>
            <a:r>
              <a:rPr lang="en-US" altLang="x-none" dirty="0"/>
              <a:t> the space time diagram along the time axis</a:t>
            </a:r>
          </a:p>
          <a:p>
            <a:pPr>
              <a:lnSpc>
                <a:spcPct val="90000"/>
              </a:lnSpc>
            </a:pPr>
            <a:endParaRPr lang="en-US" altLang="x-none" dirty="0"/>
          </a:p>
          <a:p>
            <a:pPr>
              <a:lnSpc>
                <a:spcPct val="90000"/>
              </a:lnSpc>
            </a:pPr>
            <a:r>
              <a:rPr lang="en-US" altLang="x-none" b="1" i="1" dirty="0">
                <a:solidFill>
                  <a:schemeClr val="accent6">
                    <a:lumMod val="75000"/>
                  </a:schemeClr>
                </a:solidFill>
              </a:rPr>
              <a:t>Cut</a:t>
            </a:r>
            <a:r>
              <a:rPr lang="en-US" altLang="x-none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x-none" dirty="0"/>
              <a:t>= { The last </a:t>
            </a:r>
            <a:r>
              <a:rPr lang="en-US" altLang="x-none" b="1" dirty="0"/>
              <a:t>event</a:t>
            </a:r>
            <a:r>
              <a:rPr lang="en-US" altLang="x-none" dirty="0"/>
              <a:t> of each </a:t>
            </a:r>
            <a:r>
              <a:rPr lang="en-US" altLang="x-none" b="1" dirty="0"/>
              <a:t>process,</a:t>
            </a:r>
            <a:r>
              <a:rPr lang="en-US" altLang="x-none" dirty="0"/>
              <a:t> and </a:t>
            </a:r>
            <a:r>
              <a:rPr lang="en-US" altLang="x-none" b="1" dirty="0"/>
              <a:t>message</a:t>
            </a:r>
            <a:r>
              <a:rPr lang="en-US" altLang="x-none" dirty="0"/>
              <a:t> of each </a:t>
            </a:r>
            <a:r>
              <a:rPr lang="en-US" altLang="x-none" b="1" dirty="0"/>
              <a:t>channel</a:t>
            </a:r>
            <a:r>
              <a:rPr lang="en-US" altLang="x-none" dirty="0"/>
              <a:t> that is in the cut }</a:t>
            </a:r>
          </a:p>
        </p:txBody>
      </p:sp>
    </p:spTree>
    <p:extLst>
      <p:ext uri="{BB962C8B-B14F-4D97-AF65-F5344CB8AC3E}">
        <p14:creationId xmlns:p14="http://schemas.microsoft.com/office/powerpoint/2010/main" val="2502695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consistent cut </a:t>
            </a:r>
            <a:r>
              <a:rPr lang="en-US" dirty="0"/>
              <a:t>is a cut that </a:t>
            </a:r>
            <a:r>
              <a:rPr lang="en-US" b="1" dirty="0"/>
              <a:t>respects causality of events</a:t>
            </a:r>
          </a:p>
          <a:p>
            <a:endParaRPr lang="en-US" dirty="0"/>
          </a:p>
          <a:p>
            <a:r>
              <a:rPr lang="en-US" dirty="0"/>
              <a:t>A cut </a:t>
            </a:r>
            <a:r>
              <a:rPr lang="en-US" b="1" dirty="0"/>
              <a:t>C</a:t>
            </a:r>
            <a:r>
              <a:rPr lang="en-US" dirty="0"/>
              <a:t> is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consistent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when: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For each pair of events </a:t>
            </a:r>
            <a:r>
              <a:rPr lang="en-US" b="1" dirty="0"/>
              <a:t>x</a:t>
            </a:r>
            <a:r>
              <a:rPr lang="en-US" dirty="0"/>
              <a:t> and </a:t>
            </a:r>
            <a:r>
              <a:rPr lang="en-US" b="1" dirty="0"/>
              <a:t>y</a:t>
            </a:r>
            <a:r>
              <a:rPr lang="en-US" dirty="0"/>
              <a:t>, if: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b="1" dirty="0"/>
              <a:t>y</a:t>
            </a:r>
            <a:r>
              <a:rPr lang="en-US" dirty="0"/>
              <a:t> is in the cut, and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b="1" dirty="0"/>
              <a:t>x </a:t>
            </a:r>
            <a:r>
              <a:rPr lang="en-US" dirty="0">
                <a:sym typeface="Wingdings"/>
              </a:rPr>
              <a:t> </a:t>
            </a:r>
            <a:r>
              <a:rPr lang="en-US" b="1" dirty="0">
                <a:sym typeface="Wingdings"/>
              </a:rPr>
              <a:t>y,</a:t>
            </a:r>
          </a:p>
          <a:p>
            <a:pPr lvl="1"/>
            <a:r>
              <a:rPr lang="en-US" dirty="0">
                <a:sym typeface="Wingdings"/>
              </a:rPr>
              <a:t>then, event </a:t>
            </a:r>
            <a:r>
              <a:rPr lang="en-US" b="1" dirty="0">
                <a:sym typeface="Wingdings"/>
              </a:rPr>
              <a:t>x</a:t>
            </a:r>
            <a:r>
              <a:rPr lang="en-US" dirty="0">
                <a:sym typeface="Wingdings"/>
              </a:rPr>
              <a:t> is also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in the cut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Consistent versus inconsistent cuts</a:t>
            </a:r>
          </a:p>
        </p:txBody>
      </p:sp>
    </p:spTree>
    <p:extLst>
      <p:ext uri="{BB962C8B-B14F-4D97-AF65-F5344CB8AC3E}">
        <p14:creationId xmlns:p14="http://schemas.microsoft.com/office/powerpoint/2010/main" val="296948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Consistent versus inconsistent cuts</a:t>
            </a:r>
          </a:p>
        </p:txBody>
      </p:sp>
      <p:sp>
        <p:nvSpPr>
          <p:cNvPr id="6" name="Process 5"/>
          <p:cNvSpPr/>
          <p:nvPr/>
        </p:nvSpPr>
        <p:spPr>
          <a:xfrm>
            <a:off x="152400" y="1779821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7" name="Process 6"/>
          <p:cNvSpPr/>
          <p:nvPr/>
        </p:nvSpPr>
        <p:spPr>
          <a:xfrm>
            <a:off x="152400" y="3020527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8" name="Process 7"/>
          <p:cNvSpPr/>
          <p:nvPr/>
        </p:nvSpPr>
        <p:spPr>
          <a:xfrm>
            <a:off x="152400" y="4263550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P3</a:t>
            </a:r>
          </a:p>
        </p:txBody>
      </p:sp>
      <p:cxnSp>
        <p:nvCxnSpPr>
          <p:cNvPr id="9" name="Straight Arrow Connector 8"/>
          <p:cNvCxnSpPr>
            <a:stCxn id="10" idx="3"/>
          </p:cNvCxnSpPr>
          <p:nvPr/>
        </p:nvCxnSpPr>
        <p:spPr>
          <a:xfrm flipV="1">
            <a:off x="733859" y="2036956"/>
            <a:ext cx="7540346" cy="33595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1" idx="3"/>
          </p:cNvCxnSpPr>
          <p:nvPr/>
        </p:nvCxnSpPr>
        <p:spPr>
          <a:xfrm flipV="1">
            <a:off x="736176" y="3294459"/>
            <a:ext cx="7538029" cy="17956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33859" y="4551962"/>
            <a:ext cx="7542663" cy="2318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 rot="19950626">
            <a:off x="1130065" y="1977622"/>
            <a:ext cx="185854" cy="18585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43668" y="2070549"/>
            <a:ext cx="527825" cy="122391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207941" y="3320233"/>
            <a:ext cx="1241503" cy="1213775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rot="19950626">
            <a:off x="4076878" y="1960827"/>
            <a:ext cx="185854" cy="18585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Oval 20"/>
          <p:cNvSpPr/>
          <p:nvPr/>
        </p:nvSpPr>
        <p:spPr>
          <a:xfrm rot="19950626">
            <a:off x="4536434" y="4441081"/>
            <a:ext cx="185854" cy="18585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185317" y="2075617"/>
            <a:ext cx="583581" cy="1221596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511027" y="2060131"/>
            <a:ext cx="1057487" cy="2473877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37684" y="1567277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81332" y="1565205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84497" y="1541710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97502" y="1545013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93399" y="3328052"/>
            <a:ext cx="356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74628" y="2848482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F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93598" y="3331423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37681" y="4572234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H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385997" y="1638918"/>
            <a:ext cx="2543715" cy="4364576"/>
            <a:chOff x="1385997" y="1638918"/>
            <a:chExt cx="2543715" cy="4364576"/>
          </a:xfrm>
        </p:grpSpPr>
        <p:cxnSp>
          <p:nvCxnSpPr>
            <p:cNvPr id="37" name="Curved Connector 36"/>
            <p:cNvCxnSpPr/>
            <p:nvPr/>
          </p:nvCxnSpPr>
          <p:spPr>
            <a:xfrm rot="5400000">
              <a:off x="1092041" y="3200868"/>
              <a:ext cx="3659159" cy="535259"/>
            </a:xfrm>
            <a:prstGeom prst="curvedConnector3">
              <a:avLst/>
            </a:prstGeom>
            <a:ln w="57150">
              <a:solidFill>
                <a:schemeClr val="accent5">
                  <a:lumMod val="75000"/>
                </a:schemeClr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1385997" y="5295608"/>
              <a:ext cx="25437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Consistent: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 H </a:t>
              </a:r>
              <a:r>
                <a:rPr lang="en-US" dirty="0">
                  <a:latin typeface="Arial" charset="0"/>
                  <a:ea typeface="Arial" charset="0"/>
                  <a:cs typeface="Arial" charset="0"/>
                  <a:sym typeface="Wingdings"/>
                </a:rPr>
                <a:t> F and H in the cut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840390" y="1687551"/>
            <a:ext cx="3047239" cy="4168996"/>
            <a:chOff x="4840390" y="1687551"/>
            <a:chExt cx="3047239" cy="4168996"/>
          </a:xfrm>
        </p:grpSpPr>
        <p:sp>
          <p:nvSpPr>
            <p:cNvPr id="39" name="Freeform 38"/>
            <p:cNvSpPr/>
            <p:nvPr/>
          </p:nvSpPr>
          <p:spPr>
            <a:xfrm>
              <a:off x="4840390" y="1687551"/>
              <a:ext cx="1426595" cy="3404839"/>
            </a:xfrm>
            <a:custGeom>
              <a:avLst/>
              <a:gdLst>
                <a:gd name="connsiteX0" fmla="*/ 1010283 w 1426595"/>
                <a:gd name="connsiteY0" fmla="*/ 3404839 h 3404839"/>
                <a:gd name="connsiteX1" fmla="*/ 51278 w 1426595"/>
                <a:gd name="connsiteY1" fmla="*/ 2074127 h 3404839"/>
                <a:gd name="connsiteX2" fmla="*/ 229698 w 1426595"/>
                <a:gd name="connsiteY2" fmla="*/ 1167161 h 3404839"/>
                <a:gd name="connsiteX3" fmla="*/ 1069756 w 1426595"/>
                <a:gd name="connsiteY3" fmla="*/ 840059 h 3404839"/>
                <a:gd name="connsiteX4" fmla="*/ 1426595 w 1426595"/>
                <a:gd name="connsiteY4" fmla="*/ 0 h 340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6595" h="3404839">
                  <a:moveTo>
                    <a:pt x="1010283" y="3404839"/>
                  </a:moveTo>
                  <a:cubicBezTo>
                    <a:pt x="595829" y="2925956"/>
                    <a:pt x="181376" y="2447073"/>
                    <a:pt x="51278" y="2074127"/>
                  </a:cubicBezTo>
                  <a:cubicBezTo>
                    <a:pt x="-78820" y="1701181"/>
                    <a:pt x="59952" y="1372839"/>
                    <a:pt x="229698" y="1167161"/>
                  </a:cubicBezTo>
                  <a:cubicBezTo>
                    <a:pt x="399444" y="961483"/>
                    <a:pt x="870273" y="1034586"/>
                    <a:pt x="1069756" y="840059"/>
                  </a:cubicBezTo>
                  <a:cubicBezTo>
                    <a:pt x="1269239" y="645532"/>
                    <a:pt x="1347917" y="322766"/>
                    <a:pt x="1426595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840390" y="5148661"/>
              <a:ext cx="30472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Inconsistent: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 G </a:t>
              </a:r>
              <a:r>
                <a:rPr lang="en-US" dirty="0">
                  <a:latin typeface="Arial" charset="0"/>
                  <a:ea typeface="Arial" charset="0"/>
                  <a:cs typeface="Arial" charset="0"/>
                  <a:sym typeface="Wingdings"/>
                </a:rPr>
                <a:t> D but only D is in the cut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375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C-L returns a consistent cut</a:t>
            </a:r>
          </a:p>
        </p:txBody>
      </p:sp>
      <p:sp>
        <p:nvSpPr>
          <p:cNvPr id="6" name="Process 5"/>
          <p:cNvSpPr/>
          <p:nvPr/>
        </p:nvSpPr>
        <p:spPr>
          <a:xfrm>
            <a:off x="152400" y="1779821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7" name="Process 6"/>
          <p:cNvSpPr/>
          <p:nvPr/>
        </p:nvSpPr>
        <p:spPr>
          <a:xfrm>
            <a:off x="152400" y="3020527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8" name="Process 7"/>
          <p:cNvSpPr/>
          <p:nvPr/>
        </p:nvSpPr>
        <p:spPr>
          <a:xfrm>
            <a:off x="152400" y="4263550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P3</a:t>
            </a:r>
          </a:p>
        </p:txBody>
      </p:sp>
      <p:cxnSp>
        <p:nvCxnSpPr>
          <p:cNvPr id="9" name="Straight Arrow Connector 8"/>
          <p:cNvCxnSpPr>
            <a:stCxn id="10" idx="3"/>
          </p:cNvCxnSpPr>
          <p:nvPr/>
        </p:nvCxnSpPr>
        <p:spPr>
          <a:xfrm flipV="1">
            <a:off x="733859" y="2036956"/>
            <a:ext cx="7540346" cy="33595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1" idx="3"/>
          </p:cNvCxnSpPr>
          <p:nvPr/>
        </p:nvCxnSpPr>
        <p:spPr>
          <a:xfrm flipV="1">
            <a:off x="736176" y="3294459"/>
            <a:ext cx="7538029" cy="17956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33859" y="4551962"/>
            <a:ext cx="7542663" cy="2318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 rot="19950626">
            <a:off x="1130065" y="1977622"/>
            <a:ext cx="185854" cy="18585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43668" y="2070549"/>
            <a:ext cx="527825" cy="122391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207941" y="3320233"/>
            <a:ext cx="1241503" cy="1213775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rot="19950626">
            <a:off x="4076878" y="1960827"/>
            <a:ext cx="185854" cy="18585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Oval 20"/>
          <p:cNvSpPr/>
          <p:nvPr/>
        </p:nvSpPr>
        <p:spPr>
          <a:xfrm rot="19950626">
            <a:off x="4536434" y="4441081"/>
            <a:ext cx="185854" cy="18585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185317" y="2075617"/>
            <a:ext cx="583581" cy="1221596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511027" y="2060131"/>
            <a:ext cx="1057487" cy="2473877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37684" y="1567277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81332" y="1565205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84497" y="1541710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97502" y="1545013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93399" y="3328052"/>
            <a:ext cx="356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74628" y="2848482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F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93598" y="3331423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37681" y="4572234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H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4840390" y="1687551"/>
            <a:ext cx="3047239" cy="4168996"/>
            <a:chOff x="4840390" y="1687551"/>
            <a:chExt cx="3047239" cy="4168996"/>
          </a:xfrm>
        </p:grpSpPr>
        <p:sp>
          <p:nvSpPr>
            <p:cNvPr id="39" name="Freeform 38"/>
            <p:cNvSpPr/>
            <p:nvPr/>
          </p:nvSpPr>
          <p:spPr>
            <a:xfrm>
              <a:off x="4840390" y="1687551"/>
              <a:ext cx="1426595" cy="3404839"/>
            </a:xfrm>
            <a:custGeom>
              <a:avLst/>
              <a:gdLst>
                <a:gd name="connsiteX0" fmla="*/ 1010283 w 1426595"/>
                <a:gd name="connsiteY0" fmla="*/ 3404839 h 3404839"/>
                <a:gd name="connsiteX1" fmla="*/ 51278 w 1426595"/>
                <a:gd name="connsiteY1" fmla="*/ 2074127 h 3404839"/>
                <a:gd name="connsiteX2" fmla="*/ 229698 w 1426595"/>
                <a:gd name="connsiteY2" fmla="*/ 1167161 h 3404839"/>
                <a:gd name="connsiteX3" fmla="*/ 1069756 w 1426595"/>
                <a:gd name="connsiteY3" fmla="*/ 840059 h 3404839"/>
                <a:gd name="connsiteX4" fmla="*/ 1426595 w 1426595"/>
                <a:gd name="connsiteY4" fmla="*/ 0 h 340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6595" h="3404839">
                  <a:moveTo>
                    <a:pt x="1010283" y="3404839"/>
                  </a:moveTo>
                  <a:cubicBezTo>
                    <a:pt x="595829" y="2925956"/>
                    <a:pt x="181376" y="2447073"/>
                    <a:pt x="51278" y="2074127"/>
                  </a:cubicBezTo>
                  <a:cubicBezTo>
                    <a:pt x="-78820" y="1701181"/>
                    <a:pt x="59952" y="1372839"/>
                    <a:pt x="229698" y="1167161"/>
                  </a:cubicBezTo>
                  <a:cubicBezTo>
                    <a:pt x="399444" y="961483"/>
                    <a:pt x="870273" y="1034586"/>
                    <a:pt x="1069756" y="840059"/>
                  </a:cubicBezTo>
                  <a:cubicBezTo>
                    <a:pt x="1269239" y="645532"/>
                    <a:pt x="1347917" y="322766"/>
                    <a:pt x="1426595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840390" y="5148661"/>
              <a:ext cx="30472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Inconsistent: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 G </a:t>
              </a:r>
              <a:r>
                <a:rPr lang="en-US" dirty="0">
                  <a:latin typeface="Arial" charset="0"/>
                  <a:ea typeface="Arial" charset="0"/>
                  <a:cs typeface="Arial" charset="0"/>
                  <a:sym typeface="Wingdings"/>
                </a:rPr>
                <a:t> D but only D is in the cut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4" name="Rounded Rectangular Callout 3"/>
          <p:cNvSpPr/>
          <p:nvPr/>
        </p:nvSpPr>
        <p:spPr>
          <a:xfrm>
            <a:off x="5377036" y="3422540"/>
            <a:ext cx="2163336" cy="837534"/>
          </a:xfrm>
          <a:prstGeom prst="wedgeRoundRectCallout">
            <a:avLst>
              <a:gd name="adj1" fmla="val -35953"/>
              <a:gd name="adj2" fmla="val 117533"/>
              <a:gd name="adj3" fmla="val 16667"/>
            </a:avLst>
          </a:prstGeom>
          <a:solidFill>
            <a:srgbClr val="FFFF00">
              <a:alpha val="82000"/>
            </a:srgb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0" dirty="0">
                <a:solidFill>
                  <a:schemeClr val="tx1"/>
                </a:solidFill>
                <a:latin typeface="+mn-lt"/>
              </a:rPr>
              <a:t>C-L </a:t>
            </a:r>
            <a:r>
              <a:rPr lang="en-US" sz="2400" i="1" dirty="0">
                <a:solidFill>
                  <a:schemeClr val="tx1"/>
                </a:solidFill>
                <a:latin typeface="+mn-lt"/>
              </a:rPr>
              <a:t>can’t</a:t>
            </a:r>
            <a:r>
              <a:rPr lang="en-US" sz="2400" b="0" dirty="0">
                <a:solidFill>
                  <a:schemeClr val="tx1"/>
                </a:solidFill>
                <a:latin typeface="+mn-lt"/>
              </a:rPr>
              <a:t> return this cut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2501" y="5986299"/>
            <a:ext cx="764522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C-L </a:t>
            </a: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ensures that if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D </a:t>
            </a: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is in the cut, then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G </a:t>
            </a: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is in the cut</a:t>
            </a:r>
          </a:p>
        </p:txBody>
      </p:sp>
    </p:spTree>
    <p:extLst>
      <p:ext uri="{BB962C8B-B14F-4D97-AF65-F5344CB8AC3E}">
        <p14:creationId xmlns:p14="http://schemas.microsoft.com/office/powerpoint/2010/main" val="2709736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C-L </a:t>
            </a:r>
            <a:r>
              <a:rPr lang="en-US" dirty="0">
                <a:solidFill>
                  <a:srgbClr val="FF0000"/>
                </a:solidFill>
              </a:rPr>
              <a:t>can’t</a:t>
            </a:r>
            <a:r>
              <a:rPr lang="en-US" dirty="0"/>
              <a:t> return this inconsistent cut</a:t>
            </a:r>
          </a:p>
        </p:txBody>
      </p:sp>
      <p:sp>
        <p:nvSpPr>
          <p:cNvPr id="6" name="Process 5"/>
          <p:cNvSpPr/>
          <p:nvPr/>
        </p:nvSpPr>
        <p:spPr>
          <a:xfrm>
            <a:off x="152400" y="1779821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7" name="Process 6"/>
          <p:cNvSpPr/>
          <p:nvPr/>
        </p:nvSpPr>
        <p:spPr>
          <a:xfrm>
            <a:off x="152400" y="3020527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8" name="Process 7"/>
          <p:cNvSpPr/>
          <p:nvPr/>
        </p:nvSpPr>
        <p:spPr>
          <a:xfrm>
            <a:off x="152400" y="4263550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P3</a:t>
            </a:r>
          </a:p>
        </p:txBody>
      </p:sp>
      <p:cxnSp>
        <p:nvCxnSpPr>
          <p:cNvPr id="9" name="Straight Arrow Connector 8"/>
          <p:cNvCxnSpPr>
            <a:stCxn id="10" idx="3"/>
          </p:cNvCxnSpPr>
          <p:nvPr/>
        </p:nvCxnSpPr>
        <p:spPr>
          <a:xfrm flipV="1">
            <a:off x="733859" y="2036956"/>
            <a:ext cx="7540346" cy="33595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1" idx="3"/>
          </p:cNvCxnSpPr>
          <p:nvPr/>
        </p:nvCxnSpPr>
        <p:spPr>
          <a:xfrm flipV="1">
            <a:off x="736176" y="3294459"/>
            <a:ext cx="7538029" cy="17956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33859" y="4551962"/>
            <a:ext cx="7542663" cy="2318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 rot="19950626">
            <a:off x="1130065" y="1977622"/>
            <a:ext cx="185854" cy="18585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43668" y="2070549"/>
            <a:ext cx="527825" cy="122391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207941" y="3320233"/>
            <a:ext cx="1241503" cy="1213775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rot="19950626">
            <a:off x="4076878" y="1960827"/>
            <a:ext cx="185854" cy="18585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Oval 20"/>
          <p:cNvSpPr/>
          <p:nvPr/>
        </p:nvSpPr>
        <p:spPr>
          <a:xfrm rot="19950626">
            <a:off x="4536434" y="4441081"/>
            <a:ext cx="185854" cy="18585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185317" y="2075617"/>
            <a:ext cx="583581" cy="1221596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511027" y="2060131"/>
            <a:ext cx="1057487" cy="2473877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37684" y="1567277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81332" y="1565205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84497" y="1541710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97502" y="1545013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93399" y="3328052"/>
            <a:ext cx="356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74628" y="2848482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F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93598" y="3331423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37681" y="4572234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H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4840390" y="1687551"/>
            <a:ext cx="1426595" cy="3404839"/>
          </a:xfrm>
          <a:custGeom>
            <a:avLst/>
            <a:gdLst>
              <a:gd name="connsiteX0" fmla="*/ 1010283 w 1426595"/>
              <a:gd name="connsiteY0" fmla="*/ 3404839 h 3404839"/>
              <a:gd name="connsiteX1" fmla="*/ 51278 w 1426595"/>
              <a:gd name="connsiteY1" fmla="*/ 2074127 h 3404839"/>
              <a:gd name="connsiteX2" fmla="*/ 229698 w 1426595"/>
              <a:gd name="connsiteY2" fmla="*/ 1167161 h 3404839"/>
              <a:gd name="connsiteX3" fmla="*/ 1069756 w 1426595"/>
              <a:gd name="connsiteY3" fmla="*/ 840059 h 3404839"/>
              <a:gd name="connsiteX4" fmla="*/ 1426595 w 1426595"/>
              <a:gd name="connsiteY4" fmla="*/ 0 h 3404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6595" h="3404839">
                <a:moveTo>
                  <a:pt x="1010283" y="3404839"/>
                </a:moveTo>
                <a:cubicBezTo>
                  <a:pt x="595829" y="2925956"/>
                  <a:pt x="181376" y="2447073"/>
                  <a:pt x="51278" y="2074127"/>
                </a:cubicBezTo>
                <a:cubicBezTo>
                  <a:pt x="-78820" y="1701181"/>
                  <a:pt x="59952" y="1372839"/>
                  <a:pt x="229698" y="1167161"/>
                </a:cubicBezTo>
                <a:cubicBezTo>
                  <a:pt x="399444" y="961483"/>
                  <a:pt x="870273" y="1034586"/>
                  <a:pt x="1069756" y="840059"/>
                </a:cubicBezTo>
                <a:cubicBezTo>
                  <a:pt x="1269239" y="645532"/>
                  <a:pt x="1347917" y="322766"/>
                  <a:pt x="1426595" y="0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rot="18900000">
            <a:off x="4070615" y="3373989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charset="0"/>
                <a:ea typeface="Arial" charset="0"/>
                <a:cs typeface="Arial" charset="0"/>
              </a:rPr>
              <a:t>snap!</a:t>
            </a:r>
          </a:p>
        </p:txBody>
      </p:sp>
      <p:sp>
        <p:nvSpPr>
          <p:cNvPr id="37" name="Freeform 36"/>
          <p:cNvSpPr/>
          <p:nvPr/>
        </p:nvSpPr>
        <p:spPr>
          <a:xfrm>
            <a:off x="4976581" y="1647934"/>
            <a:ext cx="976317" cy="3360235"/>
          </a:xfrm>
          <a:custGeom>
            <a:avLst/>
            <a:gdLst>
              <a:gd name="connsiteX0" fmla="*/ 1010283 w 1426595"/>
              <a:gd name="connsiteY0" fmla="*/ 3404839 h 3404839"/>
              <a:gd name="connsiteX1" fmla="*/ 51278 w 1426595"/>
              <a:gd name="connsiteY1" fmla="*/ 2074127 h 3404839"/>
              <a:gd name="connsiteX2" fmla="*/ 229698 w 1426595"/>
              <a:gd name="connsiteY2" fmla="*/ 1167161 h 3404839"/>
              <a:gd name="connsiteX3" fmla="*/ 1069756 w 1426595"/>
              <a:gd name="connsiteY3" fmla="*/ 840059 h 3404839"/>
              <a:gd name="connsiteX4" fmla="*/ 1426595 w 1426595"/>
              <a:gd name="connsiteY4" fmla="*/ 0 h 3404839"/>
              <a:gd name="connsiteX0" fmla="*/ 998021 w 1414333"/>
              <a:gd name="connsiteY0" fmla="*/ 3404839 h 3404839"/>
              <a:gd name="connsiteX1" fmla="*/ 39016 w 1414333"/>
              <a:gd name="connsiteY1" fmla="*/ 2074127 h 3404839"/>
              <a:gd name="connsiteX2" fmla="*/ 217436 w 1414333"/>
              <a:gd name="connsiteY2" fmla="*/ 1167161 h 3404839"/>
              <a:gd name="connsiteX3" fmla="*/ 507367 w 1414333"/>
              <a:gd name="connsiteY3" fmla="*/ 475786 h 3404839"/>
              <a:gd name="connsiteX4" fmla="*/ 1414333 w 1414333"/>
              <a:gd name="connsiteY4" fmla="*/ 0 h 3404839"/>
              <a:gd name="connsiteX0" fmla="*/ 1021540 w 1437852"/>
              <a:gd name="connsiteY0" fmla="*/ 3404839 h 3404839"/>
              <a:gd name="connsiteX1" fmla="*/ 62535 w 1437852"/>
              <a:gd name="connsiteY1" fmla="*/ 2074127 h 3404839"/>
              <a:gd name="connsiteX2" fmla="*/ 240955 w 1437852"/>
              <a:gd name="connsiteY2" fmla="*/ 1167161 h 3404839"/>
              <a:gd name="connsiteX3" fmla="*/ 1437852 w 1437852"/>
              <a:gd name="connsiteY3" fmla="*/ 0 h 3404839"/>
              <a:gd name="connsiteX0" fmla="*/ 996861 w 996861"/>
              <a:gd name="connsiteY0" fmla="*/ 3523785 h 3523785"/>
              <a:gd name="connsiteX1" fmla="*/ 37856 w 996861"/>
              <a:gd name="connsiteY1" fmla="*/ 2193073 h 3523785"/>
              <a:gd name="connsiteX2" fmla="*/ 216276 w 996861"/>
              <a:gd name="connsiteY2" fmla="*/ 1286107 h 3523785"/>
              <a:gd name="connsiteX3" fmla="*/ 439300 w 996861"/>
              <a:gd name="connsiteY3" fmla="*/ 0 h 3523785"/>
              <a:gd name="connsiteX0" fmla="*/ 996861 w 996861"/>
              <a:gd name="connsiteY0" fmla="*/ 3523785 h 3523785"/>
              <a:gd name="connsiteX1" fmla="*/ 37856 w 996861"/>
              <a:gd name="connsiteY1" fmla="*/ 2193073 h 3523785"/>
              <a:gd name="connsiteX2" fmla="*/ 216276 w 996861"/>
              <a:gd name="connsiteY2" fmla="*/ 1286107 h 3523785"/>
              <a:gd name="connsiteX3" fmla="*/ 439300 w 996861"/>
              <a:gd name="connsiteY3" fmla="*/ 0 h 3523785"/>
              <a:gd name="connsiteX0" fmla="*/ 1047680 w 1047680"/>
              <a:gd name="connsiteY0" fmla="*/ 3523785 h 3523785"/>
              <a:gd name="connsiteX1" fmla="*/ 88675 w 1047680"/>
              <a:gd name="connsiteY1" fmla="*/ 2193073 h 3523785"/>
              <a:gd name="connsiteX2" fmla="*/ 62656 w 1047680"/>
              <a:gd name="connsiteY2" fmla="*/ 1483112 h 3523785"/>
              <a:gd name="connsiteX3" fmla="*/ 267095 w 1047680"/>
              <a:gd name="connsiteY3" fmla="*/ 1286107 h 3523785"/>
              <a:gd name="connsiteX4" fmla="*/ 490119 w 1047680"/>
              <a:gd name="connsiteY4" fmla="*/ 0 h 3523785"/>
              <a:gd name="connsiteX0" fmla="*/ 1059472 w 1059472"/>
              <a:gd name="connsiteY0" fmla="*/ 3523785 h 3523785"/>
              <a:gd name="connsiteX1" fmla="*/ 100467 w 1059472"/>
              <a:gd name="connsiteY1" fmla="*/ 2193073 h 3523785"/>
              <a:gd name="connsiteX2" fmla="*/ 74448 w 1059472"/>
              <a:gd name="connsiteY2" fmla="*/ 1483112 h 3523785"/>
              <a:gd name="connsiteX3" fmla="*/ 501911 w 1059472"/>
              <a:gd name="connsiteY3" fmla="*/ 0 h 3523785"/>
              <a:gd name="connsiteX0" fmla="*/ 1026352 w 1026352"/>
              <a:gd name="connsiteY0" fmla="*/ 3523785 h 3523785"/>
              <a:gd name="connsiteX1" fmla="*/ 67347 w 1026352"/>
              <a:gd name="connsiteY1" fmla="*/ 2193073 h 3523785"/>
              <a:gd name="connsiteX2" fmla="*/ 123104 w 1026352"/>
              <a:gd name="connsiteY2" fmla="*/ 932985 h 3523785"/>
              <a:gd name="connsiteX3" fmla="*/ 468791 w 1026352"/>
              <a:gd name="connsiteY3" fmla="*/ 0 h 3523785"/>
              <a:gd name="connsiteX0" fmla="*/ 976317 w 976317"/>
              <a:gd name="connsiteY0" fmla="*/ 3523785 h 3523785"/>
              <a:gd name="connsiteX1" fmla="*/ 17312 w 976317"/>
              <a:gd name="connsiteY1" fmla="*/ 2193073 h 3523785"/>
              <a:gd name="connsiteX2" fmla="*/ 363000 w 976317"/>
              <a:gd name="connsiteY2" fmla="*/ 970156 h 3523785"/>
              <a:gd name="connsiteX3" fmla="*/ 418756 w 976317"/>
              <a:gd name="connsiteY3" fmla="*/ 0 h 3523785"/>
              <a:gd name="connsiteX0" fmla="*/ 976317 w 976317"/>
              <a:gd name="connsiteY0" fmla="*/ 3196683 h 3196683"/>
              <a:gd name="connsiteX1" fmla="*/ 17312 w 976317"/>
              <a:gd name="connsiteY1" fmla="*/ 1865971 h 3196683"/>
              <a:gd name="connsiteX2" fmla="*/ 363000 w 976317"/>
              <a:gd name="connsiteY2" fmla="*/ 643054 h 3196683"/>
              <a:gd name="connsiteX3" fmla="*/ 567439 w 976317"/>
              <a:gd name="connsiteY3" fmla="*/ 0 h 3196683"/>
              <a:gd name="connsiteX0" fmla="*/ 976317 w 976317"/>
              <a:gd name="connsiteY0" fmla="*/ 3196683 h 3196683"/>
              <a:gd name="connsiteX1" fmla="*/ 17312 w 976317"/>
              <a:gd name="connsiteY1" fmla="*/ 1865971 h 3196683"/>
              <a:gd name="connsiteX2" fmla="*/ 363000 w 976317"/>
              <a:gd name="connsiteY2" fmla="*/ 643054 h 3196683"/>
              <a:gd name="connsiteX3" fmla="*/ 567439 w 976317"/>
              <a:gd name="connsiteY3" fmla="*/ 0 h 3196683"/>
              <a:gd name="connsiteX0" fmla="*/ 976317 w 976317"/>
              <a:gd name="connsiteY0" fmla="*/ 3360235 h 3360235"/>
              <a:gd name="connsiteX1" fmla="*/ 17312 w 976317"/>
              <a:gd name="connsiteY1" fmla="*/ 2029523 h 3360235"/>
              <a:gd name="connsiteX2" fmla="*/ 363000 w 976317"/>
              <a:gd name="connsiteY2" fmla="*/ 806606 h 3360235"/>
              <a:gd name="connsiteX3" fmla="*/ 589741 w 976317"/>
              <a:gd name="connsiteY3" fmla="*/ 0 h 336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17" h="3360235">
                <a:moveTo>
                  <a:pt x="976317" y="3360235"/>
                </a:moveTo>
                <a:cubicBezTo>
                  <a:pt x="561863" y="2881352"/>
                  <a:pt x="119532" y="2455128"/>
                  <a:pt x="17312" y="2029523"/>
                </a:cubicBezTo>
                <a:cubicBezTo>
                  <a:pt x="-84908" y="1603918"/>
                  <a:pt x="296093" y="1172118"/>
                  <a:pt x="363000" y="806606"/>
                </a:cubicBezTo>
                <a:cubicBezTo>
                  <a:pt x="429907" y="441094"/>
                  <a:pt x="545291" y="331284"/>
                  <a:pt x="589741" y="0"/>
                </a:cubicBezTo>
              </a:path>
            </a:pathLst>
          </a:custGeom>
          <a:noFill/>
          <a:ln w="57150">
            <a:solidFill>
              <a:srgbClr val="0070C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7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x-none" sz="3200" dirty="0">
                <a:ea typeface="ＭＳ Ｐゴシック" charset="-128"/>
                <a:cs typeface="MS PGothic" charset="-128"/>
              </a:rPr>
              <a:t>Global State</a:t>
            </a:r>
          </a:p>
          <a:p>
            <a:pPr lvl="1">
              <a:lnSpc>
                <a:spcPct val="100000"/>
              </a:lnSpc>
            </a:pPr>
            <a:r>
              <a:rPr lang="en-US" altLang="x-none" sz="2400" dirty="0">
                <a:ea typeface="ＭＳ Ｐゴシック" charset="-128"/>
                <a:cs typeface="MS PGothic" charset="-128"/>
              </a:rPr>
              <a:t>A global snapshot captures </a:t>
            </a:r>
          </a:p>
          <a:p>
            <a:pPr lvl="2">
              <a:lnSpc>
                <a:spcPct val="100000"/>
              </a:lnSpc>
            </a:pPr>
            <a:r>
              <a:rPr lang="en-US" altLang="x-none" sz="2200" dirty="0">
                <a:ea typeface="ＭＳ Ｐゴシック" charset="-128"/>
                <a:cs typeface="MS PGothic" charset="-128"/>
              </a:rPr>
              <a:t>The local states of each process (e.g., program variables), and</a:t>
            </a:r>
          </a:p>
          <a:p>
            <a:pPr lvl="2">
              <a:lnSpc>
                <a:spcPct val="100000"/>
              </a:lnSpc>
            </a:pPr>
            <a:r>
              <a:rPr lang="en-US" altLang="x-none" sz="2200" dirty="0">
                <a:ea typeface="ＭＳ Ｐゴシック" charset="-128"/>
                <a:cs typeface="MS PGothic" charset="-128"/>
              </a:rPr>
              <a:t>The state of each communication channel</a:t>
            </a:r>
          </a:p>
          <a:p>
            <a:pPr>
              <a:lnSpc>
                <a:spcPct val="100000"/>
              </a:lnSpc>
            </a:pPr>
            <a:endParaRPr lang="en-US" altLang="x-none" sz="3200" dirty="0">
              <a:ea typeface="ＭＳ Ｐゴシック" charset="-128"/>
              <a:cs typeface="MS PGothic" charset="-128"/>
            </a:endParaRPr>
          </a:p>
          <a:p>
            <a:pPr>
              <a:lnSpc>
                <a:spcPct val="100000"/>
              </a:lnSpc>
            </a:pPr>
            <a:r>
              <a:rPr lang="en-US" altLang="x-none" sz="3200" dirty="0">
                <a:ea typeface="ＭＳ Ｐゴシック" charset="-128"/>
                <a:cs typeface="MS PGothic" charset="-128"/>
              </a:rPr>
              <a:t>Distributed Global Snapshots</a:t>
            </a:r>
          </a:p>
          <a:p>
            <a:pPr lvl="1">
              <a:lnSpc>
                <a:spcPct val="100000"/>
              </a:lnSpc>
            </a:pPr>
            <a:r>
              <a:rPr lang="en-US" altLang="x-none" sz="2400" dirty="0">
                <a:ea typeface="ＭＳ Ｐゴシック" charset="-128"/>
                <a:cs typeface="MS PGothic" charset="-128"/>
              </a:rPr>
              <a:t>FIFO Channels: we can realize them and build on guarantees</a:t>
            </a:r>
          </a:p>
          <a:p>
            <a:pPr lvl="1">
              <a:lnSpc>
                <a:spcPct val="100000"/>
              </a:lnSpc>
            </a:pPr>
            <a:r>
              <a:rPr lang="en-US" altLang="x-none" sz="2400" dirty="0" err="1">
                <a:ea typeface="ＭＳ Ｐゴシック" charset="-128"/>
                <a:cs typeface="MS PGothic" charset="-128"/>
              </a:rPr>
              <a:t>Chandy-Lamport</a:t>
            </a:r>
            <a:r>
              <a:rPr lang="en-US" altLang="x-none" sz="2400" dirty="0">
                <a:ea typeface="ＭＳ Ｐゴシック" charset="-128"/>
                <a:cs typeface="MS PGothic" charset="-128"/>
              </a:rPr>
              <a:t> algorithm: use marker messages to coordinate</a:t>
            </a:r>
          </a:p>
          <a:p>
            <a:pPr lvl="1">
              <a:lnSpc>
                <a:spcPct val="100000"/>
              </a:lnSpc>
            </a:pPr>
            <a:r>
              <a:rPr lang="en-US" altLang="x-none" sz="2400" dirty="0" err="1">
                <a:ea typeface="ＭＳ Ｐゴシック" charset="-128"/>
                <a:cs typeface="MS PGothic" charset="-128"/>
              </a:rPr>
              <a:t>Chandy-Lamport</a:t>
            </a:r>
            <a:r>
              <a:rPr lang="en-US" altLang="x-none" sz="2400" dirty="0">
                <a:ea typeface="ＭＳ Ｐゴシック" charset="-128"/>
                <a:cs typeface="MS PGothic" charset="-128"/>
              </a:rPr>
              <a:t> provides a consistent cut</a:t>
            </a:r>
          </a:p>
        </p:txBody>
      </p:sp>
      <p:sp>
        <p:nvSpPr>
          <p:cNvPr id="1177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x-none" dirty="0">
                <a:ea typeface="ＭＳ Ｐゴシック" charset="-128"/>
                <a:cs typeface="MS PGothic" charset="-128"/>
              </a:rPr>
              <a:t>Take-away points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82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999340"/>
          </a:xfrm>
        </p:spPr>
        <p:txBody>
          <a:bodyPr/>
          <a:lstStyle/>
          <a:p>
            <a:r>
              <a:rPr lang="en-US" dirty="0"/>
              <a:t>What is the state of a </a:t>
            </a:r>
            <a:r>
              <a:rPr lang="en-US"/>
              <a:t>distributed system?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Snapshots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455" y="3109217"/>
            <a:ext cx="4610100" cy="28591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5384" y="2923180"/>
            <a:ext cx="1392831" cy="1353358"/>
          </a:xfrm>
          <a:prstGeom prst="rect">
            <a:avLst/>
          </a:prstGeom>
        </p:spPr>
      </p:pic>
      <p:sp>
        <p:nvSpPr>
          <p:cNvPr id="7" name="Can 6"/>
          <p:cNvSpPr/>
          <p:nvPr/>
        </p:nvSpPr>
        <p:spPr>
          <a:xfrm>
            <a:off x="6460070" y="3888188"/>
            <a:ext cx="479259" cy="524472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7281" y="4412660"/>
            <a:ext cx="23418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New York</a:t>
            </a:r>
          </a:p>
          <a:p>
            <a:r>
              <a:rPr lang="en-US" b="0" dirty="0">
                <a:latin typeface="Arial" charset="0"/>
                <a:ea typeface="Arial" charset="0"/>
                <a:cs typeface="Arial" charset="0"/>
              </a:rPr>
              <a:t>acct1 balance = $1000</a:t>
            </a:r>
          </a:p>
          <a:p>
            <a:r>
              <a:rPr lang="en-US" b="0" dirty="0">
                <a:latin typeface="Arial" charset="0"/>
                <a:ea typeface="Arial" charset="0"/>
                <a:cs typeface="Arial" charset="0"/>
              </a:rPr>
              <a:t>acct2 balance = $2000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491" y="2880617"/>
            <a:ext cx="1392831" cy="135335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52400" y="4019768"/>
            <a:ext cx="2522875" cy="1849831"/>
            <a:chOff x="152400" y="4019768"/>
            <a:chExt cx="2522875" cy="1849831"/>
          </a:xfrm>
        </p:grpSpPr>
        <p:sp>
          <p:nvSpPr>
            <p:cNvPr id="10" name="Can 9"/>
            <p:cNvSpPr/>
            <p:nvPr/>
          </p:nvSpPr>
          <p:spPr>
            <a:xfrm>
              <a:off x="2197987" y="4019768"/>
              <a:ext cx="477288" cy="522315"/>
            </a:xfrm>
            <a:prstGeom prst="can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2400" y="4238383"/>
              <a:ext cx="213385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San Francisco</a:t>
              </a:r>
            </a:p>
            <a:p>
              <a:r>
                <a:rPr lang="en-US" b="0" dirty="0">
                  <a:latin typeface="Arial" charset="0"/>
                  <a:ea typeface="Arial" charset="0"/>
                  <a:cs typeface="Arial" charset="0"/>
                </a:rPr>
                <a:t>acct1 balance = $1000</a:t>
              </a:r>
            </a:p>
            <a:p>
              <a:r>
                <a:rPr lang="en-US" b="0" dirty="0">
                  <a:latin typeface="Arial" charset="0"/>
                  <a:ea typeface="Arial" charset="0"/>
                  <a:cs typeface="Arial" charset="0"/>
                </a:rPr>
                <a:t>acct2 balance = $2000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83323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2251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Is this snapshot possible? And if so, how?</a:t>
            </a:r>
          </a:p>
          <a:p>
            <a:pPr marL="0" indent="0">
              <a:buNone/>
            </a:pPr>
            <a:r>
              <a:rPr lang="en-US" dirty="0"/>
              <a:t>P				= { G }</a:t>
            </a:r>
          </a:p>
          <a:p>
            <a:pPr marL="0" indent="0">
              <a:buNone/>
            </a:pPr>
            <a:r>
              <a:rPr lang="en-US" dirty="0" err="1"/>
              <a:t>chan</a:t>
            </a:r>
            <a:r>
              <a:rPr lang="en-US" dirty="0"/>
              <a:t>(P, Q)	= { Y }</a:t>
            </a:r>
          </a:p>
          <a:p>
            <a:pPr marL="0" indent="0">
              <a:buNone/>
            </a:pPr>
            <a:r>
              <a:rPr lang="en-US" dirty="0"/>
              <a:t>Q				= { R, V }</a:t>
            </a:r>
          </a:p>
          <a:p>
            <a:pPr marL="0" indent="0">
              <a:buNone/>
            </a:pPr>
            <a:r>
              <a:rPr lang="en-US" dirty="0" err="1"/>
              <a:t>chan</a:t>
            </a:r>
            <a:r>
              <a:rPr lang="en-US" dirty="0"/>
              <a:t>(Q, P)	= { B, O 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Chandy-Lamport</a:t>
            </a:r>
            <a:r>
              <a:rPr lang="en-US" dirty="0"/>
              <a:t> Puzzle #1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D4719C0-A3DE-3F4D-9388-5E71302A3434}"/>
              </a:ext>
            </a:extLst>
          </p:cNvPr>
          <p:cNvGrpSpPr/>
          <p:nvPr/>
        </p:nvGrpSpPr>
        <p:grpSpPr>
          <a:xfrm>
            <a:off x="3649287" y="3541317"/>
            <a:ext cx="5207392" cy="2021911"/>
            <a:chOff x="2179526" y="3594707"/>
            <a:chExt cx="6161764" cy="2392472"/>
          </a:xfrm>
        </p:grpSpPr>
        <p:sp>
          <p:nvSpPr>
            <p:cNvPr id="5" name="Rectangle 4"/>
            <p:cNvSpPr/>
            <p:nvPr/>
          </p:nvSpPr>
          <p:spPr>
            <a:xfrm>
              <a:off x="2179526" y="3594707"/>
              <a:ext cx="2392471" cy="23924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US" sz="3200" b="0">
                  <a:solidFill>
                    <a:schemeClr val="tx1"/>
                  </a:solidFill>
                  <a:latin typeface="+mn-lt"/>
                </a:rPr>
                <a:t>P</a:t>
              </a:r>
              <a:endParaRPr lang="en-US" sz="32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948819" y="3594707"/>
              <a:ext cx="2392471" cy="23924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US" sz="3200" b="0" dirty="0">
                  <a:solidFill>
                    <a:schemeClr val="tx1"/>
                  </a:solidFill>
                  <a:latin typeface="+mn-lt"/>
                </a:rPr>
                <a:t>Q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4571999" y="3664643"/>
              <a:ext cx="1376819" cy="1240077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 rot="10800000">
              <a:off x="4571999" y="4716827"/>
              <a:ext cx="1376819" cy="1240077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831484" y="4345586"/>
              <a:ext cx="463463" cy="46346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+mn-lt"/>
                </a:rPr>
                <a:t>R</a:t>
              </a:r>
              <a:endParaRPr lang="en-US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93507" y="5104090"/>
              <a:ext cx="463463" cy="463463"/>
            </a:xfrm>
            <a:prstGeom prst="ellipse">
              <a:avLst/>
            </a:prstGeom>
            <a:solidFill>
              <a:srgbClr val="92D050"/>
            </a:solidFill>
            <a:ln w="28575">
              <a:solidFill>
                <a:schemeClr val="accent3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dirty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G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6318337" y="4936401"/>
              <a:ext cx="463463" cy="46346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>
                  <a:solidFill>
                    <a:schemeClr val="tx2"/>
                  </a:solidFill>
                  <a:latin typeface="+mn-lt"/>
                </a:rPr>
                <a:t>B</a:t>
              </a:r>
              <a:endParaRPr lang="en-US" b="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577741" y="4368495"/>
              <a:ext cx="463463" cy="46346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Y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7446723" y="5168133"/>
              <a:ext cx="463463" cy="4634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O</a:t>
              </a:r>
              <a:endParaRPr lang="en-US" b="0" dirty="0">
                <a:solidFill>
                  <a:schemeClr val="accent6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532390" y="4349087"/>
              <a:ext cx="463463" cy="46346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+mn-lt"/>
                </a:rPr>
                <a:t>V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BCD8C0B-1762-2547-B92C-73A5D5B8845C}"/>
              </a:ext>
            </a:extLst>
          </p:cNvPr>
          <p:cNvSpPr txBox="1"/>
          <p:nvPr/>
        </p:nvSpPr>
        <p:spPr>
          <a:xfrm>
            <a:off x="5872942" y="2621622"/>
            <a:ext cx="30424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b="0" dirty="0">
                <a:latin typeface="Arial" charset="0"/>
                <a:ea typeface="Arial" charset="0"/>
                <a:cs typeface="Arial" charset="0"/>
                <a:sym typeface="Wingdings"/>
              </a:rPr>
              <a:t>Either P or Q starts CL from the current state</a:t>
            </a:r>
            <a:endParaRPr lang="en-US" sz="2200" b="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800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2251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Is this snapshot possible? And if so, how?</a:t>
            </a:r>
          </a:p>
          <a:p>
            <a:pPr marL="0" indent="0">
              <a:buNone/>
            </a:pPr>
            <a:r>
              <a:rPr lang="en-US" dirty="0"/>
              <a:t>P				= { G, Y, R, V, B, O }</a:t>
            </a:r>
          </a:p>
          <a:p>
            <a:pPr marL="0" indent="0">
              <a:buNone/>
            </a:pPr>
            <a:r>
              <a:rPr lang="en-US" dirty="0" err="1"/>
              <a:t>chan</a:t>
            </a:r>
            <a:r>
              <a:rPr lang="en-US" dirty="0"/>
              <a:t>(P, Q)	= { }</a:t>
            </a:r>
          </a:p>
          <a:p>
            <a:pPr marL="0" indent="0">
              <a:buNone/>
            </a:pPr>
            <a:r>
              <a:rPr lang="en-US" dirty="0"/>
              <a:t>Q				= { }</a:t>
            </a:r>
          </a:p>
          <a:p>
            <a:pPr marL="0" indent="0">
              <a:buNone/>
            </a:pPr>
            <a:r>
              <a:rPr lang="en-US" dirty="0" err="1"/>
              <a:t>chan</a:t>
            </a:r>
            <a:r>
              <a:rPr lang="en-US" dirty="0"/>
              <a:t>(Q, P)	= { 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Chandy-Lamport</a:t>
            </a:r>
            <a:r>
              <a:rPr lang="en-US" dirty="0"/>
              <a:t> Puzzle #2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D4719C0-A3DE-3F4D-9388-5E71302A3434}"/>
              </a:ext>
            </a:extLst>
          </p:cNvPr>
          <p:cNvGrpSpPr/>
          <p:nvPr/>
        </p:nvGrpSpPr>
        <p:grpSpPr>
          <a:xfrm>
            <a:off x="3649287" y="3541317"/>
            <a:ext cx="5207392" cy="2021911"/>
            <a:chOff x="2179526" y="3594707"/>
            <a:chExt cx="6161764" cy="2392472"/>
          </a:xfrm>
        </p:grpSpPr>
        <p:sp>
          <p:nvSpPr>
            <p:cNvPr id="5" name="Rectangle 4"/>
            <p:cNvSpPr/>
            <p:nvPr/>
          </p:nvSpPr>
          <p:spPr>
            <a:xfrm>
              <a:off x="2179526" y="3594707"/>
              <a:ext cx="2392471" cy="23924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US" sz="3200" b="0">
                  <a:solidFill>
                    <a:schemeClr val="tx1"/>
                  </a:solidFill>
                  <a:latin typeface="+mn-lt"/>
                </a:rPr>
                <a:t>P</a:t>
              </a:r>
              <a:endParaRPr lang="en-US" sz="32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948819" y="3594707"/>
              <a:ext cx="2392471" cy="23924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US" sz="3200" b="0" dirty="0">
                  <a:solidFill>
                    <a:schemeClr val="tx1"/>
                  </a:solidFill>
                  <a:latin typeface="+mn-lt"/>
                </a:rPr>
                <a:t>Q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4571999" y="3664643"/>
              <a:ext cx="1376819" cy="1240077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 rot="10800000">
              <a:off x="4571999" y="4716827"/>
              <a:ext cx="1376819" cy="1240077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831484" y="4345586"/>
              <a:ext cx="463463" cy="46346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+mn-lt"/>
                </a:rPr>
                <a:t>R</a:t>
              </a:r>
              <a:endParaRPr lang="en-US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93507" y="5104090"/>
              <a:ext cx="463463" cy="463463"/>
            </a:xfrm>
            <a:prstGeom prst="ellipse">
              <a:avLst/>
            </a:prstGeom>
            <a:solidFill>
              <a:srgbClr val="92D050"/>
            </a:solidFill>
            <a:ln w="28575">
              <a:solidFill>
                <a:schemeClr val="accent3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dirty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G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6318337" y="4936401"/>
              <a:ext cx="463463" cy="46346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>
                  <a:solidFill>
                    <a:schemeClr val="tx2"/>
                  </a:solidFill>
                  <a:latin typeface="+mn-lt"/>
                </a:rPr>
                <a:t>B</a:t>
              </a:r>
              <a:endParaRPr lang="en-US" b="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577741" y="4368495"/>
              <a:ext cx="463463" cy="46346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Y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7446723" y="5168133"/>
              <a:ext cx="463463" cy="4634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O</a:t>
              </a:r>
              <a:endParaRPr lang="en-US" b="0" dirty="0">
                <a:solidFill>
                  <a:schemeClr val="accent6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532390" y="4349087"/>
              <a:ext cx="463463" cy="46346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+mn-lt"/>
                </a:rPr>
                <a:t>V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F0CB81D-CC7A-3244-ABD9-A0EFF88A9D73}"/>
              </a:ext>
            </a:extLst>
          </p:cNvPr>
          <p:cNvSpPr txBox="1"/>
          <p:nvPr/>
        </p:nvSpPr>
        <p:spPr>
          <a:xfrm>
            <a:off x="5872942" y="2621622"/>
            <a:ext cx="30424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b="0" dirty="0">
                <a:latin typeface="Arial" charset="0"/>
                <a:ea typeface="Arial" charset="0"/>
                <a:cs typeface="Arial" charset="0"/>
                <a:sym typeface="Wingdings"/>
              </a:rPr>
              <a:t>Either P or Q starts CL from the current state</a:t>
            </a:r>
            <a:endParaRPr lang="en-US" sz="2200" b="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8084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2251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Is this snapshot possible? And if so, how?</a:t>
            </a:r>
          </a:p>
          <a:p>
            <a:pPr marL="0" indent="0">
              <a:buNone/>
            </a:pPr>
            <a:r>
              <a:rPr lang="en-US" dirty="0"/>
              <a:t>P				= { }</a:t>
            </a:r>
          </a:p>
          <a:p>
            <a:pPr marL="0" indent="0">
              <a:buNone/>
            </a:pPr>
            <a:r>
              <a:rPr lang="en-US" dirty="0" err="1"/>
              <a:t>chan</a:t>
            </a:r>
            <a:r>
              <a:rPr lang="en-US" dirty="0"/>
              <a:t>(P, Q)	= { }</a:t>
            </a:r>
          </a:p>
          <a:p>
            <a:pPr marL="0" indent="0">
              <a:buNone/>
            </a:pPr>
            <a:r>
              <a:rPr lang="en-US" dirty="0"/>
              <a:t>Q				= { }</a:t>
            </a:r>
          </a:p>
          <a:p>
            <a:pPr marL="0" indent="0">
              <a:buNone/>
            </a:pPr>
            <a:r>
              <a:rPr lang="en-US" dirty="0" err="1"/>
              <a:t>chan</a:t>
            </a:r>
            <a:r>
              <a:rPr lang="en-US" dirty="0"/>
              <a:t>(Q, P)	= {G, Y, R, V, B, O 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Chandy-Lamport</a:t>
            </a:r>
            <a:r>
              <a:rPr lang="en-US" dirty="0"/>
              <a:t> Puzzle #3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D4719C0-A3DE-3F4D-9388-5E71302A3434}"/>
              </a:ext>
            </a:extLst>
          </p:cNvPr>
          <p:cNvGrpSpPr/>
          <p:nvPr/>
        </p:nvGrpSpPr>
        <p:grpSpPr>
          <a:xfrm>
            <a:off x="3649287" y="3541317"/>
            <a:ext cx="5207392" cy="2021911"/>
            <a:chOff x="2179526" y="3594707"/>
            <a:chExt cx="6161764" cy="2392472"/>
          </a:xfrm>
        </p:grpSpPr>
        <p:sp>
          <p:nvSpPr>
            <p:cNvPr id="5" name="Rectangle 4"/>
            <p:cNvSpPr/>
            <p:nvPr/>
          </p:nvSpPr>
          <p:spPr>
            <a:xfrm>
              <a:off x="2179526" y="3594707"/>
              <a:ext cx="2392471" cy="23924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US" sz="3200" b="0">
                  <a:solidFill>
                    <a:schemeClr val="tx1"/>
                  </a:solidFill>
                  <a:latin typeface="+mn-lt"/>
                </a:rPr>
                <a:t>P</a:t>
              </a:r>
              <a:endParaRPr lang="en-US" sz="32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948819" y="3594707"/>
              <a:ext cx="2392471" cy="23924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US" sz="3200" b="0" dirty="0">
                  <a:solidFill>
                    <a:schemeClr val="tx1"/>
                  </a:solidFill>
                  <a:latin typeface="+mn-lt"/>
                </a:rPr>
                <a:t>Q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4571999" y="3664643"/>
              <a:ext cx="1376819" cy="1240077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 rot="10800000">
              <a:off x="4571999" y="4716827"/>
              <a:ext cx="1376819" cy="1240077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831484" y="4345586"/>
              <a:ext cx="463463" cy="46346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+mn-lt"/>
                </a:rPr>
                <a:t>R</a:t>
              </a:r>
              <a:endParaRPr lang="en-US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93507" y="5104090"/>
              <a:ext cx="463463" cy="463463"/>
            </a:xfrm>
            <a:prstGeom prst="ellipse">
              <a:avLst/>
            </a:prstGeom>
            <a:solidFill>
              <a:srgbClr val="92D050"/>
            </a:solidFill>
            <a:ln w="28575">
              <a:solidFill>
                <a:schemeClr val="accent3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dirty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G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6318337" y="4936401"/>
              <a:ext cx="463463" cy="46346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>
                  <a:solidFill>
                    <a:schemeClr val="tx2"/>
                  </a:solidFill>
                  <a:latin typeface="+mn-lt"/>
                </a:rPr>
                <a:t>B</a:t>
              </a:r>
              <a:endParaRPr lang="en-US" b="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577741" y="4368495"/>
              <a:ext cx="463463" cy="46346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Y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7446723" y="5168133"/>
              <a:ext cx="463463" cy="4634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O</a:t>
              </a:r>
              <a:endParaRPr lang="en-US" b="0" dirty="0">
                <a:solidFill>
                  <a:schemeClr val="accent6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532390" y="4349087"/>
              <a:ext cx="463463" cy="46346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+mn-lt"/>
                </a:rPr>
                <a:t>V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F734EBA-5CE1-2441-AB4E-551A9421E008}"/>
              </a:ext>
            </a:extLst>
          </p:cNvPr>
          <p:cNvSpPr txBox="1"/>
          <p:nvPr/>
        </p:nvSpPr>
        <p:spPr>
          <a:xfrm>
            <a:off x="5872942" y="2621622"/>
            <a:ext cx="30424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b="0" dirty="0">
                <a:latin typeface="Arial" charset="0"/>
                <a:ea typeface="Arial" charset="0"/>
                <a:cs typeface="Arial" charset="0"/>
                <a:sym typeface="Wingdings"/>
              </a:rPr>
              <a:t>Either P or Q starts CL from the current state</a:t>
            </a:r>
            <a:endParaRPr lang="en-US" sz="2200" b="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3489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2251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Is this snapshot possible? And if so, how?</a:t>
            </a:r>
          </a:p>
          <a:p>
            <a:pPr marL="0" indent="0">
              <a:buNone/>
            </a:pPr>
            <a:r>
              <a:rPr lang="en-US" dirty="0"/>
              <a:t>P				= { G, Y }</a:t>
            </a:r>
          </a:p>
          <a:p>
            <a:pPr marL="0" indent="0">
              <a:buNone/>
            </a:pPr>
            <a:r>
              <a:rPr lang="en-US" dirty="0" err="1"/>
              <a:t>chan</a:t>
            </a:r>
            <a:r>
              <a:rPr lang="en-US" dirty="0"/>
              <a:t>(P, Q)	= { R }</a:t>
            </a:r>
          </a:p>
          <a:p>
            <a:pPr marL="0" indent="0">
              <a:buNone/>
            </a:pPr>
            <a:r>
              <a:rPr lang="en-US" dirty="0"/>
              <a:t>Q				= { B, O }</a:t>
            </a:r>
          </a:p>
          <a:p>
            <a:pPr marL="0" indent="0">
              <a:buNone/>
            </a:pPr>
            <a:r>
              <a:rPr lang="en-US" dirty="0" err="1"/>
              <a:t>chan</a:t>
            </a:r>
            <a:r>
              <a:rPr lang="en-US" dirty="0"/>
              <a:t>(Q, P)	= { V 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Chandy-Lamport</a:t>
            </a:r>
            <a:r>
              <a:rPr lang="en-US" dirty="0"/>
              <a:t> Puzzle #4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D4719C0-A3DE-3F4D-9388-5E71302A3434}"/>
              </a:ext>
            </a:extLst>
          </p:cNvPr>
          <p:cNvGrpSpPr/>
          <p:nvPr/>
        </p:nvGrpSpPr>
        <p:grpSpPr>
          <a:xfrm>
            <a:off x="3649287" y="3541317"/>
            <a:ext cx="5207392" cy="2021911"/>
            <a:chOff x="2179526" y="3594707"/>
            <a:chExt cx="6161764" cy="2392472"/>
          </a:xfrm>
        </p:grpSpPr>
        <p:sp>
          <p:nvSpPr>
            <p:cNvPr id="5" name="Rectangle 4"/>
            <p:cNvSpPr/>
            <p:nvPr/>
          </p:nvSpPr>
          <p:spPr>
            <a:xfrm>
              <a:off x="2179526" y="3594707"/>
              <a:ext cx="2392471" cy="23924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US" sz="3200" b="0">
                  <a:solidFill>
                    <a:schemeClr val="tx1"/>
                  </a:solidFill>
                  <a:latin typeface="+mn-lt"/>
                </a:rPr>
                <a:t>P</a:t>
              </a:r>
              <a:endParaRPr lang="en-US" sz="32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948819" y="3594707"/>
              <a:ext cx="2392471" cy="23924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US" sz="3200" b="0" dirty="0">
                  <a:solidFill>
                    <a:schemeClr val="tx1"/>
                  </a:solidFill>
                  <a:latin typeface="+mn-lt"/>
                </a:rPr>
                <a:t>Q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4571999" y="3664643"/>
              <a:ext cx="1376819" cy="1240077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 rot="10800000">
              <a:off x="4571999" y="4716827"/>
              <a:ext cx="1376819" cy="1240077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831484" y="4345586"/>
              <a:ext cx="463463" cy="46346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+mn-lt"/>
                </a:rPr>
                <a:t>R</a:t>
              </a:r>
              <a:endParaRPr lang="en-US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93507" y="5104090"/>
              <a:ext cx="463463" cy="463463"/>
            </a:xfrm>
            <a:prstGeom prst="ellipse">
              <a:avLst/>
            </a:prstGeom>
            <a:solidFill>
              <a:srgbClr val="92D050"/>
            </a:solidFill>
            <a:ln w="28575">
              <a:solidFill>
                <a:schemeClr val="accent3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dirty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G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6318337" y="4936401"/>
              <a:ext cx="463463" cy="46346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>
                  <a:solidFill>
                    <a:schemeClr val="tx2"/>
                  </a:solidFill>
                  <a:latin typeface="+mn-lt"/>
                </a:rPr>
                <a:t>B</a:t>
              </a:r>
              <a:endParaRPr lang="en-US" b="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577741" y="4368495"/>
              <a:ext cx="463463" cy="46346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Y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7446723" y="5168133"/>
              <a:ext cx="463463" cy="4634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O</a:t>
              </a:r>
              <a:endParaRPr lang="en-US" b="0" dirty="0">
                <a:solidFill>
                  <a:schemeClr val="accent6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532390" y="4349087"/>
              <a:ext cx="463463" cy="46346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+mn-lt"/>
                </a:rPr>
                <a:t>V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88D7666-83E5-4F4E-AF0F-8B5E74ABD82F}"/>
              </a:ext>
            </a:extLst>
          </p:cNvPr>
          <p:cNvSpPr txBox="1"/>
          <p:nvPr/>
        </p:nvSpPr>
        <p:spPr>
          <a:xfrm>
            <a:off x="5872942" y="2621622"/>
            <a:ext cx="30424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b="0" dirty="0">
                <a:latin typeface="Arial" charset="0"/>
                <a:ea typeface="Arial" charset="0"/>
                <a:cs typeface="Arial" charset="0"/>
                <a:sym typeface="Wingdings"/>
              </a:rPr>
              <a:t>Either P or Q starts CL from the current state</a:t>
            </a:r>
            <a:endParaRPr lang="en-US" sz="2200" b="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2213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2251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Is this snapshot possible? And if so, how?</a:t>
            </a:r>
          </a:p>
          <a:p>
            <a:pPr marL="0" indent="0">
              <a:buNone/>
            </a:pPr>
            <a:r>
              <a:rPr lang="en-US" sz="2200" dirty="0"/>
              <a:t>P			= { G, Y }</a:t>
            </a:r>
          </a:p>
          <a:p>
            <a:pPr marL="0" indent="0">
              <a:buNone/>
            </a:pPr>
            <a:r>
              <a:rPr lang="en-US" sz="2200" dirty="0" err="1"/>
              <a:t>chan</a:t>
            </a:r>
            <a:r>
              <a:rPr lang="en-US" sz="2200" dirty="0"/>
              <a:t>(P, Q)	= { R }</a:t>
            </a:r>
          </a:p>
          <a:p>
            <a:pPr marL="0" indent="0">
              <a:buNone/>
            </a:pPr>
            <a:r>
              <a:rPr lang="en-US" sz="2200" dirty="0"/>
              <a:t>Q			= { B, O }</a:t>
            </a:r>
          </a:p>
          <a:p>
            <a:pPr marL="0" indent="0">
              <a:buNone/>
            </a:pPr>
            <a:r>
              <a:rPr lang="en-US" sz="2200" dirty="0" err="1"/>
              <a:t>chan</a:t>
            </a:r>
            <a:r>
              <a:rPr lang="en-US" sz="2200" dirty="0"/>
              <a:t>(Q, P)	= { V 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Puzzle #4: How are you thinking?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D4719C0-A3DE-3F4D-9388-5E71302A3434}"/>
              </a:ext>
            </a:extLst>
          </p:cNvPr>
          <p:cNvGrpSpPr/>
          <p:nvPr/>
        </p:nvGrpSpPr>
        <p:grpSpPr>
          <a:xfrm>
            <a:off x="5170515" y="2094131"/>
            <a:ext cx="3686163" cy="1431253"/>
            <a:chOff x="2179526" y="3594707"/>
            <a:chExt cx="6161764" cy="2392472"/>
          </a:xfrm>
        </p:grpSpPr>
        <p:sp>
          <p:nvSpPr>
            <p:cNvPr id="5" name="Rectangle 4"/>
            <p:cNvSpPr/>
            <p:nvPr/>
          </p:nvSpPr>
          <p:spPr>
            <a:xfrm>
              <a:off x="2179526" y="3594707"/>
              <a:ext cx="2392471" cy="23924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US" sz="3200" b="0">
                  <a:solidFill>
                    <a:schemeClr val="tx1"/>
                  </a:solidFill>
                  <a:latin typeface="+mn-lt"/>
                </a:rPr>
                <a:t>P</a:t>
              </a:r>
              <a:endParaRPr lang="en-US" sz="32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948819" y="3594707"/>
              <a:ext cx="2392471" cy="23924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US" sz="3200" b="0" dirty="0">
                  <a:solidFill>
                    <a:schemeClr val="tx1"/>
                  </a:solidFill>
                  <a:latin typeface="+mn-lt"/>
                </a:rPr>
                <a:t>Q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4571999" y="3664643"/>
              <a:ext cx="1376819" cy="1240077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 rot="10800000">
              <a:off x="4571999" y="4716827"/>
              <a:ext cx="1376819" cy="1240077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831484" y="4345586"/>
              <a:ext cx="463463" cy="46346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+mn-lt"/>
                </a:rPr>
                <a:t>R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2593507" y="5104090"/>
              <a:ext cx="463463" cy="463463"/>
            </a:xfrm>
            <a:prstGeom prst="ellipse">
              <a:avLst/>
            </a:prstGeom>
            <a:solidFill>
              <a:srgbClr val="92D050"/>
            </a:solidFill>
            <a:ln w="28575">
              <a:solidFill>
                <a:schemeClr val="accent3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dirty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G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6318337" y="4936401"/>
              <a:ext cx="463463" cy="46346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dirty="0">
                  <a:solidFill>
                    <a:schemeClr val="tx2"/>
                  </a:solidFill>
                  <a:latin typeface="+mn-lt"/>
                </a:rPr>
                <a:t>B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3577741" y="4368495"/>
              <a:ext cx="463463" cy="46346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Y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7446723" y="5168133"/>
              <a:ext cx="463463" cy="4634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O</a:t>
              </a:r>
              <a:endParaRPr lang="en-US" b="0" dirty="0">
                <a:solidFill>
                  <a:schemeClr val="accent6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532390" y="4349087"/>
              <a:ext cx="463463" cy="46346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+mn-lt"/>
                </a:rPr>
                <a:t>V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88D7666-83E5-4F4E-AF0F-8B5E74ABD82F}"/>
              </a:ext>
            </a:extLst>
          </p:cNvPr>
          <p:cNvSpPr txBox="1"/>
          <p:nvPr/>
        </p:nvSpPr>
        <p:spPr>
          <a:xfrm>
            <a:off x="6284230" y="1397668"/>
            <a:ext cx="2473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>
                <a:latin typeface="Arial" charset="0"/>
                <a:ea typeface="Arial" charset="0"/>
                <a:cs typeface="Arial" charset="0"/>
                <a:sym typeface="Wingdings"/>
              </a:rPr>
              <a:t>Either P or Q starts CL from the current state</a:t>
            </a:r>
            <a:endParaRPr lang="en-US" sz="18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Process 26">
            <a:extLst>
              <a:ext uri="{FF2B5EF4-FFF2-40B4-BE49-F238E27FC236}">
                <a16:creationId xmlns:a16="http://schemas.microsoft.com/office/drawing/2014/main" id="{23900F03-0C95-FE43-989D-6369D327C0D3}"/>
              </a:ext>
            </a:extLst>
          </p:cNvPr>
          <p:cNvSpPr/>
          <p:nvPr/>
        </p:nvSpPr>
        <p:spPr>
          <a:xfrm>
            <a:off x="152400" y="4202111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67D9CBB-5489-524A-8FE9-27F79EB4D2D3}"/>
              </a:ext>
            </a:extLst>
          </p:cNvPr>
          <p:cNvCxnSpPr/>
          <p:nvPr/>
        </p:nvCxnSpPr>
        <p:spPr>
          <a:xfrm flipV="1">
            <a:off x="733859" y="4459246"/>
            <a:ext cx="7540346" cy="33595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A8AA235-68E0-E24F-8C9A-6ED0CB12DD5D}"/>
              </a:ext>
            </a:extLst>
          </p:cNvPr>
          <p:cNvCxnSpPr/>
          <p:nvPr/>
        </p:nvCxnSpPr>
        <p:spPr>
          <a:xfrm>
            <a:off x="2455407" y="4492839"/>
            <a:ext cx="527825" cy="122391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Process 29">
            <a:extLst>
              <a:ext uri="{FF2B5EF4-FFF2-40B4-BE49-F238E27FC236}">
                <a16:creationId xmlns:a16="http://schemas.microsoft.com/office/drawing/2014/main" id="{694C0854-3BA8-4544-A9D5-B79633AD3BD4}"/>
              </a:ext>
            </a:extLst>
          </p:cNvPr>
          <p:cNvSpPr/>
          <p:nvPr/>
        </p:nvSpPr>
        <p:spPr>
          <a:xfrm>
            <a:off x="152400" y="5426019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Q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B74ED4C-8A6C-0649-AC64-576F162CE192}"/>
              </a:ext>
            </a:extLst>
          </p:cNvPr>
          <p:cNvCxnSpPr/>
          <p:nvPr/>
        </p:nvCxnSpPr>
        <p:spPr>
          <a:xfrm flipV="1">
            <a:off x="733859" y="5683154"/>
            <a:ext cx="7540346" cy="33595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17EC890-D088-0D44-BC33-39F83F0F8990}"/>
              </a:ext>
            </a:extLst>
          </p:cNvPr>
          <p:cNvSpPr txBox="1"/>
          <p:nvPr/>
        </p:nvSpPr>
        <p:spPr>
          <a:xfrm>
            <a:off x="2514715" y="4421400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▲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7071E28-396F-2743-BDB1-E3C779E7BE59}"/>
              </a:ext>
            </a:extLst>
          </p:cNvPr>
          <p:cNvSpPr txBox="1"/>
          <p:nvPr/>
        </p:nvSpPr>
        <p:spPr>
          <a:xfrm>
            <a:off x="1455875" y="4052068"/>
            <a:ext cx="130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Arial" charset="0"/>
                <a:ea typeface="Arial" charset="0"/>
                <a:cs typeface="Arial" charset="0"/>
                <a:sym typeface="Wingdings"/>
              </a:rPr>
              <a:t>P = {G, Y}</a:t>
            </a:r>
            <a:endParaRPr lang="en-US" sz="18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2976FE4-9923-484D-9C7C-359D93836875}"/>
              </a:ext>
            </a:extLst>
          </p:cNvPr>
          <p:cNvSpPr/>
          <p:nvPr/>
        </p:nvSpPr>
        <p:spPr>
          <a:xfrm rot="19950626">
            <a:off x="2014336" y="4407891"/>
            <a:ext cx="185854" cy="18585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0C658DB-E42D-2845-AC4F-8E33966CEEA6}"/>
              </a:ext>
            </a:extLst>
          </p:cNvPr>
          <p:cNvCxnSpPr>
            <a:cxnSpLocks/>
          </p:cNvCxnSpPr>
          <p:nvPr/>
        </p:nvCxnSpPr>
        <p:spPr>
          <a:xfrm flipV="1">
            <a:off x="2313876" y="4490564"/>
            <a:ext cx="1586345" cy="1226184"/>
          </a:xfrm>
          <a:prstGeom prst="straightConnector1">
            <a:avLst/>
          </a:prstGeom>
          <a:solidFill>
            <a:srgbClr val="FF0000"/>
          </a:solidFill>
          <a:ln w="28575">
            <a:solidFill>
              <a:srgbClr val="C00000"/>
            </a:solidFill>
            <a:prstDash val="solid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1C28BFD-71FE-224C-8063-E64958C04281}"/>
              </a:ext>
            </a:extLst>
          </p:cNvPr>
          <p:cNvCxnSpPr>
            <a:cxnSpLocks/>
          </p:cNvCxnSpPr>
          <p:nvPr/>
        </p:nvCxnSpPr>
        <p:spPr>
          <a:xfrm flipV="1">
            <a:off x="1959226" y="4500818"/>
            <a:ext cx="1586345" cy="1226184"/>
          </a:xfrm>
          <a:prstGeom prst="straightConnector1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22A8387E-5DC8-2E4B-90BC-A753B7710E24}"/>
              </a:ext>
            </a:extLst>
          </p:cNvPr>
          <p:cNvSpPr/>
          <p:nvPr/>
        </p:nvSpPr>
        <p:spPr>
          <a:xfrm rot="19950626">
            <a:off x="2998549" y="5616056"/>
            <a:ext cx="185854" cy="18585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A940F9C-3E0C-0543-8C58-34F568A5EB04}"/>
              </a:ext>
            </a:extLst>
          </p:cNvPr>
          <p:cNvSpPr txBox="1"/>
          <p:nvPr/>
        </p:nvSpPr>
        <p:spPr>
          <a:xfrm>
            <a:off x="2462230" y="5834312"/>
            <a:ext cx="1285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Arial" charset="0"/>
                <a:ea typeface="Arial" charset="0"/>
                <a:cs typeface="Arial" charset="0"/>
                <a:sym typeface="Wingdings"/>
              </a:rPr>
              <a:t>Q = {B, O}</a:t>
            </a:r>
            <a:endParaRPr lang="en-US" sz="18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9590841-C7E6-1E49-8226-28F2CCEC1303}"/>
              </a:ext>
            </a:extLst>
          </p:cNvPr>
          <p:cNvSpPr/>
          <p:nvPr/>
        </p:nvSpPr>
        <p:spPr>
          <a:xfrm>
            <a:off x="3111596" y="5132942"/>
            <a:ext cx="277258" cy="277258"/>
          </a:xfrm>
          <a:prstGeom prst="ellipse">
            <a:avLst/>
          </a:prstGeom>
          <a:solidFill>
            <a:srgbClr val="FF0000"/>
          </a:solidFill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R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7469DF0-ACBE-084A-A289-AFCCE1460044}"/>
              </a:ext>
            </a:extLst>
          </p:cNvPr>
          <p:cNvSpPr/>
          <p:nvPr/>
        </p:nvSpPr>
        <p:spPr>
          <a:xfrm>
            <a:off x="1998256" y="5132942"/>
            <a:ext cx="277258" cy="27725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V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0B44E92-79C0-9E47-B0F4-FFF6FA1A21A0}"/>
              </a:ext>
            </a:extLst>
          </p:cNvPr>
          <p:cNvCxnSpPr>
            <a:cxnSpLocks/>
          </p:cNvCxnSpPr>
          <p:nvPr/>
        </p:nvCxnSpPr>
        <p:spPr>
          <a:xfrm>
            <a:off x="4225134" y="4482799"/>
            <a:ext cx="1586345" cy="1226184"/>
          </a:xfrm>
          <a:prstGeom prst="straightConnector1">
            <a:avLst/>
          </a:prstGeom>
          <a:solidFill>
            <a:srgbClr val="FF0000"/>
          </a:solidFill>
          <a:ln w="28575">
            <a:solidFill>
              <a:srgbClr val="C00000"/>
            </a:solidFill>
            <a:prstDash val="solid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22C46307-C55B-1949-9037-7116D89DF898}"/>
              </a:ext>
            </a:extLst>
          </p:cNvPr>
          <p:cNvSpPr/>
          <p:nvPr/>
        </p:nvSpPr>
        <p:spPr>
          <a:xfrm>
            <a:off x="4731006" y="5132942"/>
            <a:ext cx="277258" cy="277258"/>
          </a:xfrm>
          <a:prstGeom prst="ellipse">
            <a:avLst/>
          </a:prstGeom>
          <a:solidFill>
            <a:srgbClr val="FF0000"/>
          </a:solidFill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R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675ACA9-5B50-F047-8141-1C4DEBC53CE1}"/>
              </a:ext>
            </a:extLst>
          </p:cNvPr>
          <p:cNvSpPr/>
          <p:nvPr/>
        </p:nvSpPr>
        <p:spPr>
          <a:xfrm rot="19950626">
            <a:off x="3969752" y="4407890"/>
            <a:ext cx="185854" cy="18585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369A40B0-2E99-444A-A32B-01D0FB1DD8AE}"/>
              </a:ext>
            </a:extLst>
          </p:cNvPr>
          <p:cNvSpPr/>
          <p:nvPr/>
        </p:nvSpPr>
        <p:spPr>
          <a:xfrm>
            <a:off x="3633783" y="4166202"/>
            <a:ext cx="2373189" cy="1830683"/>
          </a:xfrm>
          <a:custGeom>
            <a:avLst/>
            <a:gdLst>
              <a:gd name="connsiteX0" fmla="*/ 1010283 w 1426595"/>
              <a:gd name="connsiteY0" fmla="*/ 3404839 h 3404839"/>
              <a:gd name="connsiteX1" fmla="*/ 51278 w 1426595"/>
              <a:gd name="connsiteY1" fmla="*/ 2074127 h 3404839"/>
              <a:gd name="connsiteX2" fmla="*/ 229698 w 1426595"/>
              <a:gd name="connsiteY2" fmla="*/ 1167161 h 3404839"/>
              <a:gd name="connsiteX3" fmla="*/ 1069756 w 1426595"/>
              <a:gd name="connsiteY3" fmla="*/ 840059 h 3404839"/>
              <a:gd name="connsiteX4" fmla="*/ 1426595 w 1426595"/>
              <a:gd name="connsiteY4" fmla="*/ 0 h 3404839"/>
              <a:gd name="connsiteX0" fmla="*/ 3069010 w 3136918"/>
              <a:gd name="connsiteY0" fmla="*/ 2585797 h 2585797"/>
              <a:gd name="connsiteX1" fmla="*/ 2110005 w 3136918"/>
              <a:gd name="connsiteY1" fmla="*/ 1255085 h 2585797"/>
              <a:gd name="connsiteX2" fmla="*/ 2288425 w 3136918"/>
              <a:gd name="connsiteY2" fmla="*/ 348119 h 2585797"/>
              <a:gd name="connsiteX3" fmla="*/ 3128483 w 3136918"/>
              <a:gd name="connsiteY3" fmla="*/ 21017 h 2585797"/>
              <a:gd name="connsiteX4" fmla="*/ 1342 w 3136918"/>
              <a:gd name="connsiteY4" fmla="*/ 731965 h 2585797"/>
              <a:gd name="connsiteX0" fmla="*/ 3071263 w 3071263"/>
              <a:gd name="connsiteY0" fmla="*/ 2247720 h 2247720"/>
              <a:gd name="connsiteX1" fmla="*/ 2112258 w 3071263"/>
              <a:gd name="connsiteY1" fmla="*/ 917008 h 2247720"/>
              <a:gd name="connsiteX2" fmla="*/ 2290678 w 3071263"/>
              <a:gd name="connsiteY2" fmla="*/ 10042 h 2247720"/>
              <a:gd name="connsiteX3" fmla="*/ 966270 w 3071263"/>
              <a:gd name="connsiteY3" fmla="*/ 1500165 h 2247720"/>
              <a:gd name="connsiteX4" fmla="*/ 3595 w 3071263"/>
              <a:gd name="connsiteY4" fmla="*/ 393888 h 2247720"/>
              <a:gd name="connsiteX0" fmla="*/ 3071263 w 3071263"/>
              <a:gd name="connsiteY0" fmla="*/ 1853832 h 1853832"/>
              <a:gd name="connsiteX1" fmla="*/ 2112258 w 3071263"/>
              <a:gd name="connsiteY1" fmla="*/ 523120 h 1853832"/>
              <a:gd name="connsiteX2" fmla="*/ 966270 w 3071263"/>
              <a:gd name="connsiteY2" fmla="*/ 1106277 h 1853832"/>
              <a:gd name="connsiteX3" fmla="*/ 3595 w 3071263"/>
              <a:gd name="connsiteY3" fmla="*/ 0 h 1853832"/>
              <a:gd name="connsiteX0" fmla="*/ 3071263 w 3071263"/>
              <a:gd name="connsiteY0" fmla="*/ 1853832 h 1853832"/>
              <a:gd name="connsiteX1" fmla="*/ 2112258 w 3071263"/>
              <a:gd name="connsiteY1" fmla="*/ 523120 h 1853832"/>
              <a:gd name="connsiteX2" fmla="*/ 966270 w 3071263"/>
              <a:gd name="connsiteY2" fmla="*/ 1106277 h 1853832"/>
              <a:gd name="connsiteX3" fmla="*/ 3595 w 3071263"/>
              <a:gd name="connsiteY3" fmla="*/ 0 h 1853832"/>
              <a:gd name="connsiteX0" fmla="*/ 3073383 w 3073383"/>
              <a:gd name="connsiteY0" fmla="*/ 1853832 h 1853832"/>
              <a:gd name="connsiteX1" fmla="*/ 2114378 w 3073383"/>
              <a:gd name="connsiteY1" fmla="*/ 523120 h 1853832"/>
              <a:gd name="connsiteX2" fmla="*/ 968390 w 3073383"/>
              <a:gd name="connsiteY2" fmla="*/ 1106277 h 1853832"/>
              <a:gd name="connsiteX3" fmla="*/ 5715 w 3073383"/>
              <a:gd name="connsiteY3" fmla="*/ 0 h 1853832"/>
              <a:gd name="connsiteX0" fmla="*/ 3073383 w 3088468"/>
              <a:gd name="connsiteY0" fmla="*/ 1853832 h 1853832"/>
              <a:gd name="connsiteX1" fmla="*/ 2114378 w 3088468"/>
              <a:gd name="connsiteY1" fmla="*/ 523120 h 1853832"/>
              <a:gd name="connsiteX2" fmla="*/ 968390 w 3088468"/>
              <a:gd name="connsiteY2" fmla="*/ 1106277 h 1853832"/>
              <a:gd name="connsiteX3" fmla="*/ 5715 w 3088468"/>
              <a:gd name="connsiteY3" fmla="*/ 0 h 1853832"/>
              <a:gd name="connsiteX0" fmla="*/ 3073383 w 3087011"/>
              <a:gd name="connsiteY0" fmla="*/ 1853832 h 1853832"/>
              <a:gd name="connsiteX1" fmla="*/ 2114378 w 3087011"/>
              <a:gd name="connsiteY1" fmla="*/ 523120 h 1853832"/>
              <a:gd name="connsiteX2" fmla="*/ 968390 w 3087011"/>
              <a:gd name="connsiteY2" fmla="*/ 1106277 h 1853832"/>
              <a:gd name="connsiteX3" fmla="*/ 5715 w 3087011"/>
              <a:gd name="connsiteY3" fmla="*/ 0 h 1853832"/>
              <a:gd name="connsiteX0" fmla="*/ 3073012 w 3086640"/>
              <a:gd name="connsiteY0" fmla="*/ 1853832 h 1853832"/>
              <a:gd name="connsiteX1" fmla="*/ 2114007 w 3086640"/>
              <a:gd name="connsiteY1" fmla="*/ 523120 h 1853832"/>
              <a:gd name="connsiteX2" fmla="*/ 968019 w 3086640"/>
              <a:gd name="connsiteY2" fmla="*/ 1106277 h 1853832"/>
              <a:gd name="connsiteX3" fmla="*/ 5344 w 3086640"/>
              <a:gd name="connsiteY3" fmla="*/ 0 h 1853832"/>
              <a:gd name="connsiteX0" fmla="*/ 3061437 w 3076697"/>
              <a:gd name="connsiteY0" fmla="*/ 1772810 h 1772810"/>
              <a:gd name="connsiteX1" fmla="*/ 2114007 w 3076697"/>
              <a:gd name="connsiteY1" fmla="*/ 523120 h 1772810"/>
              <a:gd name="connsiteX2" fmla="*/ 968019 w 3076697"/>
              <a:gd name="connsiteY2" fmla="*/ 1106277 h 1772810"/>
              <a:gd name="connsiteX3" fmla="*/ 5344 w 3076697"/>
              <a:gd name="connsiteY3" fmla="*/ 0 h 1772810"/>
              <a:gd name="connsiteX0" fmla="*/ 3061437 w 3061443"/>
              <a:gd name="connsiteY0" fmla="*/ 1772810 h 1772810"/>
              <a:gd name="connsiteX1" fmla="*/ 2114007 w 3061443"/>
              <a:gd name="connsiteY1" fmla="*/ 523120 h 1772810"/>
              <a:gd name="connsiteX2" fmla="*/ 968019 w 3061443"/>
              <a:gd name="connsiteY2" fmla="*/ 1106277 h 1772810"/>
              <a:gd name="connsiteX3" fmla="*/ 5344 w 3061443"/>
              <a:gd name="connsiteY3" fmla="*/ 0 h 1772810"/>
              <a:gd name="connsiteX0" fmla="*/ 3056093 w 3056099"/>
              <a:gd name="connsiteY0" fmla="*/ 1772810 h 1772810"/>
              <a:gd name="connsiteX1" fmla="*/ 2108663 w 3056099"/>
              <a:gd name="connsiteY1" fmla="*/ 523120 h 1772810"/>
              <a:gd name="connsiteX2" fmla="*/ 962675 w 3056099"/>
              <a:gd name="connsiteY2" fmla="*/ 1106277 h 1772810"/>
              <a:gd name="connsiteX3" fmla="*/ 0 w 3056099"/>
              <a:gd name="connsiteY3" fmla="*/ 0 h 1772810"/>
              <a:gd name="connsiteX0" fmla="*/ 2373187 w 2373193"/>
              <a:gd name="connsiteY0" fmla="*/ 1830683 h 1830683"/>
              <a:gd name="connsiteX1" fmla="*/ 1425757 w 2373193"/>
              <a:gd name="connsiteY1" fmla="*/ 580993 h 1830683"/>
              <a:gd name="connsiteX2" fmla="*/ 279769 w 2373193"/>
              <a:gd name="connsiteY2" fmla="*/ 1164150 h 1830683"/>
              <a:gd name="connsiteX3" fmla="*/ 0 w 2373193"/>
              <a:gd name="connsiteY3" fmla="*/ 0 h 1830683"/>
              <a:gd name="connsiteX0" fmla="*/ 2373187 w 2373190"/>
              <a:gd name="connsiteY0" fmla="*/ 1830683 h 1830683"/>
              <a:gd name="connsiteX1" fmla="*/ 1055368 w 2373190"/>
              <a:gd name="connsiteY1" fmla="*/ 187454 h 1830683"/>
              <a:gd name="connsiteX2" fmla="*/ 279769 w 2373190"/>
              <a:gd name="connsiteY2" fmla="*/ 1164150 h 1830683"/>
              <a:gd name="connsiteX3" fmla="*/ 0 w 2373190"/>
              <a:gd name="connsiteY3" fmla="*/ 0 h 1830683"/>
              <a:gd name="connsiteX0" fmla="*/ 2373187 w 2373190"/>
              <a:gd name="connsiteY0" fmla="*/ 1830683 h 1830683"/>
              <a:gd name="connsiteX1" fmla="*/ 1055368 w 2373190"/>
              <a:gd name="connsiteY1" fmla="*/ 187454 h 1830683"/>
              <a:gd name="connsiteX2" fmla="*/ 187171 w 2373190"/>
              <a:gd name="connsiteY2" fmla="*/ 874783 h 1830683"/>
              <a:gd name="connsiteX3" fmla="*/ 0 w 2373190"/>
              <a:gd name="connsiteY3" fmla="*/ 0 h 1830683"/>
              <a:gd name="connsiteX0" fmla="*/ 2373187 w 2373190"/>
              <a:gd name="connsiteY0" fmla="*/ 1830683 h 1830683"/>
              <a:gd name="connsiteX1" fmla="*/ 928047 w 2373190"/>
              <a:gd name="connsiteY1" fmla="*/ 199029 h 1830683"/>
              <a:gd name="connsiteX2" fmla="*/ 187171 w 2373190"/>
              <a:gd name="connsiteY2" fmla="*/ 874783 h 1830683"/>
              <a:gd name="connsiteX3" fmla="*/ 0 w 2373190"/>
              <a:gd name="connsiteY3" fmla="*/ 0 h 1830683"/>
              <a:gd name="connsiteX0" fmla="*/ 2373187 w 2373189"/>
              <a:gd name="connsiteY0" fmla="*/ 1830683 h 1830683"/>
              <a:gd name="connsiteX1" fmla="*/ 928047 w 2373189"/>
              <a:gd name="connsiteY1" fmla="*/ 199029 h 1830683"/>
              <a:gd name="connsiteX2" fmla="*/ 187171 w 2373189"/>
              <a:gd name="connsiteY2" fmla="*/ 874783 h 1830683"/>
              <a:gd name="connsiteX3" fmla="*/ 0 w 2373189"/>
              <a:gd name="connsiteY3" fmla="*/ 0 h 183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3189" h="1830683">
                <a:moveTo>
                  <a:pt x="2373187" y="1830683"/>
                </a:moveTo>
                <a:cubicBezTo>
                  <a:pt x="2375422" y="1131882"/>
                  <a:pt x="1118763" y="184726"/>
                  <a:pt x="928047" y="199029"/>
                </a:cubicBezTo>
                <a:cubicBezTo>
                  <a:pt x="737331" y="213332"/>
                  <a:pt x="341846" y="907955"/>
                  <a:pt x="187171" y="874783"/>
                </a:cubicBezTo>
                <a:cubicBezTo>
                  <a:pt x="32497" y="841612"/>
                  <a:pt x="13919" y="438513"/>
                  <a:pt x="0" y="0"/>
                </a:cubicBezTo>
              </a:path>
            </a:pathLst>
          </a:custGeom>
          <a:noFill/>
          <a:ln w="5715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B5111A0-99F4-C54A-B087-8D038F5C793A}"/>
              </a:ext>
            </a:extLst>
          </p:cNvPr>
          <p:cNvCxnSpPr>
            <a:cxnSpLocks/>
          </p:cNvCxnSpPr>
          <p:nvPr/>
        </p:nvCxnSpPr>
        <p:spPr>
          <a:xfrm flipV="1">
            <a:off x="3464948" y="4476043"/>
            <a:ext cx="1138833" cy="1251684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90C6F05D-8F7D-544D-B400-BA5DF750BACE}"/>
              </a:ext>
            </a:extLst>
          </p:cNvPr>
          <p:cNvSpPr txBox="1"/>
          <p:nvPr/>
        </p:nvSpPr>
        <p:spPr>
          <a:xfrm>
            <a:off x="3652065" y="5163291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▲</a:t>
            </a:r>
          </a:p>
        </p:txBody>
      </p:sp>
    </p:spTree>
    <p:extLst>
      <p:ext uri="{BB962C8B-B14F-4D97-AF65-F5344CB8AC3E}">
        <p14:creationId xmlns:p14="http://schemas.microsoft.com/office/powerpoint/2010/main" val="185255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 animBg="1"/>
      <p:bldP spid="37" grpId="0" animBg="1"/>
      <p:bldP spid="38" grpId="0"/>
      <p:bldP spid="39" grpId="0" animBg="1"/>
      <p:bldP spid="40" grpId="0" animBg="1"/>
      <p:bldP spid="42" grpId="0" animBg="1"/>
      <p:bldP spid="43" grpId="0" animBg="1"/>
      <p:bldP spid="45" grpId="0" animBg="1"/>
      <p:bldP spid="4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799"/>
            <a:ext cx="8763000" cy="4670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Is this snapshot possible? And if so, how?</a:t>
            </a:r>
          </a:p>
          <a:p>
            <a:pPr marL="0" indent="0">
              <a:buNone/>
            </a:pPr>
            <a:r>
              <a:rPr lang="en-US" dirty="0"/>
              <a:t>P				= { G, Y }</a:t>
            </a:r>
          </a:p>
          <a:p>
            <a:pPr marL="0" indent="0">
              <a:buNone/>
            </a:pPr>
            <a:r>
              <a:rPr lang="en-US" dirty="0" err="1"/>
              <a:t>chan</a:t>
            </a:r>
            <a:r>
              <a:rPr lang="en-US" dirty="0"/>
              <a:t>(P, Q)	= { }</a:t>
            </a:r>
          </a:p>
          <a:p>
            <a:pPr marL="0" indent="0">
              <a:buNone/>
            </a:pPr>
            <a:r>
              <a:rPr lang="en-US" dirty="0" err="1"/>
              <a:t>chan</a:t>
            </a:r>
            <a:r>
              <a:rPr lang="en-US" dirty="0"/>
              <a:t>(P, T)	= { }</a:t>
            </a:r>
          </a:p>
          <a:p>
            <a:pPr marL="0" indent="0">
              <a:buNone/>
            </a:pPr>
            <a:r>
              <a:rPr lang="en-US" dirty="0"/>
              <a:t>Q				= { B, O }</a:t>
            </a:r>
          </a:p>
          <a:p>
            <a:pPr marL="0" indent="0">
              <a:buNone/>
            </a:pPr>
            <a:r>
              <a:rPr lang="en-US" dirty="0" err="1"/>
              <a:t>chan</a:t>
            </a:r>
            <a:r>
              <a:rPr lang="en-US" dirty="0"/>
              <a:t>(Q, P)	= { V }</a:t>
            </a:r>
          </a:p>
          <a:p>
            <a:pPr marL="0" indent="0">
              <a:buNone/>
            </a:pPr>
            <a:r>
              <a:rPr lang="en-US" dirty="0" err="1"/>
              <a:t>chan</a:t>
            </a:r>
            <a:r>
              <a:rPr lang="en-US" dirty="0"/>
              <a:t>(Q, T)	= { R }</a:t>
            </a:r>
          </a:p>
          <a:p>
            <a:pPr marL="0" indent="0">
              <a:buNone/>
            </a:pPr>
            <a:r>
              <a:rPr lang="en-US" dirty="0"/>
              <a:t>T				= { }</a:t>
            </a:r>
          </a:p>
          <a:p>
            <a:pPr marL="0" indent="0">
              <a:buNone/>
            </a:pPr>
            <a:r>
              <a:rPr lang="en-US" dirty="0" err="1"/>
              <a:t>chan</a:t>
            </a:r>
            <a:r>
              <a:rPr lang="en-US" dirty="0"/>
              <a:t>(T, P)	= { }</a:t>
            </a:r>
          </a:p>
          <a:p>
            <a:pPr marL="0" indent="0">
              <a:buNone/>
            </a:pPr>
            <a:r>
              <a:rPr lang="en-US" dirty="0" err="1"/>
              <a:t>chan</a:t>
            </a:r>
            <a:r>
              <a:rPr lang="en-US" dirty="0"/>
              <a:t>(T, Q)	= { 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Chandy-Lamport</a:t>
            </a:r>
            <a:r>
              <a:rPr lang="en-US" dirty="0"/>
              <a:t> Puzzle #5</a:t>
            </a:r>
          </a:p>
        </p:txBody>
      </p:sp>
      <p:sp>
        <p:nvSpPr>
          <p:cNvPr id="5" name="Rectangle 4"/>
          <p:cNvSpPr/>
          <p:nvPr/>
        </p:nvSpPr>
        <p:spPr>
          <a:xfrm>
            <a:off x="3999112" y="2227906"/>
            <a:ext cx="2021910" cy="2021911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0">
                <a:solidFill>
                  <a:schemeClr val="tx1"/>
                </a:solidFill>
                <a:latin typeface="+mn-lt"/>
              </a:rPr>
              <a:t>P</a:t>
            </a:r>
            <a:endParaRPr lang="en-US" sz="3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9613" y="2227906"/>
            <a:ext cx="2021910" cy="2021911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0" dirty="0">
                <a:solidFill>
                  <a:schemeClr val="tx1"/>
                </a:solidFill>
                <a:latin typeface="+mn-lt"/>
              </a:rPr>
              <a:t>Q</a:t>
            </a:r>
          </a:p>
        </p:txBody>
      </p:sp>
      <p:sp>
        <p:nvSpPr>
          <p:cNvPr id="15" name="Oval 14"/>
          <p:cNvSpPr/>
          <p:nvPr/>
        </p:nvSpPr>
        <p:spPr>
          <a:xfrm>
            <a:off x="7225565" y="2862484"/>
            <a:ext cx="391679" cy="391679"/>
          </a:xfrm>
          <a:prstGeom prst="ellipse">
            <a:avLst/>
          </a:prstGeom>
          <a:solidFill>
            <a:srgbClr val="FF0000"/>
          </a:solidFill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R</a:t>
            </a:r>
            <a:endParaRPr lang="en-US" b="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348973" y="3503506"/>
            <a:ext cx="391679" cy="391679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G</a:t>
            </a:r>
          </a:p>
        </p:txBody>
      </p:sp>
      <p:sp>
        <p:nvSpPr>
          <p:cNvPr id="17" name="Oval 16"/>
          <p:cNvSpPr/>
          <p:nvPr/>
        </p:nvSpPr>
        <p:spPr>
          <a:xfrm>
            <a:off x="6791897" y="3361790"/>
            <a:ext cx="391679" cy="39167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tx2"/>
                </a:solidFill>
                <a:latin typeface="+mn-lt"/>
              </a:rPr>
              <a:t>B</a:t>
            </a:r>
            <a:endParaRPr lang="en-US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180763" y="2881845"/>
            <a:ext cx="391679" cy="39167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Y</a:t>
            </a:r>
          </a:p>
        </p:txBody>
      </p:sp>
      <p:sp>
        <p:nvSpPr>
          <p:cNvPr id="19" name="Oval 18"/>
          <p:cNvSpPr/>
          <p:nvPr/>
        </p:nvSpPr>
        <p:spPr>
          <a:xfrm>
            <a:off x="7745512" y="3557630"/>
            <a:ext cx="391679" cy="39167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6">
                    <a:lumMod val="50000"/>
                  </a:schemeClr>
                </a:solidFill>
                <a:latin typeface="+mn-lt"/>
              </a:rPr>
              <a:t>O</a:t>
            </a:r>
            <a:endParaRPr lang="en-US" b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817910" y="2865443"/>
            <a:ext cx="391679" cy="39167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V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6C3384-816E-D94C-B269-8E680AE28772}"/>
              </a:ext>
            </a:extLst>
          </p:cNvPr>
          <p:cNvSpPr/>
          <p:nvPr/>
        </p:nvSpPr>
        <p:spPr>
          <a:xfrm>
            <a:off x="5242028" y="4693644"/>
            <a:ext cx="2021910" cy="2021911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0" dirty="0">
                <a:solidFill>
                  <a:schemeClr val="tx1"/>
                </a:solidFill>
              </a:rPr>
              <a:t>T</a:t>
            </a:r>
            <a:endParaRPr lang="en-US" sz="3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0B3A73DF-1C62-714E-9749-1D4E924218E2}"/>
              </a:ext>
            </a:extLst>
          </p:cNvPr>
          <p:cNvSpPr/>
          <p:nvPr/>
        </p:nvSpPr>
        <p:spPr>
          <a:xfrm rot="16200000">
            <a:off x="5119764" y="4271240"/>
            <a:ext cx="453261" cy="408244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24549162-8886-EA47-89DE-C3403F6AB1AE}"/>
              </a:ext>
            </a:extLst>
          </p:cNvPr>
          <p:cNvSpPr/>
          <p:nvPr/>
        </p:nvSpPr>
        <p:spPr>
          <a:xfrm rot="5400000">
            <a:off x="5651889" y="4271241"/>
            <a:ext cx="453261" cy="408244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3CA11F16-E6BC-D248-BBAC-7851D967DBC5}"/>
              </a:ext>
            </a:extLst>
          </p:cNvPr>
          <p:cNvSpPr/>
          <p:nvPr/>
        </p:nvSpPr>
        <p:spPr>
          <a:xfrm>
            <a:off x="6026352" y="2530100"/>
            <a:ext cx="453261" cy="408244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2C5ED5FA-976A-834F-B8FB-72F00DFD8284}"/>
              </a:ext>
            </a:extLst>
          </p:cNvPr>
          <p:cNvSpPr/>
          <p:nvPr/>
        </p:nvSpPr>
        <p:spPr>
          <a:xfrm rot="10800000">
            <a:off x="6021022" y="3238861"/>
            <a:ext cx="453261" cy="408244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EE0F3445-D22D-174A-839F-C654CA258A66}"/>
              </a:ext>
            </a:extLst>
          </p:cNvPr>
          <p:cNvSpPr/>
          <p:nvPr/>
        </p:nvSpPr>
        <p:spPr>
          <a:xfrm rot="16200000">
            <a:off x="6391431" y="4267066"/>
            <a:ext cx="453261" cy="408244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B9CE883F-74D0-BD43-AB91-1ABABB647D2C}"/>
              </a:ext>
            </a:extLst>
          </p:cNvPr>
          <p:cNvSpPr/>
          <p:nvPr/>
        </p:nvSpPr>
        <p:spPr>
          <a:xfrm rot="5400000">
            <a:off x="6923556" y="4267067"/>
            <a:ext cx="453261" cy="408244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2DB833-93AC-CB4B-86CB-42641D0C6CBB}"/>
              </a:ext>
            </a:extLst>
          </p:cNvPr>
          <p:cNvSpPr txBox="1"/>
          <p:nvPr/>
        </p:nvSpPr>
        <p:spPr>
          <a:xfrm>
            <a:off x="2199570" y="5836328"/>
            <a:ext cx="30424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b="0" dirty="0">
                <a:latin typeface="Arial" charset="0"/>
                <a:ea typeface="Arial" charset="0"/>
                <a:cs typeface="Arial" charset="0"/>
                <a:sym typeface="Wingdings"/>
              </a:rPr>
              <a:t>Assume P starts CL from the current state</a:t>
            </a:r>
            <a:endParaRPr lang="en-US" sz="2200" b="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8967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799"/>
            <a:ext cx="8763000" cy="4670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Is this snapshot possible? And if so, how?</a:t>
            </a:r>
          </a:p>
          <a:p>
            <a:pPr marL="0" indent="0">
              <a:buNone/>
            </a:pPr>
            <a:r>
              <a:rPr lang="en-US" dirty="0"/>
              <a:t>P				= { G, Y }</a:t>
            </a:r>
          </a:p>
          <a:p>
            <a:pPr marL="0" indent="0">
              <a:buNone/>
            </a:pPr>
            <a:r>
              <a:rPr lang="en-US" dirty="0" err="1"/>
              <a:t>chan</a:t>
            </a:r>
            <a:r>
              <a:rPr lang="en-US" dirty="0"/>
              <a:t>(P, Q)	= { }</a:t>
            </a:r>
          </a:p>
          <a:p>
            <a:pPr marL="0" indent="0">
              <a:buNone/>
            </a:pPr>
            <a:r>
              <a:rPr lang="en-US" dirty="0" err="1"/>
              <a:t>chan</a:t>
            </a:r>
            <a:r>
              <a:rPr lang="en-US" dirty="0"/>
              <a:t>(P, T)	= { }</a:t>
            </a:r>
          </a:p>
          <a:p>
            <a:pPr marL="0" indent="0">
              <a:buNone/>
            </a:pPr>
            <a:r>
              <a:rPr lang="en-US" dirty="0"/>
              <a:t>Q				= { B }</a:t>
            </a:r>
          </a:p>
          <a:p>
            <a:pPr marL="0" indent="0">
              <a:buNone/>
            </a:pPr>
            <a:r>
              <a:rPr lang="en-US" dirty="0" err="1"/>
              <a:t>chan</a:t>
            </a:r>
            <a:r>
              <a:rPr lang="en-US" dirty="0"/>
              <a:t>(Q, P)	= { V }</a:t>
            </a:r>
          </a:p>
          <a:p>
            <a:pPr marL="0" indent="0">
              <a:buNone/>
            </a:pPr>
            <a:r>
              <a:rPr lang="en-US" dirty="0" err="1"/>
              <a:t>chan</a:t>
            </a:r>
            <a:r>
              <a:rPr lang="en-US" dirty="0"/>
              <a:t>(Q, T)	= { R }</a:t>
            </a:r>
          </a:p>
          <a:p>
            <a:pPr marL="0" indent="0">
              <a:buNone/>
            </a:pPr>
            <a:r>
              <a:rPr lang="en-US" dirty="0"/>
              <a:t>T				= { O }</a:t>
            </a:r>
          </a:p>
          <a:p>
            <a:pPr marL="0" indent="0">
              <a:buNone/>
            </a:pPr>
            <a:r>
              <a:rPr lang="en-US" dirty="0" err="1"/>
              <a:t>chan</a:t>
            </a:r>
            <a:r>
              <a:rPr lang="en-US" dirty="0"/>
              <a:t>(T, P)	= { }</a:t>
            </a:r>
          </a:p>
          <a:p>
            <a:pPr marL="0" indent="0">
              <a:buNone/>
            </a:pPr>
            <a:r>
              <a:rPr lang="en-US" dirty="0" err="1"/>
              <a:t>chan</a:t>
            </a:r>
            <a:r>
              <a:rPr lang="en-US" dirty="0"/>
              <a:t>(T, Q)	= { 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Chandy-Lamport</a:t>
            </a:r>
            <a:r>
              <a:rPr lang="en-US" dirty="0"/>
              <a:t> Puzzle #6</a:t>
            </a:r>
          </a:p>
        </p:txBody>
      </p:sp>
      <p:sp>
        <p:nvSpPr>
          <p:cNvPr id="5" name="Rectangle 4"/>
          <p:cNvSpPr/>
          <p:nvPr/>
        </p:nvSpPr>
        <p:spPr>
          <a:xfrm>
            <a:off x="3999112" y="2227906"/>
            <a:ext cx="2021910" cy="2021911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0">
                <a:solidFill>
                  <a:schemeClr val="tx1"/>
                </a:solidFill>
                <a:latin typeface="+mn-lt"/>
              </a:rPr>
              <a:t>P</a:t>
            </a:r>
            <a:endParaRPr lang="en-US" sz="3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9613" y="2227906"/>
            <a:ext cx="2021910" cy="2021911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0" dirty="0">
                <a:solidFill>
                  <a:schemeClr val="tx1"/>
                </a:solidFill>
                <a:latin typeface="+mn-lt"/>
              </a:rPr>
              <a:t>Q</a:t>
            </a:r>
          </a:p>
        </p:txBody>
      </p:sp>
      <p:sp>
        <p:nvSpPr>
          <p:cNvPr id="15" name="Oval 14"/>
          <p:cNvSpPr/>
          <p:nvPr/>
        </p:nvSpPr>
        <p:spPr>
          <a:xfrm>
            <a:off x="7225565" y="2862484"/>
            <a:ext cx="391679" cy="391679"/>
          </a:xfrm>
          <a:prstGeom prst="ellipse">
            <a:avLst/>
          </a:prstGeom>
          <a:solidFill>
            <a:srgbClr val="FF0000"/>
          </a:solidFill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R</a:t>
            </a:r>
            <a:endParaRPr lang="en-US" b="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348973" y="3503506"/>
            <a:ext cx="391679" cy="391679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G</a:t>
            </a:r>
          </a:p>
        </p:txBody>
      </p:sp>
      <p:sp>
        <p:nvSpPr>
          <p:cNvPr id="17" name="Oval 16"/>
          <p:cNvSpPr/>
          <p:nvPr/>
        </p:nvSpPr>
        <p:spPr>
          <a:xfrm>
            <a:off x="6791897" y="3361790"/>
            <a:ext cx="391679" cy="39167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tx2"/>
                </a:solidFill>
                <a:latin typeface="+mn-lt"/>
              </a:rPr>
              <a:t>B</a:t>
            </a:r>
            <a:endParaRPr lang="en-US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180763" y="2881845"/>
            <a:ext cx="391679" cy="39167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Y</a:t>
            </a:r>
          </a:p>
        </p:txBody>
      </p:sp>
      <p:sp>
        <p:nvSpPr>
          <p:cNvPr id="19" name="Oval 18"/>
          <p:cNvSpPr/>
          <p:nvPr/>
        </p:nvSpPr>
        <p:spPr>
          <a:xfrm>
            <a:off x="7745512" y="3557630"/>
            <a:ext cx="391679" cy="39167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6">
                    <a:lumMod val="50000"/>
                  </a:schemeClr>
                </a:solidFill>
                <a:latin typeface="+mn-lt"/>
              </a:rPr>
              <a:t>O</a:t>
            </a:r>
            <a:endParaRPr lang="en-US" b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817910" y="2865443"/>
            <a:ext cx="391679" cy="39167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V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6C3384-816E-D94C-B269-8E680AE28772}"/>
              </a:ext>
            </a:extLst>
          </p:cNvPr>
          <p:cNvSpPr/>
          <p:nvPr/>
        </p:nvSpPr>
        <p:spPr>
          <a:xfrm>
            <a:off x="5242028" y="4693644"/>
            <a:ext cx="2021910" cy="2021911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0" dirty="0">
                <a:solidFill>
                  <a:schemeClr val="tx1"/>
                </a:solidFill>
              </a:rPr>
              <a:t>T</a:t>
            </a:r>
            <a:endParaRPr lang="en-US" sz="3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0B3A73DF-1C62-714E-9749-1D4E924218E2}"/>
              </a:ext>
            </a:extLst>
          </p:cNvPr>
          <p:cNvSpPr/>
          <p:nvPr/>
        </p:nvSpPr>
        <p:spPr>
          <a:xfrm rot="16200000">
            <a:off x="5119764" y="4271240"/>
            <a:ext cx="453261" cy="408244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24549162-8886-EA47-89DE-C3403F6AB1AE}"/>
              </a:ext>
            </a:extLst>
          </p:cNvPr>
          <p:cNvSpPr/>
          <p:nvPr/>
        </p:nvSpPr>
        <p:spPr>
          <a:xfrm rot="5400000">
            <a:off x="5651889" y="4271241"/>
            <a:ext cx="453261" cy="408244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3CA11F16-E6BC-D248-BBAC-7851D967DBC5}"/>
              </a:ext>
            </a:extLst>
          </p:cNvPr>
          <p:cNvSpPr/>
          <p:nvPr/>
        </p:nvSpPr>
        <p:spPr>
          <a:xfrm>
            <a:off x="6026352" y="2530100"/>
            <a:ext cx="453261" cy="408244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2C5ED5FA-976A-834F-B8FB-72F00DFD8284}"/>
              </a:ext>
            </a:extLst>
          </p:cNvPr>
          <p:cNvSpPr/>
          <p:nvPr/>
        </p:nvSpPr>
        <p:spPr>
          <a:xfrm rot="10800000">
            <a:off x="6021022" y="3238861"/>
            <a:ext cx="453261" cy="408244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EE0F3445-D22D-174A-839F-C654CA258A66}"/>
              </a:ext>
            </a:extLst>
          </p:cNvPr>
          <p:cNvSpPr/>
          <p:nvPr/>
        </p:nvSpPr>
        <p:spPr>
          <a:xfrm rot="16200000">
            <a:off x="6391431" y="4267066"/>
            <a:ext cx="453261" cy="408244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B9CE883F-74D0-BD43-AB91-1ABABB647D2C}"/>
              </a:ext>
            </a:extLst>
          </p:cNvPr>
          <p:cNvSpPr/>
          <p:nvPr/>
        </p:nvSpPr>
        <p:spPr>
          <a:xfrm rot="5400000">
            <a:off x="6923556" y="4267067"/>
            <a:ext cx="453261" cy="408244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718AF0-B744-7149-B37C-766446637AB6}"/>
              </a:ext>
            </a:extLst>
          </p:cNvPr>
          <p:cNvSpPr txBox="1"/>
          <p:nvPr/>
        </p:nvSpPr>
        <p:spPr>
          <a:xfrm>
            <a:off x="2199570" y="5836328"/>
            <a:ext cx="30424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b="0" dirty="0">
                <a:latin typeface="Arial" charset="0"/>
                <a:ea typeface="Arial" charset="0"/>
                <a:cs typeface="Arial" charset="0"/>
                <a:sym typeface="Wingdings"/>
              </a:rPr>
              <a:t>Assume P starts CL from the current state</a:t>
            </a:r>
            <a:endParaRPr lang="en-US" sz="2200" b="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935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processes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in the system with no process failures</a:t>
            </a:r>
          </a:p>
          <a:p>
            <a:pPr lvl="1">
              <a:defRPr/>
            </a:pPr>
            <a:r>
              <a:rPr lang="en-US" dirty="0"/>
              <a:t>Each process has some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state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it keeps track of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There are two first-in, first-out, unidirectional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channels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between every process pair P and Q</a:t>
            </a:r>
          </a:p>
          <a:p>
            <a:pPr lvl="1">
              <a:defRPr/>
            </a:pPr>
            <a:r>
              <a:rPr lang="en-US" dirty="0"/>
              <a:t>Call them </a:t>
            </a:r>
            <a:r>
              <a:rPr lang="en-US" b="1" dirty="0"/>
              <a:t>channel(P, Q) </a:t>
            </a:r>
            <a:r>
              <a:rPr lang="en-US" dirty="0"/>
              <a:t>and </a:t>
            </a:r>
            <a:r>
              <a:rPr lang="en-US" b="1" dirty="0"/>
              <a:t>channel(Q, P)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All messages sent on channels arrive intact, unduplicated, in order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The channel has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state,</a:t>
            </a:r>
            <a:r>
              <a:rPr lang="en-US" dirty="0"/>
              <a:t> too: the set of messages inside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model</a:t>
            </a:r>
          </a:p>
        </p:txBody>
      </p:sp>
    </p:spTree>
    <p:extLst>
      <p:ext uri="{BB962C8B-B14F-4D97-AF65-F5344CB8AC3E}">
        <p14:creationId xmlns:p14="http://schemas.microsoft.com/office/powerpoint/2010/main" val="139844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/>
              <a:t>“</a:t>
            </a:r>
            <a:r>
              <a:rPr lang="en-US" sz="2800" dirty="0">
                <a:ea typeface="Helvetica Neue Medium" charset="0"/>
                <a:cs typeface="Helvetica Neue Medium" charset="0"/>
              </a:rPr>
              <a:t>All messages sent on channels arrive intact, unduplicated, in order”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Q: Arrive?</a:t>
            </a:r>
          </a:p>
          <a:p>
            <a:pPr>
              <a:lnSpc>
                <a:spcPct val="90000"/>
              </a:lnSpc>
            </a:pPr>
            <a:r>
              <a:rPr lang="en-US" dirty="0"/>
              <a:t>Q: Intact?</a:t>
            </a:r>
          </a:p>
          <a:p>
            <a:pPr>
              <a:lnSpc>
                <a:spcPct val="90000"/>
              </a:lnSpc>
            </a:pPr>
            <a:r>
              <a:rPr lang="en-US" dirty="0"/>
              <a:t>Q: Unduplicated?</a:t>
            </a:r>
          </a:p>
          <a:p>
            <a:pPr>
              <a:lnSpc>
                <a:spcPct val="90000"/>
              </a:lnSpc>
            </a:pPr>
            <a:r>
              <a:rPr lang="en-US" dirty="0"/>
              <a:t>Q: In order?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TCP provides all of these when processes don’t fail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FIFO communication channel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9E38E58-8864-424F-941D-16B5E99F1476}"/>
              </a:ext>
            </a:extLst>
          </p:cNvPr>
          <p:cNvSpPr txBox="1">
            <a:spLocks/>
          </p:cNvSpPr>
          <p:nvPr/>
        </p:nvSpPr>
        <p:spPr>
          <a:xfrm>
            <a:off x="3081866" y="1642532"/>
            <a:ext cx="6062133" cy="4080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r>
              <a:rPr lang="en-US" sz="2600" spc="-50" dirty="0">
                <a:latin typeface="+mn-lt"/>
                <a:ea typeface="ＭＳ Ｐゴシック" pitchFamily="-1" charset="-128"/>
                <a:cs typeface="ＭＳ Ｐゴシック" pitchFamily="-1" charset="-128"/>
              </a:rPr>
              <a:t>At-least-once retransmission</a:t>
            </a:r>
          </a:p>
          <a:p>
            <a:r>
              <a:rPr lang="en-US" sz="2600" spc="-50" dirty="0">
                <a:latin typeface="+mn-lt"/>
                <a:ea typeface="ＭＳ Ｐゴシック" pitchFamily="-1" charset="-128"/>
                <a:cs typeface="ＭＳ Ｐゴシック" pitchFamily="-1" charset="-128"/>
              </a:rPr>
              <a:t>Network layer checksums </a:t>
            </a:r>
          </a:p>
          <a:p>
            <a:r>
              <a:rPr lang="en-US" sz="2600" spc="-50" dirty="0">
                <a:latin typeface="+mn-lt"/>
                <a:ea typeface="ＭＳ Ｐゴシック" pitchFamily="-1" charset="-128"/>
                <a:cs typeface="ＭＳ Ｐゴシック" pitchFamily="-1" charset="-128"/>
              </a:rPr>
              <a:t>At-most-once deduplication</a:t>
            </a:r>
          </a:p>
          <a:p>
            <a:r>
              <a:rPr lang="en-US" sz="2600" spc="-50" dirty="0">
                <a:latin typeface="+mn-lt"/>
                <a:ea typeface="ＭＳ Ｐゴシック" pitchFamily="-1" charset="-128"/>
                <a:cs typeface="ＭＳ Ｐゴシック" pitchFamily="-1" charset="-128"/>
              </a:rPr>
              <a:t>Sender include sequence numbers,</a:t>
            </a:r>
            <a:br>
              <a:rPr lang="en-US" sz="2600" spc="-50" dirty="0">
                <a:latin typeface="+mn-lt"/>
                <a:ea typeface="ＭＳ Ｐゴシック" pitchFamily="-1" charset="-128"/>
                <a:cs typeface="ＭＳ Ｐゴシック" pitchFamily="-1" charset="-128"/>
              </a:rPr>
            </a:br>
            <a:r>
              <a:rPr lang="en-US" sz="2600" spc="-50" dirty="0">
                <a:latin typeface="+mn-lt"/>
                <a:ea typeface="ＭＳ Ｐゴシック" pitchFamily="-1" charset="-128"/>
                <a:cs typeface="ＭＳ Ｐゴシック" pitchFamily="-1" charset="-128"/>
              </a:rPr>
              <a:t>receiver only delivers in sequence order </a:t>
            </a:r>
          </a:p>
        </p:txBody>
      </p:sp>
    </p:spTree>
    <p:extLst>
      <p:ext uri="{BB962C8B-B14F-4D97-AF65-F5344CB8AC3E}">
        <p14:creationId xmlns:p14="http://schemas.microsoft.com/office/powerpoint/2010/main" val="395285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x-none"/>
              <a:t>Global snapshot is global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029200"/>
          </a:xfrm>
        </p:spPr>
        <p:txBody>
          <a:bodyPr/>
          <a:lstStyle/>
          <a:p>
            <a:pPr>
              <a:defRPr/>
            </a:pPr>
            <a:r>
              <a:rPr lang="en-US" dirty="0"/>
              <a:t>Each distributed system has a number of processes running on a number of physical servers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These processes communicate with each other via channels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global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snapshot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captures 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/>
              <a:t>The </a:t>
            </a:r>
            <a:r>
              <a:rPr lang="en-US" b="1" dirty="0"/>
              <a:t>local states of each process </a:t>
            </a:r>
            <a:r>
              <a:rPr lang="en-US" dirty="0"/>
              <a:t>(</a:t>
            </a:r>
            <a:r>
              <a:rPr lang="en-US" i="1" dirty="0"/>
              <a:t>e.g.</a:t>
            </a:r>
            <a:r>
              <a:rPr lang="en-US" dirty="0"/>
              <a:t>, program variables), and</a:t>
            </a:r>
          </a:p>
          <a:p>
            <a:pPr marL="971550" lvl="1" indent="-514350">
              <a:buFont typeface="+mj-lt"/>
              <a:buAutoNum type="arabicPeriod"/>
              <a:defRPr/>
            </a:pPr>
            <a:endParaRPr lang="en-US" dirty="0"/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/>
              <a:t>The state of </a:t>
            </a:r>
            <a:r>
              <a:rPr lang="en-US" b="1" dirty="0"/>
              <a:t>each communication channel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023D8-24EC-2845-9184-8E577DE22CF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42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1383082"/>
          </a:xfrm>
        </p:spPr>
        <p:txBody>
          <a:bodyPr/>
          <a:lstStyle/>
          <a:p>
            <a:r>
              <a:rPr lang="en-US" dirty="0"/>
              <a:t>Let’s represent process state as a set of colored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tokens</a:t>
            </a:r>
          </a:p>
          <a:p>
            <a:endParaRPr lang="en-US" b="1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/>
              <a:t>Suppose there are two processes, </a:t>
            </a:r>
            <a:r>
              <a:rPr lang="en-US" b="1" dirty="0"/>
              <a:t>P</a:t>
            </a:r>
            <a:r>
              <a:rPr lang="en-US" dirty="0"/>
              <a:t> and </a:t>
            </a:r>
            <a:r>
              <a:rPr lang="en-US" b="1" dirty="0"/>
              <a:t>Q: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model: Graphical example</a:t>
            </a:r>
          </a:p>
        </p:txBody>
      </p:sp>
      <p:sp>
        <p:nvSpPr>
          <p:cNvPr id="5" name="Rectangle 4"/>
          <p:cNvSpPr/>
          <p:nvPr/>
        </p:nvSpPr>
        <p:spPr>
          <a:xfrm>
            <a:off x="713982" y="3594707"/>
            <a:ext cx="2392471" cy="239247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0">
                <a:solidFill>
                  <a:schemeClr val="tx1"/>
                </a:solidFill>
                <a:latin typeface="+mn-lt"/>
              </a:rPr>
              <a:t>P</a:t>
            </a:r>
            <a:endParaRPr lang="en-US" sz="3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8819" y="3594707"/>
            <a:ext cx="2392471" cy="239247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0" dirty="0">
                <a:solidFill>
                  <a:schemeClr val="tx1"/>
                </a:solidFill>
                <a:latin typeface="+mn-lt"/>
              </a:rPr>
              <a:t>Q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106453" y="3664643"/>
            <a:ext cx="2842366" cy="124007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3106453" y="4716829"/>
            <a:ext cx="2842366" cy="124007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8943" y="2830882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Arial" charset="0"/>
                <a:ea typeface="Arial" charset="0"/>
                <a:cs typeface="Arial" charset="0"/>
              </a:rPr>
              <a:t>Process P: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03743" y="2830882"/>
            <a:ext cx="2082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Process Q: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5512" y="4025809"/>
            <a:ext cx="2455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Arial" charset="0"/>
                <a:ea typeface="Arial" charset="0"/>
                <a:cs typeface="Arial" charset="0"/>
              </a:rPr>
              <a:t>channel(P, Q)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39521" y="5074212"/>
            <a:ext cx="2501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channel(Q, P)</a:t>
            </a:r>
          </a:p>
        </p:txBody>
      </p:sp>
      <p:sp>
        <p:nvSpPr>
          <p:cNvPr id="15" name="Oval 14"/>
          <p:cNvSpPr/>
          <p:nvPr/>
        </p:nvSpPr>
        <p:spPr>
          <a:xfrm>
            <a:off x="6831484" y="4345586"/>
            <a:ext cx="463463" cy="4634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R</a:t>
            </a:r>
          </a:p>
        </p:txBody>
      </p:sp>
      <p:sp>
        <p:nvSpPr>
          <p:cNvPr id="16" name="Oval 15"/>
          <p:cNvSpPr/>
          <p:nvPr/>
        </p:nvSpPr>
        <p:spPr>
          <a:xfrm>
            <a:off x="1127963" y="5104090"/>
            <a:ext cx="463463" cy="463463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G</a:t>
            </a:r>
          </a:p>
        </p:txBody>
      </p:sp>
      <p:sp>
        <p:nvSpPr>
          <p:cNvPr id="17" name="Oval 16"/>
          <p:cNvSpPr/>
          <p:nvPr/>
        </p:nvSpPr>
        <p:spPr>
          <a:xfrm>
            <a:off x="6318337" y="4936401"/>
            <a:ext cx="463463" cy="46346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tx2"/>
                </a:solidFill>
                <a:latin typeface="+mn-lt"/>
              </a:rPr>
              <a:t>B</a:t>
            </a:r>
            <a:endParaRPr lang="en-US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112197" y="4368495"/>
            <a:ext cx="463463" cy="46346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Y</a:t>
            </a:r>
          </a:p>
        </p:txBody>
      </p:sp>
      <p:sp>
        <p:nvSpPr>
          <p:cNvPr id="19" name="Oval 18"/>
          <p:cNvSpPr/>
          <p:nvPr/>
        </p:nvSpPr>
        <p:spPr>
          <a:xfrm>
            <a:off x="7446723" y="5168133"/>
            <a:ext cx="463463" cy="4634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>
                <a:solidFill>
                  <a:schemeClr val="accent6">
                    <a:lumMod val="50000"/>
                  </a:schemeClr>
                </a:solidFill>
                <a:latin typeface="+mn-lt"/>
              </a:rPr>
              <a:t>O</a:t>
            </a:r>
            <a:endParaRPr lang="en-US" b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532390" y="4349087"/>
            <a:ext cx="463463" cy="4634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V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43090" y="5580061"/>
            <a:ext cx="4769092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b="0" dirty="0">
                <a:latin typeface="Arial" charset="0"/>
                <a:ea typeface="Arial" charset="0"/>
                <a:cs typeface="Arial" charset="0"/>
              </a:rPr>
              <a:t>Correct global snapshot =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Exactly one </a:t>
            </a:r>
            <a:r>
              <a:rPr lang="en-US" sz="2800" b="0" dirty="0">
                <a:latin typeface="Arial" charset="0"/>
                <a:ea typeface="Arial" charset="0"/>
                <a:cs typeface="Arial" charset="0"/>
              </a:rPr>
              <a:t>of each token</a:t>
            </a:r>
          </a:p>
        </p:txBody>
      </p:sp>
    </p:spTree>
    <p:extLst>
      <p:ext uri="{BB962C8B-B14F-4D97-AF65-F5344CB8AC3E}">
        <p14:creationId xmlns:p14="http://schemas.microsoft.com/office/powerpoint/2010/main" val="211621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x-none"/>
              <a:t>Why do we need snapshots?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Checkpointing:</a:t>
            </a:r>
            <a:r>
              <a:rPr lang="en-US" dirty="0"/>
              <a:t> Restart if the application fails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Collecting garbage: </a:t>
            </a:r>
            <a:r>
              <a:rPr lang="en-US" dirty="0"/>
              <a:t>Remove objects that don’t have any references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Detecting deadlocks: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The snapshot can examine the current application state</a:t>
            </a:r>
          </a:p>
          <a:p>
            <a:pPr lvl="1">
              <a:defRPr/>
            </a:pPr>
            <a:r>
              <a:rPr lang="en-US" b="1" dirty="0"/>
              <a:t>Process A</a:t>
            </a:r>
            <a:r>
              <a:rPr lang="en-US" dirty="0"/>
              <a:t> grabs </a:t>
            </a:r>
            <a:r>
              <a:rPr lang="en-US" b="1" dirty="0"/>
              <a:t>Lock</a:t>
            </a:r>
            <a:r>
              <a:rPr lang="en-US" dirty="0"/>
              <a:t> </a:t>
            </a:r>
            <a:r>
              <a:rPr lang="en-US" b="1" dirty="0"/>
              <a:t>1</a:t>
            </a:r>
            <a:r>
              <a:rPr lang="en-US" dirty="0"/>
              <a:t>, </a:t>
            </a:r>
            <a:r>
              <a:rPr lang="en-US" b="1" dirty="0"/>
              <a:t>B</a:t>
            </a:r>
            <a:r>
              <a:rPr lang="en-US" dirty="0"/>
              <a:t> grabs </a:t>
            </a:r>
            <a:r>
              <a:rPr lang="en-US" b="1" dirty="0"/>
              <a:t>2</a:t>
            </a:r>
            <a:r>
              <a:rPr lang="en-US" dirty="0"/>
              <a:t>, </a:t>
            </a:r>
            <a:r>
              <a:rPr lang="en-US" b="1" dirty="0"/>
              <a:t>A</a:t>
            </a:r>
            <a:r>
              <a:rPr lang="en-US" dirty="0"/>
              <a:t> waits for </a:t>
            </a:r>
            <a:r>
              <a:rPr lang="en-US" b="1" dirty="0"/>
              <a:t>2</a:t>
            </a:r>
            <a:r>
              <a:rPr lang="en-US" dirty="0"/>
              <a:t>, </a:t>
            </a:r>
            <a:r>
              <a:rPr lang="en-US" b="1" dirty="0"/>
              <a:t>B</a:t>
            </a:r>
            <a:r>
              <a:rPr lang="en-US" dirty="0"/>
              <a:t> waits for </a:t>
            </a:r>
            <a:r>
              <a:rPr lang="en-US" b="1" dirty="0"/>
              <a:t>1...   ...   ...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Other debugging: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A little easier to work with than printf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0D4D7-759E-D64F-AD10-98634D650D8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3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x-none" dirty="0"/>
              <a:t>Just synchronize local clocks?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/>
              <a:t>Each process </a:t>
            </a:r>
            <a:r>
              <a:rPr lang="en-US" altLang="x-none" b="1" dirty="0"/>
              <a:t>records state </a:t>
            </a:r>
            <a:r>
              <a:rPr lang="en-US" altLang="x-none" dirty="0"/>
              <a:t>at </a:t>
            </a:r>
            <a:r>
              <a:rPr lang="en-US" altLang="x-none" b="1" dirty="0"/>
              <a:t>some agreed-upon time</a:t>
            </a:r>
          </a:p>
          <a:p>
            <a:pPr lvl="1"/>
            <a:endParaRPr lang="en-US" altLang="x-none" dirty="0"/>
          </a:p>
          <a:p>
            <a:endParaRPr lang="en-US" altLang="x-none" dirty="0"/>
          </a:p>
          <a:p>
            <a:r>
              <a:rPr lang="en-US" altLang="x-none" dirty="0"/>
              <a:t>But </a:t>
            </a:r>
            <a:r>
              <a:rPr lang="en-US" altLang="x-none" b="1" dirty="0"/>
              <a:t>system clocks </a:t>
            </a:r>
            <a:r>
              <a:rPr lang="en-US" altLang="x-none" b="1" dirty="0">
                <a:solidFill>
                  <a:srgbClr val="FF0000"/>
                </a:solidFill>
              </a:rPr>
              <a:t>skew,</a:t>
            </a:r>
            <a:r>
              <a:rPr lang="en-US" altLang="x-none" dirty="0"/>
              <a:t> significantly with respect to CPU process’ clock cycle</a:t>
            </a:r>
          </a:p>
          <a:p>
            <a:pPr lvl="1"/>
            <a:r>
              <a:rPr lang="en-US" altLang="x-none" dirty="0"/>
              <a:t>And we </a:t>
            </a:r>
            <a:r>
              <a:rPr lang="en-US" altLang="x-none" b="1" dirty="0">
                <a:solidFill>
                  <a:srgbClr val="FF0000"/>
                </a:solidFill>
              </a:rPr>
              <a:t>wouldn’t record messages </a:t>
            </a:r>
            <a:r>
              <a:rPr lang="en-US" altLang="x-none" dirty="0"/>
              <a:t>between processes</a:t>
            </a:r>
          </a:p>
          <a:p>
            <a:endParaRPr lang="en-US" altLang="x-none" dirty="0"/>
          </a:p>
          <a:p>
            <a:r>
              <a:rPr lang="en-US" altLang="x-none" dirty="0"/>
              <a:t>Do we need synchronization?</a:t>
            </a:r>
          </a:p>
          <a:p>
            <a:endParaRPr lang="en-US" altLang="x-none" dirty="0"/>
          </a:p>
          <a:p>
            <a:r>
              <a:rPr lang="en-US" altLang="x-none" dirty="0"/>
              <a:t>What did Lamport realize about ordering events?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60B1F5-C347-D84D-B6CD-F310A678108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4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28575">
          <a:solidFill>
            <a:schemeClr val="tx1"/>
          </a:solidFill>
          <a:prstDash val="soli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prstDash val="sysDash"/>
          <a:headEnd type="none" w="med" len="med"/>
          <a:tailEnd type="none" w="med" len="med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49354</TotalTime>
  <Words>2671</Words>
  <Application>Microsoft Macintosh PowerPoint</Application>
  <PresentationFormat>On-screen Show (4:3)</PresentationFormat>
  <Paragraphs>497</Paragraphs>
  <Slides>36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Whitney-BlackSC</vt:lpstr>
      <vt:lpstr>Arial</vt:lpstr>
      <vt:lpstr>Calibri</vt:lpstr>
      <vt:lpstr>Courier New</vt:lpstr>
      <vt:lpstr>Helvetica Neue Medium</vt:lpstr>
      <vt:lpstr>Times New Roman</vt:lpstr>
      <vt:lpstr>1_Office Theme</vt:lpstr>
      <vt:lpstr>Distributed Snapshots</vt:lpstr>
      <vt:lpstr>Today</vt:lpstr>
      <vt:lpstr>Distributed Snapshots</vt:lpstr>
      <vt:lpstr>System model</vt:lpstr>
      <vt:lpstr>Aside: FIFO communication channel</vt:lpstr>
      <vt:lpstr>Global snapshot is global state</vt:lpstr>
      <vt:lpstr>System model: Graphical example</vt:lpstr>
      <vt:lpstr>Why do we need snapshots?</vt:lpstr>
      <vt:lpstr>Just synchronize local clocks?</vt:lpstr>
      <vt:lpstr>When is inconsistency possible?</vt:lpstr>
      <vt:lpstr>Problem: Disappearing tokens</vt:lpstr>
      <vt:lpstr>Problem: Duplicated tokens</vt:lpstr>
      <vt:lpstr>Idea: “Marker” messages</vt:lpstr>
      <vt:lpstr>Today</vt:lpstr>
      <vt:lpstr>Chandy-Lamport algorithm: Overview</vt:lpstr>
      <vt:lpstr>Chandy-Lamport: Sending process</vt:lpstr>
      <vt:lpstr>Chandy-Lamport: Receiving process (1/2)</vt:lpstr>
      <vt:lpstr>Chandy-Lamport: Receiving process (2/2)</vt:lpstr>
      <vt:lpstr>Terminating a snapshot</vt:lpstr>
      <vt:lpstr>C-L Global Snapshot Algorithm (1/2)</vt:lpstr>
      <vt:lpstr>CL Global Snapshot Algorithm (2/2)</vt:lpstr>
      <vt:lpstr>Today</vt:lpstr>
      <vt:lpstr>Global state as cut of system’s execution</vt:lpstr>
      <vt:lpstr>Global states and cuts</vt:lpstr>
      <vt:lpstr>Consistent versus inconsistent cuts</vt:lpstr>
      <vt:lpstr>Consistent versus inconsistent cuts</vt:lpstr>
      <vt:lpstr>C-L returns a consistent cut</vt:lpstr>
      <vt:lpstr>C-L can’t return this inconsistent cut</vt:lpstr>
      <vt:lpstr>Take-away points</vt:lpstr>
      <vt:lpstr>Chandy-Lamport Puzzle #1</vt:lpstr>
      <vt:lpstr>Chandy-Lamport Puzzle #2</vt:lpstr>
      <vt:lpstr>Chandy-Lamport Puzzle #3</vt:lpstr>
      <vt:lpstr>Chandy-Lamport Puzzle #4</vt:lpstr>
      <vt:lpstr>Puzzle #4: How are you thinking?</vt:lpstr>
      <vt:lpstr>Chandy-Lamport Puzzle #5</vt:lpstr>
      <vt:lpstr>Chandy-Lamport Puzzle #6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Marco Canini</cp:lastModifiedBy>
  <cp:revision>1899</cp:revision>
  <cp:lastPrinted>2017-09-27T11:19:21Z</cp:lastPrinted>
  <dcterms:created xsi:type="dcterms:W3CDTF">2013-10-08T01:49:25Z</dcterms:created>
  <dcterms:modified xsi:type="dcterms:W3CDTF">2022-09-19T05:42:02Z</dcterms:modified>
</cp:coreProperties>
</file>