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35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36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7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38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39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40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  <p:sldMasterId id="2147483689" r:id="rId2"/>
    <p:sldMasterId id="2147483702" r:id="rId3"/>
    <p:sldMasterId id="2147483715" r:id="rId4"/>
    <p:sldMasterId id="2147483728" r:id="rId5"/>
    <p:sldMasterId id="2147483741" r:id="rId6"/>
  </p:sldMasterIdLst>
  <p:notesMasterIdLst>
    <p:notesMasterId r:id="rId53"/>
  </p:notesMasterIdLst>
  <p:handoutMasterIdLst>
    <p:handoutMasterId r:id="rId54"/>
  </p:handoutMasterIdLst>
  <p:sldIdLst>
    <p:sldId id="257" r:id="rId7"/>
    <p:sldId id="322" r:id="rId8"/>
    <p:sldId id="335" r:id="rId9"/>
    <p:sldId id="328" r:id="rId10"/>
    <p:sldId id="326" r:id="rId11"/>
    <p:sldId id="329" r:id="rId12"/>
    <p:sldId id="266" r:id="rId13"/>
    <p:sldId id="336" r:id="rId14"/>
    <p:sldId id="337" r:id="rId15"/>
    <p:sldId id="367" r:id="rId16"/>
    <p:sldId id="368" r:id="rId17"/>
    <p:sldId id="341" r:id="rId18"/>
    <p:sldId id="262" r:id="rId19"/>
    <p:sldId id="263" r:id="rId20"/>
    <p:sldId id="360" r:id="rId21"/>
    <p:sldId id="342" r:id="rId22"/>
    <p:sldId id="272" r:id="rId23"/>
    <p:sldId id="273" r:id="rId24"/>
    <p:sldId id="370" r:id="rId25"/>
    <p:sldId id="372" r:id="rId26"/>
    <p:sldId id="275" r:id="rId27"/>
    <p:sldId id="373" r:id="rId28"/>
    <p:sldId id="374" r:id="rId29"/>
    <p:sldId id="278" r:id="rId30"/>
    <p:sldId id="349" r:id="rId31"/>
    <p:sldId id="361" r:id="rId32"/>
    <p:sldId id="375" r:id="rId33"/>
    <p:sldId id="376" r:id="rId34"/>
    <p:sldId id="378" r:id="rId35"/>
    <p:sldId id="377" r:id="rId36"/>
    <p:sldId id="380" r:id="rId37"/>
    <p:sldId id="381" r:id="rId38"/>
    <p:sldId id="382" r:id="rId39"/>
    <p:sldId id="383" r:id="rId40"/>
    <p:sldId id="384" r:id="rId41"/>
    <p:sldId id="385" r:id="rId42"/>
    <p:sldId id="386" r:id="rId43"/>
    <p:sldId id="387" r:id="rId44"/>
    <p:sldId id="388" r:id="rId45"/>
    <p:sldId id="389" r:id="rId46"/>
    <p:sldId id="390" r:id="rId47"/>
    <p:sldId id="391" r:id="rId48"/>
    <p:sldId id="358" r:id="rId49"/>
    <p:sldId id="301" r:id="rId50"/>
    <p:sldId id="356" r:id="rId51"/>
    <p:sldId id="300" r:id="rId52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co Canini" initials="M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FBD"/>
    <a:srgbClr val="FFFF99"/>
    <a:srgbClr val="009900"/>
    <a:srgbClr val="0000FF"/>
    <a:srgbClr val="92D050"/>
    <a:srgbClr val="CCFFFF"/>
    <a:srgbClr val="FFCC99"/>
    <a:srgbClr val="FF3300"/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072" autoAdjust="0"/>
    <p:restoredTop sz="78027" autoAdjust="0"/>
  </p:normalViewPr>
  <p:slideViewPr>
    <p:cSldViewPr snapToGrid="0">
      <p:cViewPr varScale="1">
        <p:scale>
          <a:sx n="98" d="100"/>
          <a:sy n="98" d="100"/>
        </p:scale>
        <p:origin x="210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slide" Target="slides/slide3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42" Type="http://schemas.openxmlformats.org/officeDocument/2006/relationships/slide" Target="slides/slide36.xml"/><Relationship Id="rId47" Type="http://schemas.openxmlformats.org/officeDocument/2006/relationships/slide" Target="slides/slide41.xml"/><Relationship Id="rId50" Type="http://schemas.openxmlformats.org/officeDocument/2006/relationships/slide" Target="slides/slide44.xml"/><Relationship Id="rId55" Type="http://schemas.openxmlformats.org/officeDocument/2006/relationships/commentAuthors" Target="commentAuthors.xml"/><Relationship Id="rId7" Type="http://schemas.openxmlformats.org/officeDocument/2006/relationships/slide" Target="slides/slid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9" Type="http://schemas.openxmlformats.org/officeDocument/2006/relationships/slide" Target="slides/slide2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53" Type="http://schemas.openxmlformats.org/officeDocument/2006/relationships/notesMaster" Target="notesMasters/notesMaster1.xml"/><Relationship Id="rId58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slide" Target="slides/slide37.xml"/><Relationship Id="rId48" Type="http://schemas.openxmlformats.org/officeDocument/2006/relationships/slide" Target="slides/slide42.xml"/><Relationship Id="rId56" Type="http://schemas.openxmlformats.org/officeDocument/2006/relationships/presProps" Target="presProps.xml"/><Relationship Id="rId8" Type="http://schemas.openxmlformats.org/officeDocument/2006/relationships/slide" Target="slides/slide2.xml"/><Relationship Id="rId51" Type="http://schemas.openxmlformats.org/officeDocument/2006/relationships/slide" Target="slides/slide45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slide" Target="slides/slide40.xml"/><Relationship Id="rId59" Type="http://schemas.openxmlformats.org/officeDocument/2006/relationships/tableStyles" Target="tableStyles.xml"/><Relationship Id="rId20" Type="http://schemas.openxmlformats.org/officeDocument/2006/relationships/slide" Target="slides/slide14.xml"/><Relationship Id="rId41" Type="http://schemas.openxmlformats.org/officeDocument/2006/relationships/slide" Target="slides/slide35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49" Type="http://schemas.openxmlformats.org/officeDocument/2006/relationships/slide" Target="slides/slide43.xml"/><Relationship Id="rId57" Type="http://schemas.openxmlformats.org/officeDocument/2006/relationships/viewProps" Target="viewProps.xml"/><Relationship Id="rId10" Type="http://schemas.openxmlformats.org/officeDocument/2006/relationships/slide" Target="slides/slide4.xml"/><Relationship Id="rId31" Type="http://schemas.openxmlformats.org/officeDocument/2006/relationships/slide" Target="slides/slide25.xml"/><Relationship Id="rId44" Type="http://schemas.openxmlformats.org/officeDocument/2006/relationships/slide" Target="slides/slide38.xml"/><Relationship Id="rId52" Type="http://schemas.openxmlformats.org/officeDocument/2006/relationships/slide" Target="slides/slide46.xml"/><Relationship Id="rId6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Canini" userId="f9c31d46-c3b5-4114-aea8-426b22c5f56f" providerId="ADAL" clId="{E4AE615E-6441-544D-9A5E-BCB8D13C7B6C}"/>
    <pc:docChg chg="modSld">
      <pc:chgData name="Marco Canini" userId="f9c31d46-c3b5-4114-aea8-426b22c5f56f" providerId="ADAL" clId="{E4AE615E-6441-544D-9A5E-BCB8D13C7B6C}" dt="2022-09-29T05:25:19.508" v="1" actId="20577"/>
      <pc:docMkLst>
        <pc:docMk/>
      </pc:docMkLst>
      <pc:sldChg chg="modSp mod">
        <pc:chgData name="Marco Canini" userId="f9c31d46-c3b5-4114-aea8-426b22c5f56f" providerId="ADAL" clId="{E4AE615E-6441-544D-9A5E-BCB8D13C7B6C}" dt="2022-09-29T05:25:19.508" v="1" actId="20577"/>
        <pc:sldMkLst>
          <pc:docMk/>
          <pc:sldMk cId="0" sldId="257"/>
        </pc:sldMkLst>
        <pc:spChg chg="mod">
          <ac:chgData name="Marco Canini" userId="f9c31d46-c3b5-4114-aea8-426b22c5f56f" providerId="ADAL" clId="{E4AE615E-6441-544D-9A5E-BCB8D13C7B6C}" dt="2022-09-29T05:25:19.508" v="1" actId="20577"/>
          <ac:spMkLst>
            <pc:docMk/>
            <pc:sldMk cId="0" sldId="257"/>
            <ac:spMk id="15363" creationId="{00000000-0000-0000-0000-000000000000}"/>
          </ac:spMkLst>
        </pc:spChg>
      </pc:sldChg>
    </pc:docChg>
  </pc:docChgLst>
  <pc:docChgLst>
    <pc:chgData name="Marco Canini" userId="f9c31d46-c3b5-4114-aea8-426b22c5f56f" providerId="ADAL" clId="{8DC7CBD6-F5CB-4241-8D48-FDB8ACE29A59}"/>
    <pc:docChg chg="addSld delSld modSld">
      <pc:chgData name="Marco Canini" userId="f9c31d46-c3b5-4114-aea8-426b22c5f56f" providerId="ADAL" clId="{8DC7CBD6-F5CB-4241-8D48-FDB8ACE29A59}" dt="2018-09-19T11:08:26.595" v="111" actId="20577"/>
      <pc:docMkLst>
        <pc:docMk/>
      </pc:docMkLst>
      <pc:sldChg chg="modSp">
        <pc:chgData name="Marco Canini" userId="f9c31d46-c3b5-4114-aea8-426b22c5f56f" providerId="ADAL" clId="{8DC7CBD6-F5CB-4241-8D48-FDB8ACE29A59}" dt="2018-09-18T19:47:45.472" v="2" actId="20577"/>
        <pc:sldMkLst>
          <pc:docMk/>
          <pc:sldMk cId="0" sldId="257"/>
        </pc:sldMkLst>
        <pc:spChg chg="mod">
          <ac:chgData name="Marco Canini" userId="f9c31d46-c3b5-4114-aea8-426b22c5f56f" providerId="ADAL" clId="{8DC7CBD6-F5CB-4241-8D48-FDB8ACE29A59}" dt="2018-09-18T19:47:45.472" v="2" actId="20577"/>
          <ac:spMkLst>
            <pc:docMk/>
            <pc:sldMk cId="0" sldId="257"/>
            <ac:spMk id="15363" creationId="{00000000-0000-0000-0000-000000000000}"/>
          </ac:spMkLst>
        </pc:spChg>
      </pc:sldChg>
      <pc:sldChg chg="del">
        <pc:chgData name="Marco Canini" userId="f9c31d46-c3b5-4114-aea8-426b22c5f56f" providerId="ADAL" clId="{8DC7CBD6-F5CB-4241-8D48-FDB8ACE29A59}" dt="2018-09-18T19:50:33.187" v="4" actId="2696"/>
        <pc:sldMkLst>
          <pc:docMk/>
          <pc:sldMk cId="1630883567" sldId="264"/>
        </pc:sldMkLst>
      </pc:sldChg>
      <pc:sldChg chg="del">
        <pc:chgData name="Marco Canini" userId="f9c31d46-c3b5-4114-aea8-426b22c5f56f" providerId="ADAL" clId="{8DC7CBD6-F5CB-4241-8D48-FDB8ACE29A59}" dt="2018-09-18T19:50:43.356" v="6" actId="2696"/>
        <pc:sldMkLst>
          <pc:docMk/>
          <pc:sldMk cId="1926323908" sldId="265"/>
        </pc:sldMkLst>
      </pc:sldChg>
      <pc:sldChg chg="del">
        <pc:chgData name="Marco Canini" userId="f9c31d46-c3b5-4114-aea8-426b22c5f56f" providerId="ADAL" clId="{8DC7CBD6-F5CB-4241-8D48-FDB8ACE29A59}" dt="2018-09-18T19:51:06.650" v="8" actId="2696"/>
        <pc:sldMkLst>
          <pc:docMk/>
          <pc:sldMk cId="190207788" sldId="271"/>
        </pc:sldMkLst>
      </pc:sldChg>
      <pc:sldChg chg="modAnim">
        <pc:chgData name="Marco Canini" userId="f9c31d46-c3b5-4114-aea8-426b22c5f56f" providerId="ADAL" clId="{8DC7CBD6-F5CB-4241-8D48-FDB8ACE29A59}" dt="2018-09-19T07:54:37.009" v="54"/>
        <pc:sldMkLst>
          <pc:docMk/>
          <pc:sldMk cId="1366626180" sldId="272"/>
        </pc:sldMkLst>
      </pc:sldChg>
      <pc:sldChg chg="del">
        <pc:chgData name="Marco Canini" userId="f9c31d46-c3b5-4114-aea8-426b22c5f56f" providerId="ADAL" clId="{8DC7CBD6-F5CB-4241-8D48-FDB8ACE29A59}" dt="2018-09-18T19:53:05.099" v="10" actId="2696"/>
        <pc:sldMkLst>
          <pc:docMk/>
          <pc:sldMk cId="314625947" sldId="291"/>
        </pc:sldMkLst>
      </pc:sldChg>
      <pc:sldChg chg="modSp">
        <pc:chgData name="Marco Canini" userId="f9c31d46-c3b5-4114-aea8-426b22c5f56f" providerId="ADAL" clId="{8DC7CBD6-F5CB-4241-8D48-FDB8ACE29A59}" dt="2018-09-19T11:07:27.437" v="56" actId="207"/>
        <pc:sldMkLst>
          <pc:docMk/>
          <pc:sldMk cId="658664192" sldId="298"/>
        </pc:sldMkLst>
        <pc:spChg chg="mod">
          <ac:chgData name="Marco Canini" userId="f9c31d46-c3b5-4114-aea8-426b22c5f56f" providerId="ADAL" clId="{8DC7CBD6-F5CB-4241-8D48-FDB8ACE29A59}" dt="2018-09-19T11:07:27.437" v="56" actId="207"/>
          <ac:spMkLst>
            <pc:docMk/>
            <pc:sldMk cId="658664192" sldId="298"/>
            <ac:spMk id="239619" creationId="{00000000-0000-0000-0000-000000000000}"/>
          </ac:spMkLst>
        </pc:spChg>
      </pc:sldChg>
      <pc:sldChg chg="modSp">
        <pc:chgData name="Marco Canini" userId="f9c31d46-c3b5-4114-aea8-426b22c5f56f" providerId="ADAL" clId="{8DC7CBD6-F5CB-4241-8D48-FDB8ACE29A59}" dt="2018-09-19T11:08:26.595" v="111" actId="20577"/>
        <pc:sldMkLst>
          <pc:docMk/>
          <pc:sldMk cId="2038358306" sldId="299"/>
        </pc:sldMkLst>
        <pc:spChg chg="mod">
          <ac:chgData name="Marco Canini" userId="f9c31d46-c3b5-4114-aea8-426b22c5f56f" providerId="ADAL" clId="{8DC7CBD6-F5CB-4241-8D48-FDB8ACE29A59}" dt="2018-09-19T11:08:26.595" v="111" actId="20577"/>
          <ac:spMkLst>
            <pc:docMk/>
            <pc:sldMk cId="2038358306" sldId="299"/>
            <ac:spMk id="3" creationId="{00000000-0000-0000-0000-000000000000}"/>
          </ac:spMkLst>
        </pc:spChg>
      </pc:sldChg>
      <pc:sldChg chg="modSp">
        <pc:chgData name="Marco Canini" userId="f9c31d46-c3b5-4114-aea8-426b22c5f56f" providerId="ADAL" clId="{8DC7CBD6-F5CB-4241-8D48-FDB8ACE29A59}" dt="2018-09-19T07:37:24.053" v="33" actId="20577"/>
        <pc:sldMkLst>
          <pc:docMk/>
          <pc:sldMk cId="249079880" sldId="326"/>
        </pc:sldMkLst>
        <pc:spChg chg="mod">
          <ac:chgData name="Marco Canini" userId="f9c31d46-c3b5-4114-aea8-426b22c5f56f" providerId="ADAL" clId="{8DC7CBD6-F5CB-4241-8D48-FDB8ACE29A59}" dt="2018-09-19T07:37:24.053" v="33" actId="20577"/>
          <ac:spMkLst>
            <pc:docMk/>
            <pc:sldMk cId="249079880" sldId="326"/>
            <ac:spMk id="2" creationId="{00000000-0000-0000-0000-000000000000}"/>
          </ac:spMkLst>
        </pc:spChg>
      </pc:sldChg>
      <pc:sldChg chg="modSp modAnim">
        <pc:chgData name="Marco Canini" userId="f9c31d46-c3b5-4114-aea8-426b22c5f56f" providerId="ADAL" clId="{8DC7CBD6-F5CB-4241-8D48-FDB8ACE29A59}" dt="2018-09-19T07:51:13.911" v="47" actId="20577"/>
        <pc:sldMkLst>
          <pc:docMk/>
          <pc:sldMk cId="1675406342" sldId="330"/>
        </pc:sldMkLst>
        <pc:spChg chg="mod">
          <ac:chgData name="Marco Canini" userId="f9c31d46-c3b5-4114-aea8-426b22c5f56f" providerId="ADAL" clId="{8DC7CBD6-F5CB-4241-8D48-FDB8ACE29A59}" dt="2018-09-19T07:51:13.911" v="47" actId="20577"/>
          <ac:spMkLst>
            <pc:docMk/>
            <pc:sldMk cId="1675406342" sldId="330"/>
            <ac:spMk id="2" creationId="{00000000-0000-0000-0000-000000000000}"/>
          </ac:spMkLst>
        </pc:spChg>
      </pc:sldChg>
      <pc:sldChg chg="modSp modNotesTx">
        <pc:chgData name="Marco Canini" userId="f9c31d46-c3b5-4114-aea8-426b22c5f56f" providerId="ADAL" clId="{8DC7CBD6-F5CB-4241-8D48-FDB8ACE29A59}" dt="2018-09-18T19:55:09.944" v="17" actId="20577"/>
        <pc:sldMkLst>
          <pc:docMk/>
          <pc:sldMk cId="996613329" sldId="340"/>
        </pc:sldMkLst>
        <pc:spChg chg="mod">
          <ac:chgData name="Marco Canini" userId="f9c31d46-c3b5-4114-aea8-426b22c5f56f" providerId="ADAL" clId="{8DC7CBD6-F5CB-4241-8D48-FDB8ACE29A59}" dt="2018-09-18T19:55:03.893" v="16" actId="20577"/>
          <ac:spMkLst>
            <pc:docMk/>
            <pc:sldMk cId="996613329" sldId="340"/>
            <ac:spMk id="2" creationId="{00000000-0000-0000-0000-000000000000}"/>
          </ac:spMkLst>
        </pc:spChg>
      </pc:sldChg>
      <pc:sldChg chg="modTransition">
        <pc:chgData name="Marco Canini" userId="f9c31d46-c3b5-4114-aea8-426b22c5f56f" providerId="ADAL" clId="{8DC7CBD6-F5CB-4241-8D48-FDB8ACE29A59}" dt="2018-09-18T19:54:07.773" v="11"/>
        <pc:sldMkLst>
          <pc:docMk/>
          <pc:sldMk cId="2008443020" sldId="355"/>
        </pc:sldMkLst>
      </pc:sldChg>
      <pc:sldChg chg="add">
        <pc:chgData name="Marco Canini" userId="f9c31d46-c3b5-4114-aea8-426b22c5f56f" providerId="ADAL" clId="{8DC7CBD6-F5CB-4241-8D48-FDB8ACE29A59}" dt="2018-09-18T19:50:24.329" v="3"/>
        <pc:sldMkLst>
          <pc:docMk/>
          <pc:sldMk cId="124321539" sldId="359"/>
        </pc:sldMkLst>
      </pc:sldChg>
      <pc:sldChg chg="add">
        <pc:chgData name="Marco Canini" userId="f9c31d46-c3b5-4114-aea8-426b22c5f56f" providerId="ADAL" clId="{8DC7CBD6-F5CB-4241-8D48-FDB8ACE29A59}" dt="2018-09-18T19:50:40.711" v="5"/>
        <pc:sldMkLst>
          <pc:docMk/>
          <pc:sldMk cId="1059528463" sldId="360"/>
        </pc:sldMkLst>
      </pc:sldChg>
      <pc:sldChg chg="add">
        <pc:chgData name="Marco Canini" userId="f9c31d46-c3b5-4114-aea8-426b22c5f56f" providerId="ADAL" clId="{8DC7CBD6-F5CB-4241-8D48-FDB8ACE29A59}" dt="2018-09-18T19:51:04.457" v="7"/>
        <pc:sldMkLst>
          <pc:docMk/>
          <pc:sldMk cId="1906215222" sldId="361"/>
        </pc:sldMkLst>
      </pc:sldChg>
      <pc:sldChg chg="add">
        <pc:chgData name="Marco Canini" userId="f9c31d46-c3b5-4114-aea8-426b22c5f56f" providerId="ADAL" clId="{8DC7CBD6-F5CB-4241-8D48-FDB8ACE29A59}" dt="2018-09-18T19:53:03.251" v="9"/>
        <pc:sldMkLst>
          <pc:docMk/>
          <pc:sldMk cId="776716453" sldId="362"/>
        </pc:sldMkLst>
      </pc:sldChg>
      <pc:sldChg chg="modSp add">
        <pc:chgData name="Marco Canini" userId="f9c31d46-c3b5-4114-aea8-426b22c5f56f" providerId="ADAL" clId="{8DC7CBD6-F5CB-4241-8D48-FDB8ACE29A59}" dt="2018-09-19T07:51:26.201" v="51" actId="20577"/>
        <pc:sldMkLst>
          <pc:docMk/>
          <pc:sldMk cId="1259492815" sldId="363"/>
        </pc:sldMkLst>
        <pc:spChg chg="mod">
          <ac:chgData name="Marco Canini" userId="f9c31d46-c3b5-4114-aea8-426b22c5f56f" providerId="ADAL" clId="{8DC7CBD6-F5CB-4241-8D48-FDB8ACE29A59}" dt="2018-09-19T07:51:26.201" v="51" actId="20577"/>
          <ac:spMkLst>
            <pc:docMk/>
            <pc:sldMk cId="1259492815" sldId="363"/>
            <ac:spMk id="2" creationId="{00000000-0000-0000-0000-000000000000}"/>
          </ac:spMkLst>
        </pc:spChg>
      </pc:sldChg>
      <pc:sldChg chg="add modAnim">
        <pc:chgData name="Marco Canini" userId="f9c31d46-c3b5-4114-aea8-426b22c5f56f" providerId="ADAL" clId="{8DC7CBD6-F5CB-4241-8D48-FDB8ACE29A59}" dt="2018-09-19T07:51:47.407" v="52"/>
        <pc:sldMkLst>
          <pc:docMk/>
          <pc:sldMk cId="2899365213" sldId="36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8740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028EE3-D43C-E94F-94BD-CBF1CA7EFF97}" type="slidenum">
              <a:rPr lang="en-US"/>
              <a:pPr/>
              <a:t>10</a:t>
            </a:fld>
            <a:endParaRPr lang="en-US"/>
          </a:p>
        </p:txBody>
      </p:sp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Seen two ends of the spectrum (centralized lookup, central point of failure) and flooding (performance problems).</a:t>
            </a:r>
          </a:p>
          <a:p>
            <a:endParaRPr lang="en-US" b="1" dirty="0"/>
          </a:p>
          <a:p>
            <a:r>
              <a:rPr lang="en-US" b="0" dirty="0"/>
              <a:t>&gt;&gt;&gt;</a:t>
            </a:r>
            <a:r>
              <a:rPr lang="en-US" b="0" baseline="0" dirty="0"/>
              <a:t> </a:t>
            </a:r>
            <a:r>
              <a:rPr lang="en-US" b="0" dirty="0"/>
              <a:t> So what</a:t>
            </a:r>
            <a:r>
              <a:rPr lang="en-US" b="0" baseline="0" dirty="0"/>
              <a:t> we’d like is to route queries between peers instead, in an efficient way, and make the whole system scale with reasonable state at each node.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8197065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028EE3-D43C-E94F-94BD-CBF1CA7EFF97}" type="slidenum">
              <a:rPr lang="en-US"/>
              <a:pPr/>
              <a:t>11</a:t>
            </a:fld>
            <a:endParaRPr lang="en-US"/>
          </a:p>
        </p:txBody>
      </p:sp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Seen two ends of the spectrum (centralized lookup, central point of failure) and flooding (performance problems).</a:t>
            </a:r>
          </a:p>
          <a:p>
            <a:endParaRPr lang="en-US" b="1" dirty="0"/>
          </a:p>
          <a:p>
            <a:r>
              <a:rPr lang="en-US" b="0" dirty="0"/>
              <a:t>&gt;&gt;&gt;</a:t>
            </a:r>
            <a:r>
              <a:rPr lang="en-US" b="0" baseline="0" dirty="0"/>
              <a:t> </a:t>
            </a:r>
            <a:r>
              <a:rPr lang="en-US" b="0" dirty="0"/>
              <a:t> So what</a:t>
            </a:r>
            <a:r>
              <a:rPr lang="en-US" b="0" baseline="0" dirty="0"/>
              <a:t> we’d like is to route queries between peers instead, in an efficient way, and make the whole system scale with reasonable state at each node.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4590664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that's exactly</a:t>
            </a:r>
            <a:r>
              <a:rPr lang="en-US" b="1" baseline="0" dirty="0"/>
              <a:t> what distributed hash tables and Chord work together to accomplish.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5616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in a </a:t>
            </a:r>
            <a:r>
              <a:rPr lang="en-US" b="1" i="1" dirty="0"/>
              <a:t>distributed</a:t>
            </a:r>
            <a:r>
              <a:rPr lang="en-US" b="1" dirty="0"/>
              <a:t> hash table</a:t>
            </a:r>
            <a:r>
              <a:rPr lang="en-US" b="1" baseline="0" dirty="0"/>
              <a:t> you run the data through a hash function to get its key, then Chord tells you the IP address of the server that should store that content.  Issue RPCs to that server  put/get the content.</a:t>
            </a:r>
            <a:endParaRPr lang="en-US" b="1" dirty="0"/>
          </a:p>
          <a:p>
            <a:endParaRPr lang="en-US" dirty="0"/>
          </a:p>
          <a:p>
            <a:r>
              <a:rPr lang="en-US" dirty="0"/>
              <a:t>Consistency guarantees: if we have a put followed by a get,</a:t>
            </a:r>
            <a:r>
              <a:rPr lang="en-US" baseline="0" dirty="0"/>
              <a:t> then the get probably reflects the put, but there is no strict guarantee of this.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11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the big picture is this.  The</a:t>
            </a:r>
            <a:r>
              <a:rPr lang="en-US" b="1" baseline="0" dirty="0"/>
              <a:t> app wants to use a hash table abstraction (THERE) to put/get data.</a:t>
            </a:r>
          </a:p>
          <a:p>
            <a:endParaRPr lang="en-US" b="0" baseline="0" dirty="0"/>
          </a:p>
          <a:p>
            <a:r>
              <a:rPr lang="en-US" b="0" baseline="0" dirty="0"/>
              <a:t>Core software is in two layers: </a:t>
            </a:r>
            <a:r>
              <a:rPr lang="en-US" b="0" baseline="0" dirty="0" err="1"/>
              <a:t>Dhash</a:t>
            </a:r>
            <a:r>
              <a:rPr lang="en-US" b="0" baseline="0" dirty="0"/>
              <a:t> and Chord.  </a:t>
            </a:r>
            <a:r>
              <a:rPr lang="en-US" b="0" i="1" u="sng" dirty="0"/>
              <a:t>DHASH</a:t>
            </a:r>
            <a:r>
              <a:rPr lang="en-US" b="0" i="0" u="none" dirty="0"/>
              <a:t> </a:t>
            </a:r>
            <a:r>
              <a:rPr lang="en-US" b="0" dirty="0"/>
              <a:t>fetches blocks, distributes</a:t>
            </a:r>
            <a:r>
              <a:rPr lang="en-US" b="0" baseline="0" dirty="0"/>
              <a:t> blocks over the servers, maintains replicated copies.  </a:t>
            </a:r>
          </a:p>
          <a:p>
            <a:endParaRPr lang="en-US" b="0" baseline="0" dirty="0"/>
          </a:p>
          <a:p>
            <a:r>
              <a:rPr lang="en-US" b="0" baseline="0" dirty="0" err="1"/>
              <a:t>Dhash</a:t>
            </a:r>
            <a:r>
              <a:rPr lang="en-US" b="0" baseline="0" dirty="0"/>
              <a:t> uses the </a:t>
            </a:r>
            <a:r>
              <a:rPr lang="en-US" b="0" i="1" u="sng" baseline="0" dirty="0"/>
              <a:t>CHORD</a:t>
            </a:r>
            <a:r>
              <a:rPr lang="en-US" b="0" i="1" u="none" baseline="0" dirty="0"/>
              <a:t> </a:t>
            </a:r>
            <a:r>
              <a:rPr lang="en-US" b="0" baseline="0" dirty="0"/>
              <a:t>lookup service to locate servers responsible for blocks.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5769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6625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16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44006E-FEE1-9640-A0E4-484672C1AB6F}" type="slidenum">
              <a:rPr lang="en-US"/>
              <a:pPr/>
              <a:t>17</a:t>
            </a:fld>
            <a:endParaRPr lang="en-US"/>
          </a:p>
        </p:txBody>
      </p:sp>
      <p:sp>
        <p:nvSpPr>
          <p:cNvPr id="207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Chord wants to evenly</a:t>
            </a:r>
            <a:r>
              <a:rPr lang="en-US" b="1" baseline="0" dirty="0"/>
              <a:t> partition the data onto servers, so it first hashes both the key and the IP address of every server using the same hash function.</a:t>
            </a:r>
          </a:p>
          <a:p>
            <a:endParaRPr lang="en-US" b="1" baseline="0" dirty="0"/>
          </a:p>
          <a:p>
            <a:r>
              <a:rPr lang="en-US" b="0" baseline="0" dirty="0"/>
              <a:t>SEGUE: The cleverness is in how Chord partitions the data.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54860259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18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Uses</a:t>
            </a:r>
            <a:r>
              <a:rPr lang="en-US" b="1" baseline="0" dirty="0"/>
              <a:t> a technique called Consistent Hashing invented by David </a:t>
            </a:r>
            <a:r>
              <a:rPr lang="en-US" b="1" baseline="0" dirty="0" err="1"/>
              <a:t>Karger</a:t>
            </a:r>
            <a:r>
              <a:rPr lang="en-US" b="1" baseline="0" dirty="0"/>
              <a:t> in 1997.  All </a:t>
            </a:r>
            <a:r>
              <a:rPr lang="en-US" b="1" dirty="0"/>
              <a:t>identifiers live in a single circular space.</a:t>
            </a:r>
          </a:p>
          <a:p>
            <a:endParaRPr lang="en-US" b="1" dirty="0"/>
          </a:p>
          <a:p>
            <a:r>
              <a:rPr lang="en-US" b="0" dirty="0"/>
              <a:t>SEGUE: So let’s look at how</a:t>
            </a:r>
            <a:r>
              <a:rPr lang="en-US" b="0" baseline="0" dirty="0"/>
              <a:t> nodes find each other in the Chord ring.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2684643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19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Each node is connected to its successor </a:t>
            </a:r>
            <a:r>
              <a:rPr lang="en-US" b="1" baseline="0" dirty="0"/>
              <a:t>by a direct pointer to the successor’s IP address that’s stored locally.  This is called the </a:t>
            </a:r>
            <a:r>
              <a:rPr lang="en-US" b="1" i="1" u="sng" baseline="0" dirty="0"/>
              <a:t>successor</a:t>
            </a:r>
            <a:r>
              <a:rPr lang="en-US" b="1" baseline="0" dirty="0"/>
              <a:t> pointer.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55192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b="1" dirty="0"/>
              <a:t>We’ll begin</a:t>
            </a:r>
            <a:r>
              <a:rPr lang="en-US" b="1" baseline="0" dirty="0"/>
              <a:t> today with peer-to-peer systems from 15 years back like Napster and Gnutella.</a:t>
            </a:r>
          </a:p>
          <a:p>
            <a:pPr marL="228600" indent="-228600">
              <a:buAutoNum type="arabicPeriod"/>
            </a:pPr>
            <a:r>
              <a:rPr lang="en-US" b="1" baseline="0" dirty="0"/>
              <a:t>Then we’ll talk about a new data structure that scaled well, called Distributed Hash Table.</a:t>
            </a:r>
          </a:p>
          <a:p>
            <a:pPr marL="228600" indent="-228600">
              <a:buAutoNum type="arabicPeriod"/>
            </a:pPr>
            <a:r>
              <a:rPr lang="en-US" b="0" baseline="0" dirty="0"/>
              <a:t>Finish with a service that maps individual data items onto nodes in a peer to peer system called Chord.  Eventually: how P2P influenced industrial large-scale distributed systems.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0302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20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When one</a:t>
            </a:r>
            <a:r>
              <a:rPr lang="en-US" b="1" baseline="0" dirty="0"/>
              <a:t> node receives a query, it can forward the query to its successor, so the query moves around the ring.</a:t>
            </a:r>
          </a:p>
          <a:p>
            <a:endParaRPr lang="en-US" b="1" baseline="0" dirty="0"/>
          </a:p>
          <a:p>
            <a:r>
              <a:rPr lang="en-US" b="0" baseline="0" dirty="0"/>
              <a:t>&gt;&gt;&gt; When it reaches the node that has the key, that node replies directly to the node that asked, we keep the identity of the querying node in the query.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3024366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94B6BD-B874-7940-B668-21D98D8FDB4E}" type="slidenum">
              <a:rPr lang="en-US"/>
              <a:pPr/>
              <a:t>21</a:t>
            </a:fld>
            <a:endParaRPr lang="en-US"/>
          </a:p>
        </p:txBody>
      </p:sp>
      <p:sp>
        <p:nvSpPr>
          <p:cNvPr id="214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So the lookup algorithm is called on a certain node in the chord ring.  </a:t>
            </a:r>
            <a:endParaRPr lang="en-US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Tests if ID</a:t>
            </a:r>
            <a:r>
              <a:rPr lang="en-US" baseline="0" dirty="0"/>
              <a:t> order is [its own id, THEN successor, THEN key], if so forward the query to the successor.  </a:t>
            </a:r>
            <a:r>
              <a:rPr lang="en-US" b="1" dirty="0"/>
              <a:t>(&lt; is modulo on the ring.)</a:t>
            </a:r>
            <a:r>
              <a:rPr lang="en-US" b="0" baseline="0" dirty="0"/>
              <a:t>  Else [current, key, successor] then answer is the successor.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="0" baseline="0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Always undershoots to predecessor</a:t>
            </a:r>
            <a:r>
              <a:rPr lang="en-US" baseline="0" dirty="0"/>
              <a:t> s</a:t>
            </a:r>
            <a:r>
              <a:rPr lang="en-US" dirty="0"/>
              <a:t>o never misses the real successor.</a:t>
            </a:r>
          </a:p>
          <a:p>
            <a:endParaRPr lang="en-US" dirty="0"/>
          </a:p>
          <a:p>
            <a:r>
              <a:rPr lang="en-US" dirty="0"/>
              <a:t>SEGUE:</a:t>
            </a:r>
            <a:r>
              <a:rPr lang="en-US" baseline="0" dirty="0"/>
              <a:t> </a:t>
            </a:r>
            <a:r>
              <a:rPr lang="en-US" dirty="0" err="1"/>
              <a:t>n.successor</a:t>
            </a:r>
            <a:r>
              <a:rPr lang="en-US" dirty="0"/>
              <a:t> must be correct!  Otherwise we may skip over the responsible node,  and get(k) won't see data inserted by put(k).  Now, how</a:t>
            </a:r>
            <a:r>
              <a:rPr lang="en-US" baseline="0" dirty="0"/>
              <a:t> about speed?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8453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22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The data structure that Chord uses</a:t>
            </a:r>
            <a:r>
              <a:rPr lang="en-US" b="1" baseline="0" dirty="0"/>
              <a:t> to do this is called a </a:t>
            </a:r>
            <a:r>
              <a:rPr lang="en-US" b="1" i="1" baseline="0" dirty="0"/>
              <a:t>finger table</a:t>
            </a:r>
            <a:r>
              <a:rPr lang="en-US" b="1" baseline="0" dirty="0"/>
              <a:t>.</a:t>
            </a:r>
            <a:endParaRPr lang="en-US" b="1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Finger table entries</a:t>
            </a:r>
            <a:r>
              <a:rPr lang="en-US" baseline="0" dirty="0"/>
              <a:t> contain</a:t>
            </a:r>
            <a:r>
              <a:rPr lang="en-US" dirty="0"/>
              <a:t> IP address and Chord ID</a:t>
            </a:r>
            <a:r>
              <a:rPr lang="en-US" baseline="0" dirty="0"/>
              <a:t> of the target server.</a:t>
            </a:r>
            <a:endParaRPr lang="en-US" dirty="0"/>
          </a:p>
          <a:p>
            <a:endParaRPr lang="en-US" dirty="0"/>
          </a:p>
          <a:p>
            <a:r>
              <a:rPr lang="en-US" dirty="0"/>
              <a:t>Nice property: One of the fingers takes you roughly half-way to target, so log-N time lookups</a:t>
            </a:r>
            <a:r>
              <a:rPr lang="en-US" baseline="0" dirty="0"/>
              <a:t> with log-N hops.</a:t>
            </a:r>
            <a:endParaRPr lang="en-US" dirty="0"/>
          </a:p>
          <a:p>
            <a:endParaRPr lang="en-US" dirty="0"/>
          </a:p>
          <a:p>
            <a:r>
              <a:rPr lang="en-US" dirty="0"/>
              <a:t>SEGUE:</a:t>
            </a:r>
            <a:r>
              <a:rPr lang="en-US" baseline="0" dirty="0"/>
              <a:t> So for example</a:t>
            </a:r>
            <a:r>
              <a:rPr lang="is-IS" baseline="0" dirty="0"/>
              <a:t>…</a:t>
            </a:r>
            <a:endParaRPr lang="en-US" dirty="0"/>
          </a:p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44602703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23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The data structure that Chord uses</a:t>
            </a:r>
            <a:r>
              <a:rPr lang="en-US" b="1" baseline="0" dirty="0"/>
              <a:t> to do this is called a </a:t>
            </a:r>
            <a:r>
              <a:rPr lang="en-US" b="1" i="1" baseline="0" dirty="0"/>
              <a:t>finger table</a:t>
            </a:r>
            <a:r>
              <a:rPr lang="en-US" b="1" baseline="0" dirty="0"/>
              <a:t>.</a:t>
            </a:r>
            <a:endParaRPr lang="en-US" b="1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Finger table entries</a:t>
            </a:r>
            <a:r>
              <a:rPr lang="en-US" baseline="0" dirty="0"/>
              <a:t> contain</a:t>
            </a:r>
            <a:r>
              <a:rPr lang="en-US" dirty="0"/>
              <a:t> IP address and Chord ID</a:t>
            </a:r>
            <a:r>
              <a:rPr lang="en-US" baseline="0" dirty="0"/>
              <a:t> of the target server.</a:t>
            </a:r>
            <a:endParaRPr lang="en-US" dirty="0"/>
          </a:p>
          <a:p>
            <a:endParaRPr lang="en-US" dirty="0"/>
          </a:p>
          <a:p>
            <a:r>
              <a:rPr lang="en-US" dirty="0"/>
              <a:t>Nice property: One of the fingers takes you roughly half-way to target, so log-N time lookups</a:t>
            </a:r>
            <a:r>
              <a:rPr lang="en-US" baseline="0" dirty="0"/>
              <a:t> with log-N hops.</a:t>
            </a:r>
            <a:endParaRPr lang="en-US" dirty="0"/>
          </a:p>
          <a:p>
            <a:endParaRPr lang="en-US" dirty="0"/>
          </a:p>
          <a:p>
            <a:r>
              <a:rPr lang="en-US" dirty="0"/>
              <a:t>SEGUE:</a:t>
            </a:r>
            <a:r>
              <a:rPr lang="en-US" baseline="0" dirty="0"/>
              <a:t> So for example</a:t>
            </a:r>
            <a:r>
              <a:rPr lang="is-IS" baseline="0" dirty="0"/>
              <a:t>…</a:t>
            </a:r>
            <a:endParaRPr lang="en-US" dirty="0"/>
          </a:p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82332334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657582-0C83-BF40-A4AA-BB2D7B839AB6}" type="slidenum">
              <a:rPr lang="en-US"/>
              <a:pPr/>
              <a:t>24</a:t>
            </a:fld>
            <a:endParaRPr lang="en-US"/>
          </a:p>
        </p:txBody>
      </p:sp>
      <p:sp>
        <p:nvSpPr>
          <p:cNvPr id="220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dirty="0"/>
              <a:t>Still undershoots to predecessor. So never misses the real successor.</a:t>
            </a:r>
          </a:p>
          <a:p>
            <a:endParaRPr lang="en-US" dirty="0"/>
          </a:p>
          <a:p>
            <a:r>
              <a:rPr lang="en-US" dirty="0"/>
              <a:t>Lookup procedure isn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t inherently log(n),</a:t>
            </a:r>
            <a:r>
              <a:rPr lang="en-US" baseline="0" dirty="0"/>
              <a:t> b</a:t>
            </a:r>
            <a:r>
              <a:rPr lang="en-US" dirty="0"/>
              <a:t>ut finger table causes it to be.</a:t>
            </a:r>
          </a:p>
        </p:txBody>
      </p:sp>
    </p:spTree>
    <p:extLst>
      <p:ext uri="{BB962C8B-B14F-4D97-AF65-F5344CB8AC3E}">
        <p14:creationId xmlns:p14="http://schemas.microsoft.com/office/powerpoint/2010/main" val="143864214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baseline="0" dirty="0"/>
              <a:t>So if you think about the finger tables at all the nodes taken together</a:t>
            </a:r>
            <a:r>
              <a:rPr lang="is-IS" b="1" baseline="0" dirty="0"/>
              <a:t>…</a:t>
            </a:r>
          </a:p>
          <a:p>
            <a:endParaRPr lang="is-IS" b="1" baseline="0" dirty="0"/>
          </a:p>
          <a:p>
            <a:r>
              <a:rPr lang="is-IS" b="0" baseline="0" dirty="0"/>
              <a:t>SEGUE: So here’s the detailed lookup algorithm with finger tables.</a:t>
            </a:r>
            <a:endParaRPr lang="en-US" b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6359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88884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27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85094549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28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0315708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29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9279367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Users’ computers talk directly to each other to implement service,</a:t>
            </a:r>
            <a:r>
              <a:rPr lang="en-US" b="1" baseline="0" dirty="0"/>
              <a:t> </a:t>
            </a:r>
            <a:r>
              <a:rPr lang="en-US" b="1" dirty="0"/>
              <a:t>in contrast to the client-server</a:t>
            </a:r>
            <a:r>
              <a:rPr lang="en-US" b="1" baseline="0" dirty="0"/>
              <a:t> model where </a:t>
            </a:r>
            <a:r>
              <a:rPr lang="en-US" b="1" dirty="0"/>
              <a:t>users’ clients talk to central servers.</a:t>
            </a:r>
            <a:r>
              <a:rPr lang="en-US" b="1" baseline="0" dirty="0"/>
              <a:t>  </a:t>
            </a:r>
            <a:r>
              <a:rPr lang="en-US" b="1" dirty="0"/>
              <a:t>EXAMPLES: Skype, video and music players, file sharing.</a:t>
            </a:r>
          </a:p>
          <a:p>
            <a:endParaRPr lang="en-US" b="1" dirty="0"/>
          </a:p>
          <a:p>
            <a:r>
              <a:rPr lang="en-US" b="0" dirty="0"/>
              <a:t>SEGUE: So why might this be a good idea?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1105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30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60410282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31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26006820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32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417036868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33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99329900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34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56784308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35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09633183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36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31589594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37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03089141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38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68423345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39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41160281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So, the result has been successful adoption</a:t>
            </a:r>
            <a:r>
              <a:rPr lang="en-US" b="1" baseline="0" dirty="0"/>
              <a:t> in some niche areas.</a:t>
            </a:r>
          </a:p>
          <a:p>
            <a:endParaRPr lang="en-US" baseline="0" dirty="0"/>
          </a:p>
          <a:p>
            <a:r>
              <a:rPr lang="en-US" baseline="0" dirty="0"/>
              <a:t>1. Networks like Napster music-sharing (ca. 1999) and Gnutella began this in the illegal domain for music and movies, but more recently we’ve seen the adoption of BitTorrent for rapidly disseminating files among users.</a:t>
            </a:r>
          </a:p>
          <a:p>
            <a:endParaRPr lang="en-US" baseline="0" dirty="0"/>
          </a:p>
          <a:p>
            <a:r>
              <a:rPr lang="en-US" baseline="0" dirty="0"/>
              <a:t>2. Electronic currencies like Bitcoin have no central authority, so they use a P2P network.</a:t>
            </a:r>
          </a:p>
          <a:p>
            <a:endParaRPr lang="en-US" baseline="0" dirty="0"/>
          </a:p>
          <a:p>
            <a:r>
              <a:rPr lang="en-US" baseline="0" dirty="0"/>
              <a:t>3. Up until 2012 Skype used P2P to route calls between users, but this has since changed to be hosted Linux boxes because of security reasons.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6075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40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70870511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41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16937316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363893-FF93-DB4C-A901-AC386549CD37}" type="slidenum">
              <a:rPr lang="en-US"/>
              <a:pPr/>
              <a:t>42</a:t>
            </a:fld>
            <a:endParaRPr lang="en-US"/>
          </a:p>
        </p:txBody>
      </p:sp>
      <p:sp>
        <p:nvSpPr>
          <p:cNvPr id="23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So the lookup</a:t>
            </a:r>
            <a:r>
              <a:rPr lang="en-US" b="1" baseline="0" dirty="0"/>
              <a:t> algorithm with fault tolerance becomes this.</a:t>
            </a:r>
            <a:endParaRPr lang="en-US" dirty="0"/>
          </a:p>
          <a:p>
            <a:r>
              <a:rPr lang="en-US" dirty="0"/>
              <a:t>Look </a:t>
            </a:r>
            <a:r>
              <a:rPr lang="en-US"/>
              <a:t>in successor </a:t>
            </a:r>
            <a:r>
              <a:rPr lang="en-US" dirty="0"/>
              <a:t>list as well.</a:t>
            </a:r>
          </a:p>
          <a:p>
            <a:r>
              <a:rPr lang="en-US" dirty="0"/>
              <a:t>If the call fails, we remove the node from the finger table </a:t>
            </a:r>
            <a:r>
              <a:rPr lang="en-US" i="1" u="sng" dirty="0"/>
              <a:t>and/or successor list</a:t>
            </a:r>
            <a:r>
              <a:rPr lang="en-US" dirty="0"/>
              <a:t>, and restart the</a:t>
            </a:r>
            <a:r>
              <a:rPr lang="en-US" baseline="0" dirty="0"/>
              <a:t> lookup.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56826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95919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returning to P2P systems,</a:t>
            </a:r>
            <a:r>
              <a:rPr lang="en-US" b="1" baseline="0" dirty="0"/>
              <a:t> part of the problem is still the lookup problem.  But other part is fundamentally users’ computers are less reliable and trusted than managed servers.</a:t>
            </a:r>
          </a:p>
          <a:p>
            <a:endParaRPr lang="en-US" baseline="0" dirty="0"/>
          </a:p>
          <a:p>
            <a:r>
              <a:rPr lang="en-US" baseline="0" dirty="0"/>
              <a:t>This is exacerbated by the fact that users’ computers have flaky network connections, might be switched off, broken, </a:t>
            </a:r>
            <a:r>
              <a:rPr lang="en-US" i="1" baseline="0" dirty="0"/>
              <a:t>&amp;</a:t>
            </a:r>
            <a:r>
              <a:rPr lang="en-US" baseline="0" dirty="0"/>
              <a:t> </a:t>
            </a:r>
            <a:r>
              <a:rPr lang="en-US" i="1" baseline="0" dirty="0"/>
              <a:t>c.</a:t>
            </a:r>
            <a:r>
              <a:rPr lang="en-US" baseline="0" dirty="0"/>
              <a:t>  So they are hardly as reliable as managed servers.</a:t>
            </a:r>
          </a:p>
          <a:p>
            <a:endParaRPr lang="en-US" baseline="0" dirty="0"/>
          </a:p>
          <a:p>
            <a:r>
              <a:rPr lang="en-US" baseline="0" dirty="0"/>
              <a:t>Some P2P services are open, meaning anyone can join, these can be vulnerable to certain kinds of attacks.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2975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From a performance perspective,</a:t>
            </a:r>
            <a:r>
              <a:rPr lang="en-US" b="1" baseline="0" dirty="0"/>
              <a:t> the </a:t>
            </a:r>
            <a:r>
              <a:rPr lang="en-US" b="1" dirty="0"/>
              <a:t>promise of peer</a:t>
            </a:r>
            <a:r>
              <a:rPr lang="en-US" b="1" baseline="0" dirty="0"/>
              <a:t> to peer computing was</a:t>
            </a:r>
            <a:r>
              <a:rPr lang="is-IS" b="1" baseline="0" dirty="0"/>
              <a:t> to leverage thousands to millions of nodes across the Internet to increase capacity of services.</a:t>
            </a:r>
            <a:endParaRPr lang="en-US" dirty="0"/>
          </a:p>
          <a:p>
            <a:r>
              <a:rPr lang="en-US" i="1" dirty="0"/>
              <a:t>&gt;&gt;&gt; </a:t>
            </a:r>
            <a:r>
              <a:rPr lang="en-US" baseline="0" dirty="0"/>
              <a:t>As more join, system gets more resources.  Contrast with cli-server where more users </a:t>
            </a:r>
            <a:r>
              <a:rPr lang="en-US" baseline="0" dirty="0">
                <a:sym typeface="Wingdings"/>
              </a:rPr>
              <a:t> </a:t>
            </a:r>
            <a:r>
              <a:rPr lang="en-US" baseline="0" dirty="0"/>
              <a:t>resources more taxed.</a:t>
            </a:r>
            <a:endParaRPr lang="en-US" dirty="0"/>
          </a:p>
          <a:p>
            <a:r>
              <a:rPr lang="en-US" i="1" dirty="0"/>
              <a:t>&gt;&gt;&gt; </a:t>
            </a:r>
            <a:r>
              <a:rPr lang="en-US" baseline="0" dirty="0"/>
              <a:t>Nodes can join/leave just by talking to random peer already in.  So no need to set up a server and provision infrastructure.</a:t>
            </a:r>
            <a:endParaRPr lang="en-US" dirty="0"/>
          </a:p>
          <a:p>
            <a:r>
              <a:rPr lang="en-US" baseline="0" dirty="0"/>
              <a:t>&gt;&gt;&gt;</a:t>
            </a:r>
          </a:p>
          <a:p>
            <a:r>
              <a:rPr lang="en-US" baseline="0" dirty="0"/>
              <a:t>&gt;&gt;&gt; Harder to attack: not as simple as hacking single server/server group.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4900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e.g. </a:t>
            </a:r>
            <a:r>
              <a:rPr lang="en-US" b="1" baseline="0" dirty="0"/>
              <a:t>let’s look at how a popular cooperative file-sharing system, BitTorrent, works.</a:t>
            </a:r>
            <a:endParaRPr lang="en-US" dirty="0"/>
          </a:p>
          <a:p>
            <a:pPr marL="228600" indent="-228600">
              <a:buAutoNum type="arabicPeriod"/>
            </a:pPr>
            <a:r>
              <a:rPr lang="en-US" dirty="0"/>
              <a:t>Say you’re the user,</a:t>
            </a:r>
            <a:r>
              <a:rPr lang="en-US" baseline="0" dirty="0"/>
              <a:t> want to download latest Linux kernel.  You click on torrent download link.  This gets a torrent file that contains hashes of chunks of the file, and IP address of a tracker node.  </a:t>
            </a:r>
            <a:r>
              <a:rPr lang="en-US" i="1" baseline="0" dirty="0"/>
              <a:t>Tracker node </a:t>
            </a:r>
            <a:r>
              <a:rPr lang="en-US" baseline="0" dirty="0"/>
              <a:t>is web server to coordinate group of peers.</a:t>
            </a:r>
            <a:endParaRPr lang="en-US" dirty="0"/>
          </a:p>
          <a:p>
            <a:pPr marL="228600" indent="-228600">
              <a:buAutoNum type="arabicPeriod"/>
            </a:pPr>
            <a:r>
              <a:rPr lang="en-US" dirty="0"/>
              <a:t>The client sends</a:t>
            </a:r>
            <a:r>
              <a:rPr lang="en-US" baseline="0" dirty="0"/>
              <a:t> an HTTP request to the tracker telling it which file it wants, then the tracker responds with a list of peers who have the file.</a:t>
            </a:r>
          </a:p>
          <a:p>
            <a:pPr marL="228600" indent="-228600">
              <a:buAutoNum type="arabicPeriod"/>
            </a:pPr>
            <a:r>
              <a:rPr lang="en-US" baseline="0" dirty="0"/>
              <a:t>D/L the file from peers, </a:t>
            </a:r>
            <a:r>
              <a:rPr lang="en-US" b="1" baseline="0" dirty="0"/>
              <a:t>in parallel</a:t>
            </a:r>
            <a:r>
              <a:rPr lang="en-US" baseline="0" dirty="0"/>
              <a:t>.  </a:t>
            </a:r>
            <a:r>
              <a:rPr lang="en-US" dirty="0"/>
              <a:t>Note only metadata--not file data -- are exchanged with centralized server, and only during</a:t>
            </a:r>
            <a:r>
              <a:rPr lang="en-US" baseline="0" dirty="0"/>
              <a:t> the</a:t>
            </a:r>
            <a:r>
              <a:rPr lang="en-US" dirty="0"/>
              <a:t> transient lifetime of a download.</a:t>
            </a:r>
          </a:p>
          <a:p>
            <a:pPr marL="228600" indent="-228600">
              <a:buAutoNum type="arabicPeriod"/>
            </a:pPr>
            <a:r>
              <a:rPr lang="en-US" dirty="0"/>
              <a:t>--</a:t>
            </a:r>
          </a:p>
          <a:p>
            <a:pPr marL="228600" indent="-228600">
              <a:buAutoNum type="arabicPeriod"/>
            </a:pPr>
            <a:r>
              <a:rPr lang="en-US" dirty="0"/>
              <a:t>C</a:t>
            </a:r>
            <a:r>
              <a:rPr lang="en-US" baseline="0" dirty="0"/>
              <a:t>lient switches  roles </a:t>
            </a:r>
            <a:r>
              <a:rPr lang="en-US" baseline="0" dirty="0">
                <a:sym typeface="Wingdings"/>
              </a:rPr>
              <a:t> </a:t>
            </a:r>
            <a:r>
              <a:rPr lang="en-US" baseline="0" dirty="0"/>
              <a:t>“server” peers to serve others.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2921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028EE3-D43C-E94F-94BD-CBF1CA7EFF97}" type="slidenum">
              <a:rPr lang="en-US"/>
              <a:pPr/>
              <a:t>7</a:t>
            </a:fld>
            <a:endParaRPr lang="en-US"/>
          </a:p>
        </p:txBody>
      </p:sp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At the core of all peer to peer systems is the following problem.</a:t>
            </a:r>
          </a:p>
          <a:p>
            <a:r>
              <a:rPr lang="en-US" dirty="0"/>
              <a:t>Some</a:t>
            </a:r>
            <a:r>
              <a:rPr lang="en-US" baseline="0" dirty="0"/>
              <a:t> publisher does a put associating some key, say “Star </a:t>
            </a:r>
            <a:r>
              <a:rPr lang="en-US" baseline="0" dirty="0" err="1"/>
              <a:t>Wars.mov</a:t>
            </a:r>
            <a:r>
              <a:rPr lang="en-US" baseline="0" dirty="0"/>
              <a:t>”, with some value.  </a:t>
            </a:r>
          </a:p>
          <a:p>
            <a:r>
              <a:rPr lang="en-US" baseline="0" dirty="0"/>
              <a:t>Now some client comes along and does a get, looking for the information about the file.</a:t>
            </a:r>
            <a:endParaRPr lang="en-US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="1" i="1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i="1" dirty="0"/>
              <a:t>How does</a:t>
            </a:r>
            <a:r>
              <a:rPr lang="en-US" b="1" i="1" baseline="0" dirty="0"/>
              <a:t> the client find out where that information went?</a:t>
            </a:r>
            <a:endParaRPr lang="en-US" b="1" i="1" dirty="0"/>
          </a:p>
          <a:p>
            <a:r>
              <a:rPr lang="en-US" dirty="0"/>
              <a:t>Non-trivial,</a:t>
            </a:r>
            <a:r>
              <a:rPr lang="en-US" baseline="0" dirty="0"/>
              <a:t> </a:t>
            </a:r>
            <a:r>
              <a:rPr lang="en-US" dirty="0"/>
              <a:t>1000s of nodes in P2P network</a:t>
            </a:r>
            <a:r>
              <a:rPr lang="en-US" baseline="0" dirty="0"/>
              <a:t> failing and coming back up, the </a:t>
            </a:r>
            <a:r>
              <a:rPr lang="en-US" dirty="0"/>
              <a:t>set of nodes that have the movie</a:t>
            </a:r>
            <a:r>
              <a:rPr lang="en-US" baseline="0" dirty="0"/>
              <a:t> </a:t>
            </a:r>
            <a:r>
              <a:rPr lang="en-US" dirty="0"/>
              <a:t>may change over time.</a:t>
            </a:r>
          </a:p>
        </p:txBody>
      </p:sp>
    </p:spTree>
    <p:extLst>
      <p:ext uri="{BB962C8B-B14F-4D97-AF65-F5344CB8AC3E}">
        <p14:creationId xmlns:p14="http://schemas.microsoft.com/office/powerpoint/2010/main" val="2268173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028EE3-D43C-E94F-94BD-CBF1CA7EFF97}" type="slidenum">
              <a:rPr lang="en-US"/>
              <a:pPr/>
              <a:t>8</a:t>
            </a:fld>
            <a:endParaRPr lang="en-US"/>
          </a:p>
        </p:txBody>
      </p:sp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Napster</a:t>
            </a:r>
            <a:r>
              <a:rPr lang="en-US" b="1" baseline="0" dirty="0"/>
              <a:t> (1999) was one of the first music sharing networks: </a:t>
            </a:r>
            <a:r>
              <a:rPr lang="en-US" b="1" dirty="0"/>
              <a:t>solution was</a:t>
            </a:r>
            <a:r>
              <a:rPr lang="en-US" b="1" baseline="0" dirty="0"/>
              <a:t> single centralized database to store all the location information.</a:t>
            </a:r>
          </a:p>
          <a:p>
            <a:endParaRPr lang="en-US" b="1" i="1" baseline="0" dirty="0"/>
          </a:p>
          <a:p>
            <a:r>
              <a:rPr lang="en-US" i="1" baseline="0" dirty="0"/>
              <a:t>&gt;&gt;&gt; Database holds IP address of publisher</a:t>
            </a:r>
            <a:r>
              <a:rPr lang="en-US" baseline="0" dirty="0"/>
              <a:t>, e.g. N</a:t>
            </a:r>
            <a:r>
              <a:rPr lang="en-US" baseline="-25000" dirty="0"/>
              <a:t>4</a:t>
            </a:r>
            <a:r>
              <a:rPr lang="en-US" baseline="0" dirty="0"/>
              <a:t> for Star Wars.  </a:t>
            </a:r>
          </a:p>
          <a:p>
            <a:r>
              <a:rPr lang="en-US" baseline="0" dirty="0"/>
              <a:t>&gt;&gt;&gt; Client does a lookup on </a:t>
            </a:r>
            <a:r>
              <a:rPr lang="en-US" baseline="0" dirty="0" err="1"/>
              <a:t>db</a:t>
            </a:r>
            <a:r>
              <a:rPr lang="en-US" baseline="0" dirty="0"/>
              <a:t>, can contact N4 directly to get content.</a:t>
            </a:r>
            <a:endParaRPr lang="en-US" baseline="-25000" dirty="0"/>
          </a:p>
          <a:p>
            <a:r>
              <a:rPr lang="en-US" dirty="0"/>
              <a:t>&gt;&gt;&gt;</a:t>
            </a:r>
            <a:r>
              <a:rPr lang="en-US" baseline="0" dirty="0"/>
              <a:t> </a:t>
            </a:r>
            <a:r>
              <a:rPr lang="en-US" dirty="0"/>
              <a:t>SEGUE: So now we’ve solved our rendezvous problem but</a:t>
            </a:r>
            <a:r>
              <a:rPr lang="en-US" baseline="0" dirty="0"/>
              <a:t> at the expense of the database having to keep a lot of</a:t>
            </a:r>
            <a:r>
              <a:rPr lang="en-US" dirty="0"/>
              <a:t> state, means it’s hard to keep the state up to date.</a:t>
            </a:r>
            <a:r>
              <a:rPr lang="en-US" baseline="0" dirty="0"/>
              <a:t>  </a:t>
            </a:r>
            <a:r>
              <a:rPr lang="en-US" dirty="0"/>
              <a:t>It’s also</a:t>
            </a:r>
            <a:r>
              <a:rPr lang="en-US" baseline="0" dirty="0"/>
              <a:t> a single point of failure, and it’s also a legal target, </a:t>
            </a:r>
            <a:r>
              <a:rPr lang="en-US" dirty="0"/>
              <a:t>which is exactly what happened to Napster</a:t>
            </a:r>
            <a:r>
              <a:rPr lang="en-US" baseline="0" dirty="0"/>
              <a:t> in the end.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320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028EE3-D43C-E94F-94BD-CBF1CA7EFF97}" type="slidenum">
              <a:rPr lang="en-US"/>
              <a:pPr/>
              <a:t>9</a:t>
            </a:fld>
            <a:endParaRPr lang="en-US"/>
          </a:p>
        </p:txBody>
      </p:sp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O</a:t>
            </a:r>
            <a:r>
              <a:rPr lang="en-US" b="1" baseline="0" dirty="0"/>
              <a:t>pposite end of the spectrum: abandon any structure altogether, just flood queries throughout entire net.  So everyone maintains a small number of connected peers and a query gets flooded to all connected peers until it finds the content.  This is the approach the original Gnutella took in 2000, but it doesn’t scale.</a:t>
            </a:r>
          </a:p>
          <a:p>
            <a:endParaRPr lang="en-US" baseline="0" dirty="0"/>
          </a:p>
          <a:p>
            <a:r>
              <a:rPr lang="en-US" baseline="0" dirty="0"/>
              <a:t>&gt;&gt;&gt; SEGUE: It’s robust because there’s no central database to fail, so truly P2P.  But might require a number of messages on the order of the number of peers in the network, so didn’t scale.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612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ti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tif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tif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tif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tif"/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42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5"/>
            <a:ext cx="8763000" cy="6298245"/>
          </a:xfrm>
        </p:spPr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9276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9/29/22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3916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101">
                <a:solidFill>
                  <a:srgbClr val="000000"/>
                </a:solidFill>
              </a:defRPr>
            </a:lvl1pPr>
            <a:lvl2pPr marL="3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 descr="Princeton_shield.ti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66"/>
          <a:stretch/>
        </p:blipFill>
        <p:spPr>
          <a:xfrm>
            <a:off x="4169050" y="2971801"/>
            <a:ext cx="805900" cy="1018171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C20A1FB-6510-3049-B1C9-32290A8E17D5}"/>
              </a:ext>
            </a:extLst>
          </p:cNvPr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21C15F9B-4216-3644-A6FB-9F53310A2EC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2198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138" y="1588168"/>
            <a:ext cx="8482262" cy="488883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900"/>
              </a:spcBef>
              <a:defRPr sz="2101"/>
            </a:lvl1pPr>
            <a:lvl2pPr>
              <a:lnSpc>
                <a:spcPct val="90000"/>
              </a:lnSpc>
              <a:spcBef>
                <a:spcPts val="600"/>
              </a:spcBef>
              <a:defRPr sz="18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50"/>
            </a:lvl4pPr>
            <a:lvl5pPr>
              <a:lnSpc>
                <a:spcPct val="90000"/>
              </a:lnSpc>
              <a:defRPr sz="16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3001"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D593CB4-8162-364E-B395-5BAC5E5C479A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3856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00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9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9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9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9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9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94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9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9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9/29/22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5567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6" y="1470346"/>
            <a:ext cx="4340375" cy="4877434"/>
          </a:xfrm>
        </p:spPr>
        <p:txBody>
          <a:bodyPr>
            <a:normAutofit/>
          </a:bodyPr>
          <a:lstStyle>
            <a:lvl1pPr>
              <a:defRPr sz="1951"/>
            </a:lvl1pPr>
            <a:lvl2pPr>
              <a:defRPr sz="1951"/>
            </a:lvl2pPr>
            <a:lvl3pPr>
              <a:defRPr sz="1951"/>
            </a:lvl3pPr>
            <a:lvl4pPr>
              <a:defRPr sz="1951"/>
            </a:lvl4pPr>
            <a:lvl5pPr>
              <a:defRPr sz="1951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70346"/>
            <a:ext cx="4263565" cy="4877434"/>
          </a:xfrm>
        </p:spPr>
        <p:txBody>
          <a:bodyPr>
            <a:normAutofit/>
          </a:bodyPr>
          <a:lstStyle>
            <a:lvl1pPr>
              <a:defRPr sz="1951"/>
            </a:lvl1pPr>
            <a:lvl2pPr>
              <a:defRPr sz="1951"/>
            </a:lvl2pPr>
            <a:lvl3pPr>
              <a:defRPr sz="1951"/>
            </a:lvl3pPr>
            <a:lvl4pPr>
              <a:defRPr sz="1951"/>
            </a:lvl4pPr>
            <a:lvl5pPr>
              <a:defRPr sz="1951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C878-1A61-1D40-8C94-88B875F76C97}" type="datetime1">
              <a:rPr lang="en-US" smtClean="0"/>
              <a:t>9/29/22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E8D37AA-84C0-254C-9BB9-D755A666AC24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73791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35113"/>
            <a:ext cx="43449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174875"/>
            <a:ext cx="43449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2703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2703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7AF70-5002-B24C-BAA9-0C2EC79E2C37}" type="datetime1">
              <a:rPr lang="en-US" smtClean="0"/>
              <a:t>9/29/22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7DDE11-5FF2-A64E-B7DB-7FC3B57A4863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93770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4EB9-203A-2649-A5DC-C807C557D821}" type="datetime1">
              <a:rPr lang="en-US" smtClean="0"/>
              <a:t>9/29/22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3001"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779D143-14D2-3345-8957-E72023339525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07984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9/29/22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871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1"/>
            </a:lvl1pPr>
            <a:lvl2pPr>
              <a:defRPr sz="2101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B6B8-460D-9A45-A983-067DAFC8AE2B}" type="datetime1">
              <a:rPr lang="en-US" smtClean="0"/>
              <a:t>9/29/22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3919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1"/>
            </a:lvl1pPr>
            <a:lvl2pPr marL="342991" indent="0">
              <a:buNone/>
              <a:defRPr sz="2101"/>
            </a:lvl2pPr>
            <a:lvl3pPr marL="685983" indent="0">
              <a:buNone/>
              <a:defRPr sz="1800"/>
            </a:lvl3pPr>
            <a:lvl4pPr marL="1028974" indent="0">
              <a:buNone/>
              <a:defRPr sz="1500"/>
            </a:lvl4pPr>
            <a:lvl5pPr marL="1371966" indent="0">
              <a:buNone/>
              <a:defRPr sz="1500"/>
            </a:lvl5pPr>
            <a:lvl6pPr marL="1714957" indent="0">
              <a:buNone/>
              <a:defRPr sz="1500"/>
            </a:lvl6pPr>
            <a:lvl7pPr marL="2057949" indent="0">
              <a:buNone/>
              <a:defRPr sz="1500"/>
            </a:lvl7pPr>
            <a:lvl8pPr marL="2400940" indent="0">
              <a:buNone/>
              <a:defRPr sz="1500"/>
            </a:lvl8pPr>
            <a:lvl9pPr marL="2743932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2C562-3101-0D43-9BC5-1FD230FF41EF}" type="datetime1">
              <a:rPr lang="en-US" smtClean="0"/>
              <a:t>9/29/22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3462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951">
                <a:solidFill>
                  <a:schemeClr val="bg1"/>
                </a:solidFill>
              </a:defRPr>
            </a:lvl1pPr>
            <a:lvl2pPr>
              <a:defRPr sz="1951">
                <a:solidFill>
                  <a:schemeClr val="bg1"/>
                </a:solidFill>
              </a:defRPr>
            </a:lvl2pPr>
            <a:lvl3pPr>
              <a:defRPr sz="1951">
                <a:solidFill>
                  <a:schemeClr val="bg1"/>
                </a:solidFill>
              </a:defRPr>
            </a:lvl3pPr>
            <a:lvl4pPr>
              <a:defRPr sz="1951">
                <a:solidFill>
                  <a:schemeClr val="bg1"/>
                </a:solidFill>
              </a:defRPr>
            </a:lvl4pPr>
            <a:lvl5pPr>
              <a:defRPr sz="195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75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D970008-A899-2C4B-9851-2C8A93B7FF7E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12473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7"/>
            <a:ext cx="8763000" cy="6298245"/>
          </a:xfrm>
        </p:spPr>
        <p:txBody>
          <a:bodyPr>
            <a:normAutofit/>
          </a:bodyPr>
          <a:lstStyle>
            <a:lvl1pPr>
              <a:defRPr sz="1951">
                <a:solidFill>
                  <a:schemeClr val="bg1"/>
                </a:solidFill>
              </a:defRPr>
            </a:lvl1pPr>
            <a:lvl2pPr>
              <a:defRPr sz="1951">
                <a:solidFill>
                  <a:schemeClr val="bg1"/>
                </a:solidFill>
              </a:defRPr>
            </a:lvl2pPr>
            <a:lvl3pPr>
              <a:defRPr sz="1951">
                <a:solidFill>
                  <a:schemeClr val="bg1"/>
                </a:solidFill>
              </a:defRPr>
            </a:lvl3pPr>
            <a:lvl4pPr>
              <a:defRPr sz="1951">
                <a:solidFill>
                  <a:schemeClr val="bg1"/>
                </a:solidFill>
              </a:defRPr>
            </a:lvl4pPr>
            <a:lvl5pPr>
              <a:defRPr sz="195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3000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9/29/22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2717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101">
                <a:solidFill>
                  <a:srgbClr val="000000"/>
                </a:solidFill>
              </a:defRPr>
            </a:lvl1pPr>
            <a:lvl2pPr marL="3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 descr="Princeton_shield.ti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66"/>
          <a:stretch/>
        </p:blipFill>
        <p:spPr>
          <a:xfrm>
            <a:off x="4169050" y="2971801"/>
            <a:ext cx="805900" cy="1018171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606B150-C205-9D48-BF6E-BF618B2E3A58}"/>
              </a:ext>
            </a:extLst>
          </p:cNvPr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22134BA5-2A81-5B47-A3C0-9F1E5CC1E32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94851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138" y="1588168"/>
            <a:ext cx="8482262" cy="488883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900"/>
              </a:spcBef>
              <a:defRPr sz="2101"/>
            </a:lvl1pPr>
            <a:lvl2pPr>
              <a:lnSpc>
                <a:spcPct val="90000"/>
              </a:lnSpc>
              <a:spcBef>
                <a:spcPts val="600"/>
              </a:spcBef>
              <a:defRPr sz="18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50"/>
            </a:lvl4pPr>
            <a:lvl5pPr>
              <a:lnSpc>
                <a:spcPct val="90000"/>
              </a:lnSpc>
              <a:defRPr sz="16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3001"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54518DA-EF86-FC43-A3E4-BAEE67C4C139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46896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00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9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9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9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9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9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94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9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9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9/29/22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52471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6" y="1470346"/>
            <a:ext cx="4340375" cy="4877434"/>
          </a:xfrm>
        </p:spPr>
        <p:txBody>
          <a:bodyPr>
            <a:normAutofit/>
          </a:bodyPr>
          <a:lstStyle>
            <a:lvl1pPr>
              <a:defRPr sz="1951"/>
            </a:lvl1pPr>
            <a:lvl2pPr>
              <a:defRPr sz="1951"/>
            </a:lvl2pPr>
            <a:lvl3pPr>
              <a:defRPr sz="1951"/>
            </a:lvl3pPr>
            <a:lvl4pPr>
              <a:defRPr sz="1951"/>
            </a:lvl4pPr>
            <a:lvl5pPr>
              <a:defRPr sz="1951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70346"/>
            <a:ext cx="4263565" cy="4877434"/>
          </a:xfrm>
        </p:spPr>
        <p:txBody>
          <a:bodyPr>
            <a:normAutofit/>
          </a:bodyPr>
          <a:lstStyle>
            <a:lvl1pPr>
              <a:defRPr sz="1951"/>
            </a:lvl1pPr>
            <a:lvl2pPr>
              <a:defRPr sz="1951"/>
            </a:lvl2pPr>
            <a:lvl3pPr>
              <a:defRPr sz="1951"/>
            </a:lvl3pPr>
            <a:lvl4pPr>
              <a:defRPr sz="1951"/>
            </a:lvl4pPr>
            <a:lvl5pPr>
              <a:defRPr sz="1951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C878-1A61-1D40-8C94-88B875F76C97}" type="datetime1">
              <a:rPr lang="en-US" smtClean="0"/>
              <a:t>9/29/22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6606B61-08EE-2E41-87D0-F385ACF49330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617626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35113"/>
            <a:ext cx="43449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174875"/>
            <a:ext cx="43449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2703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2703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7AF70-5002-B24C-BAA9-0C2EC79E2C37}" type="datetime1">
              <a:rPr lang="en-US" smtClean="0"/>
              <a:t>9/29/22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06F700A-C43C-C549-852A-CC6D290C409A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66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9/29/22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872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4EB9-203A-2649-A5DC-C807C557D821}" type="datetime1">
              <a:rPr lang="en-US" smtClean="0"/>
              <a:t>9/29/22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3001"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9B70681-DAD1-104C-8046-5F5D65283B66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959395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9/29/22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99214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1"/>
            </a:lvl1pPr>
            <a:lvl2pPr>
              <a:defRPr sz="2101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B6B8-460D-9A45-A983-067DAFC8AE2B}" type="datetime1">
              <a:rPr lang="en-US" smtClean="0"/>
              <a:t>9/29/22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564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1"/>
            </a:lvl1pPr>
            <a:lvl2pPr marL="342991" indent="0">
              <a:buNone/>
              <a:defRPr sz="2101"/>
            </a:lvl2pPr>
            <a:lvl3pPr marL="685983" indent="0">
              <a:buNone/>
              <a:defRPr sz="1800"/>
            </a:lvl3pPr>
            <a:lvl4pPr marL="1028974" indent="0">
              <a:buNone/>
              <a:defRPr sz="1500"/>
            </a:lvl4pPr>
            <a:lvl5pPr marL="1371966" indent="0">
              <a:buNone/>
              <a:defRPr sz="1500"/>
            </a:lvl5pPr>
            <a:lvl6pPr marL="1714957" indent="0">
              <a:buNone/>
              <a:defRPr sz="1500"/>
            </a:lvl6pPr>
            <a:lvl7pPr marL="2057949" indent="0">
              <a:buNone/>
              <a:defRPr sz="1500"/>
            </a:lvl7pPr>
            <a:lvl8pPr marL="2400940" indent="0">
              <a:buNone/>
              <a:defRPr sz="1500"/>
            </a:lvl8pPr>
            <a:lvl9pPr marL="2743932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2C562-3101-0D43-9BC5-1FD230FF41EF}" type="datetime1">
              <a:rPr lang="en-US" smtClean="0"/>
              <a:t>9/29/22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76603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951">
                <a:solidFill>
                  <a:schemeClr val="bg1"/>
                </a:solidFill>
              </a:defRPr>
            </a:lvl1pPr>
            <a:lvl2pPr>
              <a:defRPr sz="1951">
                <a:solidFill>
                  <a:schemeClr val="bg1"/>
                </a:solidFill>
              </a:defRPr>
            </a:lvl2pPr>
            <a:lvl3pPr>
              <a:defRPr sz="1951">
                <a:solidFill>
                  <a:schemeClr val="bg1"/>
                </a:solidFill>
              </a:defRPr>
            </a:lvl3pPr>
            <a:lvl4pPr>
              <a:defRPr sz="1951">
                <a:solidFill>
                  <a:schemeClr val="bg1"/>
                </a:solidFill>
              </a:defRPr>
            </a:lvl4pPr>
            <a:lvl5pPr>
              <a:defRPr sz="195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75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C2A110A-0EBE-C644-92BF-D589CACFF0AB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373485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7"/>
            <a:ext cx="8763000" cy="6298245"/>
          </a:xfrm>
        </p:spPr>
        <p:txBody>
          <a:bodyPr>
            <a:normAutofit/>
          </a:bodyPr>
          <a:lstStyle>
            <a:lvl1pPr>
              <a:defRPr sz="1951">
                <a:solidFill>
                  <a:schemeClr val="bg1"/>
                </a:solidFill>
              </a:defRPr>
            </a:lvl1pPr>
            <a:lvl2pPr>
              <a:defRPr sz="1951">
                <a:solidFill>
                  <a:schemeClr val="bg1"/>
                </a:solidFill>
              </a:defRPr>
            </a:lvl2pPr>
            <a:lvl3pPr>
              <a:defRPr sz="1951">
                <a:solidFill>
                  <a:schemeClr val="bg1"/>
                </a:solidFill>
              </a:defRPr>
            </a:lvl3pPr>
            <a:lvl4pPr>
              <a:defRPr sz="1951">
                <a:solidFill>
                  <a:schemeClr val="bg1"/>
                </a:solidFill>
              </a:defRPr>
            </a:lvl4pPr>
            <a:lvl5pPr>
              <a:defRPr sz="195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73547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9/29/22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81418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101">
                <a:solidFill>
                  <a:srgbClr val="000000"/>
                </a:solidFill>
              </a:defRPr>
            </a:lvl1pPr>
            <a:lvl2pPr marL="3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 descr="Princeton_shield.ti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66"/>
          <a:stretch/>
        </p:blipFill>
        <p:spPr>
          <a:xfrm>
            <a:off x="4169050" y="2971801"/>
            <a:ext cx="805900" cy="1018171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03F1F8A-4E89-5D47-9184-6ACFE9A118D3}"/>
              </a:ext>
            </a:extLst>
          </p:cNvPr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DF35EA22-D676-5345-9276-59031647602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12098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138" y="1588168"/>
            <a:ext cx="8482262" cy="488883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900"/>
              </a:spcBef>
              <a:defRPr sz="2101"/>
            </a:lvl1pPr>
            <a:lvl2pPr>
              <a:lnSpc>
                <a:spcPct val="90000"/>
              </a:lnSpc>
              <a:spcBef>
                <a:spcPts val="600"/>
              </a:spcBef>
              <a:defRPr sz="18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50"/>
            </a:lvl4pPr>
            <a:lvl5pPr>
              <a:lnSpc>
                <a:spcPct val="90000"/>
              </a:lnSpc>
              <a:defRPr sz="16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3001"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1206821-FE57-BD41-B714-2546827A7E2C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600849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00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9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9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9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9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9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94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9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9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9/29/22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391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C878-1A61-1D40-8C94-88B875F76C97}" type="datetime1">
              <a:rPr lang="en-US" smtClean="0"/>
              <a:t>9/29/22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6" y="1470346"/>
            <a:ext cx="4340375" cy="4877434"/>
          </a:xfrm>
        </p:spPr>
        <p:txBody>
          <a:bodyPr>
            <a:normAutofit/>
          </a:bodyPr>
          <a:lstStyle>
            <a:lvl1pPr>
              <a:defRPr sz="1951"/>
            </a:lvl1pPr>
            <a:lvl2pPr>
              <a:defRPr sz="1951"/>
            </a:lvl2pPr>
            <a:lvl3pPr>
              <a:defRPr sz="1951"/>
            </a:lvl3pPr>
            <a:lvl4pPr>
              <a:defRPr sz="1951"/>
            </a:lvl4pPr>
            <a:lvl5pPr>
              <a:defRPr sz="1951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70346"/>
            <a:ext cx="4263565" cy="4877434"/>
          </a:xfrm>
        </p:spPr>
        <p:txBody>
          <a:bodyPr>
            <a:normAutofit/>
          </a:bodyPr>
          <a:lstStyle>
            <a:lvl1pPr>
              <a:defRPr sz="1951"/>
            </a:lvl1pPr>
            <a:lvl2pPr>
              <a:defRPr sz="1951"/>
            </a:lvl2pPr>
            <a:lvl3pPr>
              <a:defRPr sz="1951"/>
            </a:lvl3pPr>
            <a:lvl4pPr>
              <a:defRPr sz="1951"/>
            </a:lvl4pPr>
            <a:lvl5pPr>
              <a:defRPr sz="1951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C878-1A61-1D40-8C94-88B875F76C97}" type="datetime1">
              <a:rPr lang="en-US" smtClean="0"/>
              <a:t>9/29/22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4D17A66-28CF-C84F-911E-B440BA33FA91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896997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35113"/>
            <a:ext cx="43449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174875"/>
            <a:ext cx="43449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2703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2703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7AF70-5002-B24C-BAA9-0C2EC79E2C37}" type="datetime1">
              <a:rPr lang="en-US" smtClean="0"/>
              <a:t>9/29/22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86F5A92-93A7-7046-AD5E-088948605A61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833592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4EB9-203A-2649-A5DC-C807C557D821}" type="datetime1">
              <a:rPr lang="en-US" smtClean="0"/>
              <a:t>9/29/22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3001"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75EACC8-DE84-E247-B26F-A9732A8E9C9E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483895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9/29/22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37684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1"/>
            </a:lvl1pPr>
            <a:lvl2pPr>
              <a:defRPr sz="2101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B6B8-460D-9A45-A983-067DAFC8AE2B}" type="datetime1">
              <a:rPr lang="en-US" smtClean="0"/>
              <a:t>9/29/22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93690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1"/>
            </a:lvl1pPr>
            <a:lvl2pPr marL="342991" indent="0">
              <a:buNone/>
              <a:defRPr sz="2101"/>
            </a:lvl2pPr>
            <a:lvl3pPr marL="685983" indent="0">
              <a:buNone/>
              <a:defRPr sz="1800"/>
            </a:lvl3pPr>
            <a:lvl4pPr marL="1028974" indent="0">
              <a:buNone/>
              <a:defRPr sz="1500"/>
            </a:lvl4pPr>
            <a:lvl5pPr marL="1371966" indent="0">
              <a:buNone/>
              <a:defRPr sz="1500"/>
            </a:lvl5pPr>
            <a:lvl6pPr marL="1714957" indent="0">
              <a:buNone/>
              <a:defRPr sz="1500"/>
            </a:lvl6pPr>
            <a:lvl7pPr marL="2057949" indent="0">
              <a:buNone/>
              <a:defRPr sz="1500"/>
            </a:lvl7pPr>
            <a:lvl8pPr marL="2400940" indent="0">
              <a:buNone/>
              <a:defRPr sz="1500"/>
            </a:lvl8pPr>
            <a:lvl9pPr marL="2743932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2C562-3101-0D43-9BC5-1FD230FF41EF}" type="datetime1">
              <a:rPr lang="en-US" smtClean="0"/>
              <a:t>9/29/22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78515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951">
                <a:solidFill>
                  <a:schemeClr val="bg1"/>
                </a:solidFill>
              </a:defRPr>
            </a:lvl1pPr>
            <a:lvl2pPr>
              <a:defRPr sz="1951">
                <a:solidFill>
                  <a:schemeClr val="bg1"/>
                </a:solidFill>
              </a:defRPr>
            </a:lvl2pPr>
            <a:lvl3pPr>
              <a:defRPr sz="1951">
                <a:solidFill>
                  <a:schemeClr val="bg1"/>
                </a:solidFill>
              </a:defRPr>
            </a:lvl3pPr>
            <a:lvl4pPr>
              <a:defRPr sz="1951">
                <a:solidFill>
                  <a:schemeClr val="bg1"/>
                </a:solidFill>
              </a:defRPr>
            </a:lvl4pPr>
            <a:lvl5pPr>
              <a:defRPr sz="195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75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81CD193-D89E-F544-B6DE-7CFE47AE7F10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674357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7"/>
            <a:ext cx="8763000" cy="6298245"/>
          </a:xfrm>
        </p:spPr>
        <p:txBody>
          <a:bodyPr>
            <a:normAutofit/>
          </a:bodyPr>
          <a:lstStyle>
            <a:lvl1pPr>
              <a:defRPr sz="1951">
                <a:solidFill>
                  <a:schemeClr val="bg1"/>
                </a:solidFill>
              </a:defRPr>
            </a:lvl1pPr>
            <a:lvl2pPr>
              <a:defRPr sz="1951">
                <a:solidFill>
                  <a:schemeClr val="bg1"/>
                </a:solidFill>
              </a:defRPr>
            </a:lvl2pPr>
            <a:lvl3pPr>
              <a:defRPr sz="1951">
                <a:solidFill>
                  <a:schemeClr val="bg1"/>
                </a:solidFill>
              </a:defRPr>
            </a:lvl3pPr>
            <a:lvl4pPr>
              <a:defRPr sz="1951">
                <a:solidFill>
                  <a:schemeClr val="bg1"/>
                </a:solidFill>
              </a:defRPr>
            </a:lvl4pPr>
            <a:lvl5pPr>
              <a:defRPr sz="195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47999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9/29/22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09387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101">
                <a:solidFill>
                  <a:srgbClr val="000000"/>
                </a:solidFill>
              </a:defRPr>
            </a:lvl1pPr>
            <a:lvl2pPr marL="3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 descr="Princeton_shield.ti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66"/>
          <a:stretch/>
        </p:blipFill>
        <p:spPr>
          <a:xfrm>
            <a:off x="4169050" y="2971801"/>
            <a:ext cx="805900" cy="1018171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0526527-5B3B-4441-91DB-3C6AECA83BEE}"/>
              </a:ext>
            </a:extLst>
          </p:cNvPr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E731019E-E256-D647-AE37-E83D79B5F3B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7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35113"/>
            <a:ext cx="43449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174875"/>
            <a:ext cx="43449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2703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2703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7AF70-5002-B24C-BAA9-0C2EC79E2C37}" type="datetime1">
              <a:rPr lang="en-US" smtClean="0"/>
              <a:t>9/29/22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138" y="1588168"/>
            <a:ext cx="8482262" cy="488883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900"/>
              </a:spcBef>
              <a:defRPr sz="2101"/>
            </a:lvl1pPr>
            <a:lvl2pPr>
              <a:lnSpc>
                <a:spcPct val="90000"/>
              </a:lnSpc>
              <a:spcBef>
                <a:spcPts val="600"/>
              </a:spcBef>
              <a:defRPr sz="18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50"/>
            </a:lvl4pPr>
            <a:lvl5pPr>
              <a:lnSpc>
                <a:spcPct val="90000"/>
              </a:lnSpc>
              <a:defRPr sz="16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3001"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347AB4-BEB7-7342-9910-F47A8C6F5F04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806893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00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9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9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9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9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9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94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9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9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9/29/22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85205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6" y="1470346"/>
            <a:ext cx="4340375" cy="4877434"/>
          </a:xfrm>
        </p:spPr>
        <p:txBody>
          <a:bodyPr>
            <a:normAutofit/>
          </a:bodyPr>
          <a:lstStyle>
            <a:lvl1pPr>
              <a:defRPr sz="1951"/>
            </a:lvl1pPr>
            <a:lvl2pPr>
              <a:defRPr sz="1951"/>
            </a:lvl2pPr>
            <a:lvl3pPr>
              <a:defRPr sz="1951"/>
            </a:lvl3pPr>
            <a:lvl4pPr>
              <a:defRPr sz="1951"/>
            </a:lvl4pPr>
            <a:lvl5pPr>
              <a:defRPr sz="1951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70346"/>
            <a:ext cx="4263565" cy="4877434"/>
          </a:xfrm>
        </p:spPr>
        <p:txBody>
          <a:bodyPr>
            <a:normAutofit/>
          </a:bodyPr>
          <a:lstStyle>
            <a:lvl1pPr>
              <a:defRPr sz="1951"/>
            </a:lvl1pPr>
            <a:lvl2pPr>
              <a:defRPr sz="1951"/>
            </a:lvl2pPr>
            <a:lvl3pPr>
              <a:defRPr sz="1951"/>
            </a:lvl3pPr>
            <a:lvl4pPr>
              <a:defRPr sz="1951"/>
            </a:lvl4pPr>
            <a:lvl5pPr>
              <a:defRPr sz="1951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C878-1A61-1D40-8C94-88B875F76C97}" type="datetime1">
              <a:rPr lang="en-US" smtClean="0"/>
              <a:t>9/29/22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D9BA92A-D14C-644F-B73B-85AC02ED0C90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373182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35113"/>
            <a:ext cx="43449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174875"/>
            <a:ext cx="43449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2703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2703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7AF70-5002-B24C-BAA9-0C2EC79E2C37}" type="datetime1">
              <a:rPr lang="en-US" smtClean="0"/>
              <a:t>9/29/22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3FA9796-5ED6-8A40-B0F8-5D8D646E3268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454800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4EB9-203A-2649-A5DC-C807C557D821}" type="datetime1">
              <a:rPr lang="en-US" smtClean="0"/>
              <a:t>9/29/22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3001"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902779D-741E-3649-9EC2-7F78DC3FA307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99070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9/29/22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02919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1"/>
            </a:lvl1pPr>
            <a:lvl2pPr>
              <a:defRPr sz="2101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B6B8-460D-9A45-A983-067DAFC8AE2B}" type="datetime1">
              <a:rPr lang="en-US" smtClean="0"/>
              <a:t>9/29/22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13183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1"/>
            </a:lvl1pPr>
            <a:lvl2pPr marL="342991" indent="0">
              <a:buNone/>
              <a:defRPr sz="2101"/>
            </a:lvl2pPr>
            <a:lvl3pPr marL="685983" indent="0">
              <a:buNone/>
              <a:defRPr sz="1800"/>
            </a:lvl3pPr>
            <a:lvl4pPr marL="1028974" indent="0">
              <a:buNone/>
              <a:defRPr sz="1500"/>
            </a:lvl4pPr>
            <a:lvl5pPr marL="1371966" indent="0">
              <a:buNone/>
              <a:defRPr sz="1500"/>
            </a:lvl5pPr>
            <a:lvl6pPr marL="1714957" indent="0">
              <a:buNone/>
              <a:defRPr sz="1500"/>
            </a:lvl6pPr>
            <a:lvl7pPr marL="2057949" indent="0">
              <a:buNone/>
              <a:defRPr sz="1500"/>
            </a:lvl7pPr>
            <a:lvl8pPr marL="2400940" indent="0">
              <a:buNone/>
              <a:defRPr sz="1500"/>
            </a:lvl8pPr>
            <a:lvl9pPr marL="2743932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2C562-3101-0D43-9BC5-1FD230FF41EF}" type="datetime1">
              <a:rPr lang="en-US" smtClean="0"/>
              <a:t>9/29/22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0750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951">
                <a:solidFill>
                  <a:schemeClr val="bg1"/>
                </a:solidFill>
              </a:defRPr>
            </a:lvl1pPr>
            <a:lvl2pPr>
              <a:defRPr sz="1951">
                <a:solidFill>
                  <a:schemeClr val="bg1"/>
                </a:solidFill>
              </a:defRPr>
            </a:lvl2pPr>
            <a:lvl3pPr>
              <a:defRPr sz="1951">
                <a:solidFill>
                  <a:schemeClr val="bg1"/>
                </a:solidFill>
              </a:defRPr>
            </a:lvl3pPr>
            <a:lvl4pPr>
              <a:defRPr sz="1951">
                <a:solidFill>
                  <a:schemeClr val="bg1"/>
                </a:solidFill>
              </a:defRPr>
            </a:lvl4pPr>
            <a:lvl5pPr>
              <a:defRPr sz="195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75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9CC1DC9-43BD-F64D-A663-150918A2C2DB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795192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7"/>
            <a:ext cx="8763000" cy="6298245"/>
          </a:xfrm>
        </p:spPr>
        <p:txBody>
          <a:bodyPr>
            <a:normAutofit/>
          </a:bodyPr>
          <a:lstStyle>
            <a:lvl1pPr>
              <a:defRPr sz="1951">
                <a:solidFill>
                  <a:schemeClr val="bg1"/>
                </a:solidFill>
              </a:defRPr>
            </a:lvl1pPr>
            <a:lvl2pPr>
              <a:defRPr sz="1951">
                <a:solidFill>
                  <a:schemeClr val="bg1"/>
                </a:solidFill>
              </a:defRPr>
            </a:lvl2pPr>
            <a:lvl3pPr>
              <a:defRPr sz="1951">
                <a:solidFill>
                  <a:schemeClr val="bg1"/>
                </a:solidFill>
              </a:defRPr>
            </a:lvl3pPr>
            <a:lvl4pPr>
              <a:defRPr sz="1951">
                <a:solidFill>
                  <a:schemeClr val="bg1"/>
                </a:solidFill>
              </a:defRPr>
            </a:lvl4pPr>
            <a:lvl5pPr>
              <a:defRPr sz="195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844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4EB9-203A-2649-A5DC-C807C557D821}" type="datetime1">
              <a:rPr lang="en-US" smtClean="0"/>
              <a:t>9/29/22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9/29/22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5759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101">
                <a:solidFill>
                  <a:srgbClr val="000000"/>
                </a:solidFill>
              </a:defRPr>
            </a:lvl1pPr>
            <a:lvl2pPr marL="3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 descr="Princeton_shield.ti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66"/>
          <a:stretch/>
        </p:blipFill>
        <p:spPr>
          <a:xfrm>
            <a:off x="4169050" y="2971801"/>
            <a:ext cx="805900" cy="1018171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BAF6A7D-5514-3B45-ACB9-818EE1956CD2}"/>
              </a:ext>
            </a:extLst>
          </p:cNvPr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41C3324E-5E22-2B4A-A14C-D9607C0C1E1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92824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138" y="1588168"/>
            <a:ext cx="8482262" cy="488883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900"/>
              </a:spcBef>
              <a:defRPr sz="2101"/>
            </a:lvl1pPr>
            <a:lvl2pPr>
              <a:lnSpc>
                <a:spcPct val="90000"/>
              </a:lnSpc>
              <a:spcBef>
                <a:spcPts val="600"/>
              </a:spcBef>
              <a:defRPr sz="18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50"/>
            </a:lvl4pPr>
            <a:lvl5pPr>
              <a:lnSpc>
                <a:spcPct val="90000"/>
              </a:lnSpc>
              <a:defRPr sz="16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3001"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175CB9B-740A-3A4F-8892-0D9BD39BA232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123857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00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9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9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9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9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9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94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9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9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9/29/22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79157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6" y="1470346"/>
            <a:ext cx="4340375" cy="4877434"/>
          </a:xfrm>
        </p:spPr>
        <p:txBody>
          <a:bodyPr>
            <a:normAutofit/>
          </a:bodyPr>
          <a:lstStyle>
            <a:lvl1pPr>
              <a:defRPr sz="1951"/>
            </a:lvl1pPr>
            <a:lvl2pPr>
              <a:defRPr sz="1951"/>
            </a:lvl2pPr>
            <a:lvl3pPr>
              <a:defRPr sz="1951"/>
            </a:lvl3pPr>
            <a:lvl4pPr>
              <a:defRPr sz="1951"/>
            </a:lvl4pPr>
            <a:lvl5pPr>
              <a:defRPr sz="1951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70346"/>
            <a:ext cx="4263565" cy="4877434"/>
          </a:xfrm>
        </p:spPr>
        <p:txBody>
          <a:bodyPr>
            <a:normAutofit/>
          </a:bodyPr>
          <a:lstStyle>
            <a:lvl1pPr>
              <a:defRPr sz="1951"/>
            </a:lvl1pPr>
            <a:lvl2pPr>
              <a:defRPr sz="1951"/>
            </a:lvl2pPr>
            <a:lvl3pPr>
              <a:defRPr sz="1951"/>
            </a:lvl3pPr>
            <a:lvl4pPr>
              <a:defRPr sz="1951"/>
            </a:lvl4pPr>
            <a:lvl5pPr>
              <a:defRPr sz="1951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C878-1A61-1D40-8C94-88B875F76C97}" type="datetime1">
              <a:rPr lang="en-US" smtClean="0"/>
              <a:t>9/29/22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00BCF7F-C0E2-0548-8B74-35B3D6F818B0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734472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35113"/>
            <a:ext cx="43449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174875"/>
            <a:ext cx="43449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2703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2703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7AF70-5002-B24C-BAA9-0C2EC79E2C37}" type="datetime1">
              <a:rPr lang="en-US" smtClean="0"/>
              <a:t>9/29/22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7BA548A-60A8-F542-8941-F94E323FF563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233954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4EB9-203A-2649-A5DC-C807C557D821}" type="datetime1">
              <a:rPr lang="en-US" smtClean="0"/>
              <a:t>9/29/22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3001"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1B3B0E6-0B7F-F541-80C7-90480BAE9206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742902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9/29/22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16320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1"/>
            </a:lvl1pPr>
            <a:lvl2pPr>
              <a:defRPr sz="2101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B6B8-460D-9A45-A983-067DAFC8AE2B}" type="datetime1">
              <a:rPr lang="en-US" smtClean="0"/>
              <a:t>9/29/22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54700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1"/>
            </a:lvl1pPr>
            <a:lvl2pPr marL="342991" indent="0">
              <a:buNone/>
              <a:defRPr sz="2101"/>
            </a:lvl2pPr>
            <a:lvl3pPr marL="685983" indent="0">
              <a:buNone/>
              <a:defRPr sz="1800"/>
            </a:lvl3pPr>
            <a:lvl4pPr marL="1028974" indent="0">
              <a:buNone/>
              <a:defRPr sz="1500"/>
            </a:lvl4pPr>
            <a:lvl5pPr marL="1371966" indent="0">
              <a:buNone/>
              <a:defRPr sz="1500"/>
            </a:lvl5pPr>
            <a:lvl6pPr marL="1714957" indent="0">
              <a:buNone/>
              <a:defRPr sz="1500"/>
            </a:lvl6pPr>
            <a:lvl7pPr marL="2057949" indent="0">
              <a:buNone/>
              <a:defRPr sz="1500"/>
            </a:lvl7pPr>
            <a:lvl8pPr marL="2400940" indent="0">
              <a:buNone/>
              <a:defRPr sz="1500"/>
            </a:lvl8pPr>
            <a:lvl9pPr marL="2743932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2C562-3101-0D43-9BC5-1FD230FF41EF}" type="datetime1">
              <a:rPr lang="en-US" smtClean="0"/>
              <a:t>9/29/22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709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9/29/22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951">
                <a:solidFill>
                  <a:schemeClr val="bg1"/>
                </a:solidFill>
              </a:defRPr>
            </a:lvl1pPr>
            <a:lvl2pPr>
              <a:defRPr sz="1951">
                <a:solidFill>
                  <a:schemeClr val="bg1"/>
                </a:solidFill>
              </a:defRPr>
            </a:lvl2pPr>
            <a:lvl3pPr>
              <a:defRPr sz="1951">
                <a:solidFill>
                  <a:schemeClr val="bg1"/>
                </a:solidFill>
              </a:defRPr>
            </a:lvl3pPr>
            <a:lvl4pPr>
              <a:defRPr sz="1951">
                <a:solidFill>
                  <a:schemeClr val="bg1"/>
                </a:solidFill>
              </a:defRPr>
            </a:lvl4pPr>
            <a:lvl5pPr>
              <a:defRPr sz="195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75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5E2A5AB-ADF6-4D4F-9DBC-C2777F4EBF61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849691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7"/>
            <a:ext cx="8763000" cy="6298245"/>
          </a:xfrm>
        </p:spPr>
        <p:txBody>
          <a:bodyPr>
            <a:normAutofit/>
          </a:bodyPr>
          <a:lstStyle>
            <a:lvl1pPr>
              <a:defRPr sz="1951">
                <a:solidFill>
                  <a:schemeClr val="bg1"/>
                </a:solidFill>
              </a:defRPr>
            </a:lvl1pPr>
            <a:lvl2pPr>
              <a:defRPr sz="1951">
                <a:solidFill>
                  <a:schemeClr val="bg1"/>
                </a:solidFill>
              </a:defRPr>
            </a:lvl2pPr>
            <a:lvl3pPr>
              <a:defRPr sz="1951">
                <a:solidFill>
                  <a:schemeClr val="bg1"/>
                </a:solidFill>
              </a:defRPr>
            </a:lvl3pPr>
            <a:lvl4pPr>
              <a:defRPr sz="1951">
                <a:solidFill>
                  <a:schemeClr val="bg1"/>
                </a:solidFill>
              </a:defRPr>
            </a:lvl4pPr>
            <a:lvl5pPr>
              <a:defRPr sz="195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839731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9/29/22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221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B6B8-460D-9A45-A983-067DAFC8AE2B}" type="datetime1">
              <a:rPr lang="en-US" smtClean="0"/>
              <a:t>9/29/22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2C562-3101-0D43-9BC5-1FD230FF41EF}" type="datetime1">
              <a:rPr lang="en-US" smtClean="0"/>
              <a:t>9/29/22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AB581CF-9A74-854B-A279-C8C42F61C879}" type="datetime1">
              <a:rPr lang="en-US" smtClean="0"/>
              <a:pPr>
                <a:defRPr/>
              </a:pPr>
              <a:t>9/29/22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6" r:id="rId10"/>
    <p:sldLayoutId id="2147483687" r:id="rId11"/>
    <p:sldLayoutId id="2147483688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2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AB581CF-9A74-854B-A279-C8C42F61C879}" type="datetime1">
              <a:rPr lang="en-US" smtClean="0"/>
              <a:pPr>
                <a:defRPr/>
              </a:pPr>
              <a:t>9/29/22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2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2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05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105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</p:sldLayoutIdLst>
  <p:hf hdr="0" ftr="0" dt="0"/>
  <p:txStyles>
    <p:titleStyle>
      <a:lvl1pPr algn="l" defTabSz="342991" rtl="0" eaLnBrk="0" fontAlgn="base" hangingPunct="0">
        <a:spcBef>
          <a:spcPct val="0"/>
        </a:spcBef>
        <a:spcAft>
          <a:spcPct val="0"/>
        </a:spcAft>
        <a:defRPr sz="2701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342991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685983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028974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371966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257244" indent="-257244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557361" indent="-214370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857479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200470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1543461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1886453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9444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2436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5427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91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983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974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966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957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949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40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932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2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AB581CF-9A74-854B-A279-C8C42F61C879}" type="datetime1">
              <a:rPr lang="en-US" smtClean="0"/>
              <a:pPr>
                <a:defRPr/>
              </a:pPr>
              <a:t>9/29/22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2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2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05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942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</p:sldLayoutIdLst>
  <p:hf hdr="0" ftr="0" dt="0"/>
  <p:txStyles>
    <p:titleStyle>
      <a:lvl1pPr algn="l" defTabSz="342991" rtl="0" eaLnBrk="0" fontAlgn="base" hangingPunct="0">
        <a:spcBef>
          <a:spcPct val="0"/>
        </a:spcBef>
        <a:spcAft>
          <a:spcPct val="0"/>
        </a:spcAft>
        <a:defRPr sz="2701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342991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685983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028974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371966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257244" indent="-257244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557361" indent="-214370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857479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200470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1543461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1886453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9444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2436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5427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91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983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974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966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957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949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40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932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2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AB581CF-9A74-854B-A279-C8C42F61C879}" type="datetime1">
              <a:rPr lang="en-US" smtClean="0"/>
              <a:pPr>
                <a:defRPr/>
              </a:pPr>
              <a:t>9/29/22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2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2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05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445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</p:sldLayoutIdLst>
  <p:hf hdr="0" ftr="0" dt="0"/>
  <p:txStyles>
    <p:titleStyle>
      <a:lvl1pPr algn="l" defTabSz="342991" rtl="0" eaLnBrk="0" fontAlgn="base" hangingPunct="0">
        <a:spcBef>
          <a:spcPct val="0"/>
        </a:spcBef>
        <a:spcAft>
          <a:spcPct val="0"/>
        </a:spcAft>
        <a:defRPr sz="2701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342991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685983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028974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371966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257244" indent="-257244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557361" indent="-214370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857479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200470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1543461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1886453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9444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2436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5427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91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983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974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966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957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949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40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932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2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AB581CF-9A74-854B-A279-C8C42F61C879}" type="datetime1">
              <a:rPr lang="en-US" smtClean="0"/>
              <a:pPr>
                <a:defRPr/>
              </a:pPr>
              <a:t>9/29/22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2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2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05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758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</p:sldLayoutIdLst>
  <p:hf hdr="0" ftr="0" dt="0"/>
  <p:txStyles>
    <p:titleStyle>
      <a:lvl1pPr algn="l" defTabSz="342991" rtl="0" eaLnBrk="0" fontAlgn="base" hangingPunct="0">
        <a:spcBef>
          <a:spcPct val="0"/>
        </a:spcBef>
        <a:spcAft>
          <a:spcPct val="0"/>
        </a:spcAft>
        <a:defRPr sz="2701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342991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685983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028974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371966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257244" indent="-257244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557361" indent="-214370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857479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200470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1543461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1886453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9444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2436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5427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91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983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974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966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957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949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40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932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2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AB581CF-9A74-854B-A279-C8C42F61C879}" type="datetime1">
              <a:rPr lang="en-US" smtClean="0"/>
              <a:pPr>
                <a:defRPr/>
              </a:pPr>
              <a:t>9/29/22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2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2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05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764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</p:sldLayoutIdLst>
  <p:hf hdr="0" ftr="0" dt="0"/>
  <p:txStyles>
    <p:titleStyle>
      <a:lvl1pPr algn="l" defTabSz="342991" rtl="0" eaLnBrk="0" fontAlgn="base" hangingPunct="0">
        <a:spcBef>
          <a:spcPct val="0"/>
        </a:spcBef>
        <a:spcAft>
          <a:spcPct val="0"/>
        </a:spcAft>
        <a:defRPr sz="2701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342991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685983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028974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371966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257244" indent="-257244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557361" indent="-214370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857479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200470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1543461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1886453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9444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2436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5427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91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983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974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966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957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949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40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932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54.xml"/><Relationship Id="rId1" Type="http://schemas.openxmlformats.org/officeDocument/2006/relationships/themeOverride" Target="../theme/themeOverride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42.xml"/><Relationship Id="rId1" Type="http://schemas.openxmlformats.org/officeDocument/2006/relationships/themeOverride" Target="../theme/themeOverride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42.xml"/><Relationship Id="rId1" Type="http://schemas.openxmlformats.org/officeDocument/2006/relationships/themeOverride" Target="../theme/themeOverride4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66.xml"/><Relationship Id="rId1" Type="http://schemas.openxmlformats.org/officeDocument/2006/relationships/themeOverride" Target="../theme/themeOverride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2" Type="http://schemas.openxmlformats.org/officeDocument/2006/relationships/slideLayout" Target="../slideLayouts/slideLayout66.xml"/><Relationship Id="rId1" Type="http://schemas.openxmlformats.org/officeDocument/2006/relationships/themeOverride" Target="../theme/themeOverride6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1.xml"/><Relationship Id="rId2" Type="http://schemas.openxmlformats.org/officeDocument/2006/relationships/slideLayout" Target="../slideLayouts/slideLayout66.xml"/><Relationship Id="rId1" Type="http://schemas.openxmlformats.org/officeDocument/2006/relationships/themeOverride" Target="../theme/themeOverride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382000" cy="2070100"/>
          </a:xfrm>
        </p:spPr>
        <p:txBody>
          <a:bodyPr/>
          <a:lstStyle/>
          <a:p>
            <a:r>
              <a:rPr lang="en-US" sz="4000" dirty="0"/>
              <a:t>Peer-to-Peer Systems and</a:t>
            </a:r>
            <a:br>
              <a:rPr lang="en-US" sz="4000" dirty="0"/>
            </a:br>
            <a:r>
              <a:rPr lang="en-US" sz="4000" dirty="0"/>
              <a:t>Distributed Hash Tables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7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775E-F619-184B-9AAF-7E985C709E3F}" type="slidenum">
              <a:rPr lang="en-US"/>
              <a:pPr/>
              <a:t>10</a:t>
            </a:fld>
            <a:endParaRPr lang="en-US"/>
          </a:p>
        </p:txBody>
      </p:sp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Tradeoffs in distributed systems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BE1B6664-9836-E641-A411-8447E416D6FD}"/>
              </a:ext>
            </a:extLst>
          </p:cNvPr>
          <p:cNvGrpSpPr/>
          <p:nvPr/>
        </p:nvGrpSpPr>
        <p:grpSpPr>
          <a:xfrm>
            <a:off x="1808854" y="1866900"/>
            <a:ext cx="5676900" cy="3759200"/>
            <a:chOff x="3429000" y="1866900"/>
            <a:chExt cx="5676900" cy="3759200"/>
          </a:xfrm>
        </p:grpSpPr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3FF3112D-935C-5F46-969E-16F34A75C31A}"/>
                </a:ext>
              </a:extLst>
            </p:cNvPr>
            <p:cNvCxnSpPr>
              <a:cxnSpLocks/>
            </p:cNvCxnSpPr>
            <p:nvPr/>
          </p:nvCxnSpPr>
          <p:spPr>
            <a:xfrm>
              <a:off x="3429000" y="1866900"/>
              <a:ext cx="0" cy="3759200"/>
            </a:xfrm>
            <a:prstGeom prst="straightConnector1">
              <a:avLst/>
            </a:prstGeom>
            <a:ln>
              <a:prstDash val="solid"/>
              <a:headEnd type="triangle" w="lg" len="lg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39333F28-BE10-A048-A261-E0E6FC30D25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429000" y="5613400"/>
              <a:ext cx="5676900" cy="0"/>
            </a:xfrm>
            <a:prstGeom prst="straightConnector1">
              <a:avLst/>
            </a:prstGeom>
            <a:ln>
              <a:prstDash val="solid"/>
              <a:headEnd type="triangle" w="lg" len="lg"/>
              <a:tailEnd type="non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D62EE435-0245-2F4C-AC01-D5ECB3688644}"/>
              </a:ext>
            </a:extLst>
          </p:cNvPr>
          <p:cNvSpPr txBox="1"/>
          <p:nvPr/>
        </p:nvSpPr>
        <p:spPr>
          <a:xfrm>
            <a:off x="152400" y="3429000"/>
            <a:ext cx="14237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dirty="0">
                <a:latin typeface="+mn-lt"/>
                <a:ea typeface="Arial" charset="0"/>
                <a:cs typeface="Arial" charset="0"/>
              </a:rPr>
              <a:t># msgs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E8583E1-91D1-D149-87FA-D5D0AE0AEF75}"/>
              </a:ext>
            </a:extLst>
          </p:cNvPr>
          <p:cNvSpPr txBox="1"/>
          <p:nvPr/>
        </p:nvSpPr>
        <p:spPr>
          <a:xfrm>
            <a:off x="3884114" y="5753100"/>
            <a:ext cx="15263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dirty="0">
                <a:latin typeface="+mn-lt"/>
                <a:ea typeface="Arial" charset="0"/>
                <a:cs typeface="Arial" charset="0"/>
              </a:rPr>
              <a:t># states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0FDE9ABD-9260-1D44-9BAE-26B217A5599F}"/>
              </a:ext>
            </a:extLst>
          </p:cNvPr>
          <p:cNvGrpSpPr/>
          <p:nvPr/>
        </p:nvGrpSpPr>
        <p:grpSpPr>
          <a:xfrm>
            <a:off x="5779192" y="4343401"/>
            <a:ext cx="1409700" cy="850900"/>
            <a:chOff x="7823200" y="4279900"/>
            <a:chExt cx="1409700" cy="850900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FC6BFD03-8347-CA48-97AC-5BF7BBBBF265}"/>
                </a:ext>
              </a:extLst>
            </p:cNvPr>
            <p:cNvSpPr/>
            <p:nvPr/>
          </p:nvSpPr>
          <p:spPr>
            <a:xfrm>
              <a:off x="7823200" y="4279900"/>
              <a:ext cx="1409700" cy="8509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B127E56-CB74-514F-94B0-F7E4701D2805}"/>
                </a:ext>
              </a:extLst>
            </p:cNvPr>
            <p:cNvSpPr txBox="1"/>
            <p:nvPr/>
          </p:nvSpPr>
          <p:spPr>
            <a:xfrm>
              <a:off x="7861841" y="4474517"/>
              <a:ext cx="133241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sz="2400" dirty="0">
                  <a:latin typeface="+mn-lt"/>
                  <a:ea typeface="Arial" charset="0"/>
                  <a:cs typeface="Arial" charset="0"/>
                </a:rPr>
                <a:t>Napster</a:t>
              </a:r>
            </a:p>
          </p:txBody>
        </p:sp>
      </p:grpSp>
      <p:sp>
        <p:nvSpPr>
          <p:cNvPr id="44" name="Rounded Rectangular Callout 43">
            <a:extLst>
              <a:ext uri="{FF2B5EF4-FFF2-40B4-BE49-F238E27FC236}">
                <a16:creationId xmlns:a16="http://schemas.microsoft.com/office/drawing/2014/main" id="{52C7FD1C-5A89-0542-87B8-166BEF376063}"/>
              </a:ext>
            </a:extLst>
          </p:cNvPr>
          <p:cNvSpPr/>
          <p:nvPr/>
        </p:nvSpPr>
        <p:spPr>
          <a:xfrm>
            <a:off x="6272874" y="3149598"/>
            <a:ext cx="2718726" cy="914401"/>
          </a:xfrm>
          <a:prstGeom prst="wedgeRoundRectCallout">
            <a:avLst>
              <a:gd name="adj1" fmla="val -37006"/>
              <a:gd name="adj2" fmla="val 81883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Many states</a:t>
            </a:r>
          </a:p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Good performance</a:t>
            </a:r>
          </a:p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Single </a:t>
            </a:r>
            <a:r>
              <a:rPr lang="en-US" dirty="0" err="1">
                <a:solidFill>
                  <a:prstClr val="black"/>
                </a:solidFill>
                <a:ea typeface="Courier" charset="0"/>
                <a:cs typeface="Courier" charset="0"/>
              </a:rPr>
              <a:t>PoF</a:t>
            </a:r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 </a:t>
            </a: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FFED0E26-6664-154F-875A-B9E26A33AE12}"/>
              </a:ext>
            </a:extLst>
          </p:cNvPr>
          <p:cNvGrpSpPr/>
          <p:nvPr/>
        </p:nvGrpSpPr>
        <p:grpSpPr>
          <a:xfrm>
            <a:off x="2182858" y="2139950"/>
            <a:ext cx="1414170" cy="850900"/>
            <a:chOff x="7820966" y="4279900"/>
            <a:chExt cx="1414170" cy="850900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B4324368-FBAC-734E-9895-9FFE90005202}"/>
                </a:ext>
              </a:extLst>
            </p:cNvPr>
            <p:cNvSpPr/>
            <p:nvPr/>
          </p:nvSpPr>
          <p:spPr>
            <a:xfrm>
              <a:off x="7823200" y="4279900"/>
              <a:ext cx="1409700" cy="8509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E6BC6D25-8F97-2B41-9CB6-0AD6C03F1D41}"/>
                </a:ext>
              </a:extLst>
            </p:cNvPr>
            <p:cNvSpPr txBox="1"/>
            <p:nvPr/>
          </p:nvSpPr>
          <p:spPr>
            <a:xfrm>
              <a:off x="7820966" y="4474517"/>
              <a:ext cx="14141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sz="2400" dirty="0">
                  <a:latin typeface="+mn-lt"/>
                  <a:ea typeface="Arial" charset="0"/>
                  <a:cs typeface="Arial" charset="0"/>
                </a:rPr>
                <a:t>Gnutella</a:t>
              </a:r>
            </a:p>
          </p:txBody>
        </p:sp>
      </p:grpSp>
      <p:sp>
        <p:nvSpPr>
          <p:cNvPr id="48" name="Rounded Rectangular Callout 47">
            <a:extLst>
              <a:ext uri="{FF2B5EF4-FFF2-40B4-BE49-F238E27FC236}">
                <a16:creationId xmlns:a16="http://schemas.microsoft.com/office/drawing/2014/main" id="{827BF135-5367-D74E-A931-EEC26ED8D74A}"/>
              </a:ext>
            </a:extLst>
          </p:cNvPr>
          <p:cNvSpPr/>
          <p:nvPr/>
        </p:nvSpPr>
        <p:spPr>
          <a:xfrm>
            <a:off x="4051130" y="1746250"/>
            <a:ext cx="2731357" cy="768350"/>
          </a:xfrm>
          <a:prstGeom prst="wedgeRoundRectCallout">
            <a:avLst>
              <a:gd name="adj1" fmla="val -65877"/>
              <a:gd name="adj2" fmla="val 46324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Nearly no states</a:t>
            </a:r>
          </a:p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Many </a:t>
            </a:r>
            <a:r>
              <a:rPr lang="en-US" dirty="0" err="1">
                <a:solidFill>
                  <a:prstClr val="black"/>
                </a:solidFill>
                <a:ea typeface="Courier" charset="0"/>
                <a:cs typeface="Courier" charset="0"/>
              </a:rPr>
              <a:t>msgs</a:t>
            </a:r>
            <a:endParaRPr lang="en-US" dirty="0">
              <a:solidFill>
                <a:prstClr val="black"/>
              </a:solidFill>
              <a:ea typeface="Courier" charset="0"/>
              <a:cs typeface="Courier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0FF45B9-1305-9A4F-86A7-9A2CBF1104A0}"/>
              </a:ext>
            </a:extLst>
          </p:cNvPr>
          <p:cNvSpPr txBox="1"/>
          <p:nvPr/>
        </p:nvSpPr>
        <p:spPr>
          <a:xfrm>
            <a:off x="2250847" y="4657379"/>
            <a:ext cx="8851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+mn-lt"/>
                <a:ea typeface="Arial" charset="0"/>
                <a:cs typeface="Arial" charset="0"/>
              </a:rPr>
              <a:t>Ideal</a:t>
            </a:r>
          </a:p>
        </p:txBody>
      </p:sp>
      <p:sp>
        <p:nvSpPr>
          <p:cNvPr id="18" name="Down Arrow 17">
            <a:extLst>
              <a:ext uri="{FF2B5EF4-FFF2-40B4-BE49-F238E27FC236}">
                <a16:creationId xmlns:a16="http://schemas.microsoft.com/office/drawing/2014/main" id="{B221FF22-6EFB-564B-8778-6A2F0FC1A287}"/>
              </a:ext>
            </a:extLst>
          </p:cNvPr>
          <p:cNvSpPr/>
          <p:nvPr/>
        </p:nvSpPr>
        <p:spPr>
          <a:xfrm>
            <a:off x="2738178" y="3082190"/>
            <a:ext cx="330671" cy="1622217"/>
          </a:xfrm>
          <a:prstGeom prst="downArrow">
            <a:avLst>
              <a:gd name="adj1" fmla="val 50000"/>
              <a:gd name="adj2" fmla="val 76885"/>
            </a:avLst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20" name="Down Arrow 19">
            <a:extLst>
              <a:ext uri="{FF2B5EF4-FFF2-40B4-BE49-F238E27FC236}">
                <a16:creationId xmlns:a16="http://schemas.microsoft.com/office/drawing/2014/main" id="{03650B57-FC05-D245-9FC7-FD009E38EA16}"/>
              </a:ext>
            </a:extLst>
          </p:cNvPr>
          <p:cNvSpPr/>
          <p:nvPr/>
        </p:nvSpPr>
        <p:spPr>
          <a:xfrm rot="5400000">
            <a:off x="4214221" y="3626958"/>
            <a:ext cx="330671" cy="2448418"/>
          </a:xfrm>
          <a:prstGeom prst="downArrow">
            <a:avLst>
              <a:gd name="adj1" fmla="val 50000"/>
              <a:gd name="adj2" fmla="val 76885"/>
            </a:avLst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4055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 animBg="1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775E-F619-184B-9AAF-7E985C709E3F}" type="slidenum">
              <a:rPr lang="en-US"/>
              <a:pPr/>
              <a:t>11</a:t>
            </a:fld>
            <a:endParaRPr lang="en-US"/>
          </a:p>
        </p:txBody>
      </p:sp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Tradeoffs in distributed systems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BE1B6664-9836-E641-A411-8447E416D6FD}"/>
              </a:ext>
            </a:extLst>
          </p:cNvPr>
          <p:cNvGrpSpPr/>
          <p:nvPr/>
        </p:nvGrpSpPr>
        <p:grpSpPr>
          <a:xfrm>
            <a:off x="1808854" y="1866900"/>
            <a:ext cx="5676900" cy="3759200"/>
            <a:chOff x="3429000" y="1866900"/>
            <a:chExt cx="5676900" cy="3759200"/>
          </a:xfrm>
        </p:grpSpPr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3FF3112D-935C-5F46-969E-16F34A75C31A}"/>
                </a:ext>
              </a:extLst>
            </p:cNvPr>
            <p:cNvCxnSpPr>
              <a:cxnSpLocks/>
            </p:cNvCxnSpPr>
            <p:nvPr/>
          </p:nvCxnSpPr>
          <p:spPr>
            <a:xfrm>
              <a:off x="3429000" y="1866900"/>
              <a:ext cx="0" cy="3759200"/>
            </a:xfrm>
            <a:prstGeom prst="straightConnector1">
              <a:avLst/>
            </a:prstGeom>
            <a:ln>
              <a:prstDash val="solid"/>
              <a:headEnd type="triangle" w="lg" len="lg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39333F28-BE10-A048-A261-E0E6FC30D25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429000" y="5613400"/>
              <a:ext cx="5676900" cy="0"/>
            </a:xfrm>
            <a:prstGeom prst="straightConnector1">
              <a:avLst/>
            </a:prstGeom>
            <a:ln>
              <a:prstDash val="solid"/>
              <a:headEnd type="triangle" w="lg" len="lg"/>
              <a:tailEnd type="non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D62EE435-0245-2F4C-AC01-D5ECB3688644}"/>
              </a:ext>
            </a:extLst>
          </p:cNvPr>
          <p:cNvSpPr txBox="1"/>
          <p:nvPr/>
        </p:nvSpPr>
        <p:spPr>
          <a:xfrm>
            <a:off x="152400" y="3429000"/>
            <a:ext cx="14237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dirty="0">
                <a:latin typeface="+mn-lt"/>
                <a:ea typeface="Arial" charset="0"/>
                <a:cs typeface="Arial" charset="0"/>
              </a:rPr>
              <a:t># msgs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E8583E1-91D1-D149-87FA-D5D0AE0AEF75}"/>
              </a:ext>
            </a:extLst>
          </p:cNvPr>
          <p:cNvSpPr txBox="1"/>
          <p:nvPr/>
        </p:nvSpPr>
        <p:spPr>
          <a:xfrm>
            <a:off x="3884114" y="5753100"/>
            <a:ext cx="15263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dirty="0">
                <a:latin typeface="+mn-lt"/>
                <a:ea typeface="Arial" charset="0"/>
                <a:cs typeface="Arial" charset="0"/>
              </a:rPr>
              <a:t># states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0FDE9ABD-9260-1D44-9BAE-26B217A5599F}"/>
              </a:ext>
            </a:extLst>
          </p:cNvPr>
          <p:cNvGrpSpPr/>
          <p:nvPr/>
        </p:nvGrpSpPr>
        <p:grpSpPr>
          <a:xfrm>
            <a:off x="5779192" y="4343401"/>
            <a:ext cx="1409700" cy="850900"/>
            <a:chOff x="7823200" y="4279900"/>
            <a:chExt cx="1409700" cy="850900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FC6BFD03-8347-CA48-97AC-5BF7BBBBF265}"/>
                </a:ext>
              </a:extLst>
            </p:cNvPr>
            <p:cNvSpPr/>
            <p:nvPr/>
          </p:nvSpPr>
          <p:spPr>
            <a:xfrm>
              <a:off x="7823200" y="4279900"/>
              <a:ext cx="1409700" cy="8509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B127E56-CB74-514F-94B0-F7E4701D2805}"/>
                </a:ext>
              </a:extLst>
            </p:cNvPr>
            <p:cNvSpPr txBox="1"/>
            <p:nvPr/>
          </p:nvSpPr>
          <p:spPr>
            <a:xfrm>
              <a:off x="7861841" y="4474517"/>
              <a:ext cx="133241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sz="2400" dirty="0">
                  <a:latin typeface="+mn-lt"/>
                  <a:ea typeface="Arial" charset="0"/>
                  <a:cs typeface="Arial" charset="0"/>
                </a:rPr>
                <a:t>Napster</a:t>
              </a:r>
            </a:p>
          </p:txBody>
        </p:sp>
      </p:grpSp>
      <p:sp>
        <p:nvSpPr>
          <p:cNvPr id="44" name="Rounded Rectangular Callout 43">
            <a:extLst>
              <a:ext uri="{FF2B5EF4-FFF2-40B4-BE49-F238E27FC236}">
                <a16:creationId xmlns:a16="http://schemas.microsoft.com/office/drawing/2014/main" id="{52C7FD1C-5A89-0542-87B8-166BEF376063}"/>
              </a:ext>
            </a:extLst>
          </p:cNvPr>
          <p:cNvSpPr/>
          <p:nvPr/>
        </p:nvSpPr>
        <p:spPr>
          <a:xfrm>
            <a:off x="6272874" y="3149598"/>
            <a:ext cx="2718726" cy="914401"/>
          </a:xfrm>
          <a:prstGeom prst="wedgeRoundRectCallout">
            <a:avLst>
              <a:gd name="adj1" fmla="val -37006"/>
              <a:gd name="adj2" fmla="val 81883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Many states</a:t>
            </a:r>
          </a:p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Good performance</a:t>
            </a:r>
          </a:p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Single </a:t>
            </a:r>
            <a:r>
              <a:rPr lang="en-US" dirty="0" err="1">
                <a:solidFill>
                  <a:prstClr val="black"/>
                </a:solidFill>
                <a:ea typeface="Courier" charset="0"/>
                <a:cs typeface="Courier" charset="0"/>
              </a:rPr>
              <a:t>PoF</a:t>
            </a:r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 </a:t>
            </a: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FFED0E26-6664-154F-875A-B9E26A33AE12}"/>
              </a:ext>
            </a:extLst>
          </p:cNvPr>
          <p:cNvGrpSpPr/>
          <p:nvPr/>
        </p:nvGrpSpPr>
        <p:grpSpPr>
          <a:xfrm>
            <a:off x="2182858" y="2139950"/>
            <a:ext cx="1414170" cy="850900"/>
            <a:chOff x="7820966" y="4279900"/>
            <a:chExt cx="1414170" cy="850900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B4324368-FBAC-734E-9895-9FFE90005202}"/>
                </a:ext>
              </a:extLst>
            </p:cNvPr>
            <p:cNvSpPr/>
            <p:nvPr/>
          </p:nvSpPr>
          <p:spPr>
            <a:xfrm>
              <a:off x="7823200" y="4279900"/>
              <a:ext cx="1409700" cy="8509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E6BC6D25-8F97-2B41-9CB6-0AD6C03F1D41}"/>
                </a:ext>
              </a:extLst>
            </p:cNvPr>
            <p:cNvSpPr txBox="1"/>
            <p:nvPr/>
          </p:nvSpPr>
          <p:spPr>
            <a:xfrm>
              <a:off x="7820966" y="4474517"/>
              <a:ext cx="14141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sz="2400" dirty="0">
                  <a:latin typeface="+mn-lt"/>
                  <a:ea typeface="Arial" charset="0"/>
                  <a:cs typeface="Arial" charset="0"/>
                </a:rPr>
                <a:t>Gnutella</a:t>
              </a:r>
            </a:p>
          </p:txBody>
        </p:sp>
      </p:grpSp>
      <p:sp>
        <p:nvSpPr>
          <p:cNvPr id="48" name="Rounded Rectangular Callout 47">
            <a:extLst>
              <a:ext uri="{FF2B5EF4-FFF2-40B4-BE49-F238E27FC236}">
                <a16:creationId xmlns:a16="http://schemas.microsoft.com/office/drawing/2014/main" id="{827BF135-5367-D74E-A931-EEC26ED8D74A}"/>
              </a:ext>
            </a:extLst>
          </p:cNvPr>
          <p:cNvSpPr/>
          <p:nvPr/>
        </p:nvSpPr>
        <p:spPr>
          <a:xfrm>
            <a:off x="4051130" y="1746250"/>
            <a:ext cx="2731357" cy="768350"/>
          </a:xfrm>
          <a:prstGeom prst="wedgeRoundRectCallout">
            <a:avLst>
              <a:gd name="adj1" fmla="val -65877"/>
              <a:gd name="adj2" fmla="val 46324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Nearly no states</a:t>
            </a:r>
          </a:p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Many </a:t>
            </a:r>
            <a:r>
              <a:rPr lang="en-US" dirty="0" err="1">
                <a:solidFill>
                  <a:prstClr val="black"/>
                </a:solidFill>
                <a:ea typeface="Courier" charset="0"/>
                <a:cs typeface="Courier" charset="0"/>
              </a:rPr>
              <a:t>msgs</a:t>
            </a:r>
            <a:endParaRPr lang="en-US" dirty="0">
              <a:solidFill>
                <a:prstClr val="black"/>
              </a:solidFill>
              <a:ea typeface="Courier" charset="0"/>
              <a:cs typeface="Courier" charset="0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561E624F-C63F-0E4B-9EB0-DD5F600B2BF6}"/>
              </a:ext>
            </a:extLst>
          </p:cNvPr>
          <p:cNvGrpSpPr/>
          <p:nvPr/>
        </p:nvGrpSpPr>
        <p:grpSpPr>
          <a:xfrm>
            <a:off x="3594792" y="3393298"/>
            <a:ext cx="1608902" cy="1113209"/>
            <a:chOff x="7823200" y="4279900"/>
            <a:chExt cx="1409700" cy="850900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741172A8-2BB0-C04F-97D2-CE12AC8E097B}"/>
                </a:ext>
              </a:extLst>
            </p:cNvPr>
            <p:cNvSpPr/>
            <p:nvPr/>
          </p:nvSpPr>
          <p:spPr>
            <a:xfrm>
              <a:off x="7823200" y="4279900"/>
              <a:ext cx="1409700" cy="850900"/>
            </a:xfrm>
            <a:prstGeom prst="ellipse">
              <a:avLst/>
            </a:prstGeom>
            <a:noFill/>
            <a:ln w="28575">
              <a:solidFill>
                <a:srgbClr val="009900"/>
              </a:solidFill>
              <a:prstDash val="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C17C8542-A1FF-FF48-8C98-4AAC8BB3E0B4}"/>
                </a:ext>
              </a:extLst>
            </p:cNvPr>
            <p:cNvSpPr txBox="1"/>
            <p:nvPr/>
          </p:nvSpPr>
          <p:spPr>
            <a:xfrm>
              <a:off x="7870920" y="4283382"/>
              <a:ext cx="1299473" cy="7292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sz="2800" dirty="0">
                  <a:solidFill>
                    <a:srgbClr val="009900"/>
                  </a:solidFill>
                  <a:latin typeface="+mn-lt"/>
                  <a:ea typeface="Arial" charset="0"/>
                  <a:cs typeface="Arial" charset="0"/>
                </a:rPr>
                <a:t>DHT</a:t>
              </a:r>
            </a:p>
            <a:p>
              <a:r>
                <a:rPr lang="en-CN" sz="2800" dirty="0">
                  <a:solidFill>
                    <a:srgbClr val="009900"/>
                  </a:solidFill>
                  <a:latin typeface="+mn-lt"/>
                  <a:ea typeface="Arial" charset="0"/>
                  <a:cs typeface="Arial" charset="0"/>
                </a:rPr>
                <a:t>(Chord)</a:t>
              </a:r>
            </a:p>
          </p:txBody>
        </p:sp>
      </p:grpSp>
      <p:sp>
        <p:nvSpPr>
          <p:cNvPr id="21" name="Rounded Rectangular Callout 20">
            <a:extLst>
              <a:ext uri="{FF2B5EF4-FFF2-40B4-BE49-F238E27FC236}">
                <a16:creationId xmlns:a16="http://schemas.microsoft.com/office/drawing/2014/main" id="{3411808D-D708-B840-B127-4D7277A8F0DD}"/>
              </a:ext>
            </a:extLst>
          </p:cNvPr>
          <p:cNvSpPr/>
          <p:nvPr/>
        </p:nvSpPr>
        <p:spPr>
          <a:xfrm>
            <a:off x="2041521" y="4661259"/>
            <a:ext cx="2844052" cy="768350"/>
          </a:xfrm>
          <a:prstGeom prst="wedgeRoundRectCallout">
            <a:avLst>
              <a:gd name="adj1" fmla="val 25455"/>
              <a:gd name="adj2" fmla="val -70578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 err="1">
                <a:solidFill>
                  <a:prstClr val="black"/>
                </a:solidFill>
                <a:ea typeface="Courier" charset="0"/>
                <a:cs typeface="Courier" charset="0"/>
              </a:rPr>
              <a:t>msgs</a:t>
            </a:r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 &lt; Gnutella</a:t>
            </a:r>
          </a:p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states &lt; Napster</a:t>
            </a:r>
          </a:p>
        </p:txBody>
      </p:sp>
    </p:spTree>
    <p:extLst>
      <p:ext uri="{BB962C8B-B14F-4D97-AF65-F5344CB8AC3E}">
        <p14:creationId xmlns:p14="http://schemas.microsoft.com/office/powerpoint/2010/main" val="2742008350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Peer-to-Peer Systems</a:t>
            </a:r>
          </a:p>
          <a:p>
            <a:pPr marL="514350" indent="-514350"/>
            <a:endParaRPr lang="en-US" sz="3200" dirty="0"/>
          </a:p>
          <a:p>
            <a:pPr marL="514350" indent="-514350">
              <a:buFont typeface="+mj-lt"/>
              <a:buAutoNum type="arabicPeriod" startAt="2"/>
            </a:pPr>
            <a:r>
              <a:rPr lang="en-US" sz="3200" b="1" dirty="0"/>
              <a:t>Distributed Hash Tables</a:t>
            </a:r>
          </a:p>
          <a:p>
            <a:pPr marL="514350" indent="-514350">
              <a:buFont typeface="+mj-lt"/>
              <a:buAutoNum type="arabicPeriod" startAt="2"/>
            </a:pPr>
            <a:endParaRPr lang="en-US" sz="3200" dirty="0"/>
          </a:p>
          <a:p>
            <a:pPr marL="514350" indent="-514350">
              <a:buFont typeface="+mj-lt"/>
              <a:buAutoNum type="arabicPeriod" startAt="2"/>
            </a:pPr>
            <a:r>
              <a:rPr lang="en-US" sz="3200" dirty="0"/>
              <a:t>The Chord Lookup Service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11732910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9AF7-DB81-BF4C-A38D-2E5CA14A4900}" type="slidenum">
              <a:rPr lang="en-US"/>
              <a:pPr/>
              <a:t>13</a:t>
            </a:fld>
            <a:endParaRPr lang="en-US"/>
          </a:p>
        </p:txBody>
      </p:sp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DHT (and why)?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800" dirty="0"/>
              <a:t>Distributed Hash Table: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dirty="0"/>
              <a:t>	</a:t>
            </a:r>
            <a:r>
              <a:rPr lang="en-US" sz="2800" dirty="0">
                <a:latin typeface="Courier" charset="0"/>
                <a:ea typeface="Courier" charset="0"/>
                <a:cs typeface="Courier" charset="0"/>
              </a:rPr>
              <a:t>key = hash(data)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dirty="0">
                <a:latin typeface="Courier" charset="0"/>
                <a:ea typeface="Courier" charset="0"/>
                <a:cs typeface="Courier" charset="0"/>
              </a:rPr>
              <a:t>	</a:t>
            </a:r>
            <a:r>
              <a:rPr lang="en-US" sz="2800" spc="-150" dirty="0">
                <a:latin typeface="Courier" charset="0"/>
                <a:ea typeface="Courier" charset="0"/>
                <a:cs typeface="Courier" charset="0"/>
              </a:rPr>
              <a:t>lookup(key) </a:t>
            </a:r>
            <a:r>
              <a:rPr lang="en-US" sz="2800" spc="-150" dirty="0">
                <a:latin typeface="Courier" charset="0"/>
                <a:ea typeface="Courier" charset="0"/>
                <a:cs typeface="Courier" charset="0"/>
                <a:sym typeface="Wingdings"/>
              </a:rPr>
              <a:t></a:t>
            </a:r>
            <a:r>
              <a:rPr lang="en-US" sz="2800" spc="-150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2800" b="1" spc="-150" dirty="0">
                <a:latin typeface="Courier" charset="0"/>
                <a:ea typeface="Courier" charset="0"/>
                <a:cs typeface="Courier" charset="0"/>
              </a:rPr>
              <a:t>IP </a:t>
            </a:r>
            <a:r>
              <a:rPr lang="en-US" sz="2800" b="1" spc="-150" dirty="0" err="1">
                <a:latin typeface="Courier" charset="0"/>
                <a:ea typeface="Courier" charset="0"/>
                <a:cs typeface="Courier" charset="0"/>
              </a:rPr>
              <a:t>addr</a:t>
            </a:r>
            <a:r>
              <a:rPr lang="en-US" sz="2800" spc="-150" dirty="0"/>
              <a:t>	 </a:t>
            </a:r>
            <a:r>
              <a:rPr lang="en-US" sz="2800" b="1" spc="-150" dirty="0">
                <a:solidFill>
                  <a:schemeClr val="accent6">
                    <a:lumMod val="75000"/>
                  </a:schemeClr>
                </a:solidFill>
              </a:rPr>
              <a:t>(Chord lookup service)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dirty="0"/>
              <a:t>	</a:t>
            </a:r>
            <a:r>
              <a:rPr lang="en-US" sz="2800" dirty="0">
                <a:latin typeface="Courier" charset="0"/>
                <a:ea typeface="Courier" charset="0"/>
                <a:cs typeface="Courier" charset="0"/>
              </a:rPr>
              <a:t>send-RPC(IP address, </a:t>
            </a:r>
            <a:r>
              <a:rPr lang="en-US" sz="2800" b="1" dirty="0">
                <a:latin typeface="Courier" charset="0"/>
                <a:ea typeface="Courier" charset="0"/>
                <a:cs typeface="Courier" charset="0"/>
              </a:rPr>
              <a:t>put</a:t>
            </a:r>
            <a:r>
              <a:rPr lang="en-US" sz="2800" dirty="0">
                <a:latin typeface="Courier" charset="0"/>
                <a:ea typeface="Courier" charset="0"/>
                <a:cs typeface="Courier" charset="0"/>
              </a:rPr>
              <a:t>, key, data)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dirty="0">
                <a:latin typeface="Courier" charset="0"/>
                <a:ea typeface="Courier" charset="0"/>
                <a:cs typeface="Courier" charset="0"/>
              </a:rPr>
              <a:t>	send-RPC(IP address, </a:t>
            </a:r>
            <a:r>
              <a:rPr lang="en-US" sz="2800" b="1" dirty="0">
                <a:latin typeface="Courier" charset="0"/>
                <a:ea typeface="Courier" charset="0"/>
                <a:cs typeface="Courier" charset="0"/>
              </a:rPr>
              <a:t>get</a:t>
            </a:r>
            <a:r>
              <a:rPr lang="en-US" sz="2800" dirty="0">
                <a:latin typeface="Courier" charset="0"/>
                <a:ea typeface="Courier" charset="0"/>
                <a:cs typeface="Courier" charset="0"/>
              </a:rPr>
              <a:t>, key) </a:t>
            </a:r>
            <a:r>
              <a:rPr lang="en-US" sz="2800" dirty="0">
                <a:latin typeface="Courier" charset="0"/>
                <a:ea typeface="Courier" charset="0"/>
                <a:cs typeface="Courier" charset="0"/>
                <a:sym typeface="Wingdings"/>
              </a:rPr>
              <a:t></a:t>
            </a:r>
            <a:r>
              <a:rPr lang="en-US" sz="2800" dirty="0">
                <a:latin typeface="Courier" charset="0"/>
                <a:ea typeface="Courier" charset="0"/>
                <a:cs typeface="Courier" charset="0"/>
              </a:rPr>
              <a:t> data</a:t>
            </a:r>
          </a:p>
          <a:p>
            <a:pPr>
              <a:buNone/>
            </a:pPr>
            <a:endParaRPr lang="en-US" sz="2800" dirty="0"/>
          </a:p>
          <a:p>
            <a:pPr>
              <a:lnSpc>
                <a:spcPct val="80000"/>
              </a:lnSpc>
            </a:pPr>
            <a:r>
              <a:rPr lang="en-US" sz="2800" b="1" dirty="0"/>
              <a:t>Partitioning data </a:t>
            </a:r>
            <a:r>
              <a:rPr lang="en-US" sz="2800" dirty="0"/>
              <a:t>in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large-scale distributed systems</a:t>
            </a:r>
          </a:p>
          <a:p>
            <a:pPr lvl="1">
              <a:lnSpc>
                <a:spcPct val="80000"/>
              </a:lnSpc>
            </a:pPr>
            <a:r>
              <a:rPr lang="en-US" sz="2800" dirty="0"/>
              <a:t>Tuples in a global database engine</a:t>
            </a:r>
          </a:p>
          <a:p>
            <a:pPr lvl="1">
              <a:lnSpc>
                <a:spcPct val="80000"/>
              </a:lnSpc>
            </a:pPr>
            <a:r>
              <a:rPr lang="en-US" sz="2800" dirty="0"/>
              <a:t>Data blocks in a global file system</a:t>
            </a:r>
          </a:p>
          <a:p>
            <a:pPr lvl="1">
              <a:lnSpc>
                <a:spcPct val="80000"/>
              </a:lnSpc>
            </a:pPr>
            <a:r>
              <a:rPr lang="en-US" sz="2800" dirty="0"/>
              <a:t>Files in a P2P file-sharing system</a:t>
            </a:r>
          </a:p>
        </p:txBody>
      </p:sp>
    </p:spTree>
    <p:extLst>
      <p:ext uri="{BB962C8B-B14F-4D97-AF65-F5344CB8AC3E}">
        <p14:creationId xmlns:p14="http://schemas.microsoft.com/office/powerpoint/2010/main" val="1942545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31D87-35A6-754F-88D3-3DEB78937962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Cooperative storage with a DHT</a:t>
            </a:r>
          </a:p>
        </p:txBody>
      </p:sp>
      <p:sp>
        <p:nvSpPr>
          <p:cNvPr id="191491" name="Text Box 3"/>
          <p:cNvSpPr txBox="1">
            <a:spLocks noChangeArrowheads="1"/>
          </p:cNvSpPr>
          <p:nvPr/>
        </p:nvSpPr>
        <p:spPr bwMode="auto">
          <a:xfrm>
            <a:off x="1487072" y="4040652"/>
            <a:ext cx="6019800" cy="461665"/>
          </a:xfrm>
          <a:prstGeom prst="rect">
            <a:avLst/>
          </a:prstGeom>
          <a:solidFill>
            <a:srgbClr val="99FFCC"/>
          </a:solidFill>
          <a:ln>
            <a:solidFill>
              <a:schemeClr val="tx1"/>
            </a:solidFill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107763" dir="135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latin typeface="Arial" charset="0"/>
              </a:rPr>
              <a:t>Distributed hash table</a:t>
            </a:r>
          </a:p>
        </p:txBody>
      </p:sp>
      <p:sp>
        <p:nvSpPr>
          <p:cNvPr id="191492" name="Text Box 4"/>
          <p:cNvSpPr txBox="1">
            <a:spLocks noChangeArrowheads="1"/>
          </p:cNvSpPr>
          <p:nvPr/>
        </p:nvSpPr>
        <p:spPr bwMode="auto">
          <a:xfrm>
            <a:off x="1487072" y="3198167"/>
            <a:ext cx="6019800" cy="461665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latin typeface="Arial" charset="0"/>
              </a:rPr>
              <a:t>Distributed application</a:t>
            </a:r>
          </a:p>
        </p:txBody>
      </p:sp>
      <p:sp>
        <p:nvSpPr>
          <p:cNvPr id="191493" name="Line 5"/>
          <p:cNvSpPr>
            <a:spLocks noChangeShapeType="1"/>
          </p:cNvSpPr>
          <p:nvPr/>
        </p:nvSpPr>
        <p:spPr bwMode="auto">
          <a:xfrm>
            <a:off x="2934872" y="3659652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91494" name="Line 6"/>
          <p:cNvSpPr>
            <a:spLocks noChangeShapeType="1"/>
          </p:cNvSpPr>
          <p:nvPr/>
        </p:nvSpPr>
        <p:spPr bwMode="auto">
          <a:xfrm>
            <a:off x="6211472" y="3659652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91495" name="Text Box 7"/>
          <p:cNvSpPr txBox="1">
            <a:spLocks noChangeArrowheads="1"/>
          </p:cNvSpPr>
          <p:nvPr/>
        </p:nvSpPr>
        <p:spPr bwMode="auto">
          <a:xfrm>
            <a:off x="4838490" y="3659652"/>
            <a:ext cx="123783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1" dirty="0">
                <a:latin typeface="Arial" charset="0"/>
              </a:rPr>
              <a:t>get (key)</a:t>
            </a:r>
          </a:p>
        </p:txBody>
      </p:sp>
      <p:sp>
        <p:nvSpPr>
          <p:cNvPr id="191496" name="Line 8"/>
          <p:cNvSpPr>
            <a:spLocks noChangeShapeType="1"/>
          </p:cNvSpPr>
          <p:nvPr/>
        </p:nvSpPr>
        <p:spPr bwMode="auto">
          <a:xfrm flipV="1">
            <a:off x="6592472" y="3659652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91497" name="Text Box 9"/>
          <p:cNvSpPr txBox="1">
            <a:spLocks noChangeArrowheads="1"/>
          </p:cNvSpPr>
          <p:nvPr/>
        </p:nvSpPr>
        <p:spPr bwMode="auto">
          <a:xfrm>
            <a:off x="6689677" y="3643777"/>
            <a:ext cx="71205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1" dirty="0">
                <a:latin typeface="Arial" charset="0"/>
              </a:rPr>
              <a:t>data</a:t>
            </a:r>
          </a:p>
        </p:txBody>
      </p:sp>
      <p:grpSp>
        <p:nvGrpSpPr>
          <p:cNvPr id="191498" name="Group 10"/>
          <p:cNvGrpSpPr>
            <a:grpSpLocks/>
          </p:cNvGrpSpPr>
          <p:nvPr/>
        </p:nvGrpSpPr>
        <p:grpSpPr bwMode="auto">
          <a:xfrm>
            <a:off x="1791872" y="5502835"/>
            <a:ext cx="5638800" cy="504825"/>
            <a:chOff x="1200" y="2292"/>
            <a:chExt cx="3552" cy="318"/>
          </a:xfrm>
        </p:grpSpPr>
        <p:sp>
          <p:nvSpPr>
            <p:cNvPr id="191499" name="Rectangle 11"/>
            <p:cNvSpPr>
              <a:spLocks noChangeArrowheads="1"/>
            </p:cNvSpPr>
            <p:nvPr/>
          </p:nvSpPr>
          <p:spPr bwMode="auto">
            <a:xfrm>
              <a:off x="1200" y="2319"/>
              <a:ext cx="768" cy="29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sz="2400" b="1" dirty="0">
                  <a:latin typeface="Arial" charset="0"/>
                </a:rPr>
                <a:t>node</a:t>
              </a:r>
            </a:p>
          </p:txBody>
        </p:sp>
        <p:sp>
          <p:nvSpPr>
            <p:cNvPr id="191500" name="Rectangle 12"/>
            <p:cNvSpPr>
              <a:spLocks noChangeArrowheads="1"/>
            </p:cNvSpPr>
            <p:nvPr/>
          </p:nvSpPr>
          <p:spPr bwMode="auto">
            <a:xfrm>
              <a:off x="2208" y="2319"/>
              <a:ext cx="768" cy="29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sz="2400" b="1" dirty="0">
                  <a:latin typeface="Arial" charset="0"/>
                </a:rPr>
                <a:t>node</a:t>
              </a:r>
            </a:p>
          </p:txBody>
        </p:sp>
        <p:sp>
          <p:nvSpPr>
            <p:cNvPr id="191501" name="Rectangle 13"/>
            <p:cNvSpPr>
              <a:spLocks noChangeArrowheads="1"/>
            </p:cNvSpPr>
            <p:nvPr/>
          </p:nvSpPr>
          <p:spPr bwMode="auto">
            <a:xfrm>
              <a:off x="3984" y="2319"/>
              <a:ext cx="768" cy="29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sz="2400" b="1" dirty="0">
                  <a:latin typeface="Arial" charset="0"/>
                </a:rPr>
                <a:t>node</a:t>
              </a:r>
            </a:p>
          </p:txBody>
        </p:sp>
        <p:sp>
          <p:nvSpPr>
            <p:cNvPr id="191502" name="Text Box 14"/>
            <p:cNvSpPr txBox="1">
              <a:spLocks noChangeArrowheads="1"/>
            </p:cNvSpPr>
            <p:nvPr/>
          </p:nvSpPr>
          <p:spPr bwMode="auto">
            <a:xfrm>
              <a:off x="3245" y="2292"/>
              <a:ext cx="36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 dirty="0">
                  <a:latin typeface="Arial" charset="0"/>
                </a:rPr>
                <a:t>….</a:t>
              </a:r>
            </a:p>
          </p:txBody>
        </p:sp>
      </p:grpSp>
      <p:sp>
        <p:nvSpPr>
          <p:cNvPr id="191503" name="Text Box 15"/>
          <p:cNvSpPr txBox="1">
            <a:spLocks noChangeArrowheads="1"/>
          </p:cNvSpPr>
          <p:nvPr/>
        </p:nvSpPr>
        <p:spPr bwMode="auto">
          <a:xfrm>
            <a:off x="930261" y="3669177"/>
            <a:ext cx="184069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1" dirty="0">
                <a:latin typeface="Arial" charset="0"/>
              </a:rPr>
              <a:t>put(key, data)</a:t>
            </a:r>
          </a:p>
        </p:txBody>
      </p:sp>
      <p:sp>
        <p:nvSpPr>
          <p:cNvPr id="191504" name="Text Box 16"/>
          <p:cNvSpPr txBox="1">
            <a:spLocks noChangeArrowheads="1"/>
          </p:cNvSpPr>
          <p:nvPr/>
        </p:nvSpPr>
        <p:spPr bwMode="auto">
          <a:xfrm>
            <a:off x="1487072" y="4894154"/>
            <a:ext cx="6019800" cy="461665"/>
          </a:xfrm>
          <a:prstGeom prst="rect">
            <a:avLst/>
          </a:prstGeom>
          <a:solidFill>
            <a:srgbClr val="3366FF"/>
          </a:solidFill>
          <a:ln>
            <a:solidFill>
              <a:schemeClr val="tx1"/>
            </a:solidFill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107763" dir="135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latin typeface="Arial" charset="0"/>
              </a:rPr>
              <a:t>Lookup service</a:t>
            </a:r>
          </a:p>
        </p:txBody>
      </p:sp>
      <p:sp>
        <p:nvSpPr>
          <p:cNvPr id="191505" name="Line 17"/>
          <p:cNvSpPr>
            <a:spLocks noChangeShapeType="1"/>
          </p:cNvSpPr>
          <p:nvPr/>
        </p:nvSpPr>
        <p:spPr bwMode="auto">
          <a:xfrm>
            <a:off x="4154072" y="4509788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91506" name="Text Box 18"/>
          <p:cNvSpPr txBox="1">
            <a:spLocks noChangeArrowheads="1"/>
          </p:cNvSpPr>
          <p:nvPr/>
        </p:nvSpPr>
        <p:spPr bwMode="auto">
          <a:xfrm>
            <a:off x="2400603" y="4508296"/>
            <a:ext cx="162416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1" dirty="0">
                <a:latin typeface="Arial" charset="0"/>
              </a:rPr>
              <a:t>lookup(key)</a:t>
            </a:r>
          </a:p>
        </p:txBody>
      </p:sp>
      <p:sp>
        <p:nvSpPr>
          <p:cNvPr id="191507" name="Line 19"/>
          <p:cNvSpPr>
            <a:spLocks noChangeShapeType="1"/>
          </p:cNvSpPr>
          <p:nvPr/>
        </p:nvSpPr>
        <p:spPr bwMode="auto">
          <a:xfrm flipV="1">
            <a:off x="4611272" y="4502137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91508" name="Text Box 20"/>
          <p:cNvSpPr txBox="1">
            <a:spLocks noChangeArrowheads="1"/>
          </p:cNvSpPr>
          <p:nvPr/>
        </p:nvSpPr>
        <p:spPr bwMode="auto">
          <a:xfrm>
            <a:off x="4732384" y="4508296"/>
            <a:ext cx="215648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1" dirty="0">
                <a:latin typeface="Arial" charset="0"/>
              </a:rPr>
              <a:t>node IP address</a:t>
            </a:r>
          </a:p>
        </p:txBody>
      </p:sp>
      <p:sp>
        <p:nvSpPr>
          <p:cNvPr id="191511" name="Text Box 23"/>
          <p:cNvSpPr txBox="1">
            <a:spLocks noChangeArrowheads="1"/>
          </p:cNvSpPr>
          <p:nvPr/>
        </p:nvSpPr>
        <p:spPr bwMode="auto">
          <a:xfrm>
            <a:off x="7549320" y="4023190"/>
            <a:ext cx="136608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(DHash)</a:t>
            </a:r>
          </a:p>
        </p:txBody>
      </p:sp>
      <p:sp>
        <p:nvSpPr>
          <p:cNvPr id="191512" name="Text Box 24"/>
          <p:cNvSpPr txBox="1">
            <a:spLocks noChangeArrowheads="1"/>
          </p:cNvSpPr>
          <p:nvPr/>
        </p:nvSpPr>
        <p:spPr bwMode="auto">
          <a:xfrm>
            <a:off x="7542518" y="4817954"/>
            <a:ext cx="129554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(Chord)</a:t>
            </a:r>
          </a:p>
        </p:txBody>
      </p:sp>
      <p:sp>
        <p:nvSpPr>
          <p:cNvPr id="27" name="Left Bracket 26">
            <a:extLst>
              <a:ext uri="{FF2B5EF4-FFF2-40B4-BE49-F238E27FC236}">
                <a16:creationId xmlns:a16="http://schemas.microsoft.com/office/drawing/2014/main" id="{1B5A6471-2C33-E740-9502-12CF3D066C37}"/>
              </a:ext>
            </a:extLst>
          </p:cNvPr>
          <p:cNvSpPr/>
          <p:nvPr/>
        </p:nvSpPr>
        <p:spPr>
          <a:xfrm>
            <a:off x="602660" y="3728446"/>
            <a:ext cx="307954" cy="2279216"/>
          </a:xfrm>
          <a:prstGeom prst="leftBracket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N"/>
          </a:p>
        </p:txBody>
      </p:sp>
      <p:sp>
        <p:nvSpPr>
          <p:cNvPr id="28" name="Left Bracket 27">
            <a:extLst>
              <a:ext uri="{FF2B5EF4-FFF2-40B4-BE49-F238E27FC236}">
                <a16:creationId xmlns:a16="http://schemas.microsoft.com/office/drawing/2014/main" id="{170B6FFA-D3D3-014E-A520-B6A9E5CF4B8D}"/>
              </a:ext>
            </a:extLst>
          </p:cNvPr>
          <p:cNvSpPr/>
          <p:nvPr/>
        </p:nvSpPr>
        <p:spPr>
          <a:xfrm>
            <a:off x="602660" y="2775308"/>
            <a:ext cx="309778" cy="893869"/>
          </a:xfrm>
          <a:prstGeom prst="leftBracket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N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F14F64B-3167-1743-9585-C2FA303E73FE}"/>
              </a:ext>
            </a:extLst>
          </p:cNvPr>
          <p:cNvSpPr txBox="1"/>
          <p:nvPr/>
        </p:nvSpPr>
        <p:spPr>
          <a:xfrm rot="16200000">
            <a:off x="-328297" y="4587122"/>
            <a:ext cx="12811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solidFill>
                  <a:srgbClr val="FF0000"/>
                </a:solidFill>
                <a:latin typeface="+mn-lt"/>
                <a:ea typeface="Arial" charset="0"/>
                <a:cs typeface="Arial" charset="0"/>
              </a:rPr>
              <a:t>System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25A0A4F-AD70-DE43-AA83-3A8B05B690ED}"/>
              </a:ext>
            </a:extLst>
          </p:cNvPr>
          <p:cNvSpPr txBox="1"/>
          <p:nvPr/>
        </p:nvSpPr>
        <p:spPr>
          <a:xfrm rot="16200000">
            <a:off x="-111962" y="2991409"/>
            <a:ext cx="7825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+mn-lt"/>
                <a:ea typeface="Arial" charset="0"/>
                <a:cs typeface="Arial" charset="0"/>
              </a:rPr>
              <a:t>App</a:t>
            </a:r>
          </a:p>
        </p:txBody>
      </p:sp>
      <p:grpSp>
        <p:nvGrpSpPr>
          <p:cNvPr id="41" name="Group 10">
            <a:extLst>
              <a:ext uri="{FF2B5EF4-FFF2-40B4-BE49-F238E27FC236}">
                <a16:creationId xmlns:a16="http://schemas.microsoft.com/office/drawing/2014/main" id="{C93F2341-6B83-3F4E-A2A5-AC00A52CA795}"/>
              </a:ext>
            </a:extLst>
          </p:cNvPr>
          <p:cNvGrpSpPr>
            <a:grpSpLocks/>
          </p:cNvGrpSpPr>
          <p:nvPr/>
        </p:nvGrpSpPr>
        <p:grpSpPr bwMode="auto">
          <a:xfrm>
            <a:off x="1617738" y="2219383"/>
            <a:ext cx="5638800" cy="504825"/>
            <a:chOff x="1200" y="2292"/>
            <a:chExt cx="3552" cy="318"/>
          </a:xfrm>
        </p:grpSpPr>
        <p:sp>
          <p:nvSpPr>
            <p:cNvPr id="42" name="Rectangle 11">
              <a:extLst>
                <a:ext uri="{FF2B5EF4-FFF2-40B4-BE49-F238E27FC236}">
                  <a16:creationId xmlns:a16="http://schemas.microsoft.com/office/drawing/2014/main" id="{74A8CEC8-33BB-EF44-8B5F-25A4BFEB26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2319"/>
              <a:ext cx="768" cy="29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sz="2400" dirty="0">
                  <a:latin typeface="Arial" charset="0"/>
                </a:rPr>
                <a:t>user</a:t>
              </a:r>
            </a:p>
          </p:txBody>
        </p:sp>
        <p:sp>
          <p:nvSpPr>
            <p:cNvPr id="43" name="Rectangle 12">
              <a:extLst>
                <a:ext uri="{FF2B5EF4-FFF2-40B4-BE49-F238E27FC236}">
                  <a16:creationId xmlns:a16="http://schemas.microsoft.com/office/drawing/2014/main" id="{0A299885-8DD1-5E44-8584-85E60DCB82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2319"/>
              <a:ext cx="768" cy="29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sz="2400" dirty="0">
                  <a:latin typeface="Arial" charset="0"/>
                </a:rPr>
                <a:t>user</a:t>
              </a:r>
            </a:p>
          </p:txBody>
        </p:sp>
        <p:sp>
          <p:nvSpPr>
            <p:cNvPr id="44" name="Rectangle 13">
              <a:extLst>
                <a:ext uri="{FF2B5EF4-FFF2-40B4-BE49-F238E27FC236}">
                  <a16:creationId xmlns:a16="http://schemas.microsoft.com/office/drawing/2014/main" id="{2386394D-3E25-1D4E-93D3-2ADB6FDA2B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2319"/>
              <a:ext cx="768" cy="29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sz="2400" dirty="0">
                  <a:latin typeface="Arial" charset="0"/>
                </a:rPr>
                <a:t>user</a:t>
              </a:r>
            </a:p>
          </p:txBody>
        </p:sp>
        <p:sp>
          <p:nvSpPr>
            <p:cNvPr id="45" name="Text Box 14">
              <a:extLst>
                <a:ext uri="{FF2B5EF4-FFF2-40B4-BE49-F238E27FC236}">
                  <a16:creationId xmlns:a16="http://schemas.microsoft.com/office/drawing/2014/main" id="{3456EEFB-FB1C-A844-9F5F-3FFFF1E11D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45" y="2292"/>
              <a:ext cx="36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Arial" charset="0"/>
                </a:rPr>
                <a:t>….</a:t>
              </a:r>
            </a:p>
          </p:txBody>
        </p:sp>
      </p:grpSp>
      <p:sp>
        <p:nvSpPr>
          <p:cNvPr id="46" name="Line 5">
            <a:extLst>
              <a:ext uri="{FF2B5EF4-FFF2-40B4-BE49-F238E27FC236}">
                <a16:creationId xmlns:a16="http://schemas.microsoft.com/office/drawing/2014/main" id="{F282A835-7DFF-234F-910E-B1599970707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25414" y="2766393"/>
            <a:ext cx="0" cy="42705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47" name="Text Box 15">
            <a:extLst>
              <a:ext uri="{FF2B5EF4-FFF2-40B4-BE49-F238E27FC236}">
                <a16:creationId xmlns:a16="http://schemas.microsoft.com/office/drawing/2014/main" id="{5BADC971-F81B-8F40-BDEB-092860B64A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1593" y="2761762"/>
            <a:ext cx="102624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 dirty="0">
                <a:latin typeface="Arial" charset="0"/>
              </a:rPr>
              <a:t>upload</a:t>
            </a:r>
          </a:p>
        </p:txBody>
      </p:sp>
      <p:sp>
        <p:nvSpPr>
          <p:cNvPr id="48" name="Line 5">
            <a:extLst>
              <a:ext uri="{FF2B5EF4-FFF2-40B4-BE49-F238E27FC236}">
                <a16:creationId xmlns:a16="http://schemas.microsoft.com/office/drawing/2014/main" id="{8981A87F-4D26-AF41-AA1F-6E1ADA79AFD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44013" y="2766393"/>
            <a:ext cx="0" cy="42705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49" name="Line 5">
            <a:extLst>
              <a:ext uri="{FF2B5EF4-FFF2-40B4-BE49-F238E27FC236}">
                <a16:creationId xmlns:a16="http://schemas.microsoft.com/office/drawing/2014/main" id="{5042064F-BD71-E24F-87CF-3C8602A4DD0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36118" y="2766393"/>
            <a:ext cx="0" cy="42705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50" name="Text Box 15">
            <a:extLst>
              <a:ext uri="{FF2B5EF4-FFF2-40B4-BE49-F238E27FC236}">
                <a16:creationId xmlns:a16="http://schemas.microsoft.com/office/drawing/2014/main" id="{88C580DB-8967-F248-BF36-208A19BC0D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0842" y="2776566"/>
            <a:ext cx="13821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 dirty="0">
                <a:latin typeface="Arial" charset="0"/>
              </a:rPr>
              <a:t>download</a:t>
            </a:r>
          </a:p>
        </p:txBody>
      </p:sp>
    </p:spTree>
    <p:extLst>
      <p:ext uri="{BB962C8B-B14F-4D97-AF65-F5344CB8AC3E}">
        <p14:creationId xmlns:p14="http://schemas.microsoft.com/office/powerpoint/2010/main" val="1765517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800" b="1" dirty="0"/>
              <a:t>Decentralized:</a:t>
            </a:r>
            <a:r>
              <a:rPr lang="en-US" sz="2800" dirty="0"/>
              <a:t> no central authority</a:t>
            </a:r>
          </a:p>
          <a:p>
            <a:pPr>
              <a:lnSpc>
                <a:spcPct val="100000"/>
              </a:lnSpc>
            </a:pPr>
            <a:endParaRPr lang="en-US" sz="2800" dirty="0"/>
          </a:p>
          <a:p>
            <a:pPr>
              <a:lnSpc>
                <a:spcPct val="100000"/>
              </a:lnSpc>
            </a:pPr>
            <a:r>
              <a:rPr lang="en-US" sz="2800" b="1" dirty="0"/>
              <a:t>Scalable:</a:t>
            </a:r>
            <a:r>
              <a:rPr lang="en-US" sz="2800" dirty="0"/>
              <a:t> low network traffic overhead </a:t>
            </a:r>
          </a:p>
          <a:p>
            <a:pPr>
              <a:lnSpc>
                <a:spcPct val="100000"/>
              </a:lnSpc>
            </a:pPr>
            <a:endParaRPr lang="en-US" sz="2800" dirty="0"/>
          </a:p>
          <a:p>
            <a:pPr>
              <a:lnSpc>
                <a:spcPct val="100000"/>
              </a:lnSpc>
            </a:pPr>
            <a:r>
              <a:rPr lang="en-US" sz="2800" b="1" dirty="0"/>
              <a:t>Efficient:</a:t>
            </a:r>
            <a:r>
              <a:rPr lang="en-US" sz="2800" dirty="0"/>
              <a:t> find items quickly (latency)</a:t>
            </a:r>
          </a:p>
          <a:p>
            <a:pPr>
              <a:lnSpc>
                <a:spcPct val="100000"/>
              </a:lnSpc>
            </a:pPr>
            <a:endParaRPr lang="en-US" sz="2800" dirty="0"/>
          </a:p>
          <a:p>
            <a:pPr>
              <a:lnSpc>
                <a:spcPct val="100000"/>
              </a:lnSpc>
            </a:pPr>
            <a:r>
              <a:rPr lang="en-US" sz="2800" b="1" dirty="0"/>
              <a:t>Dynamic:</a:t>
            </a:r>
            <a:r>
              <a:rPr lang="en-US" sz="2800" dirty="0"/>
              <a:t> nodes fail, new nodes join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23225-3B9B-BC4B-819E-E14E5E692544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DHT is expected to be</a:t>
            </a:r>
          </a:p>
        </p:txBody>
      </p:sp>
    </p:spTree>
    <p:extLst>
      <p:ext uri="{BB962C8B-B14F-4D97-AF65-F5344CB8AC3E}">
        <p14:creationId xmlns:p14="http://schemas.microsoft.com/office/powerpoint/2010/main" val="10595284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Peer-to-Peer Systems</a:t>
            </a:r>
          </a:p>
          <a:p>
            <a:pPr marL="514350" indent="-514350"/>
            <a:endParaRPr lang="en-US" sz="3200" dirty="0"/>
          </a:p>
          <a:p>
            <a:pPr marL="514350" indent="-514350">
              <a:buFont typeface="+mj-lt"/>
              <a:buAutoNum type="arabicPeriod" startAt="2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Distributed Hash Tables</a:t>
            </a:r>
          </a:p>
          <a:p>
            <a:pPr marL="514350" indent="-514350">
              <a:buFont typeface="+mj-lt"/>
              <a:buAutoNum type="arabicPeriod" startAt="2"/>
            </a:pPr>
            <a:endParaRPr lang="en-US" sz="3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14350" indent="-514350">
              <a:buFont typeface="+mj-lt"/>
              <a:buAutoNum type="arabicPeriod" startAt="2"/>
            </a:pPr>
            <a:r>
              <a:rPr lang="en-US" sz="3200" b="1" dirty="0"/>
              <a:t>The Chord Lookup Service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1810674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Hashed values (int) using the same hash function</a:t>
            </a:r>
          </a:p>
          <a:p>
            <a:pPr lvl="1"/>
            <a:r>
              <a:rPr lang="en-US" sz="2800" b="1" dirty="0"/>
              <a:t>Key identifier </a:t>
            </a:r>
            <a:r>
              <a:rPr lang="en-US" sz="2800" dirty="0"/>
              <a:t>= SHA-1(key)</a:t>
            </a:r>
          </a:p>
          <a:p>
            <a:pPr lvl="1"/>
            <a:r>
              <a:rPr lang="en-US" sz="2800" b="1" dirty="0"/>
              <a:t>Node identifier </a:t>
            </a:r>
            <a:r>
              <a:rPr lang="en-US" sz="2800" dirty="0"/>
              <a:t>= SHA-1(IP address)</a:t>
            </a:r>
          </a:p>
          <a:p>
            <a:endParaRPr lang="en-US" sz="2800" dirty="0"/>
          </a:p>
          <a:p>
            <a:r>
              <a:rPr lang="en-US" sz="2800" b="1" i="1" dirty="0"/>
              <a:t>How does Chord partition data?</a:t>
            </a:r>
          </a:p>
          <a:p>
            <a:pPr lvl="1"/>
            <a:r>
              <a:rPr lang="en-US" sz="2800" i="1" dirty="0"/>
              <a:t>i.e.</a:t>
            </a:r>
            <a:r>
              <a:rPr lang="en-US" sz="2800" dirty="0"/>
              <a:t>, map key IDs to node IDs</a:t>
            </a:r>
          </a:p>
          <a:p>
            <a:endParaRPr lang="en-US" sz="2800" dirty="0"/>
          </a:p>
          <a:p>
            <a:r>
              <a:rPr lang="en-US" sz="2800" b="1" dirty="0"/>
              <a:t>Why hash key and address?</a:t>
            </a:r>
            <a:endParaRPr lang="en-US" sz="2800" dirty="0"/>
          </a:p>
          <a:p>
            <a:pPr lvl="1"/>
            <a:r>
              <a:rPr lang="en-US" sz="2800" dirty="0"/>
              <a:t>Uniformly distributed in the ID space</a:t>
            </a:r>
          </a:p>
          <a:p>
            <a:pPr lvl="1"/>
            <a:r>
              <a:rPr lang="en-US" sz="2800" dirty="0"/>
              <a:t>Hashed key </a:t>
            </a:r>
            <a:r>
              <a:rPr lang="en-US" sz="2800" dirty="0">
                <a:sym typeface="Wingdings" pitchFamily="2" charset="2"/>
              </a:rPr>
              <a:t></a:t>
            </a:r>
            <a:r>
              <a:rPr lang="en-US" sz="2800" dirty="0"/>
              <a:t> load balancing</a:t>
            </a:r>
          </a:p>
          <a:p>
            <a:pPr lvl="1"/>
            <a:r>
              <a:rPr lang="en-US" sz="2800" dirty="0"/>
              <a:t>Hashed IP address </a:t>
            </a:r>
            <a:r>
              <a:rPr lang="en-US" sz="2800" dirty="0">
                <a:sym typeface="Wingdings" pitchFamily="2" charset="2"/>
              </a:rPr>
              <a:t></a:t>
            </a:r>
            <a:r>
              <a:rPr lang="en-US" sz="2800" dirty="0"/>
              <a:t> independent failure</a:t>
            </a:r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EBA30-1550-5E41-9068-59B9603F0E37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identifiers</a:t>
            </a:r>
          </a:p>
        </p:txBody>
      </p:sp>
    </p:spTree>
    <p:extLst>
      <p:ext uri="{BB962C8B-B14F-4D97-AF65-F5344CB8AC3E}">
        <p14:creationId xmlns:p14="http://schemas.microsoft.com/office/powerpoint/2010/main" val="1366626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Consistent hashing: data partition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B6EE62A7-9952-114E-A6E2-4658D80D0A09}"/>
              </a:ext>
            </a:extLst>
          </p:cNvPr>
          <p:cNvSpPr>
            <a:spLocks noChangeAspect="1"/>
          </p:cNvSpPr>
          <p:nvPr/>
        </p:nvSpPr>
        <p:spPr>
          <a:xfrm>
            <a:off x="4361936" y="2113005"/>
            <a:ext cx="3060000" cy="30600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973C912E-AF1E-064D-B72B-C4A18B658765}"/>
              </a:ext>
            </a:extLst>
          </p:cNvPr>
          <p:cNvSpPr>
            <a:spLocks noChangeAspect="1"/>
          </p:cNvSpPr>
          <p:nvPr/>
        </p:nvSpPr>
        <p:spPr>
          <a:xfrm>
            <a:off x="5801936" y="202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1DFF6291-7E4F-8549-B049-807323CFDE79}"/>
              </a:ext>
            </a:extLst>
          </p:cNvPr>
          <p:cNvSpPr>
            <a:spLocks noChangeAspect="1"/>
          </p:cNvSpPr>
          <p:nvPr/>
        </p:nvSpPr>
        <p:spPr>
          <a:xfrm>
            <a:off x="5801936" y="5093274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4874F607-52ED-304F-83C0-2F7DB69D4657}"/>
              </a:ext>
            </a:extLst>
          </p:cNvPr>
          <p:cNvSpPr>
            <a:spLocks noChangeAspect="1"/>
          </p:cNvSpPr>
          <p:nvPr/>
        </p:nvSpPr>
        <p:spPr>
          <a:xfrm>
            <a:off x="733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47E46BEE-7FE5-114A-ADBA-754D37280A1D}"/>
              </a:ext>
            </a:extLst>
          </p:cNvPr>
          <p:cNvSpPr>
            <a:spLocks noChangeAspect="1"/>
          </p:cNvSpPr>
          <p:nvPr/>
        </p:nvSpPr>
        <p:spPr>
          <a:xfrm>
            <a:off x="4677471" y="2478898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8DF543C-BFF1-C44D-A6F2-A3C19CD55F97}"/>
              </a:ext>
            </a:extLst>
          </p:cNvPr>
          <p:cNvSpPr>
            <a:spLocks noChangeAspect="1"/>
          </p:cNvSpPr>
          <p:nvPr/>
        </p:nvSpPr>
        <p:spPr>
          <a:xfrm>
            <a:off x="6895530" y="4655821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CD24ABD2-32EB-6345-94E2-FCE665327CFD}"/>
              </a:ext>
            </a:extLst>
          </p:cNvPr>
          <p:cNvSpPr>
            <a:spLocks noChangeAspect="1"/>
          </p:cNvSpPr>
          <p:nvPr/>
        </p:nvSpPr>
        <p:spPr>
          <a:xfrm>
            <a:off x="427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07A72865-4621-F746-874C-D8508732E799}"/>
              </a:ext>
            </a:extLst>
          </p:cNvPr>
          <p:cNvSpPr>
            <a:spLocks noChangeAspect="1"/>
          </p:cNvSpPr>
          <p:nvPr/>
        </p:nvSpPr>
        <p:spPr>
          <a:xfrm>
            <a:off x="6895886" y="2475433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D5D76796-0D50-344F-B3BE-1082C4212DA7}"/>
              </a:ext>
            </a:extLst>
          </p:cNvPr>
          <p:cNvSpPr>
            <a:spLocks noChangeAspect="1"/>
          </p:cNvSpPr>
          <p:nvPr/>
        </p:nvSpPr>
        <p:spPr>
          <a:xfrm>
            <a:off x="4665114" y="4586077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33" name="Text Box 10">
            <a:extLst>
              <a:ext uri="{FF2B5EF4-FFF2-40B4-BE49-F238E27FC236}">
                <a16:creationId xmlns:a16="http://schemas.microsoft.com/office/drawing/2014/main" id="{11BE1283-7031-8144-BA41-7A30731A6365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66417" y="3137506"/>
            <a:ext cx="14510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+mn-lt"/>
              </a:rPr>
              <a:t>3-bit</a:t>
            </a:r>
          </a:p>
          <a:p>
            <a:pPr algn="ctr"/>
            <a:r>
              <a:rPr lang="en-US" sz="2400" dirty="0">
                <a:latin typeface="+mn-lt"/>
              </a:rPr>
              <a:t>ID space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FAD55CE-F1AE-1E47-8186-7FF268E324F8}"/>
              </a:ext>
            </a:extLst>
          </p:cNvPr>
          <p:cNvSpPr txBox="1"/>
          <p:nvPr/>
        </p:nvSpPr>
        <p:spPr>
          <a:xfrm>
            <a:off x="5728269" y="22115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DC4433D-A5F1-864D-A41B-FE4F49570DB3}"/>
              </a:ext>
            </a:extLst>
          </p:cNvPr>
          <p:cNvSpPr txBox="1"/>
          <p:nvPr/>
        </p:nvSpPr>
        <p:spPr>
          <a:xfrm>
            <a:off x="6658196" y="26239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8BEE097-25CA-6042-AA55-EB1FCEDDB63D}"/>
              </a:ext>
            </a:extLst>
          </p:cNvPr>
          <p:cNvSpPr txBox="1"/>
          <p:nvPr/>
        </p:nvSpPr>
        <p:spPr>
          <a:xfrm>
            <a:off x="6959602" y="346119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226B78C-A61D-AC46-AC4F-8440301AD5FB}"/>
              </a:ext>
            </a:extLst>
          </p:cNvPr>
          <p:cNvSpPr txBox="1"/>
          <p:nvPr/>
        </p:nvSpPr>
        <p:spPr>
          <a:xfrm>
            <a:off x="6578597" y="434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DA602C8-F016-E94E-BD59-71F44BD4FB6C}"/>
              </a:ext>
            </a:extLst>
          </p:cNvPr>
          <p:cNvSpPr txBox="1"/>
          <p:nvPr/>
        </p:nvSpPr>
        <p:spPr>
          <a:xfrm>
            <a:off x="5730276" y="470361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4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8E63C1E-07DF-714B-BEE4-3D24E1FEAFFA}"/>
              </a:ext>
            </a:extLst>
          </p:cNvPr>
          <p:cNvSpPr txBox="1"/>
          <p:nvPr/>
        </p:nvSpPr>
        <p:spPr>
          <a:xfrm>
            <a:off x="4802872" y="425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5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66CE34B-4579-574C-A819-C79EE6FABED4}"/>
              </a:ext>
            </a:extLst>
          </p:cNvPr>
          <p:cNvSpPr txBox="1"/>
          <p:nvPr/>
        </p:nvSpPr>
        <p:spPr>
          <a:xfrm>
            <a:off x="4496936" y="344295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6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002CDB4-94A1-0244-AC0F-4C8F9D73F851}"/>
              </a:ext>
            </a:extLst>
          </p:cNvPr>
          <p:cNvSpPr txBox="1"/>
          <p:nvPr/>
        </p:nvSpPr>
        <p:spPr>
          <a:xfrm>
            <a:off x="4824270" y="26203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7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AF18EDD-E8AC-BB42-873D-97E64EAC1681}"/>
              </a:ext>
            </a:extLst>
          </p:cNvPr>
          <p:cNvSpPr>
            <a:spLocks noChangeAspect="1"/>
          </p:cNvSpPr>
          <p:nvPr/>
        </p:nvSpPr>
        <p:spPr>
          <a:xfrm>
            <a:off x="5744155" y="195620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68C7430-E3CD-7F40-BA77-34C0B6693912}"/>
              </a:ext>
            </a:extLst>
          </p:cNvPr>
          <p:cNvSpPr>
            <a:spLocks noChangeAspect="1"/>
          </p:cNvSpPr>
          <p:nvPr/>
        </p:nvSpPr>
        <p:spPr>
          <a:xfrm>
            <a:off x="6841004" y="4592358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5F871D17-8C1A-5F40-ADD5-F6CD30F2FBB4}"/>
              </a:ext>
            </a:extLst>
          </p:cNvPr>
          <p:cNvSpPr>
            <a:spLocks noChangeAspect="1"/>
          </p:cNvSpPr>
          <p:nvPr/>
        </p:nvSpPr>
        <p:spPr>
          <a:xfrm>
            <a:off x="6842338" y="240949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C3BC0BF-9444-F942-999D-4C47CEF5E350}"/>
              </a:ext>
            </a:extLst>
          </p:cNvPr>
          <p:cNvSpPr>
            <a:spLocks noChangeAspect="1"/>
          </p:cNvSpPr>
          <p:nvPr/>
        </p:nvSpPr>
        <p:spPr>
          <a:xfrm>
            <a:off x="4611114" y="453876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79B2BE65-38AA-7F48-858C-E848F712C1BC}"/>
              </a:ext>
            </a:extLst>
          </p:cNvPr>
          <p:cNvSpPr>
            <a:spLocks noChangeAspect="1"/>
          </p:cNvSpPr>
          <p:nvPr/>
        </p:nvSpPr>
        <p:spPr>
          <a:xfrm>
            <a:off x="4218781" y="3499005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34914B89-729E-CF4E-919C-8175988A4B08}"/>
              </a:ext>
            </a:extLst>
          </p:cNvPr>
          <p:cNvSpPr txBox="1"/>
          <p:nvPr/>
        </p:nvSpPr>
        <p:spPr>
          <a:xfrm>
            <a:off x="348670" y="1494539"/>
            <a:ext cx="39533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+mn-lt"/>
                <a:ea typeface="Arial" charset="0"/>
                <a:cs typeface="Arial" charset="0"/>
              </a:rPr>
              <a:t>Identifiers have m = 3 bits</a:t>
            </a:r>
          </a:p>
          <a:p>
            <a:pPr algn="l"/>
            <a:r>
              <a:rPr lang="en-US" sz="2400" dirty="0">
                <a:latin typeface="+mn-lt"/>
                <a:ea typeface="Arial" charset="0"/>
                <a:cs typeface="Arial" charset="0"/>
              </a:rPr>
              <a:t>K</a:t>
            </a:r>
            <a:r>
              <a:rPr lang="en-CN" sz="2400" dirty="0">
                <a:latin typeface="+mn-lt"/>
                <a:ea typeface="Arial" charset="0"/>
                <a:cs typeface="Arial" charset="0"/>
              </a:rPr>
              <a:t>ey space: [0, 2</a:t>
            </a:r>
            <a:r>
              <a:rPr lang="en-CN" sz="2400" baseline="30000" dirty="0">
                <a:latin typeface="+mn-lt"/>
                <a:ea typeface="Arial" charset="0"/>
                <a:cs typeface="Arial" charset="0"/>
              </a:rPr>
              <a:t>3</a:t>
            </a:r>
            <a:r>
              <a:rPr lang="en-CN" sz="2400" dirty="0">
                <a:latin typeface="+mn-lt"/>
                <a:ea typeface="Arial" charset="0"/>
                <a:cs typeface="Arial" charset="0"/>
              </a:rPr>
              <a:t>-1]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BED8ED46-0D41-9249-820D-605560674D2D}"/>
              </a:ext>
            </a:extLst>
          </p:cNvPr>
          <p:cNvSpPr>
            <a:spLocks noChangeAspect="1"/>
          </p:cNvSpPr>
          <p:nvPr/>
        </p:nvSpPr>
        <p:spPr>
          <a:xfrm>
            <a:off x="492650" y="2781456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0A01557-8343-2D4F-9C0C-3BCDAD9F7F84}"/>
              </a:ext>
            </a:extLst>
          </p:cNvPr>
          <p:cNvSpPr>
            <a:spLocks noChangeAspect="1"/>
          </p:cNvSpPr>
          <p:nvPr/>
        </p:nvSpPr>
        <p:spPr>
          <a:xfrm>
            <a:off x="437122" y="319092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A36E0F31-7A39-8443-A7AE-8A77A4C107BE}"/>
              </a:ext>
            </a:extLst>
          </p:cNvPr>
          <p:cNvSpPr txBox="1"/>
          <p:nvPr/>
        </p:nvSpPr>
        <p:spPr>
          <a:xfrm>
            <a:off x="848692" y="3119076"/>
            <a:ext cx="8274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+mn-lt"/>
                <a:ea typeface="Arial" charset="0"/>
                <a:cs typeface="Arial" charset="0"/>
              </a:rPr>
              <a:t>Node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88E9ACB-CFA6-414F-965E-A6387CFA9BA7}"/>
              </a:ext>
            </a:extLst>
          </p:cNvPr>
          <p:cNvSpPr txBox="1"/>
          <p:nvPr/>
        </p:nvSpPr>
        <p:spPr>
          <a:xfrm>
            <a:off x="848692" y="2671401"/>
            <a:ext cx="2704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+mn-lt"/>
                <a:ea typeface="Arial" charset="0"/>
                <a:cs typeface="Arial" charset="0"/>
              </a:rPr>
              <a:t>Identifiers/key space</a:t>
            </a:r>
          </a:p>
        </p:txBody>
      </p:sp>
    </p:spTree>
    <p:extLst>
      <p:ext uri="{BB962C8B-B14F-4D97-AF65-F5344CB8AC3E}">
        <p14:creationId xmlns:p14="http://schemas.microsoft.com/office/powerpoint/2010/main" val="20094961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Consistent hashing: data partition</a:t>
            </a:r>
          </a:p>
        </p:txBody>
      </p:sp>
      <p:sp>
        <p:nvSpPr>
          <p:cNvPr id="52" name="Text Box 16">
            <a:extLst>
              <a:ext uri="{FF2B5EF4-FFF2-40B4-BE49-F238E27FC236}">
                <a16:creationId xmlns:a16="http://schemas.microsoft.com/office/drawing/2014/main" id="{457FD052-C2FD-784F-939A-5C7EA04163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467" y="5799148"/>
            <a:ext cx="7961066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b="0">
                <a:latin typeface="Arial" charset="0"/>
              </a:rPr>
              <a:t>Key </a:t>
            </a:r>
            <a:r>
              <a:rPr lang="en-US" sz="2400" b="0" dirty="0">
                <a:latin typeface="Arial" charset="0"/>
              </a:rPr>
              <a:t>is stored at its </a:t>
            </a:r>
            <a:r>
              <a:rPr lang="en-US" sz="2400" dirty="0">
                <a:solidFill>
                  <a:schemeClr val="accent2"/>
                </a:solidFill>
                <a:latin typeface="Arial" charset="0"/>
              </a:rPr>
              <a:t>successor:</a:t>
            </a:r>
            <a:r>
              <a:rPr lang="en-US" sz="2400" b="0" dirty="0">
                <a:latin typeface="Arial" charset="0"/>
              </a:rPr>
              <a:t> node with next-higher ID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329170EF-13A2-5F46-AE01-71EC7DD2756A}"/>
              </a:ext>
            </a:extLst>
          </p:cNvPr>
          <p:cNvSpPr>
            <a:spLocks noChangeAspect="1"/>
          </p:cNvSpPr>
          <p:nvPr/>
        </p:nvSpPr>
        <p:spPr>
          <a:xfrm>
            <a:off x="4361936" y="2113005"/>
            <a:ext cx="3060000" cy="30600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27121B22-7137-AA49-8985-2BEDED73657F}"/>
              </a:ext>
            </a:extLst>
          </p:cNvPr>
          <p:cNvSpPr>
            <a:spLocks noChangeAspect="1"/>
          </p:cNvSpPr>
          <p:nvPr/>
        </p:nvSpPr>
        <p:spPr>
          <a:xfrm>
            <a:off x="5801936" y="202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C5351E53-4168-2744-98CF-27AEAFC18E08}"/>
              </a:ext>
            </a:extLst>
          </p:cNvPr>
          <p:cNvSpPr>
            <a:spLocks noChangeAspect="1"/>
          </p:cNvSpPr>
          <p:nvPr/>
        </p:nvSpPr>
        <p:spPr>
          <a:xfrm>
            <a:off x="5801936" y="5093274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59B07879-5722-7C47-8DA7-3552C26B0F77}"/>
              </a:ext>
            </a:extLst>
          </p:cNvPr>
          <p:cNvSpPr>
            <a:spLocks noChangeAspect="1"/>
          </p:cNvSpPr>
          <p:nvPr/>
        </p:nvSpPr>
        <p:spPr>
          <a:xfrm>
            <a:off x="733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6A7215F9-D8D1-AB4C-B5DB-ACBD709FF4E8}"/>
              </a:ext>
            </a:extLst>
          </p:cNvPr>
          <p:cNvSpPr>
            <a:spLocks noChangeAspect="1"/>
          </p:cNvSpPr>
          <p:nvPr/>
        </p:nvSpPr>
        <p:spPr>
          <a:xfrm>
            <a:off x="4677471" y="2478898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F2DF13EE-8738-D34F-AC7C-B27B92523D13}"/>
              </a:ext>
            </a:extLst>
          </p:cNvPr>
          <p:cNvSpPr>
            <a:spLocks noChangeAspect="1"/>
          </p:cNvSpPr>
          <p:nvPr/>
        </p:nvSpPr>
        <p:spPr>
          <a:xfrm>
            <a:off x="6895530" y="4655821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EAAEF470-7A7C-BD41-B5A0-DE52BDB9F3D1}"/>
              </a:ext>
            </a:extLst>
          </p:cNvPr>
          <p:cNvSpPr>
            <a:spLocks noChangeAspect="1"/>
          </p:cNvSpPr>
          <p:nvPr/>
        </p:nvSpPr>
        <p:spPr>
          <a:xfrm>
            <a:off x="427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AECDE1CC-D957-C549-BFF0-0D13B796E844}"/>
              </a:ext>
            </a:extLst>
          </p:cNvPr>
          <p:cNvSpPr>
            <a:spLocks noChangeAspect="1"/>
          </p:cNvSpPr>
          <p:nvPr/>
        </p:nvSpPr>
        <p:spPr>
          <a:xfrm>
            <a:off x="6895886" y="2475433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BD6154CA-2702-D948-877B-36AE775EE705}"/>
              </a:ext>
            </a:extLst>
          </p:cNvPr>
          <p:cNvSpPr>
            <a:spLocks noChangeAspect="1"/>
          </p:cNvSpPr>
          <p:nvPr/>
        </p:nvSpPr>
        <p:spPr>
          <a:xfrm>
            <a:off x="4665114" y="4586077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2" name="Text Box 10">
            <a:extLst>
              <a:ext uri="{FF2B5EF4-FFF2-40B4-BE49-F238E27FC236}">
                <a16:creationId xmlns:a16="http://schemas.microsoft.com/office/drawing/2014/main" id="{3310B058-6659-E943-9506-936F2AC4F7B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66417" y="3137506"/>
            <a:ext cx="14510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Arial" charset="0"/>
              </a:rPr>
              <a:t>3-bit</a:t>
            </a:r>
          </a:p>
          <a:p>
            <a:pPr algn="ctr"/>
            <a:r>
              <a:rPr lang="en-US" sz="2400" dirty="0">
                <a:latin typeface="Arial" charset="0"/>
              </a:rPr>
              <a:t>ID space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79F0BE42-BF5F-B44D-BD04-3CB1AE495E69}"/>
              </a:ext>
            </a:extLst>
          </p:cNvPr>
          <p:cNvSpPr txBox="1"/>
          <p:nvPr/>
        </p:nvSpPr>
        <p:spPr>
          <a:xfrm>
            <a:off x="5728269" y="22115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0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BA86109F-6AB5-0846-B6E2-CCBD224C099A}"/>
              </a:ext>
            </a:extLst>
          </p:cNvPr>
          <p:cNvSpPr txBox="1"/>
          <p:nvPr/>
        </p:nvSpPr>
        <p:spPr>
          <a:xfrm>
            <a:off x="6658196" y="26239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1E22DA05-F302-F749-91E4-37EE25559868}"/>
              </a:ext>
            </a:extLst>
          </p:cNvPr>
          <p:cNvSpPr txBox="1"/>
          <p:nvPr/>
        </p:nvSpPr>
        <p:spPr>
          <a:xfrm>
            <a:off x="6959602" y="346119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586FDAB3-8D72-F845-BAE1-08D1307F1547}"/>
              </a:ext>
            </a:extLst>
          </p:cNvPr>
          <p:cNvSpPr txBox="1"/>
          <p:nvPr/>
        </p:nvSpPr>
        <p:spPr>
          <a:xfrm>
            <a:off x="6578597" y="434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070DAC0E-F22E-2B4F-8E93-D2744EEC13DB}"/>
              </a:ext>
            </a:extLst>
          </p:cNvPr>
          <p:cNvSpPr txBox="1"/>
          <p:nvPr/>
        </p:nvSpPr>
        <p:spPr>
          <a:xfrm>
            <a:off x="5730276" y="470361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4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FBAF9E3E-9528-514F-9FD0-3B97380F8617}"/>
              </a:ext>
            </a:extLst>
          </p:cNvPr>
          <p:cNvSpPr txBox="1"/>
          <p:nvPr/>
        </p:nvSpPr>
        <p:spPr>
          <a:xfrm>
            <a:off x="4802872" y="425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5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6D81C607-4BD5-354E-B9A7-5C838D0B5CF0}"/>
              </a:ext>
            </a:extLst>
          </p:cNvPr>
          <p:cNvSpPr txBox="1"/>
          <p:nvPr/>
        </p:nvSpPr>
        <p:spPr>
          <a:xfrm>
            <a:off x="4496936" y="344295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6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D44B5308-3919-F643-A30E-21ADE3FC346D}"/>
              </a:ext>
            </a:extLst>
          </p:cNvPr>
          <p:cNvSpPr txBox="1"/>
          <p:nvPr/>
        </p:nvSpPr>
        <p:spPr>
          <a:xfrm>
            <a:off x="4824270" y="26203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7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C1C2B0AF-80BC-7C4D-A09A-FB37FAC2F33E}"/>
              </a:ext>
            </a:extLst>
          </p:cNvPr>
          <p:cNvSpPr>
            <a:spLocks noChangeAspect="1"/>
          </p:cNvSpPr>
          <p:nvPr/>
        </p:nvSpPr>
        <p:spPr>
          <a:xfrm>
            <a:off x="5744155" y="195620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A47EF669-427C-D548-864C-5386E5A35B16}"/>
              </a:ext>
            </a:extLst>
          </p:cNvPr>
          <p:cNvSpPr>
            <a:spLocks noChangeAspect="1"/>
          </p:cNvSpPr>
          <p:nvPr/>
        </p:nvSpPr>
        <p:spPr>
          <a:xfrm>
            <a:off x="6841004" y="4592358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992EDBAC-7A41-BC49-9715-90ED72538993}"/>
              </a:ext>
            </a:extLst>
          </p:cNvPr>
          <p:cNvSpPr>
            <a:spLocks noChangeAspect="1"/>
          </p:cNvSpPr>
          <p:nvPr/>
        </p:nvSpPr>
        <p:spPr>
          <a:xfrm>
            <a:off x="6842338" y="240949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79CFC9B6-5794-6647-9E3F-D91BF5C71AF7}"/>
              </a:ext>
            </a:extLst>
          </p:cNvPr>
          <p:cNvSpPr>
            <a:spLocks noChangeAspect="1"/>
          </p:cNvSpPr>
          <p:nvPr/>
        </p:nvSpPr>
        <p:spPr>
          <a:xfrm>
            <a:off x="4611114" y="453876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A9CCE712-3D62-D14E-A7FC-7A02E512DD22}"/>
              </a:ext>
            </a:extLst>
          </p:cNvPr>
          <p:cNvSpPr>
            <a:spLocks noChangeAspect="1"/>
          </p:cNvSpPr>
          <p:nvPr/>
        </p:nvSpPr>
        <p:spPr>
          <a:xfrm>
            <a:off x="4218781" y="3499005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8654836-0CFE-4740-BAAA-72697C6AA7CA}"/>
              </a:ext>
            </a:extLst>
          </p:cNvPr>
          <p:cNvSpPr txBox="1"/>
          <p:nvPr/>
        </p:nvSpPr>
        <p:spPr>
          <a:xfrm>
            <a:off x="348670" y="1494539"/>
            <a:ext cx="39533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Arial" charset="0"/>
                <a:ea typeface="Arial" charset="0"/>
                <a:cs typeface="Arial" charset="0"/>
              </a:rPr>
              <a:t>Identifiers have m = 3 bits</a:t>
            </a:r>
          </a:p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K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ey space: [0, 2</a:t>
            </a:r>
            <a:r>
              <a:rPr lang="en-CN" sz="2400" baseline="30000" dirty="0">
                <a:latin typeface="Arial" charset="0"/>
                <a:ea typeface="Arial" charset="0"/>
                <a:cs typeface="Arial" charset="0"/>
              </a:rPr>
              <a:t>3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-1]</a:t>
            </a: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A2D0B878-3EDA-D648-8CDF-67ABE1D15697}"/>
              </a:ext>
            </a:extLst>
          </p:cNvPr>
          <p:cNvSpPr>
            <a:spLocks noChangeAspect="1"/>
          </p:cNvSpPr>
          <p:nvPr/>
        </p:nvSpPr>
        <p:spPr>
          <a:xfrm>
            <a:off x="492650" y="2781456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9D2360A9-5CF9-AD4A-B5A4-4D74E177D2DB}"/>
              </a:ext>
            </a:extLst>
          </p:cNvPr>
          <p:cNvSpPr>
            <a:spLocks noChangeAspect="1"/>
          </p:cNvSpPr>
          <p:nvPr/>
        </p:nvSpPr>
        <p:spPr>
          <a:xfrm>
            <a:off x="437122" y="319092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00712AE1-C9CE-4A47-AE0A-E082ABAC5CBB}"/>
              </a:ext>
            </a:extLst>
          </p:cNvPr>
          <p:cNvSpPr txBox="1"/>
          <p:nvPr/>
        </p:nvSpPr>
        <p:spPr>
          <a:xfrm>
            <a:off x="848692" y="3119076"/>
            <a:ext cx="8274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Node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ACCE07FD-D0F3-814A-8F59-5AE1222DE787}"/>
              </a:ext>
            </a:extLst>
          </p:cNvPr>
          <p:cNvSpPr txBox="1"/>
          <p:nvPr/>
        </p:nvSpPr>
        <p:spPr>
          <a:xfrm>
            <a:off x="7205170" y="2353437"/>
            <a:ext cx="17652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ey 1 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99AE237A-D6EE-2B42-A5ED-4A0102F4B8CC}"/>
              </a:ext>
            </a:extLst>
          </p:cNvPr>
          <p:cNvSpPr txBox="1"/>
          <p:nvPr/>
        </p:nvSpPr>
        <p:spPr>
          <a:xfrm>
            <a:off x="7097005" y="4536303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eys 2, 3 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7E04ACBC-6304-1A41-AEFF-4D76CC5F0F8B}"/>
              </a:ext>
            </a:extLst>
          </p:cNvPr>
          <p:cNvSpPr txBox="1"/>
          <p:nvPr/>
        </p:nvSpPr>
        <p:spPr>
          <a:xfrm>
            <a:off x="2540084" y="4515624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eys 4, 5 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31A37FAF-7255-104C-BA2A-3121CA03C5D5}"/>
              </a:ext>
            </a:extLst>
          </p:cNvPr>
          <p:cNvSpPr txBox="1"/>
          <p:nvPr/>
        </p:nvSpPr>
        <p:spPr>
          <a:xfrm>
            <a:off x="2423420" y="3442950"/>
            <a:ext cx="16946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ey 6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2A5A497F-76C7-AD4F-9002-ABC70A1030B7}"/>
              </a:ext>
            </a:extLst>
          </p:cNvPr>
          <p:cNvSpPr txBox="1"/>
          <p:nvPr/>
        </p:nvSpPr>
        <p:spPr>
          <a:xfrm>
            <a:off x="6052394" y="1582098"/>
            <a:ext cx="19784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ey 7, 0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5B97CB6-9E61-144F-B995-15CBBA4B8206}"/>
              </a:ext>
            </a:extLst>
          </p:cNvPr>
          <p:cNvSpPr txBox="1"/>
          <p:nvPr/>
        </p:nvSpPr>
        <p:spPr>
          <a:xfrm>
            <a:off x="848692" y="2671401"/>
            <a:ext cx="2704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Identifiers/key space</a:t>
            </a:r>
          </a:p>
        </p:txBody>
      </p:sp>
    </p:spTree>
    <p:extLst>
      <p:ext uri="{BB962C8B-B14F-4D97-AF65-F5344CB8AC3E}">
        <p14:creationId xmlns:p14="http://schemas.microsoft.com/office/powerpoint/2010/main" val="4098798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Peer-to-Peer Systems</a:t>
            </a:r>
          </a:p>
          <a:p>
            <a:pPr marL="914400" lvl="1" indent="-514350"/>
            <a:r>
              <a:rPr lang="en-US" sz="2800" b="1" dirty="0"/>
              <a:t>Napster, Gnutella, BitTorrent, challenges</a:t>
            </a:r>
          </a:p>
          <a:p>
            <a:pPr marL="514350" indent="-514350"/>
            <a:endParaRPr lang="en-US" sz="3200" dirty="0"/>
          </a:p>
          <a:p>
            <a:pPr marL="514350" indent="-514350">
              <a:buFont typeface="+mj-lt"/>
              <a:buAutoNum type="arabicPeriod" startAt="2"/>
            </a:pPr>
            <a:r>
              <a:rPr lang="en-US" sz="3200" dirty="0"/>
              <a:t>Distributed Hash Tables</a:t>
            </a:r>
          </a:p>
          <a:p>
            <a:pPr marL="514350" indent="-514350">
              <a:buFont typeface="+mj-lt"/>
              <a:buAutoNum type="arabicPeriod" startAt="2"/>
            </a:pPr>
            <a:endParaRPr lang="en-US" sz="3200" dirty="0"/>
          </a:p>
          <a:p>
            <a:pPr marL="514350" indent="-514350">
              <a:buFont typeface="+mj-lt"/>
              <a:buAutoNum type="arabicPeriod" startAt="2"/>
            </a:pPr>
            <a:r>
              <a:rPr lang="en-US" sz="3200" dirty="0"/>
              <a:t>The Chord Lookup Service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21457760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Consistent hashing: basic lookup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1ABEEA25-DD31-BD4D-B0B0-29C9786A05C4}"/>
              </a:ext>
            </a:extLst>
          </p:cNvPr>
          <p:cNvSpPr>
            <a:spLocks noChangeAspect="1"/>
          </p:cNvSpPr>
          <p:nvPr/>
        </p:nvSpPr>
        <p:spPr>
          <a:xfrm>
            <a:off x="4361936" y="2113005"/>
            <a:ext cx="3060000" cy="30600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01437DA3-7C5A-E645-A9C3-0B1C87AA172B}"/>
              </a:ext>
            </a:extLst>
          </p:cNvPr>
          <p:cNvSpPr>
            <a:spLocks noChangeAspect="1"/>
          </p:cNvSpPr>
          <p:nvPr/>
        </p:nvSpPr>
        <p:spPr>
          <a:xfrm>
            <a:off x="5801936" y="202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250D5455-1B85-5F43-AF2F-98DC53085621}"/>
              </a:ext>
            </a:extLst>
          </p:cNvPr>
          <p:cNvSpPr>
            <a:spLocks noChangeAspect="1"/>
          </p:cNvSpPr>
          <p:nvPr/>
        </p:nvSpPr>
        <p:spPr>
          <a:xfrm>
            <a:off x="5801936" y="5093274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14B785F2-185F-3144-9E93-98364DBD20F2}"/>
              </a:ext>
            </a:extLst>
          </p:cNvPr>
          <p:cNvSpPr>
            <a:spLocks noChangeAspect="1"/>
          </p:cNvSpPr>
          <p:nvPr/>
        </p:nvSpPr>
        <p:spPr>
          <a:xfrm>
            <a:off x="733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26B51C68-E99E-3F43-B2EB-EEE4B77A6B78}"/>
              </a:ext>
            </a:extLst>
          </p:cNvPr>
          <p:cNvSpPr>
            <a:spLocks noChangeAspect="1"/>
          </p:cNvSpPr>
          <p:nvPr/>
        </p:nvSpPr>
        <p:spPr>
          <a:xfrm>
            <a:off x="4677471" y="2478898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22FA89CA-580C-7144-B0E1-9BFE6D11CB2F}"/>
              </a:ext>
            </a:extLst>
          </p:cNvPr>
          <p:cNvSpPr>
            <a:spLocks noChangeAspect="1"/>
          </p:cNvSpPr>
          <p:nvPr/>
        </p:nvSpPr>
        <p:spPr>
          <a:xfrm>
            <a:off x="6895530" y="4655821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B9311318-0625-FE4A-B687-7D7ECF02E542}"/>
              </a:ext>
            </a:extLst>
          </p:cNvPr>
          <p:cNvSpPr>
            <a:spLocks noChangeAspect="1"/>
          </p:cNvSpPr>
          <p:nvPr/>
        </p:nvSpPr>
        <p:spPr>
          <a:xfrm>
            <a:off x="427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0A48DC5C-94E9-BF42-B760-557C8CBA7541}"/>
              </a:ext>
            </a:extLst>
          </p:cNvPr>
          <p:cNvSpPr>
            <a:spLocks noChangeAspect="1"/>
          </p:cNvSpPr>
          <p:nvPr/>
        </p:nvSpPr>
        <p:spPr>
          <a:xfrm>
            <a:off x="6895886" y="2475433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BCB84245-DBD4-E143-9DB9-81C7142ED0F4}"/>
              </a:ext>
            </a:extLst>
          </p:cNvPr>
          <p:cNvSpPr>
            <a:spLocks noChangeAspect="1"/>
          </p:cNvSpPr>
          <p:nvPr/>
        </p:nvSpPr>
        <p:spPr>
          <a:xfrm>
            <a:off x="4665114" y="4586077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7" name="Text Box 10">
            <a:extLst>
              <a:ext uri="{FF2B5EF4-FFF2-40B4-BE49-F238E27FC236}">
                <a16:creationId xmlns:a16="http://schemas.microsoft.com/office/drawing/2014/main" id="{059291EB-0D61-5D4D-AC6E-4CEC59577E3C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66417" y="3137506"/>
            <a:ext cx="14510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+mn-lt"/>
              </a:rPr>
              <a:t>3-bit</a:t>
            </a:r>
          </a:p>
          <a:p>
            <a:pPr algn="ctr"/>
            <a:r>
              <a:rPr lang="en-US" sz="2400" dirty="0">
                <a:latin typeface="+mn-lt"/>
              </a:rPr>
              <a:t>ID space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AA10EA9-F607-CF47-8E9F-1BBE5778DCAD}"/>
              </a:ext>
            </a:extLst>
          </p:cNvPr>
          <p:cNvSpPr txBox="1"/>
          <p:nvPr/>
        </p:nvSpPr>
        <p:spPr>
          <a:xfrm>
            <a:off x="5728269" y="22115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0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0301B0AB-CC1A-DF44-B208-6212435C881F}"/>
              </a:ext>
            </a:extLst>
          </p:cNvPr>
          <p:cNvSpPr txBox="1"/>
          <p:nvPr/>
        </p:nvSpPr>
        <p:spPr>
          <a:xfrm>
            <a:off x="6658196" y="26239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89FFD20-6C6F-CD4B-8A2D-0672720E56B6}"/>
              </a:ext>
            </a:extLst>
          </p:cNvPr>
          <p:cNvSpPr txBox="1"/>
          <p:nvPr/>
        </p:nvSpPr>
        <p:spPr>
          <a:xfrm>
            <a:off x="6959602" y="346119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CC32EC0-9FA4-6D4A-BEF6-C3D739839D4A}"/>
              </a:ext>
            </a:extLst>
          </p:cNvPr>
          <p:cNvSpPr txBox="1"/>
          <p:nvPr/>
        </p:nvSpPr>
        <p:spPr>
          <a:xfrm>
            <a:off x="6578597" y="434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5C926E1C-0595-1D47-9132-084085E589A4}"/>
              </a:ext>
            </a:extLst>
          </p:cNvPr>
          <p:cNvSpPr txBox="1"/>
          <p:nvPr/>
        </p:nvSpPr>
        <p:spPr>
          <a:xfrm>
            <a:off x="5730276" y="470361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4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FD0B74E6-12CA-F941-AE59-D7E37E232D17}"/>
              </a:ext>
            </a:extLst>
          </p:cNvPr>
          <p:cNvSpPr txBox="1"/>
          <p:nvPr/>
        </p:nvSpPr>
        <p:spPr>
          <a:xfrm>
            <a:off x="4802872" y="425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5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2AE8FA62-D660-F74D-A488-AB34DEEF78E1}"/>
              </a:ext>
            </a:extLst>
          </p:cNvPr>
          <p:cNvSpPr txBox="1"/>
          <p:nvPr/>
        </p:nvSpPr>
        <p:spPr>
          <a:xfrm>
            <a:off x="4496936" y="344295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6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8D0E7BE2-1F1B-5340-AAB2-587266710FEA}"/>
              </a:ext>
            </a:extLst>
          </p:cNvPr>
          <p:cNvSpPr txBox="1"/>
          <p:nvPr/>
        </p:nvSpPr>
        <p:spPr>
          <a:xfrm>
            <a:off x="4824270" y="26203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7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2FD78E7A-DB94-AD47-AE99-A1533A78A8EF}"/>
              </a:ext>
            </a:extLst>
          </p:cNvPr>
          <p:cNvSpPr>
            <a:spLocks noChangeAspect="1"/>
          </p:cNvSpPr>
          <p:nvPr/>
        </p:nvSpPr>
        <p:spPr>
          <a:xfrm>
            <a:off x="5744155" y="195620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C36998DF-394F-EC42-8ACD-5A87D0783D1C}"/>
              </a:ext>
            </a:extLst>
          </p:cNvPr>
          <p:cNvSpPr>
            <a:spLocks noChangeAspect="1"/>
          </p:cNvSpPr>
          <p:nvPr/>
        </p:nvSpPr>
        <p:spPr>
          <a:xfrm>
            <a:off x="6841004" y="4592358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07C1FFE4-0E99-994B-9020-DBCBE672D527}"/>
              </a:ext>
            </a:extLst>
          </p:cNvPr>
          <p:cNvSpPr>
            <a:spLocks noChangeAspect="1"/>
          </p:cNvSpPr>
          <p:nvPr/>
        </p:nvSpPr>
        <p:spPr>
          <a:xfrm>
            <a:off x="6842338" y="240949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39DE63D4-AD1F-BB49-9018-5B5489AEE00A}"/>
              </a:ext>
            </a:extLst>
          </p:cNvPr>
          <p:cNvSpPr>
            <a:spLocks noChangeAspect="1"/>
          </p:cNvSpPr>
          <p:nvPr/>
        </p:nvSpPr>
        <p:spPr>
          <a:xfrm>
            <a:off x="4611114" y="453876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76640F25-DB82-8B45-9697-32E078C308B9}"/>
              </a:ext>
            </a:extLst>
          </p:cNvPr>
          <p:cNvSpPr>
            <a:spLocks noChangeAspect="1"/>
          </p:cNvSpPr>
          <p:nvPr/>
        </p:nvSpPr>
        <p:spPr>
          <a:xfrm>
            <a:off x="4218781" y="3499005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DA9BD745-1C41-B740-8854-122F73147AE7}"/>
              </a:ext>
            </a:extLst>
          </p:cNvPr>
          <p:cNvSpPr txBox="1"/>
          <p:nvPr/>
        </p:nvSpPr>
        <p:spPr>
          <a:xfrm>
            <a:off x="348670" y="1494539"/>
            <a:ext cx="39533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+mn-lt"/>
                <a:ea typeface="Arial" charset="0"/>
                <a:cs typeface="Arial" charset="0"/>
              </a:rPr>
              <a:t>Identifiers have m = 3 bits</a:t>
            </a:r>
          </a:p>
          <a:p>
            <a:pPr algn="l"/>
            <a:r>
              <a:rPr lang="en-US" sz="2400" dirty="0">
                <a:latin typeface="+mn-lt"/>
                <a:ea typeface="Arial" charset="0"/>
                <a:cs typeface="Arial" charset="0"/>
              </a:rPr>
              <a:t>K</a:t>
            </a:r>
            <a:r>
              <a:rPr lang="en-CN" sz="2400" dirty="0">
                <a:latin typeface="+mn-lt"/>
                <a:ea typeface="Arial" charset="0"/>
                <a:cs typeface="Arial" charset="0"/>
              </a:rPr>
              <a:t>ey space: [0, 2</a:t>
            </a:r>
            <a:r>
              <a:rPr lang="en-CN" sz="2400" baseline="30000" dirty="0">
                <a:latin typeface="+mn-lt"/>
                <a:ea typeface="Arial" charset="0"/>
                <a:cs typeface="Arial" charset="0"/>
              </a:rPr>
              <a:t>3</a:t>
            </a:r>
            <a:r>
              <a:rPr lang="en-CN" sz="2400" dirty="0">
                <a:latin typeface="+mn-lt"/>
                <a:ea typeface="Arial" charset="0"/>
                <a:cs typeface="Arial" charset="0"/>
              </a:rPr>
              <a:t>-1]</a:t>
            </a:r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0A7970FC-7F75-F94F-95E3-D11D6F16A202}"/>
              </a:ext>
            </a:extLst>
          </p:cNvPr>
          <p:cNvSpPr>
            <a:spLocks noChangeAspect="1"/>
          </p:cNvSpPr>
          <p:nvPr/>
        </p:nvSpPr>
        <p:spPr>
          <a:xfrm>
            <a:off x="492650" y="2781456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51648D23-6306-9C41-9AF1-04972A0A6BAA}"/>
              </a:ext>
            </a:extLst>
          </p:cNvPr>
          <p:cNvSpPr>
            <a:spLocks noChangeAspect="1"/>
          </p:cNvSpPr>
          <p:nvPr/>
        </p:nvSpPr>
        <p:spPr>
          <a:xfrm>
            <a:off x="437122" y="319092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5C4F2ACA-1F8C-BA4E-B1CF-DA3C4908984D}"/>
              </a:ext>
            </a:extLst>
          </p:cNvPr>
          <p:cNvSpPr txBox="1"/>
          <p:nvPr/>
        </p:nvSpPr>
        <p:spPr>
          <a:xfrm>
            <a:off x="848692" y="3119076"/>
            <a:ext cx="8274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+mn-lt"/>
                <a:ea typeface="Arial" charset="0"/>
                <a:cs typeface="Arial" charset="0"/>
              </a:rPr>
              <a:t>Node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FB9BB76B-E8CA-8E4F-A667-50D59C2D8553}"/>
              </a:ext>
            </a:extLst>
          </p:cNvPr>
          <p:cNvSpPr txBox="1"/>
          <p:nvPr/>
        </p:nvSpPr>
        <p:spPr>
          <a:xfrm>
            <a:off x="7205170" y="2353437"/>
            <a:ext cx="17652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+mn-lt"/>
                <a:ea typeface="Arial" charset="0"/>
                <a:cs typeface="Arial" charset="0"/>
              </a:rPr>
              <a:t>ey 1 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A2395C6A-C86C-CC40-9ACC-D30234FB23BA}"/>
              </a:ext>
            </a:extLst>
          </p:cNvPr>
          <p:cNvSpPr txBox="1"/>
          <p:nvPr/>
        </p:nvSpPr>
        <p:spPr>
          <a:xfrm>
            <a:off x="7097005" y="4536303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+mn-lt"/>
                <a:ea typeface="Arial" charset="0"/>
                <a:cs typeface="Arial" charset="0"/>
              </a:rPr>
              <a:t>eys 2, 3 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0EC9B22B-AAAE-9D47-AA5C-A5DD46F14FBC}"/>
              </a:ext>
            </a:extLst>
          </p:cNvPr>
          <p:cNvSpPr txBox="1"/>
          <p:nvPr/>
        </p:nvSpPr>
        <p:spPr>
          <a:xfrm>
            <a:off x="2540084" y="4515624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+mn-lt"/>
                <a:ea typeface="Arial" charset="0"/>
                <a:cs typeface="Arial" charset="0"/>
              </a:rPr>
              <a:t>eys 4, 5 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592BB6B4-4764-DA44-8B3C-DE2EE1E1EA25}"/>
              </a:ext>
            </a:extLst>
          </p:cNvPr>
          <p:cNvSpPr txBox="1"/>
          <p:nvPr/>
        </p:nvSpPr>
        <p:spPr>
          <a:xfrm>
            <a:off x="2423420" y="3442950"/>
            <a:ext cx="16946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+mn-lt"/>
                <a:ea typeface="Arial" charset="0"/>
                <a:cs typeface="Arial" charset="0"/>
              </a:rPr>
              <a:t>ey 6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705D44E7-7DAE-2D4F-A36B-A58D91895456}"/>
              </a:ext>
            </a:extLst>
          </p:cNvPr>
          <p:cNvSpPr txBox="1"/>
          <p:nvPr/>
        </p:nvSpPr>
        <p:spPr>
          <a:xfrm>
            <a:off x="6052394" y="1582098"/>
            <a:ext cx="19784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+mn-lt"/>
                <a:ea typeface="Arial" charset="0"/>
                <a:cs typeface="Arial" charset="0"/>
              </a:rPr>
              <a:t>ey 7, 0</a:t>
            </a:r>
          </a:p>
        </p:txBody>
      </p:sp>
      <p:cxnSp>
        <p:nvCxnSpPr>
          <p:cNvPr id="104" name="Straight Arrow Connector 103">
            <a:extLst>
              <a:ext uri="{FF2B5EF4-FFF2-40B4-BE49-F238E27FC236}">
                <a16:creationId xmlns:a16="http://schemas.microsoft.com/office/drawing/2014/main" id="{2545018D-9442-664A-8E22-3B6B67FD04C3}"/>
              </a:ext>
            </a:extLst>
          </p:cNvPr>
          <p:cNvCxnSpPr>
            <a:cxnSpLocks/>
          </p:cNvCxnSpPr>
          <p:nvPr/>
        </p:nvCxnSpPr>
        <p:spPr>
          <a:xfrm flipH="1" flipV="1">
            <a:off x="5004486" y="4701805"/>
            <a:ext cx="1776306" cy="1"/>
          </a:xfrm>
          <a:prstGeom prst="straightConnector1">
            <a:avLst/>
          </a:prstGeom>
          <a:ln>
            <a:solidFill>
              <a:srgbClr val="009900"/>
            </a:solidFill>
            <a:prstDash val="dash"/>
            <a:tailEnd type="triangl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132E7AF4-91B1-B94E-B88A-0F0A9CFFFF35}"/>
              </a:ext>
            </a:extLst>
          </p:cNvPr>
          <p:cNvCxnSpPr>
            <a:cxnSpLocks/>
          </p:cNvCxnSpPr>
          <p:nvPr/>
        </p:nvCxnSpPr>
        <p:spPr>
          <a:xfrm flipH="1" flipV="1">
            <a:off x="4496936" y="3889806"/>
            <a:ext cx="231628" cy="579676"/>
          </a:xfrm>
          <a:prstGeom prst="straightConnector1">
            <a:avLst/>
          </a:prstGeom>
          <a:ln>
            <a:solidFill>
              <a:srgbClr val="009900"/>
            </a:solidFill>
            <a:prstDash val="dash"/>
            <a:tailEnd type="triangl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B228972D-1983-DE41-B01E-92BED084E256}"/>
              </a:ext>
            </a:extLst>
          </p:cNvPr>
          <p:cNvCxnSpPr>
            <a:cxnSpLocks/>
          </p:cNvCxnSpPr>
          <p:nvPr/>
        </p:nvCxnSpPr>
        <p:spPr>
          <a:xfrm flipV="1">
            <a:off x="4509147" y="2273589"/>
            <a:ext cx="1146121" cy="1071346"/>
          </a:xfrm>
          <a:prstGeom prst="straightConnector1">
            <a:avLst/>
          </a:prstGeom>
          <a:ln>
            <a:solidFill>
              <a:srgbClr val="009900"/>
            </a:solidFill>
            <a:prstDash val="dash"/>
            <a:tailEnd type="triangl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86097133-6988-9A46-989F-01E27CA288A6}"/>
              </a:ext>
            </a:extLst>
          </p:cNvPr>
          <p:cNvCxnSpPr>
            <a:cxnSpLocks/>
          </p:cNvCxnSpPr>
          <p:nvPr/>
        </p:nvCxnSpPr>
        <p:spPr>
          <a:xfrm>
            <a:off x="6111784" y="2299236"/>
            <a:ext cx="846912" cy="2125311"/>
          </a:xfrm>
          <a:prstGeom prst="straightConnector1">
            <a:avLst/>
          </a:prstGeom>
          <a:ln>
            <a:solidFill>
              <a:srgbClr val="009900"/>
            </a:solidFill>
            <a:prstDash val="solid"/>
            <a:tailEnd type="triangl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8" name="TextBox 107">
            <a:extLst>
              <a:ext uri="{FF2B5EF4-FFF2-40B4-BE49-F238E27FC236}">
                <a16:creationId xmlns:a16="http://schemas.microsoft.com/office/drawing/2014/main" id="{87E29DB9-3947-7840-A227-4665F23FA4BC}"/>
              </a:ext>
            </a:extLst>
          </p:cNvPr>
          <p:cNvSpPr txBox="1"/>
          <p:nvPr/>
        </p:nvSpPr>
        <p:spPr>
          <a:xfrm>
            <a:off x="5439734" y="4317524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1800" b="0" dirty="0">
                <a:solidFill>
                  <a:srgbClr val="009900"/>
                </a:solidFill>
                <a:latin typeface="+mn-lt"/>
                <a:ea typeface="Arial" charset="0"/>
                <a:cs typeface="Arial" charset="0"/>
              </a:rPr>
              <a:t>Key 1 ?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183E45E5-17B3-9D4F-852F-883C2330E327}"/>
              </a:ext>
            </a:extLst>
          </p:cNvPr>
          <p:cNvSpPr txBox="1"/>
          <p:nvPr/>
        </p:nvSpPr>
        <p:spPr>
          <a:xfrm>
            <a:off x="6491711" y="3074700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009900"/>
                </a:solidFill>
                <a:latin typeface="+mn-lt"/>
                <a:ea typeface="Arial" charset="0"/>
                <a:cs typeface="Arial" charset="0"/>
              </a:rPr>
              <a:t>A</a:t>
            </a:r>
            <a:r>
              <a:rPr lang="en-CN" sz="1800" b="0" dirty="0">
                <a:solidFill>
                  <a:srgbClr val="009900"/>
                </a:solidFill>
                <a:latin typeface="+mn-lt"/>
                <a:ea typeface="Arial" charset="0"/>
                <a:cs typeface="Arial" charset="0"/>
              </a:rPr>
              <a:t>t Node 1</a:t>
            </a:r>
          </a:p>
        </p:txBody>
      </p:sp>
      <p:sp>
        <p:nvSpPr>
          <p:cNvPr id="110" name="Rounded Rectangular Callout 109">
            <a:extLst>
              <a:ext uri="{FF2B5EF4-FFF2-40B4-BE49-F238E27FC236}">
                <a16:creationId xmlns:a16="http://schemas.microsoft.com/office/drawing/2014/main" id="{CE9D561D-6237-2C4D-9CAE-9DFFAF139150}"/>
              </a:ext>
            </a:extLst>
          </p:cNvPr>
          <p:cNvSpPr/>
          <p:nvPr/>
        </p:nvSpPr>
        <p:spPr>
          <a:xfrm>
            <a:off x="6688629" y="5296435"/>
            <a:ext cx="2281768" cy="556437"/>
          </a:xfrm>
          <a:prstGeom prst="wedgeRoundRectCallout">
            <a:avLst>
              <a:gd name="adj1" fmla="val -37050"/>
              <a:gd name="adj2" fmla="val -122370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Look up key 1</a:t>
            </a:r>
          </a:p>
        </p:txBody>
      </p: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4821BD7C-6955-494A-8C1A-427DC4BE8798}"/>
              </a:ext>
            </a:extLst>
          </p:cNvPr>
          <p:cNvCxnSpPr>
            <a:cxnSpLocks/>
          </p:cNvCxnSpPr>
          <p:nvPr/>
        </p:nvCxnSpPr>
        <p:spPr>
          <a:xfrm>
            <a:off x="423895" y="3939343"/>
            <a:ext cx="424797" cy="0"/>
          </a:xfrm>
          <a:prstGeom prst="straightConnector1">
            <a:avLst/>
          </a:prstGeom>
          <a:ln>
            <a:solidFill>
              <a:srgbClr val="009900"/>
            </a:solidFill>
            <a:prstDash val="dash"/>
            <a:tailEnd type="triangl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2" name="TextBox 111">
            <a:extLst>
              <a:ext uri="{FF2B5EF4-FFF2-40B4-BE49-F238E27FC236}">
                <a16:creationId xmlns:a16="http://schemas.microsoft.com/office/drawing/2014/main" id="{826EF4E8-48E4-3342-AB58-CE2425563888}"/>
              </a:ext>
            </a:extLst>
          </p:cNvPr>
          <p:cNvSpPr txBox="1"/>
          <p:nvPr/>
        </p:nvSpPr>
        <p:spPr>
          <a:xfrm>
            <a:off x="847290" y="3614560"/>
            <a:ext cx="15536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+mn-lt"/>
                <a:ea typeface="Arial" charset="0"/>
                <a:cs typeface="Arial" charset="0"/>
              </a:rPr>
              <a:t>Successor </a:t>
            </a:r>
          </a:p>
          <a:p>
            <a:pPr algn="l"/>
            <a:r>
              <a:rPr lang="en-CN" dirty="0">
                <a:latin typeface="+mn-lt"/>
                <a:ea typeface="Arial" charset="0"/>
                <a:cs typeface="Arial" charset="0"/>
              </a:rPr>
              <a:t>pointer</a:t>
            </a:r>
          </a:p>
        </p:txBody>
      </p:sp>
      <p:sp>
        <p:nvSpPr>
          <p:cNvPr id="113" name="Text Box 16">
            <a:extLst>
              <a:ext uri="{FF2B5EF4-FFF2-40B4-BE49-F238E27FC236}">
                <a16:creationId xmlns:a16="http://schemas.microsoft.com/office/drawing/2014/main" id="{2E1F9C85-315F-1347-ACFF-3D4002A0F5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1186" y="5797652"/>
            <a:ext cx="3801500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  <a:latin typeface="Arial" charset="0"/>
              </a:rPr>
              <a:t>O(N)</a:t>
            </a:r>
            <a:r>
              <a:rPr lang="en-US" sz="2400" b="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400" b="0" dirty="0">
                <a:latin typeface="+mn-lt"/>
              </a:rPr>
              <a:t>messages and hops!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6C99ED8D-BF66-A441-B7EF-41934C9F4088}"/>
              </a:ext>
            </a:extLst>
          </p:cNvPr>
          <p:cNvSpPr txBox="1"/>
          <p:nvPr/>
        </p:nvSpPr>
        <p:spPr>
          <a:xfrm>
            <a:off x="848692" y="2671401"/>
            <a:ext cx="2704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+mn-lt"/>
                <a:ea typeface="Arial" charset="0"/>
                <a:cs typeface="Arial" charset="0"/>
              </a:rPr>
              <a:t>Identifiers/key space</a:t>
            </a:r>
          </a:p>
        </p:txBody>
      </p:sp>
    </p:spTree>
    <p:extLst>
      <p:ext uri="{BB962C8B-B14F-4D97-AF65-F5344CB8AC3E}">
        <p14:creationId xmlns:p14="http://schemas.microsoft.com/office/powerpoint/2010/main" val="2568536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/>
      <p:bldP spid="109" grpId="0"/>
      <p:bldP spid="11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133A0-2871-4249-B073-AEF2B6B0FC15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Simple lookup algorithm</a:t>
            </a:r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562100"/>
            <a:ext cx="8534400" cy="4533900"/>
          </a:xfrm>
        </p:spPr>
        <p:txBody>
          <a:bodyPr/>
          <a:lstStyle/>
          <a:p>
            <a:pPr>
              <a:buFontTx/>
              <a:buNone/>
            </a:pPr>
            <a:r>
              <a:rPr lang="en-US" sz="3200" b="1" spc="-300" dirty="0">
                <a:latin typeface="Courier" charset="0"/>
                <a:ea typeface="Courier" charset="0"/>
                <a:cs typeface="Courier" charset="0"/>
              </a:rPr>
              <a:t>Lookup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(key-id)</a:t>
            </a:r>
            <a:endParaRPr lang="en-US" sz="3200" i="1" spc="-300" dirty="0">
              <a:latin typeface="Courier" charset="0"/>
              <a:ea typeface="Courier" charset="0"/>
              <a:cs typeface="Courier" charset="0"/>
            </a:endParaRPr>
          </a:p>
          <a:p>
            <a:pPr>
              <a:buFontTx/>
              <a:buNone/>
            </a:pP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	</a:t>
            </a:r>
            <a:r>
              <a:rPr lang="en-US" sz="3200" spc="-300" dirty="0" err="1">
                <a:latin typeface="Courier" charset="0"/>
                <a:ea typeface="Courier" charset="0"/>
                <a:cs typeface="Courier" charset="0"/>
              </a:rPr>
              <a:t>succ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  <a:sym typeface="Wingdings"/>
              </a:rPr>
              <a:t>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my successor</a:t>
            </a:r>
          </a:p>
          <a:p>
            <a:pPr>
              <a:buFontTx/>
              <a:buNone/>
            </a:pP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	</a:t>
            </a:r>
            <a:r>
              <a:rPr lang="en-US" sz="3200" b="1" spc="-300" dirty="0">
                <a:latin typeface="Courier" charset="0"/>
                <a:ea typeface="Courier" charset="0"/>
                <a:cs typeface="Courier" charset="0"/>
              </a:rPr>
              <a:t>if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my-id 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  <a:sym typeface="Symbol" charset="0"/>
              </a:rPr>
              <a:t>&lt;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3200" spc="-300" dirty="0" err="1">
                <a:latin typeface="Courier" charset="0"/>
                <a:ea typeface="Courier" charset="0"/>
                <a:cs typeface="Courier" charset="0"/>
              </a:rPr>
              <a:t>succ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  <a:sym typeface="Symbol" charset="0"/>
              </a:rPr>
              <a:t>&lt;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key-id </a:t>
            </a:r>
            <a:r>
              <a:rPr lang="en-US" sz="3200" i="1" spc="-300" dirty="0">
                <a:latin typeface="Times New Roman"/>
                <a:cs typeface="Times New Roman"/>
              </a:rPr>
              <a:t>// next hop</a:t>
            </a:r>
          </a:p>
          <a:p>
            <a:pPr>
              <a:buFontTx/>
              <a:buNone/>
            </a:pP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		 call Lookup(key-id) on </a:t>
            </a:r>
            <a:r>
              <a:rPr lang="en-US" sz="3200" spc="-300" dirty="0" err="1">
                <a:latin typeface="Courier" charset="0"/>
                <a:ea typeface="Courier" charset="0"/>
                <a:cs typeface="Courier" charset="0"/>
              </a:rPr>
              <a:t>succ</a:t>
            </a:r>
            <a:endParaRPr lang="en-US" sz="3200" i="1" spc="-300" dirty="0">
              <a:latin typeface="Courier" charset="0"/>
              <a:ea typeface="Courier" charset="0"/>
              <a:cs typeface="Courier" charset="0"/>
            </a:endParaRPr>
          </a:p>
          <a:p>
            <a:pPr>
              <a:buFontTx/>
              <a:buNone/>
            </a:pP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	</a:t>
            </a:r>
            <a:r>
              <a:rPr lang="en-US" sz="3200" b="1" spc="-300" dirty="0">
                <a:latin typeface="Courier" charset="0"/>
                <a:ea typeface="Courier" charset="0"/>
                <a:cs typeface="Courier" charset="0"/>
              </a:rPr>
              <a:t>else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  </a:t>
            </a:r>
            <a:r>
              <a:rPr lang="en-US" sz="3200" spc="-300" dirty="0"/>
              <a:t>  					</a:t>
            </a:r>
            <a:r>
              <a:rPr lang="en-US" sz="3200" i="1" spc="-300" dirty="0">
                <a:latin typeface="Times New Roman"/>
                <a:cs typeface="Times New Roman"/>
              </a:rPr>
              <a:t>// done</a:t>
            </a:r>
          </a:p>
          <a:p>
            <a:pPr>
              <a:buFontTx/>
              <a:buNone/>
            </a:pP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  </a:t>
            </a:r>
            <a:r>
              <a:rPr lang="en-US" sz="3200" b="1" spc="-300" dirty="0">
                <a:latin typeface="Courier" charset="0"/>
                <a:ea typeface="Courier" charset="0"/>
                <a:cs typeface="Courier" charset="0"/>
              </a:rPr>
              <a:t>return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3200" spc="-300" dirty="0" err="1">
                <a:latin typeface="Courier" charset="0"/>
                <a:ea typeface="Courier" charset="0"/>
                <a:cs typeface="Courier" charset="0"/>
              </a:rPr>
              <a:t>succ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	  	</a:t>
            </a:r>
            <a:r>
              <a:rPr lang="en-US" sz="2800" dirty="0">
                <a:latin typeface="Courier" charset="0"/>
                <a:ea typeface="Courier" charset="0"/>
                <a:cs typeface="Courier" charset="0"/>
              </a:rPr>
              <a:t>	</a:t>
            </a:r>
            <a:endParaRPr lang="en-US" sz="2800" i="1" dirty="0">
              <a:latin typeface="Courier" charset="0"/>
              <a:ea typeface="Courier" charset="0"/>
              <a:cs typeface="Courier" charset="0"/>
            </a:endParaRPr>
          </a:p>
          <a:p>
            <a:pPr>
              <a:buFontTx/>
              <a:buNone/>
            </a:pPr>
            <a:endParaRPr lang="en-US" sz="2800" i="1" dirty="0">
              <a:latin typeface="Times New Roman" charset="0"/>
            </a:endParaRPr>
          </a:p>
          <a:p>
            <a:r>
              <a:rPr lang="en-US" sz="3200" b="1" dirty="0">
                <a:solidFill>
                  <a:schemeClr val="accent3">
                    <a:lumMod val="50000"/>
                  </a:schemeClr>
                </a:solidFill>
              </a:rPr>
              <a:t>Correctness</a:t>
            </a:r>
            <a:r>
              <a:rPr lang="en-US" sz="32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3200" dirty="0"/>
              <a:t>depends only on </a:t>
            </a:r>
            <a:r>
              <a:rPr lang="en-US" sz="3200" b="1" dirty="0"/>
              <a:t>successors</a:t>
            </a:r>
            <a:r>
              <a:rPr lang="en-US" sz="32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8320776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Chord: finger tables</a:t>
            </a: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EA9A021-EF76-2947-AB94-1486E8175E47}"/>
              </a:ext>
            </a:extLst>
          </p:cNvPr>
          <p:cNvSpPr>
            <a:spLocks noChangeAspect="1"/>
          </p:cNvSpPr>
          <p:nvPr/>
        </p:nvSpPr>
        <p:spPr>
          <a:xfrm>
            <a:off x="1715840" y="2113005"/>
            <a:ext cx="3060000" cy="30600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6A8C82F1-1932-994B-8F18-AAC63DF36B5A}"/>
              </a:ext>
            </a:extLst>
          </p:cNvPr>
          <p:cNvSpPr>
            <a:spLocks noChangeAspect="1"/>
          </p:cNvSpPr>
          <p:nvPr/>
        </p:nvSpPr>
        <p:spPr>
          <a:xfrm>
            <a:off x="3155840" y="202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96E673E5-DB80-374E-9F1F-0112D3281C16}"/>
              </a:ext>
            </a:extLst>
          </p:cNvPr>
          <p:cNvSpPr>
            <a:spLocks noChangeAspect="1"/>
          </p:cNvSpPr>
          <p:nvPr/>
        </p:nvSpPr>
        <p:spPr>
          <a:xfrm>
            <a:off x="3155840" y="5093274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1062EF17-D058-0E4D-8EB8-9AA422827799}"/>
              </a:ext>
            </a:extLst>
          </p:cNvPr>
          <p:cNvSpPr>
            <a:spLocks noChangeAspect="1"/>
          </p:cNvSpPr>
          <p:nvPr/>
        </p:nvSpPr>
        <p:spPr>
          <a:xfrm>
            <a:off x="4685840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8EC70267-D787-5B45-A6D4-6EF89E2E3EC7}"/>
              </a:ext>
            </a:extLst>
          </p:cNvPr>
          <p:cNvSpPr>
            <a:spLocks noChangeAspect="1"/>
          </p:cNvSpPr>
          <p:nvPr/>
        </p:nvSpPr>
        <p:spPr>
          <a:xfrm>
            <a:off x="2031375" y="2478898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30AE7272-6413-9E49-A0AC-AD12B8927D46}"/>
              </a:ext>
            </a:extLst>
          </p:cNvPr>
          <p:cNvSpPr>
            <a:spLocks noChangeAspect="1"/>
          </p:cNvSpPr>
          <p:nvPr/>
        </p:nvSpPr>
        <p:spPr>
          <a:xfrm>
            <a:off x="4249434" y="4655821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14803097-6C5A-7948-AE3A-6B6807A344A5}"/>
              </a:ext>
            </a:extLst>
          </p:cNvPr>
          <p:cNvSpPr>
            <a:spLocks noChangeAspect="1"/>
          </p:cNvSpPr>
          <p:nvPr/>
        </p:nvSpPr>
        <p:spPr>
          <a:xfrm>
            <a:off x="1625840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96BD6666-3673-3F49-A2F6-5992829DF2E1}"/>
              </a:ext>
            </a:extLst>
          </p:cNvPr>
          <p:cNvSpPr>
            <a:spLocks noChangeAspect="1"/>
          </p:cNvSpPr>
          <p:nvPr/>
        </p:nvSpPr>
        <p:spPr>
          <a:xfrm>
            <a:off x="4249790" y="2475433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FC6116C4-F6B3-4142-9B15-7240D0F2B748}"/>
              </a:ext>
            </a:extLst>
          </p:cNvPr>
          <p:cNvSpPr>
            <a:spLocks noChangeAspect="1"/>
          </p:cNvSpPr>
          <p:nvPr/>
        </p:nvSpPr>
        <p:spPr>
          <a:xfrm>
            <a:off x="2019018" y="4586077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61" name="Text Box 10">
            <a:extLst>
              <a:ext uri="{FF2B5EF4-FFF2-40B4-BE49-F238E27FC236}">
                <a16:creationId xmlns:a16="http://schemas.microsoft.com/office/drawing/2014/main" id="{C4D76A23-46AA-1044-8000-1B39C8BADCF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520321" y="3137506"/>
            <a:ext cx="14510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+mn-lt"/>
              </a:rPr>
              <a:t>3-bit</a:t>
            </a:r>
          </a:p>
          <a:p>
            <a:pPr algn="ctr"/>
            <a:r>
              <a:rPr lang="en-US" sz="2400" dirty="0">
                <a:latin typeface="+mn-lt"/>
              </a:rPr>
              <a:t>ID space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342D770E-6F49-774F-8320-3F07D7889550}"/>
              </a:ext>
            </a:extLst>
          </p:cNvPr>
          <p:cNvSpPr txBox="1"/>
          <p:nvPr/>
        </p:nvSpPr>
        <p:spPr>
          <a:xfrm>
            <a:off x="3082173" y="22115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0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04B974E-5171-4C49-9FC4-B177A6ABB977}"/>
              </a:ext>
            </a:extLst>
          </p:cNvPr>
          <p:cNvSpPr txBox="1"/>
          <p:nvPr/>
        </p:nvSpPr>
        <p:spPr>
          <a:xfrm>
            <a:off x="4012100" y="26239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3945A3DF-93B1-7549-9E4B-6EA1BBECCCD3}"/>
              </a:ext>
            </a:extLst>
          </p:cNvPr>
          <p:cNvSpPr txBox="1"/>
          <p:nvPr/>
        </p:nvSpPr>
        <p:spPr>
          <a:xfrm>
            <a:off x="4313506" y="346119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C405D91A-E307-F546-990A-3E083E42C85A}"/>
              </a:ext>
            </a:extLst>
          </p:cNvPr>
          <p:cNvSpPr txBox="1"/>
          <p:nvPr/>
        </p:nvSpPr>
        <p:spPr>
          <a:xfrm>
            <a:off x="3932501" y="434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FC48CB5-923F-504F-9FEB-FDAA3B4F5677}"/>
              </a:ext>
            </a:extLst>
          </p:cNvPr>
          <p:cNvSpPr txBox="1"/>
          <p:nvPr/>
        </p:nvSpPr>
        <p:spPr>
          <a:xfrm>
            <a:off x="3084180" y="470361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4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6BA67BFE-E400-8E40-A766-4D7396B4C603}"/>
              </a:ext>
            </a:extLst>
          </p:cNvPr>
          <p:cNvSpPr txBox="1"/>
          <p:nvPr/>
        </p:nvSpPr>
        <p:spPr>
          <a:xfrm>
            <a:off x="2156776" y="425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5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7706FB44-D261-794C-980A-50309A50A7BA}"/>
              </a:ext>
            </a:extLst>
          </p:cNvPr>
          <p:cNvSpPr txBox="1"/>
          <p:nvPr/>
        </p:nvSpPr>
        <p:spPr>
          <a:xfrm>
            <a:off x="1850840" y="344295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6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BDB58654-14EB-C244-81E4-1A518B6F4872}"/>
              </a:ext>
            </a:extLst>
          </p:cNvPr>
          <p:cNvSpPr txBox="1"/>
          <p:nvPr/>
        </p:nvSpPr>
        <p:spPr>
          <a:xfrm>
            <a:off x="2178174" y="26203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7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0AD9F45-19FA-AF42-9407-C91A84C7F00C}"/>
              </a:ext>
            </a:extLst>
          </p:cNvPr>
          <p:cNvSpPr>
            <a:spLocks noChangeAspect="1"/>
          </p:cNvSpPr>
          <p:nvPr/>
        </p:nvSpPr>
        <p:spPr>
          <a:xfrm>
            <a:off x="3098059" y="195620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1B89C122-2AE2-8D45-A04A-52367451BC9F}"/>
              </a:ext>
            </a:extLst>
          </p:cNvPr>
          <p:cNvSpPr>
            <a:spLocks noChangeAspect="1"/>
          </p:cNvSpPr>
          <p:nvPr/>
        </p:nvSpPr>
        <p:spPr>
          <a:xfrm>
            <a:off x="4194908" y="4592358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38299529-D251-4A4E-A63B-E55B4218C024}"/>
              </a:ext>
            </a:extLst>
          </p:cNvPr>
          <p:cNvSpPr>
            <a:spLocks noChangeAspect="1"/>
          </p:cNvSpPr>
          <p:nvPr/>
        </p:nvSpPr>
        <p:spPr>
          <a:xfrm>
            <a:off x="4196242" y="240949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90B49787-908A-0845-95E0-4715AFDC0002}"/>
              </a:ext>
            </a:extLst>
          </p:cNvPr>
          <p:cNvSpPr>
            <a:spLocks noChangeAspect="1"/>
          </p:cNvSpPr>
          <p:nvPr/>
        </p:nvSpPr>
        <p:spPr>
          <a:xfrm>
            <a:off x="1965018" y="453876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FFD4F0F6-4D30-8E4C-80DB-3FBCA008C60A}"/>
              </a:ext>
            </a:extLst>
          </p:cNvPr>
          <p:cNvSpPr>
            <a:spLocks noChangeAspect="1"/>
          </p:cNvSpPr>
          <p:nvPr/>
        </p:nvSpPr>
        <p:spPr>
          <a:xfrm>
            <a:off x="1572685" y="3499005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3F460F66-E605-F64E-AB3B-D85D4E057545}"/>
              </a:ext>
            </a:extLst>
          </p:cNvPr>
          <p:cNvSpPr txBox="1"/>
          <p:nvPr/>
        </p:nvSpPr>
        <p:spPr>
          <a:xfrm>
            <a:off x="348670" y="1494539"/>
            <a:ext cx="39533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Arial" charset="0"/>
                <a:ea typeface="Arial" charset="0"/>
                <a:cs typeface="Arial" charset="0"/>
              </a:rPr>
              <a:t>Identifiers have </a:t>
            </a:r>
            <a:r>
              <a:rPr lang="en-CN" sz="24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m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 = </a:t>
            </a:r>
            <a:r>
              <a:rPr lang="en-CN" sz="2400">
                <a:latin typeface="Arial" charset="0"/>
                <a:ea typeface="Arial" charset="0"/>
                <a:cs typeface="Arial" charset="0"/>
              </a:rPr>
              <a:t>3 bits</a:t>
            </a:r>
            <a:endParaRPr lang="en-CN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B91E0177-8120-EA4D-8951-7713F51F9B94}"/>
              </a:ext>
            </a:extLst>
          </p:cNvPr>
          <p:cNvSpPr txBox="1"/>
          <p:nvPr/>
        </p:nvSpPr>
        <p:spPr>
          <a:xfrm>
            <a:off x="344626" y="5363461"/>
            <a:ext cx="40623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CN" sz="2400" dirty="0">
                <a:latin typeface="Arial" charset="0"/>
                <a:ea typeface="Arial" charset="0"/>
                <a:cs typeface="Arial" charset="0"/>
              </a:rPr>
              <a:t>Each node keeps </a:t>
            </a:r>
            <a:r>
              <a:rPr lang="en-CN" sz="24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m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 states</a:t>
            </a:r>
          </a:p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Key space </a:t>
            </a:r>
            <a:r>
              <a:rPr lang="en-US" sz="2400" dirty="0">
                <a:latin typeface="Arial" charset="0"/>
                <a:ea typeface="Arial" charset="0"/>
                <a:cs typeface="Arial" charset="0"/>
                <a:sym typeface="Wingdings" pitchFamily="2" charset="2"/>
              </a:rPr>
              <a:t> </a:t>
            </a:r>
            <a:r>
              <a:rPr lang="en-US" sz="24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  <a:sym typeface="Wingdings" pitchFamily="2" charset="2"/>
              </a:rPr>
              <a:t>m</a:t>
            </a:r>
            <a:r>
              <a:rPr lang="en-US" sz="2400" dirty="0">
                <a:latin typeface="Arial" charset="0"/>
                <a:ea typeface="Arial" charset="0"/>
                <a:cs typeface="Arial" charset="0"/>
                <a:sym typeface="Wingdings" pitchFamily="2" charset="2"/>
              </a:rPr>
              <a:t> ranges via</a:t>
            </a:r>
          </a:p>
          <a:p>
            <a:pPr algn="l"/>
            <a:r>
              <a:rPr lang="en-US" sz="24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(N</a:t>
            </a:r>
            <a:r>
              <a:rPr lang="en-CN" sz="24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+2</a:t>
            </a:r>
            <a:r>
              <a:rPr lang="en-CN" sz="2400" baseline="300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k-1</a:t>
            </a:r>
            <a:r>
              <a:rPr lang="en-CN" sz="24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) mod 2</a:t>
            </a:r>
            <a:r>
              <a:rPr lang="en-CN" sz="2400" baseline="300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m</a:t>
            </a:r>
            <a:r>
              <a:rPr lang="en-CN" sz="24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, 1&lt;=k</a:t>
            </a:r>
            <a:r>
              <a:rPr lang="en-CN" sz="240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&lt;=m</a:t>
            </a:r>
            <a:endParaRPr lang="en-CN" sz="2400" dirty="0">
              <a:solidFill>
                <a:srgbClr val="0099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0" name="Rounded Rectangular Callout 79">
            <a:extLst>
              <a:ext uri="{FF2B5EF4-FFF2-40B4-BE49-F238E27FC236}">
                <a16:creationId xmlns:a16="http://schemas.microsoft.com/office/drawing/2014/main" id="{067D62DD-4B59-554D-91AB-54171B624893}"/>
              </a:ext>
            </a:extLst>
          </p:cNvPr>
          <p:cNvSpPr/>
          <p:nvPr/>
        </p:nvSpPr>
        <p:spPr>
          <a:xfrm>
            <a:off x="5213665" y="1702236"/>
            <a:ext cx="2214496" cy="1367732"/>
          </a:xfrm>
          <a:prstGeom prst="wedgeRoundRectCallout">
            <a:avLst>
              <a:gd name="adj1" fmla="val -81880"/>
              <a:gd name="adj2" fmla="val 11778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srgbClr val="009900"/>
                </a:solidFill>
                <a:ea typeface="Courier" charset="0"/>
                <a:cs typeface="Courier" charset="0"/>
              </a:rPr>
              <a:t>2</a:t>
            </a:r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, [2,3), node 3</a:t>
            </a:r>
          </a:p>
          <a:p>
            <a:pPr lvl="0"/>
            <a:r>
              <a:rPr lang="en-US" dirty="0">
                <a:solidFill>
                  <a:srgbClr val="009900"/>
                </a:solidFill>
                <a:ea typeface="Courier" charset="0"/>
                <a:cs typeface="Courier" charset="0"/>
              </a:rPr>
              <a:t>3</a:t>
            </a:r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, [3,5), node 3</a:t>
            </a:r>
          </a:p>
          <a:p>
            <a:pPr lvl="0"/>
            <a:r>
              <a:rPr lang="en-US" dirty="0">
                <a:solidFill>
                  <a:srgbClr val="009900"/>
                </a:solidFill>
                <a:ea typeface="Courier" charset="0"/>
                <a:cs typeface="Courier" charset="0"/>
              </a:rPr>
              <a:t>5</a:t>
            </a:r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, [5,1), node 5</a:t>
            </a:r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E4AAD834-02AF-234D-8096-30123B068E67}"/>
              </a:ext>
            </a:extLst>
          </p:cNvPr>
          <p:cNvCxnSpPr>
            <a:cxnSpLocks/>
          </p:cNvCxnSpPr>
          <p:nvPr/>
        </p:nvCxnSpPr>
        <p:spPr>
          <a:xfrm flipH="1">
            <a:off x="5336369" y="2961456"/>
            <a:ext cx="141582" cy="771549"/>
          </a:xfrm>
          <a:prstGeom prst="straightConnector1">
            <a:avLst/>
          </a:prstGeom>
          <a:ln>
            <a:prstDash val="sysDash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CDD0034F-1C24-C241-BEAD-E6697E502787}"/>
              </a:ext>
            </a:extLst>
          </p:cNvPr>
          <p:cNvSpPr txBox="1"/>
          <p:nvPr/>
        </p:nvSpPr>
        <p:spPr>
          <a:xfrm>
            <a:off x="4702475" y="3754922"/>
            <a:ext cx="15247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Arial" charset="0"/>
                <a:cs typeface="Arial" charset="0"/>
              </a:rPr>
              <a:t>Separators</a:t>
            </a:r>
            <a:endParaRPr lang="en-CN" dirty="0">
              <a:latin typeface="+mn-lt"/>
              <a:ea typeface="Arial" charset="0"/>
              <a:cs typeface="Arial" charset="0"/>
            </a:endParaRPr>
          </a:p>
        </p:txBody>
      </p: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1D34F12F-8FE6-9148-B0E8-6C99BEA2BB57}"/>
              </a:ext>
            </a:extLst>
          </p:cNvPr>
          <p:cNvCxnSpPr>
            <a:cxnSpLocks/>
          </p:cNvCxnSpPr>
          <p:nvPr/>
        </p:nvCxnSpPr>
        <p:spPr>
          <a:xfrm>
            <a:off x="6038480" y="2961456"/>
            <a:ext cx="355469" cy="1294255"/>
          </a:xfrm>
          <a:prstGeom prst="straightConnector1">
            <a:avLst/>
          </a:prstGeom>
          <a:ln>
            <a:prstDash val="sysDash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D7C7E793-FF13-F146-B39B-584388E111C6}"/>
              </a:ext>
            </a:extLst>
          </p:cNvPr>
          <p:cNvSpPr txBox="1"/>
          <p:nvPr/>
        </p:nvSpPr>
        <p:spPr>
          <a:xfrm>
            <a:off x="5609920" y="4285629"/>
            <a:ext cx="15680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Arial" charset="0"/>
                <a:cs typeface="Arial" charset="0"/>
              </a:rPr>
              <a:t>K</a:t>
            </a:r>
            <a:r>
              <a:rPr lang="en-CN" dirty="0">
                <a:latin typeface="+mn-lt"/>
                <a:ea typeface="Arial" charset="0"/>
                <a:cs typeface="Arial" charset="0"/>
              </a:rPr>
              <a:t>ey ranges</a:t>
            </a:r>
          </a:p>
        </p:txBody>
      </p: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1993765B-0272-9B4E-AAAD-4F7090BBFDBC}"/>
              </a:ext>
            </a:extLst>
          </p:cNvPr>
          <p:cNvCxnSpPr>
            <a:cxnSpLocks/>
          </p:cNvCxnSpPr>
          <p:nvPr/>
        </p:nvCxnSpPr>
        <p:spPr>
          <a:xfrm>
            <a:off x="6828493" y="2961456"/>
            <a:ext cx="700630" cy="771549"/>
          </a:xfrm>
          <a:prstGeom prst="straightConnector1">
            <a:avLst/>
          </a:prstGeom>
          <a:ln>
            <a:prstDash val="sysDash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5" name="TextBox 114">
            <a:extLst>
              <a:ext uri="{FF2B5EF4-FFF2-40B4-BE49-F238E27FC236}">
                <a16:creationId xmlns:a16="http://schemas.microsoft.com/office/drawing/2014/main" id="{829509F6-E714-954A-8E36-BD466402097F}"/>
              </a:ext>
            </a:extLst>
          </p:cNvPr>
          <p:cNvSpPr txBox="1"/>
          <p:nvPr/>
        </p:nvSpPr>
        <p:spPr>
          <a:xfrm>
            <a:off x="6963493" y="3685453"/>
            <a:ext cx="18085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Arial" charset="0"/>
                <a:cs typeface="Arial" charset="0"/>
              </a:rPr>
              <a:t>S</a:t>
            </a:r>
            <a:r>
              <a:rPr lang="en-CN" dirty="0">
                <a:latin typeface="+mn-lt"/>
                <a:ea typeface="Arial" charset="0"/>
                <a:cs typeface="Arial" charset="0"/>
              </a:rPr>
              <a:t>uccessors </a:t>
            </a:r>
          </a:p>
          <a:p>
            <a:r>
              <a:rPr lang="en-CN" dirty="0">
                <a:latin typeface="+mn-lt"/>
                <a:ea typeface="Arial" charset="0"/>
                <a:cs typeface="Arial" charset="0"/>
              </a:rPr>
              <a:t>of separators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078E31E-B318-3A40-8AB0-08DA1C2107E2}"/>
              </a:ext>
            </a:extLst>
          </p:cNvPr>
          <p:cNvSpPr txBox="1"/>
          <p:nvPr/>
        </p:nvSpPr>
        <p:spPr>
          <a:xfrm>
            <a:off x="5826900" y="5352871"/>
            <a:ext cx="29402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k=1 </a:t>
            </a:r>
            <a:r>
              <a:rPr lang="en-US" sz="2400" dirty="0">
                <a:latin typeface="Arial" charset="0"/>
                <a:ea typeface="Arial" charset="0"/>
                <a:cs typeface="Arial" charset="0"/>
                <a:sym typeface="Wingdings" pitchFamily="2" charset="2"/>
              </a:rPr>
              <a:t> range size 1</a:t>
            </a:r>
          </a:p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  <a:sym typeface="Wingdings" pitchFamily="2" charset="2"/>
              </a:rPr>
              <a:t>k=2  range size 2</a:t>
            </a:r>
          </a:p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  <a:sym typeface="Wingdings" pitchFamily="2" charset="2"/>
              </a:rPr>
              <a:t>k=3  range size 4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5608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/>
      <p:bldP spid="80" grpId="0" animBg="1"/>
      <p:bldP spid="82" grpId="0"/>
      <p:bldP spid="84" grpId="0"/>
      <p:bldP spid="115" grpId="0"/>
      <p:bldP spid="3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Chord: finger tables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3F460F66-E605-F64E-AB3B-D85D4E057545}"/>
              </a:ext>
            </a:extLst>
          </p:cNvPr>
          <p:cNvSpPr txBox="1"/>
          <p:nvPr/>
        </p:nvSpPr>
        <p:spPr>
          <a:xfrm>
            <a:off x="348670" y="1494539"/>
            <a:ext cx="39533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Arial" charset="0"/>
                <a:ea typeface="Arial" charset="0"/>
                <a:cs typeface="Arial" charset="0"/>
              </a:rPr>
              <a:t>Identifiers have </a:t>
            </a:r>
            <a:r>
              <a:rPr lang="en-CN" sz="24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m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 = </a:t>
            </a:r>
            <a:r>
              <a:rPr lang="en-CN" sz="2400">
                <a:latin typeface="Arial" charset="0"/>
                <a:ea typeface="Arial" charset="0"/>
                <a:cs typeface="Arial" charset="0"/>
              </a:rPr>
              <a:t>3 bits</a:t>
            </a:r>
            <a:endParaRPr lang="en-CN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B91E0177-8120-EA4D-8951-7713F51F9B94}"/>
              </a:ext>
            </a:extLst>
          </p:cNvPr>
          <p:cNvSpPr txBox="1"/>
          <p:nvPr/>
        </p:nvSpPr>
        <p:spPr>
          <a:xfrm>
            <a:off x="344626" y="5363461"/>
            <a:ext cx="40623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CN" sz="2400" dirty="0">
                <a:latin typeface="Arial" charset="0"/>
                <a:ea typeface="Arial" charset="0"/>
                <a:cs typeface="Arial" charset="0"/>
              </a:rPr>
              <a:t>Each node keeps </a:t>
            </a:r>
            <a:r>
              <a:rPr lang="en-CN" sz="24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m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 states</a:t>
            </a:r>
          </a:p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Key space </a:t>
            </a:r>
            <a:r>
              <a:rPr lang="en-US" sz="2400" dirty="0">
                <a:latin typeface="Arial" charset="0"/>
                <a:ea typeface="Arial" charset="0"/>
                <a:cs typeface="Arial" charset="0"/>
                <a:sym typeface="Wingdings" pitchFamily="2" charset="2"/>
              </a:rPr>
              <a:t> </a:t>
            </a:r>
            <a:r>
              <a:rPr lang="en-US" sz="24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  <a:sym typeface="Wingdings" pitchFamily="2" charset="2"/>
              </a:rPr>
              <a:t>m</a:t>
            </a:r>
            <a:r>
              <a:rPr lang="en-US" sz="2400" dirty="0">
                <a:latin typeface="Arial" charset="0"/>
                <a:ea typeface="Arial" charset="0"/>
                <a:cs typeface="Arial" charset="0"/>
                <a:sym typeface="Wingdings" pitchFamily="2" charset="2"/>
              </a:rPr>
              <a:t> ranges via</a:t>
            </a:r>
          </a:p>
          <a:p>
            <a:pPr algn="l"/>
            <a:r>
              <a:rPr lang="en-US" sz="24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(N</a:t>
            </a:r>
            <a:r>
              <a:rPr lang="en-CN" sz="24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+2</a:t>
            </a:r>
            <a:r>
              <a:rPr lang="en-CN" sz="2400" baseline="300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k-1</a:t>
            </a:r>
            <a:r>
              <a:rPr lang="en-CN" sz="24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) mod 2</a:t>
            </a:r>
            <a:r>
              <a:rPr lang="en-CN" sz="2400" baseline="300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m</a:t>
            </a:r>
            <a:r>
              <a:rPr lang="en-CN" sz="24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, 1&lt;=k</a:t>
            </a:r>
            <a:r>
              <a:rPr lang="en-CN" sz="240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&lt;=m</a:t>
            </a:r>
            <a:endParaRPr lang="en-CN" sz="2400" dirty="0">
              <a:solidFill>
                <a:srgbClr val="0099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2" name="Text Box 16">
            <a:extLst>
              <a:ext uri="{FF2B5EF4-FFF2-40B4-BE49-F238E27FC236}">
                <a16:creationId xmlns:a16="http://schemas.microsoft.com/office/drawing/2014/main" id="{3B389110-85D6-6C44-A6D3-F2D4050404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6956" y="5964275"/>
            <a:ext cx="4329719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Arial" charset="0"/>
              </a:rPr>
              <a:t>O(log N) </a:t>
            </a:r>
            <a:r>
              <a:rPr lang="en-US" sz="2400" b="0" dirty="0">
                <a:latin typeface="Arial" charset="0"/>
              </a:rPr>
              <a:t>messages and hops!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CE9B15D-37F3-744C-862E-4DF58E3D2FAE}"/>
              </a:ext>
            </a:extLst>
          </p:cNvPr>
          <p:cNvGrpSpPr/>
          <p:nvPr/>
        </p:nvGrpSpPr>
        <p:grpSpPr>
          <a:xfrm>
            <a:off x="1570766" y="1592165"/>
            <a:ext cx="6618094" cy="4227464"/>
            <a:chOff x="4218781" y="1592165"/>
            <a:chExt cx="6618094" cy="4227464"/>
          </a:xfrm>
        </p:grpSpPr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31EFEB26-B56F-A848-97F1-1253945ED86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1DF339C7-7066-0542-B2B3-11FAAC9E97F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FC1B6807-8481-0745-9307-7AFED28315B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4BBB5031-41A2-1447-9E7D-D2576F5DD0D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0D391BC0-9A54-2D42-8577-6CA9C22A57A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E02D2E3A-AD6D-9D4B-97B4-6EBBBBB6C6C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4FCEB86D-C3A9-5A43-9660-26B47C854D9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FD40D835-F206-E94C-B441-E4BD3E3C0CD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8379AC12-F928-A440-9BC1-9006B8B9F86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09" name="Text Box 10">
              <a:extLst>
                <a:ext uri="{FF2B5EF4-FFF2-40B4-BE49-F238E27FC236}">
                  <a16:creationId xmlns:a16="http://schemas.microsoft.com/office/drawing/2014/main" id="{E7831D40-FA38-B84F-B476-654C0CE0A5C9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+mn-lt"/>
                </a:rPr>
                <a:t>3-bit</a:t>
              </a:r>
            </a:p>
            <a:p>
              <a:pPr algn="ctr"/>
              <a:r>
                <a:rPr lang="en-US" sz="2400" dirty="0">
                  <a:latin typeface="+mn-lt"/>
                </a:rPr>
                <a:t>ID space</a:t>
              </a:r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273E5022-B313-CA41-8E37-819858306FF4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9AD6C022-1BBD-0B45-B466-6EC0E433467F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9257D84C-741F-C54E-B5C6-79512BC0AB5C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37FD3CA3-8D31-3349-9774-A9B06680193E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DA5BF33B-40CD-424B-B8AF-170D0321260B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D3781079-6F14-3143-BC9A-0BB749A2D20E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8057F4A3-A45E-294C-AD47-B4576F55A65E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C58899D9-CE1E-CD4A-B6CD-8D1DEBE0EA83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12EA6CB1-65E6-C541-8453-07211F2661C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A6DA3EB7-4048-EF40-819C-FC3D987D006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21" name="Rectangle 120">
              <a:extLst>
                <a:ext uri="{FF2B5EF4-FFF2-40B4-BE49-F238E27FC236}">
                  <a16:creationId xmlns:a16="http://schemas.microsoft.com/office/drawing/2014/main" id="{D4A477D5-6232-FF44-9CCE-FFA1CBFFAFE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A95EC665-4A1A-8B4D-8BBC-6CEDD095CF7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123317D3-7C70-F646-AE80-F02E6A7A1C0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24" name="Rounded Rectangular Callout 123">
              <a:extLst>
                <a:ext uri="{FF2B5EF4-FFF2-40B4-BE49-F238E27FC236}">
                  <a16:creationId xmlns:a16="http://schemas.microsoft.com/office/drawing/2014/main" id="{D71DF0C4-8413-0F4A-8EEE-DF9C93CBA969}"/>
                </a:ext>
              </a:extLst>
            </p:cNvPr>
            <p:cNvSpPr/>
            <p:nvPr/>
          </p:nvSpPr>
          <p:spPr>
            <a:xfrm>
              <a:off x="8329316" y="2821503"/>
              <a:ext cx="2507559" cy="995256"/>
            </a:xfrm>
            <a:prstGeom prst="wedgeRoundRectCallout">
              <a:avLst>
                <a:gd name="adj1" fmla="val -96127"/>
                <a:gd name="adj2" fmla="val -68274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2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[2,3),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3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[3,5),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5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[5,1), node 5</a:t>
              </a:r>
            </a:p>
          </p:txBody>
        </p:sp>
        <p:sp>
          <p:nvSpPr>
            <p:cNvPr id="125" name="Rounded Rectangular Callout 124">
              <a:extLst>
                <a:ext uri="{FF2B5EF4-FFF2-40B4-BE49-F238E27FC236}">
                  <a16:creationId xmlns:a16="http://schemas.microsoft.com/office/drawing/2014/main" id="{3F84D4B5-6DD1-7742-9981-3549C93C3D09}"/>
                </a:ext>
              </a:extLst>
            </p:cNvPr>
            <p:cNvSpPr/>
            <p:nvPr/>
          </p:nvSpPr>
          <p:spPr>
            <a:xfrm>
              <a:off x="7786265" y="1592165"/>
              <a:ext cx="2507559" cy="995256"/>
            </a:xfrm>
            <a:prstGeom prst="wedgeRoundRectCallout">
              <a:avLst>
                <a:gd name="adj1" fmla="val -118795"/>
                <a:gd name="adj2" fmla="val -9920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1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[1,2), node 1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2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[2,4),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4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[4,0), node 5</a:t>
              </a:r>
            </a:p>
          </p:txBody>
        </p:sp>
        <p:sp>
          <p:nvSpPr>
            <p:cNvPr id="126" name="Rounded Rectangular Callout 125">
              <a:extLst>
                <a:ext uri="{FF2B5EF4-FFF2-40B4-BE49-F238E27FC236}">
                  <a16:creationId xmlns:a16="http://schemas.microsoft.com/office/drawing/2014/main" id="{74B29EC7-579E-DE4F-82E4-1C856DAF565A}"/>
                </a:ext>
              </a:extLst>
            </p:cNvPr>
            <p:cNvSpPr/>
            <p:nvPr/>
          </p:nvSpPr>
          <p:spPr>
            <a:xfrm>
              <a:off x="8100384" y="4158193"/>
              <a:ext cx="2507559" cy="995256"/>
            </a:xfrm>
            <a:prstGeom prst="wedgeRoundRectCallout">
              <a:avLst>
                <a:gd name="adj1" fmla="val -87597"/>
                <a:gd name="adj2" fmla="val 7825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4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[4,5), node 5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5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[5,7), node 5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7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[7,3), node 0</a:t>
              </a:r>
            </a:p>
          </p:txBody>
        </p:sp>
        <p:sp>
          <p:nvSpPr>
            <p:cNvPr id="127" name="Rounded Rectangular Callout 126">
              <a:extLst>
                <a:ext uri="{FF2B5EF4-FFF2-40B4-BE49-F238E27FC236}">
                  <a16:creationId xmlns:a16="http://schemas.microsoft.com/office/drawing/2014/main" id="{DE1A5F5B-530E-4242-9C1B-F335A54C21C0}"/>
                </a:ext>
              </a:extLst>
            </p:cNvPr>
            <p:cNvSpPr/>
            <p:nvPr/>
          </p:nvSpPr>
          <p:spPr>
            <a:xfrm>
              <a:off x="6985004" y="5263192"/>
              <a:ext cx="2281768" cy="556437"/>
            </a:xfrm>
            <a:prstGeom prst="wedgeRoundRectCallout">
              <a:avLst>
                <a:gd name="adj1" fmla="val -43463"/>
                <a:gd name="adj2" fmla="val -117064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Look up key 1</a:t>
              </a:r>
            </a:p>
          </p:txBody>
        </p:sp>
        <p:cxnSp>
          <p:nvCxnSpPr>
            <p:cNvPr id="128" name="Straight Arrow Connector 127">
              <a:extLst>
                <a:ext uri="{FF2B5EF4-FFF2-40B4-BE49-F238E27FC236}">
                  <a16:creationId xmlns:a16="http://schemas.microsoft.com/office/drawing/2014/main" id="{77E26468-3965-B647-B3C5-4208DD1D29D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981936" y="2512289"/>
              <a:ext cx="635519" cy="1833422"/>
            </a:xfrm>
            <a:prstGeom prst="straightConnector1">
              <a:avLst/>
            </a:prstGeom>
            <a:ln>
              <a:solidFill>
                <a:srgbClr val="009900"/>
              </a:solidFill>
              <a:prstDash val="dash"/>
              <a:tailEnd type="triangl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9" name="Straight Arrow Connector 128">
              <a:extLst>
                <a:ext uri="{FF2B5EF4-FFF2-40B4-BE49-F238E27FC236}">
                  <a16:creationId xmlns:a16="http://schemas.microsoft.com/office/drawing/2014/main" id="{B4CB6F8C-D664-2D4E-A8F5-05D46726C698}"/>
                </a:ext>
              </a:extLst>
            </p:cNvPr>
            <p:cNvCxnSpPr>
              <a:cxnSpLocks/>
            </p:cNvCxnSpPr>
            <p:nvPr/>
          </p:nvCxnSpPr>
          <p:spPr>
            <a:xfrm>
              <a:off x="6112478" y="2377047"/>
              <a:ext cx="758644" cy="1990113"/>
            </a:xfrm>
            <a:prstGeom prst="straightConnector1">
              <a:avLst/>
            </a:prstGeom>
            <a:ln>
              <a:solidFill>
                <a:srgbClr val="009900"/>
              </a:solidFill>
              <a:prstDash val="solid"/>
              <a:tailEnd type="triangl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B9D99A5A-7C61-6540-9322-7FC9E3D77B21}"/>
                </a:ext>
              </a:extLst>
            </p:cNvPr>
            <p:cNvSpPr/>
            <p:nvPr/>
          </p:nvSpPr>
          <p:spPr>
            <a:xfrm>
              <a:off x="8137455" y="4777281"/>
              <a:ext cx="2415216" cy="299623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5407F342-67BF-EC41-B646-30112DD543D4}"/>
                </a:ext>
              </a:extLst>
            </p:cNvPr>
            <p:cNvSpPr/>
            <p:nvPr/>
          </p:nvSpPr>
          <p:spPr>
            <a:xfrm>
              <a:off x="7832436" y="1656581"/>
              <a:ext cx="2415216" cy="299623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BDC4515C-F1B4-5D4E-96DE-8B907D7197D4}"/>
                </a:ext>
              </a:extLst>
            </p:cNvPr>
            <p:cNvSpPr txBox="1"/>
            <p:nvPr/>
          </p:nvSpPr>
          <p:spPr>
            <a:xfrm>
              <a:off x="6386633" y="3061496"/>
              <a:ext cx="104067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dirty="0">
                  <a:solidFill>
                    <a:srgbClr val="009900"/>
                  </a:solidFill>
                  <a:latin typeface="+mn-lt"/>
                  <a:ea typeface="Arial" charset="0"/>
                  <a:cs typeface="Arial" charset="0"/>
                </a:rPr>
                <a:t>Node 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30030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/>
      <p:bldP spid="13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BDBA5-77BB-4F4D-B417-738E8B7D250B}" type="slidenum">
              <a:rPr lang="en-US"/>
              <a:pPr/>
              <a:t>24</a:t>
            </a:fld>
            <a:endParaRPr lang="en-US"/>
          </a:p>
        </p:txBody>
      </p:sp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Lookup with finger table</a:t>
            </a:r>
          </a:p>
        </p:txBody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514475"/>
            <a:ext cx="8763000" cy="4872038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sz="3200" b="1" spc="-300" dirty="0">
                <a:latin typeface="Courier" charset="0"/>
                <a:ea typeface="Courier" charset="0"/>
                <a:cs typeface="Courier" charset="0"/>
              </a:rPr>
              <a:t>Lookup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(key-id)</a:t>
            </a:r>
            <a:endParaRPr lang="en-US" sz="3200" i="1" spc="-300" dirty="0">
              <a:latin typeface="Courier" charset="0"/>
              <a:ea typeface="Courier" charset="0"/>
              <a:cs typeface="Courier" charset="0"/>
            </a:endParaRPr>
          </a:p>
          <a:p>
            <a:pPr>
              <a:buFontTx/>
              <a:buNone/>
            </a:pP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	look in local finger table for		</a:t>
            </a:r>
          </a:p>
          <a:p>
            <a:pPr>
              <a:buFontTx/>
              <a:buNone/>
            </a:pP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		  highest n: my-id 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  <a:sym typeface="Symbol" charset="0"/>
              </a:rPr>
              <a:t>&lt;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n 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  <a:sym typeface="Symbol" charset="0"/>
              </a:rPr>
              <a:t>&lt;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key-id</a:t>
            </a:r>
          </a:p>
          <a:p>
            <a:pPr>
              <a:buFontTx/>
              <a:buNone/>
            </a:pP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	</a:t>
            </a:r>
            <a:r>
              <a:rPr lang="en-US" sz="3200" b="1" spc="-300" dirty="0">
                <a:latin typeface="Courier" charset="0"/>
                <a:ea typeface="Courier" charset="0"/>
                <a:cs typeface="Courier" charset="0"/>
              </a:rPr>
              <a:t>if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n exists</a:t>
            </a:r>
          </a:p>
          <a:p>
            <a:pPr>
              <a:buFontTx/>
              <a:buNone/>
            </a:pP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		  call Lookup(key-id) on node n </a:t>
            </a:r>
            <a:r>
              <a:rPr lang="en-US" sz="3200" spc="-300" dirty="0"/>
              <a:t> </a:t>
            </a:r>
            <a:r>
              <a:rPr lang="en-US" sz="3200" i="1" spc="-300" dirty="0">
                <a:latin typeface="Times New Roman" charset="0"/>
              </a:rPr>
              <a:t>// next hop</a:t>
            </a:r>
          </a:p>
          <a:p>
            <a:pPr>
              <a:buFontTx/>
              <a:buNone/>
            </a:pPr>
            <a:r>
              <a:rPr lang="en-US" sz="3200" spc="-300" dirty="0"/>
              <a:t>	</a:t>
            </a:r>
            <a:r>
              <a:rPr lang="en-US" sz="3200" b="1" spc="-300" dirty="0">
                <a:latin typeface="Courier" charset="0"/>
                <a:ea typeface="Courier" charset="0"/>
                <a:cs typeface="Courier" charset="0"/>
              </a:rPr>
              <a:t>else</a:t>
            </a:r>
          </a:p>
          <a:p>
            <a:pPr>
              <a:buFontTx/>
              <a:buNone/>
            </a:pP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		  </a:t>
            </a:r>
            <a:r>
              <a:rPr lang="en-US" sz="3200" b="1" spc="-300" dirty="0">
                <a:latin typeface="Courier" charset="0"/>
                <a:ea typeface="Courier" charset="0"/>
                <a:cs typeface="Courier" charset="0"/>
              </a:rPr>
              <a:t>return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my successor</a:t>
            </a:r>
            <a:r>
              <a:rPr lang="en-US" sz="3200" spc="-300" dirty="0"/>
              <a:t>	</a:t>
            </a:r>
            <a:r>
              <a:rPr lang="en-US" sz="3200" i="1" spc="-300" dirty="0">
                <a:latin typeface="Times New Roman" charset="0"/>
              </a:rPr>
              <a:t>// done</a:t>
            </a:r>
            <a:r>
              <a:rPr lang="en-US" sz="3200" spc="-3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8346999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A </a:t>
            </a:r>
            <a:r>
              <a:rPr lang="en-US" sz="3200" b="1" dirty="0"/>
              <a:t>binary lookup tree </a:t>
            </a:r>
            <a:r>
              <a:rPr lang="en-US" sz="3200" dirty="0"/>
              <a:t>rooted at every node  </a:t>
            </a:r>
          </a:p>
          <a:p>
            <a:pPr lvl="1"/>
            <a:r>
              <a:rPr lang="en-US" sz="3200" dirty="0"/>
              <a:t>Threaded through other nodes' finger tables</a:t>
            </a:r>
          </a:p>
          <a:p>
            <a:pPr lvl="1"/>
            <a:endParaRPr lang="en-US" sz="3200" dirty="0"/>
          </a:p>
          <a:p>
            <a:r>
              <a:rPr lang="en-US" sz="3200" dirty="0"/>
              <a:t>This is 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</a:rPr>
              <a:t>better</a:t>
            </a:r>
            <a:r>
              <a:rPr lang="en-US" sz="32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3200" dirty="0"/>
              <a:t>than simply arranging the nodes in a single tree</a:t>
            </a:r>
          </a:p>
          <a:p>
            <a:pPr lvl="1"/>
            <a:r>
              <a:rPr lang="en-US" sz="3200" dirty="0"/>
              <a:t>Every node acts as a root</a:t>
            </a:r>
          </a:p>
          <a:p>
            <a:pPr lvl="2"/>
            <a:r>
              <a:rPr lang="en-US" sz="3200" dirty="0"/>
              <a:t>So there's 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</a:rPr>
              <a:t>no root hotspot</a:t>
            </a:r>
          </a:p>
          <a:p>
            <a:pPr lvl="2"/>
            <a:r>
              <a:rPr lang="en-US" sz="3200" b="1" dirty="0">
                <a:solidFill>
                  <a:schemeClr val="accent3">
                    <a:lumMod val="50000"/>
                  </a:schemeClr>
                </a:solidFill>
              </a:rPr>
              <a:t>No single point </a:t>
            </a:r>
            <a:r>
              <a:rPr lang="en-US" sz="3200" dirty="0"/>
              <a:t>of failure</a:t>
            </a:r>
          </a:p>
          <a:p>
            <a:pPr lvl="2"/>
            <a:r>
              <a:rPr lang="en-US" sz="3200" dirty="0"/>
              <a:t>But a 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</a:rPr>
              <a:t>lot more state </a:t>
            </a:r>
            <a:r>
              <a:rPr lang="en-US" sz="3200" dirty="0"/>
              <a:t>in total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Implication of finger tables</a:t>
            </a:r>
          </a:p>
        </p:txBody>
      </p:sp>
    </p:spTree>
    <p:extLst>
      <p:ext uri="{BB962C8B-B14F-4D97-AF65-F5344CB8AC3E}">
        <p14:creationId xmlns:p14="http://schemas.microsoft.com/office/powerpoint/2010/main" val="14922754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867891"/>
            <a:ext cx="8763000" cy="3609108"/>
          </a:xfrm>
        </p:spPr>
        <p:txBody>
          <a:bodyPr>
            <a:normAutofit/>
          </a:bodyPr>
          <a:lstStyle/>
          <a:p>
            <a:r>
              <a:rPr lang="en-US" sz="2800" b="1" dirty="0"/>
              <a:t>Efficient: </a:t>
            </a:r>
            <a:r>
              <a:rPr lang="en-US" sz="2800" dirty="0"/>
              <a:t>O(log </a:t>
            </a:r>
            <a:r>
              <a:rPr lang="en-US" sz="2800" i="1" dirty="0"/>
              <a:t>N</a:t>
            </a:r>
            <a:r>
              <a:rPr lang="en-US" sz="2800" dirty="0"/>
              <a:t>) messages per lookup</a:t>
            </a:r>
          </a:p>
          <a:p>
            <a:pPr lvl="1"/>
            <a:r>
              <a:rPr lang="en-US" sz="2800" i="1" dirty="0"/>
              <a:t>N</a:t>
            </a:r>
            <a:r>
              <a:rPr lang="en-US" sz="2800" dirty="0"/>
              <a:t> is the total number of nodes</a:t>
            </a:r>
          </a:p>
          <a:p>
            <a:endParaRPr lang="en-US" sz="2800" dirty="0"/>
          </a:p>
          <a:p>
            <a:r>
              <a:rPr lang="en-US" sz="2800" b="1" dirty="0"/>
              <a:t>Scalable: </a:t>
            </a:r>
            <a:r>
              <a:rPr lang="en-US" sz="2800" dirty="0"/>
              <a:t>O(log </a:t>
            </a:r>
            <a:r>
              <a:rPr lang="en-US" sz="2800" i="1" dirty="0"/>
              <a:t>N</a:t>
            </a:r>
            <a:r>
              <a:rPr lang="en-US" sz="2800" dirty="0"/>
              <a:t>) state per node</a:t>
            </a:r>
          </a:p>
          <a:p>
            <a:endParaRPr lang="en-US" sz="2800" dirty="0"/>
          </a:p>
          <a:p>
            <a:r>
              <a:rPr lang="en-US" sz="2800" b="1" dirty="0"/>
              <a:t>Robust: </a:t>
            </a:r>
            <a:r>
              <a:rPr lang="en-US" sz="2800" dirty="0"/>
              <a:t>survives massive failures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B342C-67F9-A944-A90B-0CD0A4180F95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lookup algorithm properties</a:t>
            </a:r>
          </a:p>
        </p:txBody>
      </p:sp>
      <p:sp>
        <p:nvSpPr>
          <p:cNvPr id="2" name="Rectangle 1"/>
          <p:cNvSpPr/>
          <p:nvPr/>
        </p:nvSpPr>
        <p:spPr>
          <a:xfrm>
            <a:off x="386671" y="1911274"/>
            <a:ext cx="6303818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sz="2800">
                <a:latin typeface="Arial" charset="0"/>
                <a:ea typeface="Arial" charset="0"/>
                <a:cs typeface="Arial" charset="0"/>
              </a:rPr>
              <a:t>Interface: lookup(key) </a:t>
            </a:r>
            <a:r>
              <a:rPr lang="en-US" sz="2800">
                <a:latin typeface="Arial" charset="0"/>
                <a:ea typeface="Arial" charset="0"/>
                <a:cs typeface="Arial" charset="0"/>
                <a:sym typeface="Symbol" charset="0"/>
              </a:rPr>
              <a:t></a:t>
            </a:r>
            <a:r>
              <a:rPr lang="en-US" sz="2800">
                <a:latin typeface="Arial" charset="0"/>
                <a:ea typeface="Arial" charset="0"/>
                <a:cs typeface="Arial" charset="0"/>
              </a:rPr>
              <a:t> IP address</a:t>
            </a:r>
            <a:endParaRPr lang="en-US" sz="28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2152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node joining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14901EC-4697-EA44-8A34-E40B11AD531F}"/>
              </a:ext>
            </a:extLst>
          </p:cNvPr>
          <p:cNvGrpSpPr/>
          <p:nvPr/>
        </p:nvGrpSpPr>
        <p:grpSpPr>
          <a:xfrm>
            <a:off x="1572685" y="1363846"/>
            <a:ext cx="6284432" cy="3909428"/>
            <a:chOff x="4218781" y="1363846"/>
            <a:chExt cx="6284432" cy="3909428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727B1A0F-676F-C746-A39C-F876C06A879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1993E7FB-72DC-914B-9674-B1B80843148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3594A536-1F47-3742-A472-191A27F7FC5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220E6246-093B-E047-9541-CE0EAF2A851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037704D7-F86F-E849-96C9-AD6402E79D7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C76FD3ED-2384-874F-BB92-0AEBCF3BD9D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BD980EAA-AA9F-1D49-90D9-49C095B9D78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BB6095A7-CFF6-444C-B8F3-0E5E9915C08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0A714E6C-F00A-4B4E-AF61-DF2AAD29B3B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61" name="Text Box 10">
              <a:extLst>
                <a:ext uri="{FF2B5EF4-FFF2-40B4-BE49-F238E27FC236}">
                  <a16:creationId xmlns:a16="http://schemas.microsoft.com/office/drawing/2014/main" id="{45B55CAE-CEF3-1B4C-A451-597C7977AF8B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+mn-lt"/>
                </a:rPr>
                <a:t>3-bit</a:t>
              </a:r>
            </a:p>
            <a:p>
              <a:pPr algn="ctr"/>
              <a:r>
                <a:rPr lang="en-US" sz="2400" dirty="0">
                  <a:latin typeface="+mn-lt"/>
                </a:rPr>
                <a:t>ID space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15A0574-0ED4-E74C-B9A1-9E3975816192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74670A4F-4F14-AC41-A159-17CD1DE99A72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BE2EE8A7-59B4-A841-AAB2-A3532244289F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794C34A2-E1F0-0A4B-BDAE-75A9CED70CD9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7770C4A3-D5C5-3F49-86BE-F971FFD51285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FF8BF3F4-1835-5E40-9CE5-6E65259EC76C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CF33786B-405C-D742-938D-56C6151A0742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B0438F2A-E20E-5547-BCE4-D7E66FDEFC8F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2D3A20DC-E10D-3D48-A28C-4974BB22613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8B58F27F-0563-C248-8917-EA9A96F179B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00925548-7A00-5843-8BED-CB58DEE22CF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4E8C19E2-C2A6-D64F-9DB7-5FA3F3D2398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1F164A6E-287D-6246-8395-A9309C72DD7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0CE7EC9C-520B-2147-B621-533C5ADDB147}"/>
                </a:ext>
              </a:extLst>
            </p:cNvPr>
            <p:cNvSpPr txBox="1"/>
            <p:nvPr/>
          </p:nvSpPr>
          <p:spPr>
            <a:xfrm>
              <a:off x="7629083" y="3432502"/>
              <a:ext cx="2305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dirty="0">
                  <a:solidFill>
                    <a:srgbClr val="0000FF"/>
                  </a:solidFill>
                  <a:latin typeface="+mn-lt"/>
                  <a:ea typeface="Arial" charset="0"/>
                  <a:cs typeface="Arial" charset="0"/>
                </a:rPr>
                <a:t>Node 2 is joining</a:t>
              </a:r>
            </a:p>
          </p:txBody>
        </p:sp>
        <p:sp>
          <p:nvSpPr>
            <p:cNvPr id="76" name="Rounded Rectangular Callout 75">
              <a:extLst>
                <a:ext uri="{FF2B5EF4-FFF2-40B4-BE49-F238E27FC236}">
                  <a16:creationId xmlns:a16="http://schemas.microsoft.com/office/drawing/2014/main" id="{93C875F3-8162-664C-B716-4E41E7E4243E}"/>
                </a:ext>
              </a:extLst>
            </p:cNvPr>
            <p:cNvSpPr/>
            <p:nvPr/>
          </p:nvSpPr>
          <p:spPr>
            <a:xfrm>
              <a:off x="7770595" y="1363846"/>
              <a:ext cx="1892389" cy="592358"/>
            </a:xfrm>
            <a:prstGeom prst="wedgeRoundRectCallout">
              <a:avLst>
                <a:gd name="adj1" fmla="val -141182"/>
                <a:gd name="adj2" fmla="val 61060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chemeClr val="tx1"/>
                  </a:solidFill>
                  <a:ea typeface="Courier" charset="0"/>
                  <a:cs typeface="Courier" charset="0"/>
                </a:rPr>
                <a:t>Contact node</a:t>
              </a:r>
            </a:p>
          </p:txBody>
        </p:sp>
        <p:cxnSp>
          <p:nvCxnSpPr>
            <p:cNvPr id="77" name="Straight Arrow Connector 76">
              <a:extLst>
                <a:ext uri="{FF2B5EF4-FFF2-40B4-BE49-F238E27FC236}">
                  <a16:creationId xmlns:a16="http://schemas.microsoft.com/office/drawing/2014/main" id="{99E7A9AE-CDC1-8848-8ECB-99D319F17CBE}"/>
                </a:ext>
              </a:extLst>
            </p:cNvPr>
            <p:cNvCxnSpPr>
              <a:cxnSpLocks/>
              <a:stCxn id="64" idx="0"/>
              <a:endCxn id="62" idx="3"/>
            </p:cNvCxnSpPr>
            <p:nvPr/>
          </p:nvCxnSpPr>
          <p:spPr>
            <a:xfrm flipH="1" flipV="1">
              <a:off x="6055603" y="2411577"/>
              <a:ext cx="1067666" cy="1049616"/>
            </a:xfrm>
            <a:prstGeom prst="straightConnector1">
              <a:avLst/>
            </a:prstGeom>
            <a:ln>
              <a:solidFill>
                <a:srgbClr val="009900"/>
              </a:solidFill>
              <a:prstDash val="dash"/>
              <a:tailEnd type="triangl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78" name="Rounded Rectangular Callout 77">
              <a:extLst>
                <a:ext uri="{FF2B5EF4-FFF2-40B4-BE49-F238E27FC236}">
                  <a16:creationId xmlns:a16="http://schemas.microsoft.com/office/drawing/2014/main" id="{437ACBBA-1F38-EF4B-BB84-0A454AF87114}"/>
                </a:ext>
              </a:extLst>
            </p:cNvPr>
            <p:cNvSpPr/>
            <p:nvPr/>
          </p:nvSpPr>
          <p:spPr>
            <a:xfrm>
              <a:off x="8610824" y="2537805"/>
              <a:ext cx="1892389" cy="592358"/>
            </a:xfrm>
            <a:prstGeom prst="wedgeRoundRectCallout">
              <a:avLst>
                <a:gd name="adj1" fmla="val -141182"/>
                <a:gd name="adj2" fmla="val 61060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chemeClr val="tx1"/>
                  </a:solidFill>
                  <a:ea typeface="Courier" charset="0"/>
                  <a:cs typeface="Courier" charset="0"/>
                </a:rPr>
                <a:t>Lookup id 2</a:t>
              </a: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C6D31668-0283-274B-8002-CBA72DCF491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77936" y="3488557"/>
              <a:ext cx="288000" cy="288000"/>
            </a:xfrm>
            <a:prstGeom prst="rect">
              <a:avLst/>
            </a:prstGeom>
            <a:noFill/>
            <a:ln w="38100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173576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node joining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9A5A298-410D-D44D-AD21-1EC80B3E5D1E}"/>
              </a:ext>
            </a:extLst>
          </p:cNvPr>
          <p:cNvGrpSpPr/>
          <p:nvPr/>
        </p:nvGrpSpPr>
        <p:grpSpPr>
          <a:xfrm>
            <a:off x="1572685" y="1956204"/>
            <a:ext cx="6260405" cy="3317070"/>
            <a:chOff x="4218781" y="1956204"/>
            <a:chExt cx="6260405" cy="3317070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387531BB-CBB4-9241-8438-7C44953C13D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269A29FA-0F86-3B4B-9C16-EF07461D5B2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A02E8A3A-CC34-474F-91C3-8C13D6C8D0D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918A822B-EE7D-E34D-8DCC-F2FF7A1AFFB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D2B1D4AC-CBF2-D54B-AC38-856D7AC5FD1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AA96AA78-2BCE-3342-987F-BAD411ECC4C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47F0491A-E3D4-2E40-BA64-A6C8523213B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C0939D70-7CFA-5A4E-A02C-4499B260363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341D2AD8-59A0-8548-A4A1-4F36BFFA80B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8" name="Text Box 10">
              <a:extLst>
                <a:ext uri="{FF2B5EF4-FFF2-40B4-BE49-F238E27FC236}">
                  <a16:creationId xmlns:a16="http://schemas.microsoft.com/office/drawing/2014/main" id="{43B325D5-7549-5D4C-9B6F-4C33A70327F3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+mn-lt"/>
                </a:rPr>
                <a:t>3-bit</a:t>
              </a:r>
            </a:p>
            <a:p>
              <a:pPr algn="ctr"/>
              <a:r>
                <a:rPr lang="en-US" sz="2400" dirty="0">
                  <a:latin typeface="+mn-lt"/>
                </a:rPr>
                <a:t>ID space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7BEF86B6-60AA-8F4A-B57A-814AF6EBA417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6423928-95E7-AF45-B9FC-B9090D760016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135EF06B-FA3B-154D-AA1A-173051B923A8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9B4828C4-C472-DC44-8789-43357CA692A9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7723C60D-C10E-C847-B405-A22C9AC1D0B6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D54DA1B8-AE86-BB48-912F-00610B954979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FC91E5A6-D190-9940-9C7A-15E91CE386FA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A588224D-1696-DD49-991A-5652990FF407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BFAE2B0C-BBCC-C44B-9580-164724604E8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F2BC5032-FB74-DB4B-BBFC-F4656718586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2C9E215F-253F-8A42-926E-A002DC53AD2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9FA8396B-1EFB-BA44-968A-130607D4931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1DFDADC4-0954-E34E-8772-E5C15A9FA2F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477F7C6C-CDBC-E14D-8BAD-B701A1EBA8A6}"/>
                </a:ext>
              </a:extLst>
            </p:cNvPr>
            <p:cNvSpPr txBox="1"/>
            <p:nvPr/>
          </p:nvSpPr>
          <p:spPr>
            <a:xfrm>
              <a:off x="7629083" y="3432502"/>
              <a:ext cx="2305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dirty="0">
                  <a:solidFill>
                    <a:srgbClr val="0000FF"/>
                  </a:solidFill>
                  <a:latin typeface="+mn-lt"/>
                  <a:ea typeface="Arial" charset="0"/>
                  <a:cs typeface="Arial" charset="0"/>
                </a:rPr>
                <a:t>Node 2 is joining</a:t>
              </a:r>
            </a:p>
          </p:txBody>
        </p: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39185A79-BAFD-C840-AEA9-F431EBF1EB5D}"/>
                </a:ext>
              </a:extLst>
            </p:cNvPr>
            <p:cNvCxnSpPr>
              <a:cxnSpLocks/>
              <a:stCxn id="41" idx="0"/>
              <a:endCxn id="39" idx="3"/>
            </p:cNvCxnSpPr>
            <p:nvPr/>
          </p:nvCxnSpPr>
          <p:spPr>
            <a:xfrm flipH="1" flipV="1">
              <a:off x="6055603" y="2411577"/>
              <a:ext cx="1067666" cy="1049616"/>
            </a:xfrm>
            <a:prstGeom prst="straightConnector1">
              <a:avLst/>
            </a:prstGeom>
            <a:ln>
              <a:solidFill>
                <a:srgbClr val="009900"/>
              </a:solidFill>
              <a:prstDash val="dash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4" name="Rounded Rectangular Callout 53">
              <a:extLst>
                <a:ext uri="{FF2B5EF4-FFF2-40B4-BE49-F238E27FC236}">
                  <a16:creationId xmlns:a16="http://schemas.microsoft.com/office/drawing/2014/main" id="{5208E809-E2CC-934A-9AA4-1D4DDA66FA41}"/>
                </a:ext>
              </a:extLst>
            </p:cNvPr>
            <p:cNvSpPr/>
            <p:nvPr/>
          </p:nvSpPr>
          <p:spPr>
            <a:xfrm>
              <a:off x="8557328" y="2325536"/>
              <a:ext cx="1921858" cy="735662"/>
            </a:xfrm>
            <a:prstGeom prst="wedgeRoundRectCallout">
              <a:avLst>
                <a:gd name="adj1" fmla="val -131151"/>
                <a:gd name="adj2" fmla="val 62740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chemeClr val="tx1"/>
                  </a:solidFill>
                  <a:ea typeface="Courier" charset="0"/>
                  <a:cs typeface="Courier" charset="0"/>
                </a:rPr>
                <a:t>Your successor = 3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BFCD00F1-06E3-1440-B6B1-11C8CD3257A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77936" y="3488557"/>
              <a:ext cx="288000" cy="288000"/>
            </a:xfrm>
            <a:prstGeom prst="rect">
              <a:avLst/>
            </a:prstGeom>
            <a:noFill/>
            <a:ln w="38100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528573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node joining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9A5A298-410D-D44D-AD21-1EC80B3E5D1E}"/>
              </a:ext>
            </a:extLst>
          </p:cNvPr>
          <p:cNvGrpSpPr/>
          <p:nvPr/>
        </p:nvGrpSpPr>
        <p:grpSpPr>
          <a:xfrm>
            <a:off x="1572685" y="1956204"/>
            <a:ext cx="6260405" cy="3317070"/>
            <a:chOff x="4218781" y="1956204"/>
            <a:chExt cx="6260405" cy="3317070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387531BB-CBB4-9241-8438-7C44953C13D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269A29FA-0F86-3B4B-9C16-EF07461D5B2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A02E8A3A-CC34-474F-91C3-8C13D6C8D0D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918A822B-EE7D-E34D-8DCC-F2FF7A1AFFB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D2B1D4AC-CBF2-D54B-AC38-856D7AC5FD1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AA96AA78-2BCE-3342-987F-BAD411ECC4C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47F0491A-E3D4-2E40-BA64-A6C8523213B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C0939D70-7CFA-5A4E-A02C-4499B260363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341D2AD8-59A0-8548-A4A1-4F36BFFA80B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8" name="Text Box 10">
              <a:extLst>
                <a:ext uri="{FF2B5EF4-FFF2-40B4-BE49-F238E27FC236}">
                  <a16:creationId xmlns:a16="http://schemas.microsoft.com/office/drawing/2014/main" id="{43B325D5-7549-5D4C-9B6F-4C33A70327F3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+mn-lt"/>
                </a:rPr>
                <a:t>3-bit</a:t>
              </a:r>
            </a:p>
            <a:p>
              <a:pPr algn="ctr"/>
              <a:r>
                <a:rPr lang="en-US" sz="2400" dirty="0">
                  <a:latin typeface="+mn-lt"/>
                </a:rPr>
                <a:t>ID space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7BEF86B6-60AA-8F4A-B57A-814AF6EBA417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6423928-95E7-AF45-B9FC-B9090D760016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135EF06B-FA3B-154D-AA1A-173051B923A8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9B4828C4-C472-DC44-8789-43357CA692A9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7723C60D-C10E-C847-B405-A22C9AC1D0B6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D54DA1B8-AE86-BB48-912F-00610B954979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FC91E5A6-D190-9940-9C7A-15E91CE386FA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A588224D-1696-DD49-991A-5652990FF407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BFAE2B0C-BBCC-C44B-9580-164724604E8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F2BC5032-FB74-DB4B-BBFC-F4656718586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2C9E215F-253F-8A42-926E-A002DC53AD2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9FA8396B-1EFB-BA44-968A-130607D4931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1DFDADC4-0954-E34E-8772-E5C15A9FA2F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477F7C6C-CDBC-E14D-8BAD-B701A1EBA8A6}"/>
                </a:ext>
              </a:extLst>
            </p:cNvPr>
            <p:cNvSpPr txBox="1"/>
            <p:nvPr/>
          </p:nvSpPr>
          <p:spPr>
            <a:xfrm>
              <a:off x="7629083" y="3432502"/>
              <a:ext cx="2305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dirty="0">
                  <a:solidFill>
                    <a:srgbClr val="0000FF"/>
                  </a:solidFill>
                  <a:latin typeface="+mn-lt"/>
                  <a:ea typeface="Arial" charset="0"/>
                  <a:cs typeface="Arial" charset="0"/>
                </a:rPr>
                <a:t>Node 2 is joining</a:t>
              </a:r>
            </a:p>
          </p:txBody>
        </p: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39185A79-BAFD-C840-AEA9-F431EBF1EB5D}"/>
                </a:ext>
              </a:extLst>
            </p:cNvPr>
            <p:cNvCxnSpPr>
              <a:cxnSpLocks/>
              <a:stCxn id="41" idx="0"/>
              <a:endCxn id="39" idx="3"/>
            </p:cNvCxnSpPr>
            <p:nvPr/>
          </p:nvCxnSpPr>
          <p:spPr>
            <a:xfrm flipH="1" flipV="1">
              <a:off x="6055603" y="2411577"/>
              <a:ext cx="1067666" cy="1049616"/>
            </a:xfrm>
            <a:prstGeom prst="straightConnector1">
              <a:avLst/>
            </a:prstGeom>
            <a:ln>
              <a:solidFill>
                <a:srgbClr val="009900"/>
              </a:solidFill>
              <a:prstDash val="dash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4" name="Rounded Rectangular Callout 53">
              <a:extLst>
                <a:ext uri="{FF2B5EF4-FFF2-40B4-BE49-F238E27FC236}">
                  <a16:creationId xmlns:a16="http://schemas.microsoft.com/office/drawing/2014/main" id="{5208E809-E2CC-934A-9AA4-1D4DDA66FA41}"/>
                </a:ext>
              </a:extLst>
            </p:cNvPr>
            <p:cNvSpPr/>
            <p:nvPr/>
          </p:nvSpPr>
          <p:spPr>
            <a:xfrm>
              <a:off x="8557328" y="2325536"/>
              <a:ext cx="1921858" cy="735662"/>
            </a:xfrm>
            <a:prstGeom prst="wedgeRoundRectCallout">
              <a:avLst>
                <a:gd name="adj1" fmla="val -131151"/>
                <a:gd name="adj2" fmla="val 62740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chemeClr val="tx1"/>
                  </a:solidFill>
                  <a:ea typeface="Courier" charset="0"/>
                  <a:cs typeface="Courier" charset="0"/>
                </a:rPr>
                <a:t>Your successor = 3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BFCD00F1-06E3-1440-B6B1-11C8CD3257A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77936" y="3488557"/>
              <a:ext cx="288000" cy="288000"/>
            </a:xfrm>
            <a:prstGeom prst="rect">
              <a:avLst/>
            </a:prstGeom>
            <a:noFill/>
            <a:ln w="38100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</p:grpSp>
      <p:sp>
        <p:nvSpPr>
          <p:cNvPr id="56" name="TextBox 55">
            <a:extLst>
              <a:ext uri="{FF2B5EF4-FFF2-40B4-BE49-F238E27FC236}">
                <a16:creationId xmlns:a16="http://schemas.microsoft.com/office/drawing/2014/main" id="{143729AD-2899-7146-A712-4AF6A2D5027D}"/>
              </a:ext>
            </a:extLst>
          </p:cNvPr>
          <p:cNvSpPr txBox="1"/>
          <p:nvPr/>
        </p:nvSpPr>
        <p:spPr>
          <a:xfrm>
            <a:off x="4483960" y="4536303"/>
            <a:ext cx="29049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solidFill>
                  <a:srgbClr val="0000FF"/>
                </a:solidFill>
                <a:latin typeface="Arial" charset="0"/>
                <a:ea typeface="Arial" charset="0"/>
                <a:cs typeface="Arial" charset="0"/>
              </a:rPr>
              <a:t>Moves key 2 to node 2</a:t>
            </a:r>
          </a:p>
        </p:txBody>
      </p:sp>
    </p:spTree>
    <p:extLst>
      <p:ext uri="{BB962C8B-B14F-4D97-AF65-F5344CB8AC3E}">
        <p14:creationId xmlns:p14="http://schemas.microsoft.com/office/powerpoint/2010/main" val="316073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loud 5"/>
          <p:cNvSpPr/>
          <p:nvPr/>
        </p:nvSpPr>
        <p:spPr>
          <a:xfrm>
            <a:off x="3419418" y="2231352"/>
            <a:ext cx="2116858" cy="1409708"/>
          </a:xfrm>
          <a:prstGeom prst="cloud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4085832"/>
            <a:ext cx="8763000" cy="2391168"/>
          </a:xfrm>
        </p:spPr>
        <p:txBody>
          <a:bodyPr>
            <a:normAutofit/>
          </a:bodyPr>
          <a:lstStyle/>
          <a:p>
            <a:r>
              <a:rPr lang="en-US" sz="2800" dirty="0"/>
              <a:t>A </a:t>
            </a:r>
            <a:r>
              <a:rPr lang="en-US" sz="2800" b="1" dirty="0"/>
              <a:t>distributed</a:t>
            </a:r>
            <a:r>
              <a:rPr lang="en-US" sz="2800" dirty="0"/>
              <a:t> system architecture:</a:t>
            </a:r>
          </a:p>
          <a:p>
            <a:pPr lvl="1"/>
            <a:r>
              <a:rPr lang="en-US" sz="2800" b="1" dirty="0"/>
              <a:t>No centralized control</a:t>
            </a:r>
          </a:p>
          <a:p>
            <a:pPr lvl="1"/>
            <a:r>
              <a:rPr lang="en-US" sz="2800" dirty="0"/>
              <a:t>Nodes are </a:t>
            </a:r>
            <a:r>
              <a:rPr lang="en-US" sz="2800" b="1" dirty="0"/>
              <a:t>roughly symmetric </a:t>
            </a:r>
            <a:r>
              <a:rPr lang="en-US" sz="2800" dirty="0"/>
              <a:t>in function</a:t>
            </a:r>
          </a:p>
          <a:p>
            <a:endParaRPr lang="en-US" sz="2800" dirty="0"/>
          </a:p>
          <a:p>
            <a:r>
              <a:rPr lang="en-US" sz="2800" b="1" dirty="0"/>
              <a:t>Large</a:t>
            </a:r>
            <a:r>
              <a:rPr lang="en-US" sz="2800" dirty="0"/>
              <a:t> number of </a:t>
            </a:r>
            <a:r>
              <a:rPr lang="en-US" sz="2800" b="1" dirty="0">
                <a:solidFill>
                  <a:srgbClr val="FF0000"/>
                </a:solidFill>
              </a:rPr>
              <a:t>unreliable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nodes</a:t>
            </a:r>
          </a:p>
        </p:txBody>
      </p:sp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C79B9-30CA-DB4E-8E38-6DD737A1B3A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What is a Peer-to-Peer (P2P) system?</a:t>
            </a:r>
          </a:p>
        </p:txBody>
      </p:sp>
      <p:sp>
        <p:nvSpPr>
          <p:cNvPr id="187407" name="computr2"/>
          <p:cNvSpPr>
            <a:spLocks noEditPoints="1" noChangeArrowheads="1"/>
          </p:cNvSpPr>
          <p:nvPr/>
        </p:nvSpPr>
        <p:spPr bwMode="auto">
          <a:xfrm>
            <a:off x="5843323" y="3122190"/>
            <a:ext cx="436706" cy="289087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7408" name="computr2"/>
          <p:cNvSpPr>
            <a:spLocks noEditPoints="1" noChangeArrowheads="1"/>
          </p:cNvSpPr>
          <p:nvPr/>
        </p:nvSpPr>
        <p:spPr bwMode="auto">
          <a:xfrm>
            <a:off x="2777158" y="2030427"/>
            <a:ext cx="436706" cy="289087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7409" name="computr2"/>
          <p:cNvSpPr>
            <a:spLocks noEditPoints="1" noChangeArrowheads="1"/>
          </p:cNvSpPr>
          <p:nvPr/>
        </p:nvSpPr>
        <p:spPr bwMode="auto">
          <a:xfrm>
            <a:off x="2737178" y="3123215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7410" name="computr2"/>
          <p:cNvSpPr>
            <a:spLocks noEditPoints="1" noChangeArrowheads="1"/>
          </p:cNvSpPr>
          <p:nvPr/>
        </p:nvSpPr>
        <p:spPr bwMode="auto">
          <a:xfrm>
            <a:off x="4286150" y="1718787"/>
            <a:ext cx="436706" cy="289087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7411" name="computr2"/>
          <p:cNvSpPr>
            <a:spLocks noEditPoints="1" noChangeArrowheads="1"/>
          </p:cNvSpPr>
          <p:nvPr/>
        </p:nvSpPr>
        <p:spPr bwMode="auto">
          <a:xfrm>
            <a:off x="5855624" y="1973019"/>
            <a:ext cx="436706" cy="289087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7412" name="Line 20"/>
          <p:cNvSpPr>
            <a:spLocks noChangeShapeType="1"/>
          </p:cNvSpPr>
          <p:nvPr/>
        </p:nvSpPr>
        <p:spPr bwMode="auto">
          <a:xfrm flipV="1">
            <a:off x="4501137" y="2030427"/>
            <a:ext cx="0" cy="40185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7413" name="Line 21"/>
          <p:cNvSpPr>
            <a:spLocks noChangeShapeType="1"/>
          </p:cNvSpPr>
          <p:nvPr/>
        </p:nvSpPr>
        <p:spPr bwMode="auto">
          <a:xfrm flipH="1" flipV="1">
            <a:off x="3286777" y="2172715"/>
            <a:ext cx="554235" cy="39395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87414" name="Line 22"/>
          <p:cNvSpPr>
            <a:spLocks noChangeShapeType="1"/>
          </p:cNvSpPr>
          <p:nvPr/>
        </p:nvSpPr>
        <p:spPr bwMode="auto">
          <a:xfrm flipV="1">
            <a:off x="3154539" y="3163684"/>
            <a:ext cx="529759" cy="14130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87415" name="Line 23"/>
          <p:cNvSpPr>
            <a:spLocks noChangeShapeType="1"/>
          </p:cNvSpPr>
          <p:nvPr/>
        </p:nvSpPr>
        <p:spPr bwMode="auto">
          <a:xfrm flipH="1" flipV="1">
            <a:off x="5090457" y="3015506"/>
            <a:ext cx="692988" cy="1968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7416" name="Line 24"/>
          <p:cNvSpPr>
            <a:spLocks noChangeShapeType="1"/>
          </p:cNvSpPr>
          <p:nvPr/>
        </p:nvSpPr>
        <p:spPr bwMode="auto">
          <a:xfrm flipV="1">
            <a:off x="5101394" y="2164635"/>
            <a:ext cx="708365" cy="38544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7417" name="Text Box 25"/>
          <p:cNvSpPr txBox="1">
            <a:spLocks noChangeArrowheads="1"/>
          </p:cNvSpPr>
          <p:nvPr/>
        </p:nvSpPr>
        <p:spPr bwMode="auto">
          <a:xfrm>
            <a:off x="4768081" y="1643745"/>
            <a:ext cx="82747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latin typeface="Arial Regular" charset="0"/>
              </a:rPr>
              <a:t>Node</a:t>
            </a:r>
          </a:p>
        </p:txBody>
      </p:sp>
      <p:sp>
        <p:nvSpPr>
          <p:cNvPr id="187418" name="Text Box 26"/>
          <p:cNvSpPr txBox="1">
            <a:spLocks noChangeArrowheads="1"/>
          </p:cNvSpPr>
          <p:nvPr/>
        </p:nvSpPr>
        <p:spPr bwMode="auto">
          <a:xfrm>
            <a:off x="2547946" y="2309262"/>
            <a:ext cx="82747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latin typeface="Arial Regular" charset="0"/>
              </a:rPr>
              <a:t>Node</a:t>
            </a:r>
          </a:p>
        </p:txBody>
      </p:sp>
      <p:sp>
        <p:nvSpPr>
          <p:cNvPr id="187419" name="Text Box 27"/>
          <p:cNvSpPr txBox="1">
            <a:spLocks noChangeArrowheads="1"/>
          </p:cNvSpPr>
          <p:nvPr/>
        </p:nvSpPr>
        <p:spPr bwMode="auto">
          <a:xfrm>
            <a:off x="2547946" y="3441005"/>
            <a:ext cx="82747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latin typeface="Arial Regular" charset="0"/>
              </a:rPr>
              <a:t>Node</a:t>
            </a:r>
          </a:p>
        </p:txBody>
      </p:sp>
      <p:sp>
        <p:nvSpPr>
          <p:cNvPr id="187420" name="Text Box 28"/>
          <p:cNvSpPr txBox="1">
            <a:spLocks noChangeArrowheads="1"/>
          </p:cNvSpPr>
          <p:nvPr/>
        </p:nvSpPr>
        <p:spPr bwMode="auto">
          <a:xfrm>
            <a:off x="5697146" y="3441006"/>
            <a:ext cx="82747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latin typeface="Arial Regular" charset="0"/>
              </a:rPr>
              <a:t>Node</a:t>
            </a:r>
          </a:p>
        </p:txBody>
      </p:sp>
      <p:sp>
        <p:nvSpPr>
          <p:cNvPr id="187421" name="Text Box 29"/>
          <p:cNvSpPr txBox="1">
            <a:spLocks noChangeArrowheads="1"/>
          </p:cNvSpPr>
          <p:nvPr/>
        </p:nvSpPr>
        <p:spPr bwMode="auto">
          <a:xfrm>
            <a:off x="5697146" y="2260056"/>
            <a:ext cx="82747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latin typeface="Arial Regular" charset="0"/>
              </a:rPr>
              <a:t>Node</a:t>
            </a:r>
          </a:p>
        </p:txBody>
      </p:sp>
      <p:sp>
        <p:nvSpPr>
          <p:cNvPr id="187422" name="Text Box 30"/>
          <p:cNvSpPr txBox="1">
            <a:spLocks noChangeArrowheads="1"/>
          </p:cNvSpPr>
          <p:nvPr/>
        </p:nvSpPr>
        <p:spPr bwMode="auto">
          <a:xfrm>
            <a:off x="3932238" y="2752118"/>
            <a:ext cx="112402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latin typeface="Arial Regular" charset="0"/>
              </a:rPr>
              <a:t>Internet</a:t>
            </a:r>
          </a:p>
        </p:txBody>
      </p:sp>
    </p:spTree>
    <p:extLst>
      <p:ext uri="{BB962C8B-B14F-4D97-AF65-F5344CB8AC3E}">
        <p14:creationId xmlns:p14="http://schemas.microsoft.com/office/powerpoint/2010/main" val="14260106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node joining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373DFFA-0AD4-7446-84B8-5E9D948A65E6}"/>
              </a:ext>
            </a:extLst>
          </p:cNvPr>
          <p:cNvGrpSpPr/>
          <p:nvPr/>
        </p:nvGrpSpPr>
        <p:grpSpPr>
          <a:xfrm>
            <a:off x="1572685" y="1791464"/>
            <a:ext cx="7606091" cy="3481810"/>
            <a:chOff x="4218781" y="1791464"/>
            <a:chExt cx="7606091" cy="3481810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A73BEC28-B150-7E45-A605-BB1698F0058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55268AA2-A98E-7B42-AD16-70640BFDC8D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C94A7475-95AB-1E4F-AFAD-66B39AD40B6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8FE750BC-61F1-EE4E-9954-58FD062E0F5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EF8F5D7A-45EF-1448-9009-FA71AA90FC4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1E3CF339-3F37-C14F-812C-6AABEFC966F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AF7B12CB-49A0-C447-A252-7D654B44008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18B9E9CE-74B3-B044-B92B-DBABB0F47BB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E7E77211-3AF6-9847-A0A1-0CAAB1BCA81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8" name="Text Box 10">
              <a:extLst>
                <a:ext uri="{FF2B5EF4-FFF2-40B4-BE49-F238E27FC236}">
                  <a16:creationId xmlns:a16="http://schemas.microsoft.com/office/drawing/2014/main" id="{03B35366-6331-F84D-817C-CA8909F4FB9A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+mn-lt"/>
                </a:rPr>
                <a:t>3-bit</a:t>
              </a:r>
            </a:p>
            <a:p>
              <a:pPr algn="ctr"/>
              <a:r>
                <a:rPr lang="en-US" sz="2400" dirty="0">
                  <a:latin typeface="+mn-lt"/>
                </a:rPr>
                <a:t>ID space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6CCD4410-3F9E-3942-B546-86ED58065E64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AEBC57BB-23CF-444A-AC8B-6C9C09B87D7E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BE4EB701-A8E8-7C43-8F4A-9F5B3873459F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D48B87D-163C-E14D-B800-2C37C4F4A275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9D2054C9-AA93-F44F-B62D-F0BEA1B1FC2D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759354EE-A324-074D-B3BE-BF4CEA92832E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184017E6-81E8-724B-B854-FD30AB9AEA92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CC47811B-C68C-1C46-B3B1-274C0593E193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4DAE280F-F2FD-F343-8F8E-23C04CBC794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7C460DAA-63D4-5B48-8DAF-D439926AED9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F4DFD9D0-E90B-024E-BDB2-6C63BB2BA6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C80E1428-95E2-EB45-B7D3-65E8D019FE5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E82968CF-0026-884D-ABC9-94CF5BF64EC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89B5B268-C728-3A46-9A1C-AD50A535EDD8}"/>
                </a:ext>
              </a:extLst>
            </p:cNvPr>
            <p:cNvSpPr txBox="1"/>
            <p:nvPr/>
          </p:nvSpPr>
          <p:spPr>
            <a:xfrm>
              <a:off x="7629083" y="3432502"/>
              <a:ext cx="2305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dirty="0">
                  <a:solidFill>
                    <a:srgbClr val="0000FF"/>
                  </a:solidFill>
                  <a:latin typeface="+mn-lt"/>
                  <a:ea typeface="Arial" charset="0"/>
                  <a:cs typeface="Arial" charset="0"/>
                </a:rPr>
                <a:t>Node 2 is joining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BE19F8BE-181F-2244-A0DC-7F17C1204F6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77936" y="3488557"/>
              <a:ext cx="288000" cy="288000"/>
            </a:xfrm>
            <a:prstGeom prst="rect">
              <a:avLst/>
            </a:prstGeom>
            <a:noFill/>
            <a:ln w="38100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F898FF49-7E2A-5144-8D91-015C5DE2CDE4}"/>
                </a:ext>
              </a:extLst>
            </p:cNvPr>
            <p:cNvCxnSpPr>
              <a:cxnSpLocks/>
              <a:stCxn id="42" idx="0"/>
            </p:cNvCxnSpPr>
            <p:nvPr/>
          </p:nvCxnSpPr>
          <p:spPr>
            <a:xfrm flipV="1">
              <a:off x="6742264" y="2983109"/>
              <a:ext cx="98226" cy="1362602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507B2475-17AE-BC40-92BD-564F6E0AF8E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890155" y="2917758"/>
              <a:ext cx="103287" cy="1405949"/>
            </a:xfrm>
            <a:prstGeom prst="straightConnector1">
              <a:avLst/>
            </a:prstGeom>
            <a:ln>
              <a:solidFill>
                <a:schemeClr val="accent4"/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4AC76351-0B44-F44E-9C3A-0B3A955A2D9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77400" y="1991519"/>
              <a:ext cx="904402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C0200C41-FB38-B548-ACE2-9BF39DAA7D10}"/>
                </a:ext>
              </a:extLst>
            </p:cNvPr>
            <p:cNvSpPr txBox="1"/>
            <p:nvPr/>
          </p:nvSpPr>
          <p:spPr>
            <a:xfrm>
              <a:off x="8804155" y="1791464"/>
              <a:ext cx="26212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  <a:r>
                <a:rPr lang="en-CN" dirty="0">
                  <a:latin typeface="+mn-lt"/>
                  <a:ea typeface="Arial" charset="0"/>
                  <a:cs typeface="Arial" charset="0"/>
                </a:rPr>
                <a:t>oints to successor</a:t>
              </a:r>
            </a:p>
          </p:txBody>
        </p: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DFA12458-8299-B240-9BED-281EC9EB569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77400" y="2368700"/>
              <a:ext cx="904402" cy="0"/>
            </a:xfrm>
            <a:prstGeom prst="straightConnector1">
              <a:avLst/>
            </a:prstGeom>
            <a:ln>
              <a:solidFill>
                <a:schemeClr val="accent4"/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2687D855-015A-4241-91FC-D8220CCF7F60}"/>
                </a:ext>
              </a:extLst>
            </p:cNvPr>
            <p:cNvSpPr txBox="1"/>
            <p:nvPr/>
          </p:nvSpPr>
          <p:spPr>
            <a:xfrm>
              <a:off x="8799484" y="2168645"/>
              <a:ext cx="287771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  <a:r>
                <a:rPr lang="en-CN" dirty="0">
                  <a:latin typeface="+mn-lt"/>
                  <a:ea typeface="Arial" charset="0"/>
                  <a:cs typeface="Arial" charset="0"/>
                </a:rPr>
                <a:t>oints to </a:t>
              </a:r>
              <a:r>
                <a:rPr lang="en-US" dirty="0">
                  <a:latin typeface="+mn-lt"/>
                  <a:ea typeface="ＭＳ Ｐゴシック" charset="0"/>
                  <a:cs typeface="Arial" charset="0"/>
                </a:rPr>
                <a:t>predecessor</a:t>
              </a:r>
              <a:endParaRPr lang="en-CN" dirty="0">
                <a:latin typeface="+mn-lt"/>
                <a:ea typeface="Arial" charset="0"/>
                <a:cs typeface="Arial" charset="0"/>
              </a:endParaRPr>
            </a:p>
          </p:txBody>
        </p: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ECD92AF6-CB01-AB4F-ABDB-A0FD26BC035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5530" y="3861303"/>
              <a:ext cx="256406" cy="574773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1F04876E-CF3C-3640-AE77-FF1F3111E345}"/>
                </a:ext>
              </a:extLst>
            </p:cNvPr>
            <p:cNvSpPr txBox="1"/>
            <p:nvPr/>
          </p:nvSpPr>
          <p:spPr>
            <a:xfrm>
              <a:off x="7566976" y="4161176"/>
              <a:ext cx="42578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Periodic stabilization messages </a:t>
              </a:r>
            </a:p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from each node to its successor </a:t>
              </a:r>
            </a:p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maintain node positions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462410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node joining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373DFFA-0AD4-7446-84B8-5E9D948A65E6}"/>
              </a:ext>
            </a:extLst>
          </p:cNvPr>
          <p:cNvGrpSpPr/>
          <p:nvPr/>
        </p:nvGrpSpPr>
        <p:grpSpPr>
          <a:xfrm>
            <a:off x="1572685" y="1791464"/>
            <a:ext cx="7458415" cy="3481810"/>
            <a:chOff x="4218781" y="1791464"/>
            <a:chExt cx="7458415" cy="3481810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A73BEC28-B150-7E45-A605-BB1698F0058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55268AA2-A98E-7B42-AD16-70640BFDC8D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C94A7475-95AB-1E4F-AFAD-66B39AD40B6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8FE750BC-61F1-EE4E-9954-58FD062E0F5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EF8F5D7A-45EF-1448-9009-FA71AA90FC4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1E3CF339-3F37-C14F-812C-6AABEFC966F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AF7B12CB-49A0-C447-A252-7D654B44008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18B9E9CE-74B3-B044-B92B-DBABB0F47BB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E7E77211-3AF6-9847-A0A1-0CAAB1BCA81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8" name="Text Box 10">
              <a:extLst>
                <a:ext uri="{FF2B5EF4-FFF2-40B4-BE49-F238E27FC236}">
                  <a16:creationId xmlns:a16="http://schemas.microsoft.com/office/drawing/2014/main" id="{03B35366-6331-F84D-817C-CA8909F4FB9A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+mn-lt"/>
                </a:rPr>
                <a:t>3-bit</a:t>
              </a:r>
            </a:p>
            <a:p>
              <a:pPr algn="ctr"/>
              <a:r>
                <a:rPr lang="en-US" sz="2400" dirty="0">
                  <a:latin typeface="+mn-lt"/>
                </a:rPr>
                <a:t>ID space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6CCD4410-3F9E-3942-B546-86ED58065E64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AEBC57BB-23CF-444A-AC8B-6C9C09B87D7E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BE4EB701-A8E8-7C43-8F4A-9F5B3873459F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D48B87D-163C-E14D-B800-2C37C4F4A275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9D2054C9-AA93-F44F-B62D-F0BEA1B1FC2D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759354EE-A324-074D-B3BE-BF4CEA92832E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184017E6-81E8-724B-B854-FD30AB9AEA92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CC47811B-C68C-1C46-B3B1-274C0593E193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4DAE280F-F2FD-F343-8F8E-23C04CBC794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7C460DAA-63D4-5B48-8DAF-D439926AED9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F4DFD9D0-E90B-024E-BDB2-6C63BB2BA6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C80E1428-95E2-EB45-B7D3-65E8D019FE5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E82968CF-0026-884D-ABC9-94CF5BF64EC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89B5B268-C728-3A46-9A1C-AD50A535EDD8}"/>
                </a:ext>
              </a:extLst>
            </p:cNvPr>
            <p:cNvSpPr txBox="1"/>
            <p:nvPr/>
          </p:nvSpPr>
          <p:spPr>
            <a:xfrm>
              <a:off x="7629083" y="3432502"/>
              <a:ext cx="2305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dirty="0">
                  <a:solidFill>
                    <a:srgbClr val="0000FF"/>
                  </a:solidFill>
                  <a:latin typeface="+mn-lt"/>
                  <a:ea typeface="Arial" charset="0"/>
                  <a:cs typeface="Arial" charset="0"/>
                </a:rPr>
                <a:t>Node 2 is joining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BE19F8BE-181F-2244-A0DC-7F17C1204F6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77936" y="3488557"/>
              <a:ext cx="288000" cy="288000"/>
            </a:xfrm>
            <a:prstGeom prst="rect">
              <a:avLst/>
            </a:prstGeom>
            <a:noFill/>
            <a:ln w="38100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F898FF49-7E2A-5144-8D91-015C5DE2CDE4}"/>
                </a:ext>
              </a:extLst>
            </p:cNvPr>
            <p:cNvCxnSpPr>
              <a:cxnSpLocks/>
              <a:stCxn id="42" idx="0"/>
            </p:cNvCxnSpPr>
            <p:nvPr/>
          </p:nvCxnSpPr>
          <p:spPr>
            <a:xfrm flipV="1">
              <a:off x="6742264" y="2983109"/>
              <a:ext cx="98226" cy="1362602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507B2475-17AE-BC40-92BD-564F6E0AF8E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890155" y="2917758"/>
              <a:ext cx="103287" cy="1405949"/>
            </a:xfrm>
            <a:prstGeom prst="straightConnector1">
              <a:avLst/>
            </a:prstGeom>
            <a:ln>
              <a:solidFill>
                <a:schemeClr val="accent4"/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4AC76351-0B44-F44E-9C3A-0B3A955A2D9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77400" y="1991519"/>
              <a:ext cx="904402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C0200C41-FB38-B548-ACE2-9BF39DAA7D10}"/>
                </a:ext>
              </a:extLst>
            </p:cNvPr>
            <p:cNvSpPr txBox="1"/>
            <p:nvPr/>
          </p:nvSpPr>
          <p:spPr>
            <a:xfrm>
              <a:off x="8804155" y="1791464"/>
              <a:ext cx="26212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  <a:r>
                <a:rPr lang="en-CN" dirty="0">
                  <a:latin typeface="+mn-lt"/>
                  <a:ea typeface="Arial" charset="0"/>
                  <a:cs typeface="Arial" charset="0"/>
                </a:rPr>
                <a:t>oints to successor</a:t>
              </a:r>
            </a:p>
          </p:txBody>
        </p: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DFA12458-8299-B240-9BED-281EC9EB569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77400" y="2368700"/>
              <a:ext cx="904402" cy="0"/>
            </a:xfrm>
            <a:prstGeom prst="straightConnector1">
              <a:avLst/>
            </a:prstGeom>
            <a:ln>
              <a:solidFill>
                <a:schemeClr val="accent4"/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2687D855-015A-4241-91FC-D8220CCF7F60}"/>
                </a:ext>
              </a:extLst>
            </p:cNvPr>
            <p:cNvSpPr txBox="1"/>
            <p:nvPr/>
          </p:nvSpPr>
          <p:spPr>
            <a:xfrm>
              <a:off x="8799484" y="2168645"/>
              <a:ext cx="287771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  <a:r>
                <a:rPr lang="en-CN" dirty="0">
                  <a:latin typeface="+mn-lt"/>
                  <a:ea typeface="Arial" charset="0"/>
                  <a:cs typeface="Arial" charset="0"/>
                </a:rPr>
                <a:t>oints to </a:t>
              </a:r>
              <a:r>
                <a:rPr lang="en-US" dirty="0">
                  <a:latin typeface="+mn-lt"/>
                  <a:ea typeface="ＭＳ Ｐゴシック" charset="0"/>
                  <a:cs typeface="Arial" charset="0"/>
                </a:rPr>
                <a:t>predecessor</a:t>
              </a:r>
              <a:endParaRPr lang="en-CN" dirty="0">
                <a:latin typeface="+mn-lt"/>
                <a:ea typeface="Arial" charset="0"/>
                <a:cs typeface="Arial" charset="0"/>
              </a:endParaRPr>
            </a:p>
          </p:txBody>
        </p: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ECD92AF6-CB01-AB4F-ABDB-A0FD26BC035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5530" y="3861303"/>
              <a:ext cx="256406" cy="574773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98A48744-4E3C-2C4D-96B6-A6BFFB8DD6E1}"/>
              </a:ext>
            </a:extLst>
          </p:cNvPr>
          <p:cNvSpPr txBox="1"/>
          <p:nvPr/>
        </p:nvSpPr>
        <p:spPr>
          <a:xfrm>
            <a:off x="4847500" y="3903603"/>
            <a:ext cx="4249561" cy="2862322"/>
          </a:xfrm>
          <a:prstGeom prst="rect">
            <a:avLst/>
          </a:prstGeom>
          <a:solidFill>
            <a:srgbClr val="FEFFBD"/>
          </a:solidFill>
        </p:spPr>
        <p:txBody>
          <a:bodyPr wrap="none" lIns="0" rIns="0" rtlCol="0">
            <a:spAutoFit/>
          </a:bodyPr>
          <a:lstStyle/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STABILIZE() [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 = M]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  N 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 M: “What is your predecessor?”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M  N: “X is my predecessor”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if X between (N, M):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= X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N 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: NOTIFY()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NOTIFY()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N 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: “I think you are my successor”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M: upon receiving NOTIFY from N: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if (N between (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M.predecessor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, M)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 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M.predecessor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= N</a:t>
            </a:r>
            <a:endParaRPr lang="en-US" sz="1800" b="0" dirty="0">
              <a:latin typeface="Arial Narrow" panose="020B0604020202020204" pitchFamily="34" charset="0"/>
              <a:ea typeface="Arial" charset="0"/>
              <a:cs typeface="Arial Narrow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80014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node joining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373DFFA-0AD4-7446-84B8-5E9D948A65E6}"/>
              </a:ext>
            </a:extLst>
          </p:cNvPr>
          <p:cNvGrpSpPr/>
          <p:nvPr/>
        </p:nvGrpSpPr>
        <p:grpSpPr>
          <a:xfrm>
            <a:off x="1572685" y="1791464"/>
            <a:ext cx="7458415" cy="3481810"/>
            <a:chOff x="4218781" y="1791464"/>
            <a:chExt cx="7458415" cy="3481810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A73BEC28-B150-7E45-A605-BB1698F0058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55268AA2-A98E-7B42-AD16-70640BFDC8D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C94A7475-95AB-1E4F-AFAD-66B39AD40B6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8FE750BC-61F1-EE4E-9954-58FD062E0F5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EF8F5D7A-45EF-1448-9009-FA71AA90FC4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1E3CF339-3F37-C14F-812C-6AABEFC966F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AF7B12CB-49A0-C447-A252-7D654B44008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18B9E9CE-74B3-B044-B92B-DBABB0F47BB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E7E77211-3AF6-9847-A0A1-0CAAB1BCA81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8" name="Text Box 10">
              <a:extLst>
                <a:ext uri="{FF2B5EF4-FFF2-40B4-BE49-F238E27FC236}">
                  <a16:creationId xmlns:a16="http://schemas.microsoft.com/office/drawing/2014/main" id="{03B35366-6331-F84D-817C-CA8909F4FB9A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+mn-lt"/>
                </a:rPr>
                <a:t>3-bit</a:t>
              </a:r>
            </a:p>
            <a:p>
              <a:pPr algn="ctr"/>
              <a:r>
                <a:rPr lang="en-US" sz="2400" dirty="0">
                  <a:latin typeface="+mn-lt"/>
                </a:rPr>
                <a:t>ID space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6CCD4410-3F9E-3942-B546-86ED58065E64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AEBC57BB-23CF-444A-AC8B-6C9C09B87D7E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BE4EB701-A8E8-7C43-8F4A-9F5B3873459F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D48B87D-163C-E14D-B800-2C37C4F4A275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9D2054C9-AA93-F44F-B62D-F0BEA1B1FC2D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759354EE-A324-074D-B3BE-BF4CEA92832E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184017E6-81E8-724B-B854-FD30AB9AEA92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CC47811B-C68C-1C46-B3B1-274C0593E193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4DAE280F-F2FD-F343-8F8E-23C04CBC794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7C460DAA-63D4-5B48-8DAF-D439926AED9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F4DFD9D0-E90B-024E-BDB2-6C63BB2BA6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C80E1428-95E2-EB45-B7D3-65E8D019FE5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E82968CF-0026-884D-ABC9-94CF5BF64EC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89B5B268-C728-3A46-9A1C-AD50A535EDD8}"/>
                </a:ext>
              </a:extLst>
            </p:cNvPr>
            <p:cNvSpPr txBox="1"/>
            <p:nvPr/>
          </p:nvSpPr>
          <p:spPr>
            <a:xfrm>
              <a:off x="7629083" y="3432502"/>
              <a:ext cx="2305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dirty="0">
                  <a:solidFill>
                    <a:srgbClr val="0000FF"/>
                  </a:solidFill>
                  <a:latin typeface="+mn-lt"/>
                  <a:ea typeface="Arial" charset="0"/>
                  <a:cs typeface="Arial" charset="0"/>
                </a:rPr>
                <a:t>Node 2 is joining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BE19F8BE-181F-2244-A0DC-7F17C1204F6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77936" y="3488557"/>
              <a:ext cx="288000" cy="288000"/>
            </a:xfrm>
            <a:prstGeom prst="rect">
              <a:avLst/>
            </a:prstGeom>
            <a:noFill/>
            <a:ln w="38100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F898FF49-7E2A-5144-8D91-015C5DE2CDE4}"/>
                </a:ext>
              </a:extLst>
            </p:cNvPr>
            <p:cNvCxnSpPr>
              <a:cxnSpLocks/>
              <a:stCxn id="42" idx="0"/>
            </p:cNvCxnSpPr>
            <p:nvPr/>
          </p:nvCxnSpPr>
          <p:spPr>
            <a:xfrm flipV="1">
              <a:off x="6742264" y="2983109"/>
              <a:ext cx="98226" cy="1362602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4AC76351-0B44-F44E-9C3A-0B3A955A2D9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77400" y="1991519"/>
              <a:ext cx="904402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C0200C41-FB38-B548-ACE2-9BF39DAA7D10}"/>
                </a:ext>
              </a:extLst>
            </p:cNvPr>
            <p:cNvSpPr txBox="1"/>
            <p:nvPr/>
          </p:nvSpPr>
          <p:spPr>
            <a:xfrm>
              <a:off x="8804155" y="1791464"/>
              <a:ext cx="26212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  <a:r>
                <a:rPr lang="en-CN" dirty="0">
                  <a:latin typeface="+mn-lt"/>
                  <a:ea typeface="Arial" charset="0"/>
                  <a:cs typeface="Arial" charset="0"/>
                </a:rPr>
                <a:t>oints to successor</a:t>
              </a:r>
            </a:p>
          </p:txBody>
        </p: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DFA12458-8299-B240-9BED-281EC9EB569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77400" y="2368700"/>
              <a:ext cx="904402" cy="0"/>
            </a:xfrm>
            <a:prstGeom prst="straightConnector1">
              <a:avLst/>
            </a:prstGeom>
            <a:ln>
              <a:solidFill>
                <a:schemeClr val="accent4"/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2687D855-015A-4241-91FC-D8220CCF7F60}"/>
                </a:ext>
              </a:extLst>
            </p:cNvPr>
            <p:cNvSpPr txBox="1"/>
            <p:nvPr/>
          </p:nvSpPr>
          <p:spPr>
            <a:xfrm>
              <a:off x="8799484" y="2168645"/>
              <a:ext cx="287771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  <a:r>
                <a:rPr lang="en-CN" dirty="0">
                  <a:latin typeface="+mn-lt"/>
                  <a:ea typeface="Arial" charset="0"/>
                  <a:cs typeface="Arial" charset="0"/>
                </a:rPr>
                <a:t>oints to </a:t>
              </a:r>
              <a:r>
                <a:rPr lang="en-US" dirty="0">
                  <a:latin typeface="+mn-lt"/>
                  <a:ea typeface="ＭＳ Ｐゴシック" charset="0"/>
                  <a:cs typeface="Arial" charset="0"/>
                </a:rPr>
                <a:t>predecessor</a:t>
              </a:r>
              <a:endParaRPr lang="en-CN" dirty="0">
                <a:latin typeface="+mn-lt"/>
                <a:ea typeface="Arial" charset="0"/>
                <a:cs typeface="Arial" charset="0"/>
              </a:endParaRPr>
            </a:p>
          </p:txBody>
        </p: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ECD92AF6-CB01-AB4F-ABDB-A0FD26BC035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5530" y="3861303"/>
              <a:ext cx="256406" cy="574773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98A48744-4E3C-2C4D-96B6-A6BFFB8DD6E1}"/>
              </a:ext>
            </a:extLst>
          </p:cNvPr>
          <p:cNvSpPr txBox="1"/>
          <p:nvPr/>
        </p:nvSpPr>
        <p:spPr>
          <a:xfrm>
            <a:off x="4847500" y="3903603"/>
            <a:ext cx="4249561" cy="2862322"/>
          </a:xfrm>
          <a:prstGeom prst="rect">
            <a:avLst/>
          </a:prstGeom>
          <a:solidFill>
            <a:srgbClr val="FEFFBD"/>
          </a:solidFill>
        </p:spPr>
        <p:txBody>
          <a:bodyPr wrap="none" lIns="0" rIns="0" rtlCol="0">
            <a:spAutoFit/>
          </a:bodyPr>
          <a:lstStyle/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STABILIZE() [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 = M]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  N 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 M: “What is your predecessor?”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M  N: “X is my predecessor”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if X between (N, M):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= X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N 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: NOTIFY()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NOTIFY()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N 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: “I think you are my successor”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M: upon receiving NOTIFY from N: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if (N between (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M.predecessor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, M)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 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M.predecessor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= N</a:t>
            </a:r>
            <a:endParaRPr lang="en-US" sz="1800" b="0" dirty="0">
              <a:latin typeface="Arial Narrow" panose="020B0604020202020204" pitchFamily="34" charset="0"/>
              <a:ea typeface="Arial" charset="0"/>
              <a:cs typeface="Arial Narrow" panose="020B0604020202020204" pitchFamily="34" charset="0"/>
            </a:endParaRP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A4B5E50B-5864-364B-B7A9-1F406F4A16A8}"/>
              </a:ext>
            </a:extLst>
          </p:cNvPr>
          <p:cNvCxnSpPr>
            <a:cxnSpLocks/>
          </p:cNvCxnSpPr>
          <p:nvPr/>
        </p:nvCxnSpPr>
        <p:spPr>
          <a:xfrm flipH="1">
            <a:off x="4579225" y="3888754"/>
            <a:ext cx="266511" cy="567083"/>
          </a:xfrm>
          <a:prstGeom prst="straightConnector1">
            <a:avLst/>
          </a:prstGeom>
          <a:ln>
            <a:solidFill>
              <a:schemeClr val="accent4"/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26463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node joining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373DFFA-0AD4-7446-84B8-5E9D948A65E6}"/>
              </a:ext>
            </a:extLst>
          </p:cNvPr>
          <p:cNvGrpSpPr/>
          <p:nvPr/>
        </p:nvGrpSpPr>
        <p:grpSpPr>
          <a:xfrm>
            <a:off x="1572685" y="1791464"/>
            <a:ext cx="7458415" cy="3481810"/>
            <a:chOff x="4218781" y="1791464"/>
            <a:chExt cx="7458415" cy="3481810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A73BEC28-B150-7E45-A605-BB1698F0058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55268AA2-A98E-7B42-AD16-70640BFDC8D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C94A7475-95AB-1E4F-AFAD-66B39AD40B6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8FE750BC-61F1-EE4E-9954-58FD062E0F5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EF8F5D7A-45EF-1448-9009-FA71AA90FC4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1E3CF339-3F37-C14F-812C-6AABEFC966F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AF7B12CB-49A0-C447-A252-7D654B44008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18B9E9CE-74B3-B044-B92B-DBABB0F47BB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E7E77211-3AF6-9847-A0A1-0CAAB1BCA81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8" name="Text Box 10">
              <a:extLst>
                <a:ext uri="{FF2B5EF4-FFF2-40B4-BE49-F238E27FC236}">
                  <a16:creationId xmlns:a16="http://schemas.microsoft.com/office/drawing/2014/main" id="{03B35366-6331-F84D-817C-CA8909F4FB9A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+mn-lt"/>
                </a:rPr>
                <a:t>3-bit</a:t>
              </a:r>
            </a:p>
            <a:p>
              <a:pPr algn="ctr"/>
              <a:r>
                <a:rPr lang="en-US" sz="2400" dirty="0">
                  <a:latin typeface="+mn-lt"/>
                </a:rPr>
                <a:t>ID space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6CCD4410-3F9E-3942-B546-86ED58065E64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AEBC57BB-23CF-444A-AC8B-6C9C09B87D7E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BE4EB701-A8E8-7C43-8F4A-9F5B3873459F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D48B87D-163C-E14D-B800-2C37C4F4A275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9D2054C9-AA93-F44F-B62D-F0BEA1B1FC2D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759354EE-A324-074D-B3BE-BF4CEA92832E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184017E6-81E8-724B-B854-FD30AB9AEA92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CC47811B-C68C-1C46-B3B1-274C0593E193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4DAE280F-F2FD-F343-8F8E-23C04CBC794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7C460DAA-63D4-5B48-8DAF-D439926AED9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F4DFD9D0-E90B-024E-BDB2-6C63BB2BA6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C80E1428-95E2-EB45-B7D3-65E8D019FE5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E82968CF-0026-884D-ABC9-94CF5BF64EC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89B5B268-C728-3A46-9A1C-AD50A535EDD8}"/>
                </a:ext>
              </a:extLst>
            </p:cNvPr>
            <p:cNvSpPr txBox="1"/>
            <p:nvPr/>
          </p:nvSpPr>
          <p:spPr>
            <a:xfrm>
              <a:off x="7629083" y="3432502"/>
              <a:ext cx="2305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dirty="0">
                  <a:solidFill>
                    <a:srgbClr val="0000FF"/>
                  </a:solidFill>
                  <a:latin typeface="+mn-lt"/>
                  <a:ea typeface="Arial" charset="0"/>
                  <a:cs typeface="Arial" charset="0"/>
                </a:rPr>
                <a:t>Node 2 is joining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BE19F8BE-181F-2244-A0DC-7F17C1204F6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77936" y="3488557"/>
              <a:ext cx="288000" cy="288000"/>
            </a:xfrm>
            <a:prstGeom prst="rect">
              <a:avLst/>
            </a:prstGeom>
            <a:noFill/>
            <a:ln w="38100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4AC76351-0B44-F44E-9C3A-0B3A955A2D9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77400" y="1991519"/>
              <a:ext cx="904402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C0200C41-FB38-B548-ACE2-9BF39DAA7D10}"/>
                </a:ext>
              </a:extLst>
            </p:cNvPr>
            <p:cNvSpPr txBox="1"/>
            <p:nvPr/>
          </p:nvSpPr>
          <p:spPr>
            <a:xfrm>
              <a:off x="8804155" y="1791464"/>
              <a:ext cx="26212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  <a:r>
                <a:rPr lang="en-CN" dirty="0">
                  <a:latin typeface="+mn-lt"/>
                  <a:ea typeface="Arial" charset="0"/>
                  <a:cs typeface="Arial" charset="0"/>
                </a:rPr>
                <a:t>oints to successor</a:t>
              </a:r>
            </a:p>
          </p:txBody>
        </p: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DFA12458-8299-B240-9BED-281EC9EB569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77400" y="2368700"/>
              <a:ext cx="904402" cy="0"/>
            </a:xfrm>
            <a:prstGeom prst="straightConnector1">
              <a:avLst/>
            </a:prstGeom>
            <a:ln>
              <a:solidFill>
                <a:schemeClr val="accent4"/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2687D855-015A-4241-91FC-D8220CCF7F60}"/>
                </a:ext>
              </a:extLst>
            </p:cNvPr>
            <p:cNvSpPr txBox="1"/>
            <p:nvPr/>
          </p:nvSpPr>
          <p:spPr>
            <a:xfrm>
              <a:off x="8799484" y="2168645"/>
              <a:ext cx="287771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  <a:r>
                <a:rPr lang="en-CN" dirty="0">
                  <a:latin typeface="+mn-lt"/>
                  <a:ea typeface="Arial" charset="0"/>
                  <a:cs typeface="Arial" charset="0"/>
                </a:rPr>
                <a:t>oints to </a:t>
              </a:r>
              <a:r>
                <a:rPr lang="en-US" dirty="0">
                  <a:latin typeface="+mn-lt"/>
                  <a:ea typeface="ＭＳ Ｐゴシック" charset="0"/>
                  <a:cs typeface="Arial" charset="0"/>
                </a:rPr>
                <a:t>predecessor</a:t>
              </a:r>
              <a:endParaRPr lang="en-CN" dirty="0">
                <a:latin typeface="+mn-lt"/>
                <a:ea typeface="Arial" charset="0"/>
                <a:cs typeface="Arial" charset="0"/>
              </a:endParaRPr>
            </a:p>
          </p:txBody>
        </p: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ECD92AF6-CB01-AB4F-ABDB-A0FD26BC035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5530" y="3861303"/>
              <a:ext cx="256406" cy="574773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98A48744-4E3C-2C4D-96B6-A6BFFB8DD6E1}"/>
              </a:ext>
            </a:extLst>
          </p:cNvPr>
          <p:cNvSpPr txBox="1"/>
          <p:nvPr/>
        </p:nvSpPr>
        <p:spPr>
          <a:xfrm>
            <a:off x="4847500" y="3903603"/>
            <a:ext cx="4249561" cy="2862322"/>
          </a:xfrm>
          <a:prstGeom prst="rect">
            <a:avLst/>
          </a:prstGeom>
          <a:solidFill>
            <a:srgbClr val="FEFFBD"/>
          </a:solidFill>
        </p:spPr>
        <p:txBody>
          <a:bodyPr wrap="none" lIns="0" rIns="0" rtlCol="0">
            <a:spAutoFit/>
          </a:bodyPr>
          <a:lstStyle/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STABILIZE() [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 = M]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  N 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 M: “What is your predecessor?”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M  N: “X is my predecessor”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if X between (N, M):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= X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N 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: NOTIFY()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NOTIFY()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N 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: “I think you are my successor”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M: upon receiving NOTIFY from N: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if (N between (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M.predecessor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, M)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 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M.predecessor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= N</a:t>
            </a:r>
            <a:endParaRPr lang="en-US" sz="1800" b="0" dirty="0">
              <a:latin typeface="Arial Narrow" panose="020B0604020202020204" pitchFamily="34" charset="0"/>
              <a:ea typeface="Arial" charset="0"/>
              <a:cs typeface="Arial Narrow" panose="020B0604020202020204" pitchFamily="34" charset="0"/>
            </a:endParaRP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C28D2F78-75F1-204D-A419-450BF3217234}"/>
              </a:ext>
            </a:extLst>
          </p:cNvPr>
          <p:cNvCxnSpPr>
            <a:cxnSpLocks/>
          </p:cNvCxnSpPr>
          <p:nvPr/>
        </p:nvCxnSpPr>
        <p:spPr>
          <a:xfrm flipH="1" flipV="1">
            <a:off x="4373346" y="2811680"/>
            <a:ext cx="258494" cy="604976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289C2B6D-7F26-A04E-B9E5-575166338DDD}"/>
              </a:ext>
            </a:extLst>
          </p:cNvPr>
          <p:cNvCxnSpPr>
            <a:cxnSpLocks/>
          </p:cNvCxnSpPr>
          <p:nvPr/>
        </p:nvCxnSpPr>
        <p:spPr>
          <a:xfrm flipH="1">
            <a:off x="4579225" y="3888754"/>
            <a:ext cx="266511" cy="567083"/>
          </a:xfrm>
          <a:prstGeom prst="straightConnector1">
            <a:avLst/>
          </a:prstGeom>
          <a:ln>
            <a:solidFill>
              <a:schemeClr val="accent4"/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795781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node joining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373DFFA-0AD4-7446-84B8-5E9D948A65E6}"/>
              </a:ext>
            </a:extLst>
          </p:cNvPr>
          <p:cNvGrpSpPr/>
          <p:nvPr/>
        </p:nvGrpSpPr>
        <p:grpSpPr>
          <a:xfrm>
            <a:off x="1572685" y="1791464"/>
            <a:ext cx="7458415" cy="3481810"/>
            <a:chOff x="4218781" y="1791464"/>
            <a:chExt cx="7458415" cy="3481810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A73BEC28-B150-7E45-A605-BB1698F0058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55268AA2-A98E-7B42-AD16-70640BFDC8D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C94A7475-95AB-1E4F-AFAD-66B39AD40B6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8FE750BC-61F1-EE4E-9954-58FD062E0F5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EF8F5D7A-45EF-1448-9009-FA71AA90FC4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1E3CF339-3F37-C14F-812C-6AABEFC966F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AF7B12CB-49A0-C447-A252-7D654B44008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18B9E9CE-74B3-B044-B92B-DBABB0F47BB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E7E77211-3AF6-9847-A0A1-0CAAB1BCA81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8" name="Text Box 10">
              <a:extLst>
                <a:ext uri="{FF2B5EF4-FFF2-40B4-BE49-F238E27FC236}">
                  <a16:creationId xmlns:a16="http://schemas.microsoft.com/office/drawing/2014/main" id="{03B35366-6331-F84D-817C-CA8909F4FB9A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+mn-lt"/>
                </a:rPr>
                <a:t>3-bit</a:t>
              </a:r>
            </a:p>
            <a:p>
              <a:pPr algn="ctr"/>
              <a:r>
                <a:rPr lang="en-US" sz="2400" dirty="0">
                  <a:latin typeface="+mn-lt"/>
                </a:rPr>
                <a:t>ID space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6CCD4410-3F9E-3942-B546-86ED58065E64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AEBC57BB-23CF-444A-AC8B-6C9C09B87D7E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BE4EB701-A8E8-7C43-8F4A-9F5B3873459F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D48B87D-163C-E14D-B800-2C37C4F4A275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9D2054C9-AA93-F44F-B62D-F0BEA1B1FC2D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759354EE-A324-074D-B3BE-BF4CEA92832E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184017E6-81E8-724B-B854-FD30AB9AEA92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CC47811B-C68C-1C46-B3B1-274C0593E193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4DAE280F-F2FD-F343-8F8E-23C04CBC794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7C460DAA-63D4-5B48-8DAF-D439926AED9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F4DFD9D0-E90B-024E-BDB2-6C63BB2BA6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C80E1428-95E2-EB45-B7D3-65E8D019FE5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E82968CF-0026-884D-ABC9-94CF5BF64EC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89B5B268-C728-3A46-9A1C-AD50A535EDD8}"/>
                </a:ext>
              </a:extLst>
            </p:cNvPr>
            <p:cNvSpPr txBox="1"/>
            <p:nvPr/>
          </p:nvSpPr>
          <p:spPr>
            <a:xfrm>
              <a:off x="7629083" y="3432502"/>
              <a:ext cx="2305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dirty="0">
                  <a:solidFill>
                    <a:srgbClr val="0000FF"/>
                  </a:solidFill>
                  <a:latin typeface="+mn-lt"/>
                  <a:ea typeface="Arial" charset="0"/>
                  <a:cs typeface="Arial" charset="0"/>
                </a:rPr>
                <a:t>Node 2 is joining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BE19F8BE-181F-2244-A0DC-7F17C1204F6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77936" y="3488557"/>
              <a:ext cx="288000" cy="288000"/>
            </a:xfrm>
            <a:prstGeom prst="rect">
              <a:avLst/>
            </a:prstGeom>
            <a:noFill/>
            <a:ln w="38100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4AC76351-0B44-F44E-9C3A-0B3A955A2D9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77400" y="1991519"/>
              <a:ext cx="904402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C0200C41-FB38-B548-ACE2-9BF39DAA7D10}"/>
                </a:ext>
              </a:extLst>
            </p:cNvPr>
            <p:cNvSpPr txBox="1"/>
            <p:nvPr/>
          </p:nvSpPr>
          <p:spPr>
            <a:xfrm>
              <a:off x="8804155" y="1791464"/>
              <a:ext cx="26212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  <a:r>
                <a:rPr lang="en-CN" dirty="0">
                  <a:latin typeface="+mn-lt"/>
                  <a:ea typeface="Arial" charset="0"/>
                  <a:cs typeface="Arial" charset="0"/>
                </a:rPr>
                <a:t>oints to successor</a:t>
              </a:r>
            </a:p>
          </p:txBody>
        </p: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DFA12458-8299-B240-9BED-281EC9EB569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77400" y="2368700"/>
              <a:ext cx="904402" cy="0"/>
            </a:xfrm>
            <a:prstGeom prst="straightConnector1">
              <a:avLst/>
            </a:prstGeom>
            <a:ln>
              <a:solidFill>
                <a:schemeClr val="accent4"/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2687D855-015A-4241-91FC-D8220CCF7F60}"/>
                </a:ext>
              </a:extLst>
            </p:cNvPr>
            <p:cNvSpPr txBox="1"/>
            <p:nvPr/>
          </p:nvSpPr>
          <p:spPr>
            <a:xfrm>
              <a:off x="8799484" y="2168645"/>
              <a:ext cx="287771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  <a:r>
                <a:rPr lang="en-CN" dirty="0">
                  <a:latin typeface="+mn-lt"/>
                  <a:ea typeface="Arial" charset="0"/>
                  <a:cs typeface="Arial" charset="0"/>
                </a:rPr>
                <a:t>oints to </a:t>
              </a:r>
              <a:r>
                <a:rPr lang="en-US" dirty="0">
                  <a:latin typeface="+mn-lt"/>
                  <a:ea typeface="ＭＳ Ｐゴシック" charset="0"/>
                  <a:cs typeface="Arial" charset="0"/>
                </a:rPr>
                <a:t>predecessor</a:t>
              </a:r>
              <a:endParaRPr lang="en-CN" dirty="0">
                <a:latin typeface="+mn-lt"/>
                <a:ea typeface="Arial" charset="0"/>
                <a:cs typeface="Arial" charset="0"/>
              </a:endParaRPr>
            </a:p>
          </p:txBody>
        </p: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ECD92AF6-CB01-AB4F-ABDB-A0FD26BC035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5530" y="3861303"/>
              <a:ext cx="256406" cy="574773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98A48744-4E3C-2C4D-96B6-A6BFFB8DD6E1}"/>
              </a:ext>
            </a:extLst>
          </p:cNvPr>
          <p:cNvSpPr txBox="1"/>
          <p:nvPr/>
        </p:nvSpPr>
        <p:spPr>
          <a:xfrm>
            <a:off x="4847500" y="3903603"/>
            <a:ext cx="4249561" cy="2862322"/>
          </a:xfrm>
          <a:prstGeom prst="rect">
            <a:avLst/>
          </a:prstGeom>
          <a:solidFill>
            <a:srgbClr val="FEFFBD"/>
          </a:solidFill>
        </p:spPr>
        <p:txBody>
          <a:bodyPr wrap="none" lIns="0" rIns="0" rtlCol="0">
            <a:spAutoFit/>
          </a:bodyPr>
          <a:lstStyle/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STABILIZE() [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 = M]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  N 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 M: “What is your predecessor?”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M  N: “X is my predecessor”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if X between (N, M):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= X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N 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: NOTIFY()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NOTIFY()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N 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: “I think you are my successor”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M: upon receiving NOTIFY from N: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if (N between (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M.predecessor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, M)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 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M.predecessor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= N</a:t>
            </a:r>
            <a:endParaRPr lang="en-US" sz="1800" b="0" dirty="0">
              <a:latin typeface="Arial Narrow" panose="020B0604020202020204" pitchFamily="34" charset="0"/>
              <a:ea typeface="Arial" charset="0"/>
              <a:cs typeface="Arial Narrow" panose="020B0604020202020204" pitchFamily="34" charset="0"/>
            </a:endParaRP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C28D2F78-75F1-204D-A419-450BF3217234}"/>
              </a:ext>
            </a:extLst>
          </p:cNvPr>
          <p:cNvCxnSpPr>
            <a:cxnSpLocks/>
          </p:cNvCxnSpPr>
          <p:nvPr/>
        </p:nvCxnSpPr>
        <p:spPr>
          <a:xfrm flipH="1" flipV="1">
            <a:off x="4373346" y="2811680"/>
            <a:ext cx="258494" cy="604976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289C2B6D-7F26-A04E-B9E5-575166338DDD}"/>
              </a:ext>
            </a:extLst>
          </p:cNvPr>
          <p:cNvCxnSpPr>
            <a:cxnSpLocks/>
          </p:cNvCxnSpPr>
          <p:nvPr/>
        </p:nvCxnSpPr>
        <p:spPr>
          <a:xfrm flipH="1">
            <a:off x="4579225" y="3888754"/>
            <a:ext cx="266511" cy="567083"/>
          </a:xfrm>
          <a:prstGeom prst="straightConnector1">
            <a:avLst/>
          </a:prstGeom>
          <a:ln>
            <a:solidFill>
              <a:schemeClr val="accent4"/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FCA9C660-A853-D045-85FF-EEF6DBE3DE82}"/>
              </a:ext>
            </a:extLst>
          </p:cNvPr>
          <p:cNvCxnSpPr>
            <a:cxnSpLocks/>
          </p:cNvCxnSpPr>
          <p:nvPr/>
        </p:nvCxnSpPr>
        <p:spPr>
          <a:xfrm>
            <a:off x="4570183" y="2749034"/>
            <a:ext cx="262861" cy="611890"/>
          </a:xfrm>
          <a:prstGeom prst="straightConnector1">
            <a:avLst/>
          </a:prstGeom>
          <a:ln>
            <a:solidFill>
              <a:schemeClr val="accent4"/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971236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failures and successor list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726962D-EDBF-6046-A960-E4FFFE998596}"/>
              </a:ext>
            </a:extLst>
          </p:cNvPr>
          <p:cNvGrpSpPr/>
          <p:nvPr/>
        </p:nvGrpSpPr>
        <p:grpSpPr>
          <a:xfrm>
            <a:off x="1572685" y="1592165"/>
            <a:ext cx="6618094" cy="4856471"/>
            <a:chOff x="4218781" y="1592165"/>
            <a:chExt cx="6618094" cy="4856471"/>
          </a:xfrm>
        </p:grpSpPr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52FFA095-B343-C240-97EE-1ECAF6E9299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440E174A-588F-8145-92F3-D3D2BBBFE10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1DDA4B17-F7AB-2549-8FFB-3824A29EBC3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8BCC565E-0D27-CB48-BE98-7BBB2F9F604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4A627D66-006D-C14B-BE86-8ABE5915920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F79CAD41-2A04-CD43-940D-7C06D85A319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0C7AC702-728A-F040-8523-7397FAA88B8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1E9D0F89-EC28-4248-804E-5B852C7D390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0D82921C-F0BA-FA40-92DA-0F5F7CC00F7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1" name="Text Box 10">
              <a:extLst>
                <a:ext uri="{FF2B5EF4-FFF2-40B4-BE49-F238E27FC236}">
                  <a16:creationId xmlns:a16="http://schemas.microsoft.com/office/drawing/2014/main" id="{1442343B-74A0-8644-8611-AD48031AEAAC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Arial" charset="0"/>
                </a:rPr>
                <a:t>3-bit</a:t>
              </a:r>
            </a:p>
            <a:p>
              <a:pPr algn="ctr"/>
              <a:r>
                <a:rPr lang="en-US" sz="2400" dirty="0">
                  <a:latin typeface="Arial" charset="0"/>
                </a:rPr>
                <a:t>ID space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0A0BFC9B-ED79-2C47-8B19-418843B424F2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B8C18885-D3A2-704B-8987-E7AD067E5F08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FD04242F-E945-9C40-ACEB-E78636694FA6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8BCA541A-8215-3E42-8617-C5ACCB7FEBF4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42BB1C3C-6488-1847-873D-DBD483A7097E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70058E1B-F58B-944C-9002-3B20C8F08A0A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5D65D7B7-D2F4-C646-98B7-415F521DE01A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39157E55-C8AC-2F41-8163-8ADAD1426F4B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738D63DA-CF19-AE45-BD55-63DAA20679B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77A63473-7096-6442-AB89-B503ECBBDCC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599D7665-4A22-6C42-8415-83B8ACAE1A5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B097EA9B-A0C6-2D4A-B01E-41F1A20DB4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B75AF5A2-56B3-B641-B2D8-0EB255AB982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5" name="Rounded Rectangular Callout 84">
              <a:extLst>
                <a:ext uri="{FF2B5EF4-FFF2-40B4-BE49-F238E27FC236}">
                  <a16:creationId xmlns:a16="http://schemas.microsoft.com/office/drawing/2014/main" id="{C6D6DB41-4C41-724B-B7E6-C5E7F7E7B13C}"/>
                </a:ext>
              </a:extLst>
            </p:cNvPr>
            <p:cNvSpPr/>
            <p:nvPr/>
          </p:nvSpPr>
          <p:spPr>
            <a:xfrm>
              <a:off x="8329316" y="2821503"/>
              <a:ext cx="2507559" cy="995256"/>
            </a:xfrm>
            <a:prstGeom prst="wedgeRoundRectCallout">
              <a:avLst>
                <a:gd name="adj1" fmla="val -96127"/>
                <a:gd name="adj2" fmla="val -68274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2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[2,3),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3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[3,5),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5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[5,1), node 5</a:t>
              </a:r>
            </a:p>
          </p:txBody>
        </p:sp>
        <p:sp>
          <p:nvSpPr>
            <p:cNvPr id="86" name="Rounded Rectangular Callout 85">
              <a:extLst>
                <a:ext uri="{FF2B5EF4-FFF2-40B4-BE49-F238E27FC236}">
                  <a16:creationId xmlns:a16="http://schemas.microsoft.com/office/drawing/2014/main" id="{7D2FB6D0-1909-A34B-964D-6CB2CCAC5722}"/>
                </a:ext>
              </a:extLst>
            </p:cNvPr>
            <p:cNvSpPr/>
            <p:nvPr/>
          </p:nvSpPr>
          <p:spPr>
            <a:xfrm>
              <a:off x="7786265" y="1592165"/>
              <a:ext cx="2507559" cy="995256"/>
            </a:xfrm>
            <a:prstGeom prst="wedgeRoundRectCallout">
              <a:avLst>
                <a:gd name="adj1" fmla="val -118795"/>
                <a:gd name="adj2" fmla="val -9920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1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[1,2), node 1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2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[2,4),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4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[4,0), node 5</a:t>
              </a:r>
            </a:p>
          </p:txBody>
        </p:sp>
        <p:sp>
          <p:nvSpPr>
            <p:cNvPr id="87" name="Rounded Rectangular Callout 86">
              <a:extLst>
                <a:ext uri="{FF2B5EF4-FFF2-40B4-BE49-F238E27FC236}">
                  <a16:creationId xmlns:a16="http://schemas.microsoft.com/office/drawing/2014/main" id="{FFC34A0D-738B-CB46-9EA4-7ABA3F566ADF}"/>
                </a:ext>
              </a:extLst>
            </p:cNvPr>
            <p:cNvSpPr/>
            <p:nvPr/>
          </p:nvSpPr>
          <p:spPr>
            <a:xfrm>
              <a:off x="8100384" y="4703614"/>
              <a:ext cx="2507559" cy="995256"/>
            </a:xfrm>
            <a:prstGeom prst="wedgeRoundRectCallout">
              <a:avLst>
                <a:gd name="adj1" fmla="val -88242"/>
                <a:gd name="adj2" fmla="val -40959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4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[4,5), node 5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5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[5,7), node 5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7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[7,3), node 0</a:t>
              </a:r>
            </a:p>
          </p:txBody>
        </p:sp>
        <p:sp>
          <p:nvSpPr>
            <p:cNvPr id="88" name="Rounded Rectangular Callout 87">
              <a:extLst>
                <a:ext uri="{FF2B5EF4-FFF2-40B4-BE49-F238E27FC236}">
                  <a16:creationId xmlns:a16="http://schemas.microsoft.com/office/drawing/2014/main" id="{4833A4B0-02FC-B94C-A333-E45AE0809B71}"/>
                </a:ext>
              </a:extLst>
            </p:cNvPr>
            <p:cNvSpPr/>
            <p:nvPr/>
          </p:nvSpPr>
          <p:spPr>
            <a:xfrm>
              <a:off x="5700120" y="5892199"/>
              <a:ext cx="2281768" cy="556437"/>
            </a:xfrm>
            <a:prstGeom prst="wedgeRoundRectCallout">
              <a:avLst>
                <a:gd name="adj1" fmla="val 8315"/>
                <a:gd name="adj2" fmla="val -229042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Look up key 1</a:t>
              </a: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3E59E65B-91DB-1C45-8185-C89422F119EB}"/>
                </a:ext>
              </a:extLst>
            </p:cNvPr>
            <p:cNvSpPr/>
            <p:nvPr/>
          </p:nvSpPr>
          <p:spPr>
            <a:xfrm>
              <a:off x="8137455" y="5322702"/>
              <a:ext cx="2415216" cy="299623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9FFD7940-6B1A-3E45-AFA7-C2C2283C5F15}"/>
                </a:ext>
              </a:extLst>
            </p:cNvPr>
            <p:cNvSpPr/>
            <p:nvPr/>
          </p:nvSpPr>
          <p:spPr>
            <a:xfrm>
              <a:off x="7832436" y="1656581"/>
              <a:ext cx="2415216" cy="299623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622399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failures and successor list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726962D-EDBF-6046-A960-E4FFFE998596}"/>
              </a:ext>
            </a:extLst>
          </p:cNvPr>
          <p:cNvGrpSpPr/>
          <p:nvPr/>
        </p:nvGrpSpPr>
        <p:grpSpPr>
          <a:xfrm>
            <a:off x="1572685" y="1592165"/>
            <a:ext cx="6618094" cy="4856471"/>
            <a:chOff x="4218781" y="1592165"/>
            <a:chExt cx="6618094" cy="4856471"/>
          </a:xfrm>
        </p:grpSpPr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52FFA095-B343-C240-97EE-1ECAF6E9299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440E174A-588F-8145-92F3-D3D2BBBFE10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1DDA4B17-F7AB-2549-8FFB-3824A29EBC3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8BCC565E-0D27-CB48-BE98-7BBB2F9F604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4A627D66-006D-C14B-BE86-8ABE5915920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F79CAD41-2A04-CD43-940D-7C06D85A319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0C7AC702-728A-F040-8523-7397FAA88B8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1E9D0F89-EC28-4248-804E-5B852C7D390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0D82921C-F0BA-FA40-92DA-0F5F7CC00F7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1" name="Text Box 10">
              <a:extLst>
                <a:ext uri="{FF2B5EF4-FFF2-40B4-BE49-F238E27FC236}">
                  <a16:creationId xmlns:a16="http://schemas.microsoft.com/office/drawing/2014/main" id="{1442343B-74A0-8644-8611-AD48031AEAAC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Arial" charset="0"/>
                </a:rPr>
                <a:t>3-bit</a:t>
              </a:r>
            </a:p>
            <a:p>
              <a:pPr algn="ctr"/>
              <a:r>
                <a:rPr lang="en-US" sz="2400" dirty="0">
                  <a:latin typeface="Arial" charset="0"/>
                </a:rPr>
                <a:t>ID space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0A0BFC9B-ED79-2C47-8B19-418843B424F2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B8C18885-D3A2-704B-8987-E7AD067E5F08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FD04242F-E945-9C40-ACEB-E78636694FA6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8BCA541A-8215-3E42-8617-C5ACCB7FEBF4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42BB1C3C-6488-1847-873D-DBD483A7097E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70058E1B-F58B-944C-9002-3B20C8F08A0A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5D65D7B7-D2F4-C646-98B7-415F521DE01A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39157E55-C8AC-2F41-8163-8ADAD1426F4B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738D63DA-CF19-AE45-BD55-63DAA20679B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77A63473-7096-6442-AB89-B503ECBBDCC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599D7665-4A22-6C42-8415-83B8ACAE1A5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B097EA9B-A0C6-2D4A-B01E-41F1A20DB4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B75AF5A2-56B3-B641-B2D8-0EB255AB982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5" name="Rounded Rectangular Callout 84">
              <a:extLst>
                <a:ext uri="{FF2B5EF4-FFF2-40B4-BE49-F238E27FC236}">
                  <a16:creationId xmlns:a16="http://schemas.microsoft.com/office/drawing/2014/main" id="{C6D6DB41-4C41-724B-B7E6-C5E7F7E7B13C}"/>
                </a:ext>
              </a:extLst>
            </p:cNvPr>
            <p:cNvSpPr/>
            <p:nvPr/>
          </p:nvSpPr>
          <p:spPr>
            <a:xfrm>
              <a:off x="8329316" y="2821503"/>
              <a:ext cx="2507559" cy="995256"/>
            </a:xfrm>
            <a:prstGeom prst="wedgeRoundRectCallout">
              <a:avLst>
                <a:gd name="adj1" fmla="val -96127"/>
                <a:gd name="adj2" fmla="val -68274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2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[2,3),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3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[3,5),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5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[5,1), node 5</a:t>
              </a:r>
            </a:p>
          </p:txBody>
        </p:sp>
        <p:sp>
          <p:nvSpPr>
            <p:cNvPr id="86" name="Rounded Rectangular Callout 85">
              <a:extLst>
                <a:ext uri="{FF2B5EF4-FFF2-40B4-BE49-F238E27FC236}">
                  <a16:creationId xmlns:a16="http://schemas.microsoft.com/office/drawing/2014/main" id="{7D2FB6D0-1909-A34B-964D-6CB2CCAC5722}"/>
                </a:ext>
              </a:extLst>
            </p:cNvPr>
            <p:cNvSpPr/>
            <p:nvPr/>
          </p:nvSpPr>
          <p:spPr>
            <a:xfrm>
              <a:off x="7786265" y="1592165"/>
              <a:ext cx="2507559" cy="995256"/>
            </a:xfrm>
            <a:prstGeom prst="wedgeRoundRectCallout">
              <a:avLst>
                <a:gd name="adj1" fmla="val -118795"/>
                <a:gd name="adj2" fmla="val -9920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1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[1,2), node 1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2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[2,4),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4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[4,0), node 5</a:t>
              </a:r>
            </a:p>
          </p:txBody>
        </p:sp>
        <p:sp>
          <p:nvSpPr>
            <p:cNvPr id="87" name="Rounded Rectangular Callout 86">
              <a:extLst>
                <a:ext uri="{FF2B5EF4-FFF2-40B4-BE49-F238E27FC236}">
                  <a16:creationId xmlns:a16="http://schemas.microsoft.com/office/drawing/2014/main" id="{FFC34A0D-738B-CB46-9EA4-7ABA3F566ADF}"/>
                </a:ext>
              </a:extLst>
            </p:cNvPr>
            <p:cNvSpPr/>
            <p:nvPr/>
          </p:nvSpPr>
          <p:spPr>
            <a:xfrm>
              <a:off x="8100384" y="4703614"/>
              <a:ext cx="2507559" cy="995256"/>
            </a:xfrm>
            <a:prstGeom prst="wedgeRoundRectCallout">
              <a:avLst>
                <a:gd name="adj1" fmla="val -88242"/>
                <a:gd name="adj2" fmla="val -40959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4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[4,5), node 5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5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[5,7), node 5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7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[7,3), node 0</a:t>
              </a:r>
            </a:p>
          </p:txBody>
        </p:sp>
        <p:sp>
          <p:nvSpPr>
            <p:cNvPr id="88" name="Rounded Rectangular Callout 87">
              <a:extLst>
                <a:ext uri="{FF2B5EF4-FFF2-40B4-BE49-F238E27FC236}">
                  <a16:creationId xmlns:a16="http://schemas.microsoft.com/office/drawing/2014/main" id="{4833A4B0-02FC-B94C-A333-E45AE0809B71}"/>
                </a:ext>
              </a:extLst>
            </p:cNvPr>
            <p:cNvSpPr/>
            <p:nvPr/>
          </p:nvSpPr>
          <p:spPr>
            <a:xfrm>
              <a:off x="5700120" y="5892199"/>
              <a:ext cx="2281768" cy="556437"/>
            </a:xfrm>
            <a:prstGeom prst="wedgeRoundRectCallout">
              <a:avLst>
                <a:gd name="adj1" fmla="val 8315"/>
                <a:gd name="adj2" fmla="val -229042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Look up key 1</a:t>
              </a: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3E59E65B-91DB-1C45-8185-C89422F119EB}"/>
                </a:ext>
              </a:extLst>
            </p:cNvPr>
            <p:cNvSpPr/>
            <p:nvPr/>
          </p:nvSpPr>
          <p:spPr>
            <a:xfrm>
              <a:off x="8137455" y="5322702"/>
              <a:ext cx="2415216" cy="299623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9FFD7940-6B1A-3E45-AFA7-C2C2283C5F15}"/>
                </a:ext>
              </a:extLst>
            </p:cNvPr>
            <p:cNvSpPr/>
            <p:nvPr/>
          </p:nvSpPr>
          <p:spPr>
            <a:xfrm>
              <a:off x="7832436" y="1656581"/>
              <a:ext cx="2415216" cy="299623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91" name="Cross 90">
            <a:extLst>
              <a:ext uri="{FF2B5EF4-FFF2-40B4-BE49-F238E27FC236}">
                <a16:creationId xmlns:a16="http://schemas.microsoft.com/office/drawing/2014/main" id="{D170632D-F25A-E34D-A073-3A2584164964}"/>
              </a:ext>
            </a:extLst>
          </p:cNvPr>
          <p:cNvSpPr/>
          <p:nvPr/>
        </p:nvSpPr>
        <p:spPr>
          <a:xfrm rot="2700000">
            <a:off x="2875397" y="1753005"/>
            <a:ext cx="720000" cy="720000"/>
          </a:xfrm>
          <a:prstGeom prst="plus">
            <a:avLst>
              <a:gd name="adj" fmla="val 45247"/>
            </a:avLst>
          </a:prstGeom>
          <a:solidFill>
            <a:srgbClr val="FF0000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2" name="Cross 91">
            <a:extLst>
              <a:ext uri="{FF2B5EF4-FFF2-40B4-BE49-F238E27FC236}">
                <a16:creationId xmlns:a16="http://schemas.microsoft.com/office/drawing/2014/main" id="{16D81EEC-ADA1-9C46-A63F-1322C3F0CC2C}"/>
              </a:ext>
            </a:extLst>
          </p:cNvPr>
          <p:cNvSpPr/>
          <p:nvPr/>
        </p:nvSpPr>
        <p:spPr>
          <a:xfrm rot="2700000">
            <a:off x="7011197" y="5158401"/>
            <a:ext cx="720000" cy="720000"/>
          </a:xfrm>
          <a:prstGeom prst="plus">
            <a:avLst>
              <a:gd name="adj" fmla="val 45247"/>
            </a:avLst>
          </a:prstGeom>
          <a:solidFill>
            <a:srgbClr val="FF0000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959296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failures and successor list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4AC76351-0B44-F44E-9C3A-0B3A955A2D90}"/>
              </a:ext>
            </a:extLst>
          </p:cNvPr>
          <p:cNvCxnSpPr>
            <a:cxnSpLocks/>
          </p:cNvCxnSpPr>
          <p:nvPr/>
        </p:nvCxnSpPr>
        <p:spPr>
          <a:xfrm flipH="1">
            <a:off x="304653" y="2244204"/>
            <a:ext cx="904402" cy="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C0200C41-FB38-B548-ACE2-9BF39DAA7D10}"/>
              </a:ext>
            </a:extLst>
          </p:cNvPr>
          <p:cNvSpPr txBox="1"/>
          <p:nvPr/>
        </p:nvSpPr>
        <p:spPr>
          <a:xfrm>
            <a:off x="151832" y="1791464"/>
            <a:ext cx="26212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Arial" charset="0"/>
                <a:cs typeface="Arial" charset="0"/>
              </a:rPr>
              <a:t>P</a:t>
            </a:r>
            <a:r>
              <a:rPr lang="en-CN" dirty="0">
                <a:latin typeface="+mn-lt"/>
                <a:ea typeface="Arial" charset="0"/>
                <a:cs typeface="Arial" charset="0"/>
              </a:rPr>
              <a:t>oints to successor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726962D-EDBF-6046-A960-E4FFFE998596}"/>
              </a:ext>
            </a:extLst>
          </p:cNvPr>
          <p:cNvGrpSpPr/>
          <p:nvPr/>
        </p:nvGrpSpPr>
        <p:grpSpPr>
          <a:xfrm>
            <a:off x="1572685" y="1592165"/>
            <a:ext cx="6618094" cy="4856471"/>
            <a:chOff x="4218781" y="1592165"/>
            <a:chExt cx="6618094" cy="4856471"/>
          </a:xfrm>
        </p:grpSpPr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52FFA095-B343-C240-97EE-1ECAF6E9299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440E174A-588F-8145-92F3-D3D2BBBFE10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1DDA4B17-F7AB-2549-8FFB-3824A29EBC3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8BCC565E-0D27-CB48-BE98-7BBB2F9F604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4A627D66-006D-C14B-BE86-8ABE5915920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F79CAD41-2A04-CD43-940D-7C06D85A319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0C7AC702-728A-F040-8523-7397FAA88B8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1E9D0F89-EC28-4248-804E-5B852C7D390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0D82921C-F0BA-FA40-92DA-0F5F7CC00F7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1" name="Text Box 10">
              <a:extLst>
                <a:ext uri="{FF2B5EF4-FFF2-40B4-BE49-F238E27FC236}">
                  <a16:creationId xmlns:a16="http://schemas.microsoft.com/office/drawing/2014/main" id="{1442343B-74A0-8644-8611-AD48031AEAAC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Arial" charset="0"/>
                </a:rPr>
                <a:t>3-bit</a:t>
              </a:r>
            </a:p>
            <a:p>
              <a:pPr algn="ctr"/>
              <a:r>
                <a:rPr lang="en-US" sz="2400" dirty="0">
                  <a:latin typeface="Arial" charset="0"/>
                </a:rPr>
                <a:t>ID space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0A0BFC9B-ED79-2C47-8B19-418843B424F2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B8C18885-D3A2-704B-8987-E7AD067E5F08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FD04242F-E945-9C40-ACEB-E78636694FA6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8BCA541A-8215-3E42-8617-C5ACCB7FEBF4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42BB1C3C-6488-1847-873D-DBD483A7097E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70058E1B-F58B-944C-9002-3B20C8F08A0A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5D65D7B7-D2F4-C646-98B7-415F521DE01A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39157E55-C8AC-2F41-8163-8ADAD1426F4B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738D63DA-CF19-AE45-BD55-63DAA20679B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77A63473-7096-6442-AB89-B503ECBBDCC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599D7665-4A22-6C42-8415-83B8ACAE1A5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B097EA9B-A0C6-2D4A-B01E-41F1A20DB4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B75AF5A2-56B3-B641-B2D8-0EB255AB982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5" name="Rounded Rectangular Callout 84">
              <a:extLst>
                <a:ext uri="{FF2B5EF4-FFF2-40B4-BE49-F238E27FC236}">
                  <a16:creationId xmlns:a16="http://schemas.microsoft.com/office/drawing/2014/main" id="{C6D6DB41-4C41-724B-B7E6-C5E7F7E7B13C}"/>
                </a:ext>
              </a:extLst>
            </p:cNvPr>
            <p:cNvSpPr/>
            <p:nvPr/>
          </p:nvSpPr>
          <p:spPr>
            <a:xfrm>
              <a:off x="8329316" y="2821503"/>
              <a:ext cx="2507559" cy="995256"/>
            </a:xfrm>
            <a:prstGeom prst="wedgeRoundRectCallout">
              <a:avLst>
                <a:gd name="adj1" fmla="val -96127"/>
                <a:gd name="adj2" fmla="val -68274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2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[2,3),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3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[3,5),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5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[5,1), node 5</a:t>
              </a:r>
            </a:p>
          </p:txBody>
        </p:sp>
        <p:sp>
          <p:nvSpPr>
            <p:cNvPr id="86" name="Rounded Rectangular Callout 85">
              <a:extLst>
                <a:ext uri="{FF2B5EF4-FFF2-40B4-BE49-F238E27FC236}">
                  <a16:creationId xmlns:a16="http://schemas.microsoft.com/office/drawing/2014/main" id="{7D2FB6D0-1909-A34B-964D-6CB2CCAC5722}"/>
                </a:ext>
              </a:extLst>
            </p:cNvPr>
            <p:cNvSpPr/>
            <p:nvPr/>
          </p:nvSpPr>
          <p:spPr>
            <a:xfrm>
              <a:off x="7786265" y="1592165"/>
              <a:ext cx="2507559" cy="995256"/>
            </a:xfrm>
            <a:prstGeom prst="wedgeRoundRectCallout">
              <a:avLst>
                <a:gd name="adj1" fmla="val -118795"/>
                <a:gd name="adj2" fmla="val -9920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1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[1,2), node 1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2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[2,4),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4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[4,0), node 5</a:t>
              </a:r>
            </a:p>
          </p:txBody>
        </p:sp>
        <p:sp>
          <p:nvSpPr>
            <p:cNvPr id="87" name="Rounded Rectangular Callout 86">
              <a:extLst>
                <a:ext uri="{FF2B5EF4-FFF2-40B4-BE49-F238E27FC236}">
                  <a16:creationId xmlns:a16="http://schemas.microsoft.com/office/drawing/2014/main" id="{FFC34A0D-738B-CB46-9EA4-7ABA3F566ADF}"/>
                </a:ext>
              </a:extLst>
            </p:cNvPr>
            <p:cNvSpPr/>
            <p:nvPr/>
          </p:nvSpPr>
          <p:spPr>
            <a:xfrm>
              <a:off x="8100384" y="4703614"/>
              <a:ext cx="2507559" cy="995256"/>
            </a:xfrm>
            <a:prstGeom prst="wedgeRoundRectCallout">
              <a:avLst>
                <a:gd name="adj1" fmla="val -88242"/>
                <a:gd name="adj2" fmla="val -40959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4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[4,5), node 5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5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[5,7), node 5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7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[7,3), node 0</a:t>
              </a:r>
            </a:p>
          </p:txBody>
        </p:sp>
        <p:sp>
          <p:nvSpPr>
            <p:cNvPr id="88" name="Rounded Rectangular Callout 87">
              <a:extLst>
                <a:ext uri="{FF2B5EF4-FFF2-40B4-BE49-F238E27FC236}">
                  <a16:creationId xmlns:a16="http://schemas.microsoft.com/office/drawing/2014/main" id="{4833A4B0-02FC-B94C-A333-E45AE0809B71}"/>
                </a:ext>
              </a:extLst>
            </p:cNvPr>
            <p:cNvSpPr/>
            <p:nvPr/>
          </p:nvSpPr>
          <p:spPr>
            <a:xfrm>
              <a:off x="5700120" y="5892199"/>
              <a:ext cx="2281768" cy="556437"/>
            </a:xfrm>
            <a:prstGeom prst="wedgeRoundRectCallout">
              <a:avLst>
                <a:gd name="adj1" fmla="val 8315"/>
                <a:gd name="adj2" fmla="val -229042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Look up key 1</a:t>
              </a: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3E59E65B-91DB-1C45-8185-C89422F119EB}"/>
                </a:ext>
              </a:extLst>
            </p:cNvPr>
            <p:cNvSpPr/>
            <p:nvPr/>
          </p:nvSpPr>
          <p:spPr>
            <a:xfrm>
              <a:off x="8137455" y="5322702"/>
              <a:ext cx="2415216" cy="299623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9FFD7940-6B1A-3E45-AFA7-C2C2283C5F15}"/>
                </a:ext>
              </a:extLst>
            </p:cNvPr>
            <p:cNvSpPr/>
            <p:nvPr/>
          </p:nvSpPr>
          <p:spPr>
            <a:xfrm>
              <a:off x="7832436" y="1656581"/>
              <a:ext cx="2415216" cy="299623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91" name="Cross 90">
            <a:extLst>
              <a:ext uri="{FF2B5EF4-FFF2-40B4-BE49-F238E27FC236}">
                <a16:creationId xmlns:a16="http://schemas.microsoft.com/office/drawing/2014/main" id="{D170632D-F25A-E34D-A073-3A2584164964}"/>
              </a:ext>
            </a:extLst>
          </p:cNvPr>
          <p:cNvSpPr/>
          <p:nvPr/>
        </p:nvSpPr>
        <p:spPr>
          <a:xfrm rot="2700000">
            <a:off x="2875397" y="1753005"/>
            <a:ext cx="720000" cy="720000"/>
          </a:xfrm>
          <a:prstGeom prst="plus">
            <a:avLst>
              <a:gd name="adj" fmla="val 45247"/>
            </a:avLst>
          </a:prstGeom>
          <a:solidFill>
            <a:srgbClr val="FF0000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2" name="Cross 91">
            <a:extLst>
              <a:ext uri="{FF2B5EF4-FFF2-40B4-BE49-F238E27FC236}">
                <a16:creationId xmlns:a16="http://schemas.microsoft.com/office/drawing/2014/main" id="{16D81EEC-ADA1-9C46-A63F-1322C3F0CC2C}"/>
              </a:ext>
            </a:extLst>
          </p:cNvPr>
          <p:cNvSpPr/>
          <p:nvPr/>
        </p:nvSpPr>
        <p:spPr>
          <a:xfrm rot="2700000">
            <a:off x="7011197" y="5158401"/>
            <a:ext cx="720000" cy="720000"/>
          </a:xfrm>
          <a:prstGeom prst="plus">
            <a:avLst>
              <a:gd name="adj" fmla="val 45247"/>
            </a:avLst>
          </a:prstGeom>
          <a:solidFill>
            <a:srgbClr val="FF0000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A26DAB36-D5FD-CD48-8340-70AAE3A868C0}"/>
              </a:ext>
            </a:extLst>
          </p:cNvPr>
          <p:cNvCxnSpPr>
            <a:cxnSpLocks/>
          </p:cNvCxnSpPr>
          <p:nvPr/>
        </p:nvCxnSpPr>
        <p:spPr>
          <a:xfrm flipH="1">
            <a:off x="2077729" y="2475433"/>
            <a:ext cx="1087720" cy="107757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3140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failures and successor list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4AC76351-0B44-F44E-9C3A-0B3A955A2D90}"/>
              </a:ext>
            </a:extLst>
          </p:cNvPr>
          <p:cNvCxnSpPr>
            <a:cxnSpLocks/>
          </p:cNvCxnSpPr>
          <p:nvPr/>
        </p:nvCxnSpPr>
        <p:spPr>
          <a:xfrm flipH="1">
            <a:off x="304653" y="2244204"/>
            <a:ext cx="904402" cy="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C0200C41-FB38-B548-ACE2-9BF39DAA7D10}"/>
              </a:ext>
            </a:extLst>
          </p:cNvPr>
          <p:cNvSpPr txBox="1"/>
          <p:nvPr/>
        </p:nvSpPr>
        <p:spPr>
          <a:xfrm>
            <a:off x="151832" y="1791464"/>
            <a:ext cx="26212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Arial" charset="0"/>
                <a:cs typeface="Arial" charset="0"/>
              </a:rPr>
              <a:t>P</a:t>
            </a:r>
            <a:r>
              <a:rPr lang="en-CN" dirty="0">
                <a:latin typeface="+mn-lt"/>
                <a:ea typeface="Arial" charset="0"/>
                <a:cs typeface="Arial" charset="0"/>
              </a:rPr>
              <a:t>oints to successor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726962D-EDBF-6046-A960-E4FFFE998596}"/>
              </a:ext>
            </a:extLst>
          </p:cNvPr>
          <p:cNvGrpSpPr/>
          <p:nvPr/>
        </p:nvGrpSpPr>
        <p:grpSpPr>
          <a:xfrm>
            <a:off x="1572685" y="1592165"/>
            <a:ext cx="6618094" cy="4856471"/>
            <a:chOff x="4218781" y="1592165"/>
            <a:chExt cx="6618094" cy="4856471"/>
          </a:xfrm>
        </p:grpSpPr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52FFA095-B343-C240-97EE-1ECAF6E9299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440E174A-588F-8145-92F3-D3D2BBBFE10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1DDA4B17-F7AB-2549-8FFB-3824A29EBC3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8BCC565E-0D27-CB48-BE98-7BBB2F9F604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4A627D66-006D-C14B-BE86-8ABE5915920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F79CAD41-2A04-CD43-940D-7C06D85A319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0C7AC702-728A-F040-8523-7397FAA88B8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1E9D0F89-EC28-4248-804E-5B852C7D390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0D82921C-F0BA-FA40-92DA-0F5F7CC00F7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1" name="Text Box 10">
              <a:extLst>
                <a:ext uri="{FF2B5EF4-FFF2-40B4-BE49-F238E27FC236}">
                  <a16:creationId xmlns:a16="http://schemas.microsoft.com/office/drawing/2014/main" id="{1442343B-74A0-8644-8611-AD48031AEAAC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Arial" charset="0"/>
                </a:rPr>
                <a:t>3-bit</a:t>
              </a:r>
            </a:p>
            <a:p>
              <a:pPr algn="ctr"/>
              <a:r>
                <a:rPr lang="en-US" sz="2400" dirty="0">
                  <a:latin typeface="Arial" charset="0"/>
                </a:rPr>
                <a:t>ID space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0A0BFC9B-ED79-2C47-8B19-418843B424F2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B8C18885-D3A2-704B-8987-E7AD067E5F08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FD04242F-E945-9C40-ACEB-E78636694FA6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8BCA541A-8215-3E42-8617-C5ACCB7FEBF4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42BB1C3C-6488-1847-873D-DBD483A7097E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70058E1B-F58B-944C-9002-3B20C8F08A0A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5D65D7B7-D2F4-C646-98B7-415F521DE01A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39157E55-C8AC-2F41-8163-8ADAD1426F4B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738D63DA-CF19-AE45-BD55-63DAA20679B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77A63473-7096-6442-AB89-B503ECBBDCC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599D7665-4A22-6C42-8415-83B8ACAE1A5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B097EA9B-A0C6-2D4A-B01E-41F1A20DB4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B75AF5A2-56B3-B641-B2D8-0EB255AB982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5" name="Rounded Rectangular Callout 84">
              <a:extLst>
                <a:ext uri="{FF2B5EF4-FFF2-40B4-BE49-F238E27FC236}">
                  <a16:creationId xmlns:a16="http://schemas.microsoft.com/office/drawing/2014/main" id="{C6D6DB41-4C41-724B-B7E6-C5E7F7E7B13C}"/>
                </a:ext>
              </a:extLst>
            </p:cNvPr>
            <p:cNvSpPr/>
            <p:nvPr/>
          </p:nvSpPr>
          <p:spPr>
            <a:xfrm>
              <a:off x="8329316" y="2821503"/>
              <a:ext cx="2507559" cy="995256"/>
            </a:xfrm>
            <a:prstGeom prst="wedgeRoundRectCallout">
              <a:avLst>
                <a:gd name="adj1" fmla="val -96127"/>
                <a:gd name="adj2" fmla="val -68274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2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[2,3),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3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[3,5),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5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[5,1), node 5</a:t>
              </a:r>
            </a:p>
          </p:txBody>
        </p:sp>
        <p:sp>
          <p:nvSpPr>
            <p:cNvPr id="86" name="Rounded Rectangular Callout 85">
              <a:extLst>
                <a:ext uri="{FF2B5EF4-FFF2-40B4-BE49-F238E27FC236}">
                  <a16:creationId xmlns:a16="http://schemas.microsoft.com/office/drawing/2014/main" id="{7D2FB6D0-1909-A34B-964D-6CB2CCAC5722}"/>
                </a:ext>
              </a:extLst>
            </p:cNvPr>
            <p:cNvSpPr/>
            <p:nvPr/>
          </p:nvSpPr>
          <p:spPr>
            <a:xfrm>
              <a:off x="7786265" y="1592165"/>
              <a:ext cx="2507559" cy="995256"/>
            </a:xfrm>
            <a:prstGeom prst="wedgeRoundRectCallout">
              <a:avLst>
                <a:gd name="adj1" fmla="val -118795"/>
                <a:gd name="adj2" fmla="val -9920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1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[1,2), node 1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2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[2,4),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4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[4,0), node 5</a:t>
              </a:r>
            </a:p>
          </p:txBody>
        </p:sp>
        <p:sp>
          <p:nvSpPr>
            <p:cNvPr id="87" name="Rounded Rectangular Callout 86">
              <a:extLst>
                <a:ext uri="{FF2B5EF4-FFF2-40B4-BE49-F238E27FC236}">
                  <a16:creationId xmlns:a16="http://schemas.microsoft.com/office/drawing/2014/main" id="{FFC34A0D-738B-CB46-9EA4-7ABA3F566ADF}"/>
                </a:ext>
              </a:extLst>
            </p:cNvPr>
            <p:cNvSpPr/>
            <p:nvPr/>
          </p:nvSpPr>
          <p:spPr>
            <a:xfrm>
              <a:off x="8100384" y="4703614"/>
              <a:ext cx="2507559" cy="995256"/>
            </a:xfrm>
            <a:prstGeom prst="wedgeRoundRectCallout">
              <a:avLst>
                <a:gd name="adj1" fmla="val -88242"/>
                <a:gd name="adj2" fmla="val -40959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4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[4,5), node 5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5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[5,7), node 5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7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[7,3), node 0</a:t>
              </a:r>
            </a:p>
          </p:txBody>
        </p:sp>
        <p:sp>
          <p:nvSpPr>
            <p:cNvPr id="88" name="Rounded Rectangular Callout 87">
              <a:extLst>
                <a:ext uri="{FF2B5EF4-FFF2-40B4-BE49-F238E27FC236}">
                  <a16:creationId xmlns:a16="http://schemas.microsoft.com/office/drawing/2014/main" id="{4833A4B0-02FC-B94C-A333-E45AE0809B71}"/>
                </a:ext>
              </a:extLst>
            </p:cNvPr>
            <p:cNvSpPr/>
            <p:nvPr/>
          </p:nvSpPr>
          <p:spPr>
            <a:xfrm>
              <a:off x="5700120" y="5892199"/>
              <a:ext cx="2281768" cy="556437"/>
            </a:xfrm>
            <a:prstGeom prst="wedgeRoundRectCallout">
              <a:avLst>
                <a:gd name="adj1" fmla="val 8315"/>
                <a:gd name="adj2" fmla="val -229042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Look up key 1</a:t>
              </a: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9FFD7940-6B1A-3E45-AFA7-C2C2283C5F15}"/>
                </a:ext>
              </a:extLst>
            </p:cNvPr>
            <p:cNvSpPr/>
            <p:nvPr/>
          </p:nvSpPr>
          <p:spPr>
            <a:xfrm>
              <a:off x="7832436" y="1656581"/>
              <a:ext cx="2415216" cy="299623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91" name="Cross 90">
            <a:extLst>
              <a:ext uri="{FF2B5EF4-FFF2-40B4-BE49-F238E27FC236}">
                <a16:creationId xmlns:a16="http://schemas.microsoft.com/office/drawing/2014/main" id="{D170632D-F25A-E34D-A073-3A2584164964}"/>
              </a:ext>
            </a:extLst>
          </p:cNvPr>
          <p:cNvSpPr/>
          <p:nvPr/>
        </p:nvSpPr>
        <p:spPr>
          <a:xfrm rot="2700000">
            <a:off x="2875397" y="1753005"/>
            <a:ext cx="720000" cy="720000"/>
          </a:xfrm>
          <a:prstGeom prst="plus">
            <a:avLst>
              <a:gd name="adj" fmla="val 45247"/>
            </a:avLst>
          </a:prstGeom>
          <a:solidFill>
            <a:srgbClr val="FF0000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A26DAB36-D5FD-CD48-8340-70AAE3A868C0}"/>
              </a:ext>
            </a:extLst>
          </p:cNvPr>
          <p:cNvCxnSpPr>
            <a:cxnSpLocks/>
          </p:cNvCxnSpPr>
          <p:nvPr/>
        </p:nvCxnSpPr>
        <p:spPr>
          <a:xfrm flipH="1">
            <a:off x="2077729" y="2475433"/>
            <a:ext cx="1087720" cy="107757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Rectangle 38">
            <a:extLst>
              <a:ext uri="{FF2B5EF4-FFF2-40B4-BE49-F238E27FC236}">
                <a16:creationId xmlns:a16="http://schemas.microsoft.com/office/drawing/2014/main" id="{9921B68B-B69E-1B42-A208-725316F3356F}"/>
              </a:ext>
            </a:extLst>
          </p:cNvPr>
          <p:cNvSpPr/>
          <p:nvPr/>
        </p:nvSpPr>
        <p:spPr>
          <a:xfrm>
            <a:off x="6723609" y="5362832"/>
            <a:ext cx="963827" cy="247136"/>
          </a:xfrm>
          <a:prstGeom prst="rect">
            <a:avLst/>
          </a:prstGeom>
          <a:noFill/>
          <a:ln w="28575">
            <a:solidFill>
              <a:srgbClr val="0000FF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0" name="Rounded Rectangular Callout 39">
            <a:extLst>
              <a:ext uri="{FF2B5EF4-FFF2-40B4-BE49-F238E27FC236}">
                <a16:creationId xmlns:a16="http://schemas.microsoft.com/office/drawing/2014/main" id="{1D6E316F-3D97-3D49-8EA8-2B2B8852E6F5}"/>
              </a:ext>
            </a:extLst>
          </p:cNvPr>
          <p:cNvSpPr/>
          <p:nvPr/>
        </p:nvSpPr>
        <p:spPr>
          <a:xfrm>
            <a:off x="5903479" y="5932952"/>
            <a:ext cx="2648929" cy="556437"/>
          </a:xfrm>
          <a:prstGeom prst="wedgeRoundRectCallout">
            <a:avLst>
              <a:gd name="adj1" fmla="val 8857"/>
              <a:gd name="adj2" fmla="val -104683"/>
              <a:gd name="adj3" fmla="val 16667"/>
            </a:avLst>
          </a:prstGeom>
          <a:solidFill>
            <a:srgbClr val="FFFF99"/>
          </a:solidFill>
          <a:ln w="28575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1800" dirty="0" err="1">
                <a:solidFill>
                  <a:prstClr val="black"/>
                </a:solidFill>
                <a:ea typeface="Courier" charset="0"/>
                <a:cs typeface="Courier" charset="0"/>
              </a:rPr>
              <a:t>Succ</a:t>
            </a:r>
            <a:r>
              <a:rPr lang="en-US" sz="1800" dirty="0">
                <a:solidFill>
                  <a:prstClr val="black"/>
                </a:solidFill>
                <a:ea typeface="Courier" charset="0"/>
                <a:cs typeface="Courier" charset="0"/>
              </a:rPr>
              <a:t>. of id 7</a:t>
            </a:r>
          </a:p>
          <a:p>
            <a:pPr lvl="0"/>
            <a:r>
              <a:rPr lang="en-US" sz="1800" dirty="0">
                <a:solidFill>
                  <a:prstClr val="black"/>
                </a:solidFill>
                <a:ea typeface="Courier" charset="0"/>
                <a:cs typeface="Courier" charset="0"/>
              </a:rPr>
              <a:t>(</a:t>
            </a:r>
            <a:r>
              <a:rPr lang="en-US" sz="1800" dirty="0" err="1">
                <a:solidFill>
                  <a:prstClr val="black"/>
                </a:solidFill>
                <a:ea typeface="Courier" charset="0"/>
                <a:cs typeface="Courier" charset="0"/>
              </a:rPr>
              <a:t>Succ</a:t>
            </a:r>
            <a:r>
              <a:rPr lang="en-US" sz="1800" dirty="0">
                <a:solidFill>
                  <a:prstClr val="black"/>
                </a:solidFill>
                <a:ea typeface="Courier" charset="0"/>
                <a:cs typeface="Courier" charset="0"/>
              </a:rPr>
              <a:t>. of node </a:t>
            </a:r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6)</a:t>
            </a:r>
          </a:p>
        </p:txBody>
      </p:sp>
    </p:spTree>
    <p:extLst>
      <p:ext uri="{BB962C8B-B14F-4D97-AF65-F5344CB8AC3E}">
        <p14:creationId xmlns:p14="http://schemas.microsoft.com/office/powerpoint/2010/main" val="13772389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39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failures and successor list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4AC76351-0B44-F44E-9C3A-0B3A955A2D90}"/>
              </a:ext>
            </a:extLst>
          </p:cNvPr>
          <p:cNvCxnSpPr>
            <a:cxnSpLocks/>
          </p:cNvCxnSpPr>
          <p:nvPr/>
        </p:nvCxnSpPr>
        <p:spPr>
          <a:xfrm flipH="1">
            <a:off x="304653" y="2244204"/>
            <a:ext cx="904402" cy="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C0200C41-FB38-B548-ACE2-9BF39DAA7D10}"/>
              </a:ext>
            </a:extLst>
          </p:cNvPr>
          <p:cNvSpPr txBox="1"/>
          <p:nvPr/>
        </p:nvSpPr>
        <p:spPr>
          <a:xfrm>
            <a:off x="151832" y="1791464"/>
            <a:ext cx="26212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Arial" charset="0"/>
                <a:cs typeface="Arial" charset="0"/>
              </a:rPr>
              <a:t>P</a:t>
            </a:r>
            <a:r>
              <a:rPr lang="en-CN" dirty="0">
                <a:latin typeface="+mn-lt"/>
                <a:ea typeface="Arial" charset="0"/>
                <a:cs typeface="Arial" charset="0"/>
              </a:rPr>
              <a:t>oints to successor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726962D-EDBF-6046-A960-E4FFFE998596}"/>
              </a:ext>
            </a:extLst>
          </p:cNvPr>
          <p:cNvGrpSpPr/>
          <p:nvPr/>
        </p:nvGrpSpPr>
        <p:grpSpPr>
          <a:xfrm>
            <a:off x="1572685" y="1592165"/>
            <a:ext cx="6618094" cy="4856471"/>
            <a:chOff x="4218781" y="1592165"/>
            <a:chExt cx="6618094" cy="4856471"/>
          </a:xfrm>
        </p:grpSpPr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52FFA095-B343-C240-97EE-1ECAF6E9299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440E174A-588F-8145-92F3-D3D2BBBFE10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1DDA4B17-F7AB-2549-8FFB-3824A29EBC3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8BCC565E-0D27-CB48-BE98-7BBB2F9F604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4A627D66-006D-C14B-BE86-8ABE5915920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F79CAD41-2A04-CD43-940D-7C06D85A319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0C7AC702-728A-F040-8523-7397FAA88B8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1E9D0F89-EC28-4248-804E-5B852C7D390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0D82921C-F0BA-FA40-92DA-0F5F7CC00F7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1" name="Text Box 10">
              <a:extLst>
                <a:ext uri="{FF2B5EF4-FFF2-40B4-BE49-F238E27FC236}">
                  <a16:creationId xmlns:a16="http://schemas.microsoft.com/office/drawing/2014/main" id="{1442343B-74A0-8644-8611-AD48031AEAAC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Arial" charset="0"/>
                </a:rPr>
                <a:t>3-bit</a:t>
              </a:r>
            </a:p>
            <a:p>
              <a:pPr algn="ctr"/>
              <a:r>
                <a:rPr lang="en-US" sz="2400" dirty="0">
                  <a:latin typeface="Arial" charset="0"/>
                </a:rPr>
                <a:t>ID space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0A0BFC9B-ED79-2C47-8B19-418843B424F2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B8C18885-D3A2-704B-8987-E7AD067E5F08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FD04242F-E945-9C40-ACEB-E78636694FA6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8BCA541A-8215-3E42-8617-C5ACCB7FEBF4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42BB1C3C-6488-1847-873D-DBD483A7097E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70058E1B-F58B-944C-9002-3B20C8F08A0A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5D65D7B7-D2F4-C646-98B7-415F521DE01A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39157E55-C8AC-2F41-8163-8ADAD1426F4B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738D63DA-CF19-AE45-BD55-63DAA20679B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77A63473-7096-6442-AB89-B503ECBBDCC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599D7665-4A22-6C42-8415-83B8ACAE1A5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B097EA9B-A0C6-2D4A-B01E-41F1A20DB4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B75AF5A2-56B3-B641-B2D8-0EB255AB982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5" name="Rounded Rectangular Callout 84">
              <a:extLst>
                <a:ext uri="{FF2B5EF4-FFF2-40B4-BE49-F238E27FC236}">
                  <a16:creationId xmlns:a16="http://schemas.microsoft.com/office/drawing/2014/main" id="{C6D6DB41-4C41-724B-B7E6-C5E7F7E7B13C}"/>
                </a:ext>
              </a:extLst>
            </p:cNvPr>
            <p:cNvSpPr/>
            <p:nvPr/>
          </p:nvSpPr>
          <p:spPr>
            <a:xfrm>
              <a:off x="8329316" y="2821503"/>
              <a:ext cx="2507559" cy="995256"/>
            </a:xfrm>
            <a:prstGeom prst="wedgeRoundRectCallout">
              <a:avLst>
                <a:gd name="adj1" fmla="val -96127"/>
                <a:gd name="adj2" fmla="val -68274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2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[2,3),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3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[3,5),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5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[5,1), node 5</a:t>
              </a:r>
            </a:p>
          </p:txBody>
        </p:sp>
        <p:sp>
          <p:nvSpPr>
            <p:cNvPr id="86" name="Rounded Rectangular Callout 85">
              <a:extLst>
                <a:ext uri="{FF2B5EF4-FFF2-40B4-BE49-F238E27FC236}">
                  <a16:creationId xmlns:a16="http://schemas.microsoft.com/office/drawing/2014/main" id="{7D2FB6D0-1909-A34B-964D-6CB2CCAC5722}"/>
                </a:ext>
              </a:extLst>
            </p:cNvPr>
            <p:cNvSpPr/>
            <p:nvPr/>
          </p:nvSpPr>
          <p:spPr>
            <a:xfrm>
              <a:off x="7786265" y="1592165"/>
              <a:ext cx="2507559" cy="995256"/>
            </a:xfrm>
            <a:prstGeom prst="wedgeRoundRectCallout">
              <a:avLst>
                <a:gd name="adj1" fmla="val -118795"/>
                <a:gd name="adj2" fmla="val -9920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1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[1,2), node 1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2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[2,4),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4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[4,0), node 5</a:t>
              </a:r>
            </a:p>
          </p:txBody>
        </p:sp>
        <p:sp>
          <p:nvSpPr>
            <p:cNvPr id="87" name="Rounded Rectangular Callout 86">
              <a:extLst>
                <a:ext uri="{FF2B5EF4-FFF2-40B4-BE49-F238E27FC236}">
                  <a16:creationId xmlns:a16="http://schemas.microsoft.com/office/drawing/2014/main" id="{FFC34A0D-738B-CB46-9EA4-7ABA3F566ADF}"/>
                </a:ext>
              </a:extLst>
            </p:cNvPr>
            <p:cNvSpPr/>
            <p:nvPr/>
          </p:nvSpPr>
          <p:spPr>
            <a:xfrm>
              <a:off x="8100384" y="4703614"/>
              <a:ext cx="2507559" cy="995256"/>
            </a:xfrm>
            <a:prstGeom prst="wedgeRoundRectCallout">
              <a:avLst>
                <a:gd name="adj1" fmla="val -88242"/>
                <a:gd name="adj2" fmla="val -40959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4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[4,5), node 5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5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[5,7), node 5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7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[7,3), node </a:t>
              </a:r>
              <a:r>
                <a:rPr lang="en-US" sz="1800" dirty="0">
                  <a:solidFill>
                    <a:srgbClr val="FF0000"/>
                  </a:solidFill>
                  <a:ea typeface="Courier" charset="0"/>
                  <a:cs typeface="Courier" charset="0"/>
                </a:rPr>
                <a:t>0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</a:t>
              </a:r>
              <a:r>
                <a:rPr lang="en-US" sz="1800" dirty="0">
                  <a:solidFill>
                    <a:srgbClr val="009900"/>
                  </a:solidFill>
                </a:rPr>
                <a:t>1</a:t>
              </a:r>
            </a:p>
          </p:txBody>
        </p:sp>
        <p:sp>
          <p:nvSpPr>
            <p:cNvPr id="88" name="Rounded Rectangular Callout 87">
              <a:extLst>
                <a:ext uri="{FF2B5EF4-FFF2-40B4-BE49-F238E27FC236}">
                  <a16:creationId xmlns:a16="http://schemas.microsoft.com/office/drawing/2014/main" id="{4833A4B0-02FC-B94C-A333-E45AE0809B71}"/>
                </a:ext>
              </a:extLst>
            </p:cNvPr>
            <p:cNvSpPr/>
            <p:nvPr/>
          </p:nvSpPr>
          <p:spPr>
            <a:xfrm>
              <a:off x="5700120" y="5892199"/>
              <a:ext cx="2281768" cy="556437"/>
            </a:xfrm>
            <a:prstGeom prst="wedgeRoundRectCallout">
              <a:avLst>
                <a:gd name="adj1" fmla="val 8315"/>
                <a:gd name="adj2" fmla="val -229042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Look up key 1</a:t>
              </a: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9FFD7940-6B1A-3E45-AFA7-C2C2283C5F15}"/>
                </a:ext>
              </a:extLst>
            </p:cNvPr>
            <p:cNvSpPr/>
            <p:nvPr/>
          </p:nvSpPr>
          <p:spPr>
            <a:xfrm>
              <a:off x="7832436" y="1656581"/>
              <a:ext cx="2415216" cy="299623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91" name="Cross 90">
            <a:extLst>
              <a:ext uri="{FF2B5EF4-FFF2-40B4-BE49-F238E27FC236}">
                <a16:creationId xmlns:a16="http://schemas.microsoft.com/office/drawing/2014/main" id="{D170632D-F25A-E34D-A073-3A2584164964}"/>
              </a:ext>
            </a:extLst>
          </p:cNvPr>
          <p:cNvSpPr/>
          <p:nvPr/>
        </p:nvSpPr>
        <p:spPr>
          <a:xfrm rot="2700000">
            <a:off x="2875397" y="1753005"/>
            <a:ext cx="720000" cy="720000"/>
          </a:xfrm>
          <a:prstGeom prst="plus">
            <a:avLst>
              <a:gd name="adj" fmla="val 45247"/>
            </a:avLst>
          </a:prstGeom>
          <a:solidFill>
            <a:srgbClr val="FF0000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A26DAB36-D5FD-CD48-8340-70AAE3A868C0}"/>
              </a:ext>
            </a:extLst>
          </p:cNvPr>
          <p:cNvCxnSpPr>
            <a:cxnSpLocks/>
          </p:cNvCxnSpPr>
          <p:nvPr/>
        </p:nvCxnSpPr>
        <p:spPr>
          <a:xfrm flipH="1">
            <a:off x="2077729" y="2475433"/>
            <a:ext cx="1087720" cy="107757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Text Box 14">
            <a:extLst>
              <a:ext uri="{FF2B5EF4-FFF2-40B4-BE49-F238E27FC236}">
                <a16:creationId xmlns:a16="http://schemas.microsoft.com/office/drawing/2014/main" id="{03D4F6EA-0C6D-5247-A281-BA8FF920CD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721" y="5368170"/>
            <a:ext cx="2507559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dirty="0">
                <a:latin typeface="+mn-lt"/>
                <a:ea typeface="Arial" charset="0"/>
                <a:cs typeface="Arial" charset="0"/>
              </a:rPr>
              <a:t>r-nearest</a:t>
            </a:r>
            <a:br>
              <a:rPr lang="en-US" sz="2400" dirty="0">
                <a:latin typeface="+mn-lt"/>
                <a:ea typeface="Arial" charset="0"/>
                <a:cs typeface="Arial" charset="0"/>
              </a:rPr>
            </a:br>
            <a:r>
              <a:rPr lang="en-US" sz="2400" dirty="0">
                <a:latin typeface="+mn-lt"/>
                <a:ea typeface="Arial" charset="0"/>
                <a:cs typeface="Arial" charset="0"/>
              </a:rPr>
              <a:t>successors</a:t>
            </a:r>
          </a:p>
          <a:p>
            <a:r>
              <a:rPr lang="en-US" sz="2400" dirty="0">
                <a:latin typeface="+mn-lt"/>
                <a:ea typeface="Arial" charset="0"/>
                <a:cs typeface="Arial" charset="0"/>
              </a:rPr>
              <a:t>r = O(log N)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821C999E-A71A-E24F-BE33-87068BACF6E5}"/>
              </a:ext>
            </a:extLst>
          </p:cNvPr>
          <p:cNvCxnSpPr>
            <a:cxnSpLocks/>
          </p:cNvCxnSpPr>
          <p:nvPr/>
        </p:nvCxnSpPr>
        <p:spPr>
          <a:xfrm flipH="1">
            <a:off x="2082034" y="2824025"/>
            <a:ext cx="1943980" cy="72898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B49C27FB-470E-5346-87A6-25958D5E954A}"/>
              </a:ext>
            </a:extLst>
          </p:cNvPr>
          <p:cNvSpPr/>
          <p:nvPr/>
        </p:nvSpPr>
        <p:spPr>
          <a:xfrm>
            <a:off x="5491359" y="5322702"/>
            <a:ext cx="2415216" cy="299623"/>
          </a:xfrm>
          <a:prstGeom prst="rect">
            <a:avLst/>
          </a:prstGeom>
          <a:noFill/>
          <a:ln w="38100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129820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Successful adoption in </a:t>
            </a:r>
            <a:r>
              <a:rPr lang="en-US" sz="2800" b="1" dirty="0"/>
              <a:t>some niche areas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Client-to-client (legal, illegal) </a:t>
            </a:r>
            <a:r>
              <a:rPr lang="en-US" sz="2800" b="1" dirty="0"/>
              <a:t>file sharing</a:t>
            </a:r>
          </a:p>
          <a:p>
            <a:pPr lvl="1"/>
            <a:r>
              <a:rPr lang="en-US" sz="2800" dirty="0"/>
              <a:t>Napster (1990s), Gnutella, BitTorrent, etc.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Digital currency:</a:t>
            </a:r>
            <a:r>
              <a:rPr lang="en-US" sz="2800" dirty="0"/>
              <a:t> no natural single owner (Bitcoin)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Voice/video telephony:</a:t>
            </a:r>
            <a:r>
              <a:rPr lang="en-US" sz="2800" dirty="0"/>
              <a:t> user to user (old Skype)</a:t>
            </a:r>
          </a:p>
          <a:p>
            <a:pPr marL="914400" lvl="1" indent="-514350"/>
            <a:r>
              <a:rPr lang="en-US" sz="2800" dirty="0"/>
              <a:t>Issues: Privacy and control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P2P adoption</a:t>
            </a:r>
          </a:p>
        </p:txBody>
      </p:sp>
    </p:spTree>
    <p:extLst>
      <p:ext uri="{BB962C8B-B14F-4D97-AF65-F5344CB8AC3E}">
        <p14:creationId xmlns:p14="http://schemas.microsoft.com/office/powerpoint/2010/main" val="2035415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failures and successor list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726962D-EDBF-6046-A960-E4FFFE998596}"/>
              </a:ext>
            </a:extLst>
          </p:cNvPr>
          <p:cNvGrpSpPr/>
          <p:nvPr/>
        </p:nvGrpSpPr>
        <p:grpSpPr>
          <a:xfrm>
            <a:off x="1572685" y="1956204"/>
            <a:ext cx="4541339" cy="4492432"/>
            <a:chOff x="4218781" y="1956204"/>
            <a:chExt cx="4541339" cy="4492432"/>
          </a:xfrm>
        </p:grpSpPr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52FFA095-B343-C240-97EE-1ECAF6E9299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440E174A-588F-8145-92F3-D3D2BBBFE10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1DDA4B17-F7AB-2549-8FFB-3824A29EBC3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8BCC565E-0D27-CB48-BE98-7BBB2F9F604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4A627D66-006D-C14B-BE86-8ABE5915920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F79CAD41-2A04-CD43-940D-7C06D85A319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0C7AC702-728A-F040-8523-7397FAA88B8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1E9D0F89-EC28-4248-804E-5B852C7D390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0D82921C-F0BA-FA40-92DA-0F5F7CC00F7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1" name="Text Box 10">
              <a:extLst>
                <a:ext uri="{FF2B5EF4-FFF2-40B4-BE49-F238E27FC236}">
                  <a16:creationId xmlns:a16="http://schemas.microsoft.com/office/drawing/2014/main" id="{1442343B-74A0-8644-8611-AD48031AEAAC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Arial" charset="0"/>
                </a:rPr>
                <a:t>3-bit</a:t>
              </a:r>
            </a:p>
            <a:p>
              <a:pPr algn="ctr"/>
              <a:r>
                <a:rPr lang="en-US" sz="2400" dirty="0">
                  <a:latin typeface="Arial" charset="0"/>
                </a:rPr>
                <a:t>ID space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0A0BFC9B-ED79-2C47-8B19-418843B424F2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B8C18885-D3A2-704B-8987-E7AD067E5F08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FD04242F-E945-9C40-ACEB-E78636694FA6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8BCA541A-8215-3E42-8617-C5ACCB7FEBF4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42BB1C3C-6488-1847-873D-DBD483A7097E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70058E1B-F58B-944C-9002-3B20C8F08A0A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5D65D7B7-D2F4-C646-98B7-415F521DE01A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39157E55-C8AC-2F41-8163-8ADAD1426F4B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738D63DA-CF19-AE45-BD55-63DAA20679B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77A63473-7096-6442-AB89-B503ECBBDCC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599D7665-4A22-6C42-8415-83B8ACAE1A5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B097EA9B-A0C6-2D4A-B01E-41F1A20DB4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B75AF5A2-56B3-B641-B2D8-0EB255AB982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8" name="Rounded Rectangular Callout 87">
              <a:extLst>
                <a:ext uri="{FF2B5EF4-FFF2-40B4-BE49-F238E27FC236}">
                  <a16:creationId xmlns:a16="http://schemas.microsoft.com/office/drawing/2014/main" id="{4833A4B0-02FC-B94C-A333-E45AE0809B71}"/>
                </a:ext>
              </a:extLst>
            </p:cNvPr>
            <p:cNvSpPr/>
            <p:nvPr/>
          </p:nvSpPr>
          <p:spPr>
            <a:xfrm>
              <a:off x="5700120" y="5892199"/>
              <a:ext cx="3060000" cy="556437"/>
            </a:xfrm>
            <a:prstGeom prst="wedgeRoundRectCallout">
              <a:avLst>
                <a:gd name="adj1" fmla="val -7441"/>
                <a:gd name="adj2" fmla="val -230536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What if look up key 7?</a:t>
              </a:r>
            </a:p>
          </p:txBody>
        </p:sp>
      </p:grpSp>
      <p:sp>
        <p:nvSpPr>
          <p:cNvPr id="91" name="Cross 90">
            <a:extLst>
              <a:ext uri="{FF2B5EF4-FFF2-40B4-BE49-F238E27FC236}">
                <a16:creationId xmlns:a16="http://schemas.microsoft.com/office/drawing/2014/main" id="{D170632D-F25A-E34D-A073-3A2584164964}"/>
              </a:ext>
            </a:extLst>
          </p:cNvPr>
          <p:cNvSpPr/>
          <p:nvPr/>
        </p:nvSpPr>
        <p:spPr>
          <a:xfrm rot="2700000">
            <a:off x="2875397" y="1753005"/>
            <a:ext cx="720000" cy="720000"/>
          </a:xfrm>
          <a:prstGeom prst="plus">
            <a:avLst>
              <a:gd name="adj" fmla="val 45247"/>
            </a:avLst>
          </a:prstGeom>
          <a:solidFill>
            <a:srgbClr val="FF0000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2" name="Text Box 14">
            <a:extLst>
              <a:ext uri="{FF2B5EF4-FFF2-40B4-BE49-F238E27FC236}">
                <a16:creationId xmlns:a16="http://schemas.microsoft.com/office/drawing/2014/main" id="{03D4F6EA-0C6D-5247-A281-BA8FF920CD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721" y="5368170"/>
            <a:ext cx="2507559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dirty="0">
                <a:latin typeface="+mn-lt"/>
                <a:ea typeface="Arial" charset="0"/>
                <a:cs typeface="Arial" charset="0"/>
              </a:rPr>
              <a:t>r-nearest</a:t>
            </a:r>
            <a:br>
              <a:rPr lang="en-US" sz="2400" dirty="0">
                <a:latin typeface="+mn-lt"/>
                <a:ea typeface="Arial" charset="0"/>
                <a:cs typeface="Arial" charset="0"/>
              </a:rPr>
            </a:br>
            <a:r>
              <a:rPr lang="en-US" sz="2400" dirty="0">
                <a:latin typeface="+mn-lt"/>
                <a:ea typeface="Arial" charset="0"/>
                <a:cs typeface="Arial" charset="0"/>
              </a:rPr>
              <a:t>successors</a:t>
            </a:r>
          </a:p>
          <a:p>
            <a:r>
              <a:rPr lang="en-US" sz="2400" dirty="0">
                <a:latin typeface="+mn-lt"/>
                <a:ea typeface="Arial" charset="0"/>
                <a:cs typeface="Arial" charset="0"/>
              </a:rPr>
              <a:t>r = O(log N)</a:t>
            </a:r>
          </a:p>
        </p:txBody>
      </p:sp>
    </p:spTree>
    <p:extLst>
      <p:ext uri="{BB962C8B-B14F-4D97-AF65-F5344CB8AC3E}">
        <p14:creationId xmlns:p14="http://schemas.microsoft.com/office/powerpoint/2010/main" val="14329917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DHash</a:t>
            </a:r>
            <a:r>
              <a:rPr lang="en-US" dirty="0"/>
              <a:t> replicates blocks at </a:t>
            </a:r>
            <a:r>
              <a:rPr lang="en-US" i="1" dirty="0"/>
              <a:t>r</a:t>
            </a:r>
            <a:r>
              <a:rPr lang="en-US" dirty="0"/>
              <a:t> successors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726962D-EDBF-6046-A960-E4FFFE998596}"/>
              </a:ext>
            </a:extLst>
          </p:cNvPr>
          <p:cNvGrpSpPr/>
          <p:nvPr/>
        </p:nvGrpSpPr>
        <p:grpSpPr>
          <a:xfrm>
            <a:off x="1572685" y="1956204"/>
            <a:ext cx="4541339" cy="4492432"/>
            <a:chOff x="4218781" y="1956204"/>
            <a:chExt cx="4541339" cy="4492432"/>
          </a:xfrm>
        </p:grpSpPr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52FFA095-B343-C240-97EE-1ECAF6E9299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440E174A-588F-8145-92F3-D3D2BBBFE10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1DDA4B17-F7AB-2549-8FFB-3824A29EBC3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8BCC565E-0D27-CB48-BE98-7BBB2F9F604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4A627D66-006D-C14B-BE86-8ABE5915920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F79CAD41-2A04-CD43-940D-7C06D85A319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0C7AC702-728A-F040-8523-7397FAA88B8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1E9D0F89-EC28-4248-804E-5B852C7D390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0D82921C-F0BA-FA40-92DA-0F5F7CC00F7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1" name="Text Box 10">
              <a:extLst>
                <a:ext uri="{FF2B5EF4-FFF2-40B4-BE49-F238E27FC236}">
                  <a16:creationId xmlns:a16="http://schemas.microsoft.com/office/drawing/2014/main" id="{1442343B-74A0-8644-8611-AD48031AEAAC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Arial" charset="0"/>
                </a:rPr>
                <a:t>3-bit</a:t>
              </a:r>
            </a:p>
            <a:p>
              <a:pPr algn="ctr"/>
              <a:r>
                <a:rPr lang="en-US" sz="2400" dirty="0">
                  <a:latin typeface="Arial" charset="0"/>
                </a:rPr>
                <a:t>ID space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0A0BFC9B-ED79-2C47-8B19-418843B424F2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B8C18885-D3A2-704B-8987-E7AD067E5F08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FD04242F-E945-9C40-ACEB-E78636694FA6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8BCA541A-8215-3E42-8617-C5ACCB7FEBF4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42BB1C3C-6488-1847-873D-DBD483A7097E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70058E1B-F58B-944C-9002-3B20C8F08A0A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5D65D7B7-D2F4-C646-98B7-415F521DE01A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39157E55-C8AC-2F41-8163-8ADAD1426F4B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738D63DA-CF19-AE45-BD55-63DAA20679B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77A63473-7096-6442-AB89-B503ECBBDCC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599D7665-4A22-6C42-8415-83B8ACAE1A5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B097EA9B-A0C6-2D4A-B01E-41F1A20DB4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B75AF5A2-56B3-B641-B2D8-0EB255AB982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8" name="Rounded Rectangular Callout 87">
              <a:extLst>
                <a:ext uri="{FF2B5EF4-FFF2-40B4-BE49-F238E27FC236}">
                  <a16:creationId xmlns:a16="http://schemas.microsoft.com/office/drawing/2014/main" id="{4833A4B0-02FC-B94C-A333-E45AE0809B71}"/>
                </a:ext>
              </a:extLst>
            </p:cNvPr>
            <p:cNvSpPr/>
            <p:nvPr/>
          </p:nvSpPr>
          <p:spPr>
            <a:xfrm>
              <a:off x="5700120" y="5892199"/>
              <a:ext cx="3060000" cy="556437"/>
            </a:xfrm>
            <a:prstGeom prst="wedgeRoundRectCallout">
              <a:avLst>
                <a:gd name="adj1" fmla="val -7441"/>
                <a:gd name="adj2" fmla="val -230536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What if look up key 7?</a:t>
              </a:r>
            </a:p>
          </p:txBody>
        </p:sp>
      </p:grpSp>
      <p:sp>
        <p:nvSpPr>
          <p:cNvPr id="91" name="Cross 90">
            <a:extLst>
              <a:ext uri="{FF2B5EF4-FFF2-40B4-BE49-F238E27FC236}">
                <a16:creationId xmlns:a16="http://schemas.microsoft.com/office/drawing/2014/main" id="{D170632D-F25A-E34D-A073-3A2584164964}"/>
              </a:ext>
            </a:extLst>
          </p:cNvPr>
          <p:cNvSpPr/>
          <p:nvPr/>
        </p:nvSpPr>
        <p:spPr>
          <a:xfrm rot="2700000">
            <a:off x="2875397" y="1753005"/>
            <a:ext cx="720000" cy="720000"/>
          </a:xfrm>
          <a:prstGeom prst="plus">
            <a:avLst>
              <a:gd name="adj" fmla="val 45247"/>
            </a:avLst>
          </a:prstGeom>
          <a:solidFill>
            <a:srgbClr val="FF0000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2" name="Text Box 14">
            <a:extLst>
              <a:ext uri="{FF2B5EF4-FFF2-40B4-BE49-F238E27FC236}">
                <a16:creationId xmlns:a16="http://schemas.microsoft.com/office/drawing/2014/main" id="{03D4F6EA-0C6D-5247-A281-BA8FF920CD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721" y="5368170"/>
            <a:ext cx="2507559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dirty="0">
                <a:latin typeface="+mn-lt"/>
                <a:ea typeface="Arial" charset="0"/>
                <a:cs typeface="Arial" charset="0"/>
              </a:rPr>
              <a:t>r-nearest</a:t>
            </a:r>
            <a:br>
              <a:rPr lang="en-US" sz="2400" dirty="0">
                <a:latin typeface="+mn-lt"/>
                <a:ea typeface="Arial" charset="0"/>
                <a:cs typeface="Arial" charset="0"/>
              </a:rPr>
            </a:br>
            <a:r>
              <a:rPr lang="en-US" sz="2400" dirty="0">
                <a:latin typeface="+mn-lt"/>
                <a:ea typeface="Arial" charset="0"/>
                <a:cs typeface="Arial" charset="0"/>
              </a:rPr>
              <a:t>successors</a:t>
            </a:r>
          </a:p>
          <a:p>
            <a:r>
              <a:rPr lang="en-US" sz="2400" dirty="0">
                <a:latin typeface="+mn-lt"/>
                <a:ea typeface="Arial" charset="0"/>
                <a:cs typeface="Arial" charset="0"/>
              </a:rPr>
              <a:t>r = O(log N)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FE42935-7373-1E48-A95C-1F27CDFE9C19}"/>
              </a:ext>
            </a:extLst>
          </p:cNvPr>
          <p:cNvSpPr txBox="1"/>
          <p:nvPr/>
        </p:nvSpPr>
        <p:spPr>
          <a:xfrm>
            <a:off x="2813086" y="1471833"/>
            <a:ext cx="869149" cy="40011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+mn-lt"/>
                <a:ea typeface="Arial" charset="0"/>
                <a:cs typeface="Arial" charset="0"/>
              </a:rPr>
              <a:t>K</a:t>
            </a:r>
            <a:r>
              <a:rPr lang="en-CN" dirty="0">
                <a:solidFill>
                  <a:srgbClr val="0000FF"/>
                </a:solidFill>
                <a:latin typeface="+mn-lt"/>
                <a:ea typeface="Arial" charset="0"/>
                <a:cs typeface="Arial" charset="0"/>
              </a:rPr>
              <a:t>ey 7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33E9EB8-8B8E-DA40-979C-A3A079CC2C63}"/>
              </a:ext>
            </a:extLst>
          </p:cNvPr>
          <p:cNvSpPr txBox="1"/>
          <p:nvPr/>
        </p:nvSpPr>
        <p:spPr>
          <a:xfrm>
            <a:off x="4604970" y="2341083"/>
            <a:ext cx="869149" cy="40011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+mn-lt"/>
                <a:ea typeface="Arial" charset="0"/>
                <a:cs typeface="Arial" charset="0"/>
              </a:rPr>
              <a:t>K</a:t>
            </a:r>
            <a:r>
              <a:rPr lang="en-CN" dirty="0">
                <a:solidFill>
                  <a:srgbClr val="0000FF"/>
                </a:solidFill>
                <a:latin typeface="+mn-lt"/>
                <a:ea typeface="Arial" charset="0"/>
                <a:cs typeface="Arial" charset="0"/>
              </a:rPr>
              <a:t>ey 7</a:t>
            </a:r>
          </a:p>
        </p:txBody>
      </p:sp>
      <p:sp>
        <p:nvSpPr>
          <p:cNvPr id="33" name="Text Box 14">
            <a:extLst>
              <a:ext uri="{FF2B5EF4-FFF2-40B4-BE49-F238E27FC236}">
                <a16:creationId xmlns:a16="http://schemas.microsoft.com/office/drawing/2014/main" id="{4EAF3B5B-D9CB-4B40-AF21-475BF06695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1674" y="2872108"/>
            <a:ext cx="3823726" cy="15696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dirty="0">
                <a:latin typeface="+mn-lt"/>
                <a:ea typeface="Arial" charset="0"/>
                <a:cs typeface="Arial" charset="0"/>
              </a:rPr>
              <a:t>“Adjacent” nodes in </a:t>
            </a:r>
          </a:p>
          <a:p>
            <a:r>
              <a:rPr lang="en-US" sz="2400" dirty="0">
                <a:latin typeface="+mn-lt"/>
                <a:ea typeface="Arial" charset="0"/>
                <a:cs typeface="Arial" charset="0"/>
              </a:rPr>
              <a:t>the ring may be far away in the network</a:t>
            </a:r>
          </a:p>
          <a:p>
            <a:r>
              <a:rPr lang="en-US" sz="2400" dirty="0">
                <a:latin typeface="+mn-lt"/>
                <a:ea typeface="Arial" charset="0"/>
                <a:cs typeface="Arial" charset="0"/>
                <a:sym typeface="Wingdings" pitchFamily="2" charset="2"/>
              </a:rPr>
              <a:t> Independent failures</a:t>
            </a:r>
            <a:endParaRPr lang="en-US" sz="2400" dirty="0">
              <a:latin typeface="+mn-lt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0154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850F-2765-434C-8869-3C08DCF59F1A}" type="slidenum">
              <a:rPr lang="en-US"/>
              <a:pPr/>
              <a:t>42</a:t>
            </a:fld>
            <a:endParaRPr lang="en-US"/>
          </a:p>
        </p:txBody>
      </p:sp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Lookup with fault tolerance</a:t>
            </a:r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385888"/>
            <a:ext cx="8763000" cy="4843462"/>
          </a:xfrm>
        </p:spPr>
        <p:txBody>
          <a:bodyPr>
            <a:noAutofit/>
          </a:bodyPr>
          <a:lstStyle/>
          <a:p>
            <a:pPr>
              <a:lnSpc>
                <a:spcPct val="70000"/>
              </a:lnSpc>
              <a:buFontTx/>
              <a:buNone/>
            </a:pPr>
            <a:r>
              <a:rPr lang="en-US" sz="2800" b="1" spc="-300" dirty="0">
                <a:latin typeface="Courier" charset="0"/>
                <a:ea typeface="Courier" charset="0"/>
                <a:cs typeface="Courier" charset="0"/>
              </a:rPr>
              <a:t>Lookup</a:t>
            </a: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(key-id)</a:t>
            </a:r>
            <a:endParaRPr lang="en-US" sz="2800" i="1" spc="-300" dirty="0">
              <a:latin typeface="Courier" charset="0"/>
              <a:ea typeface="Courier" charset="0"/>
              <a:cs typeface="Courier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	look in local finger table </a:t>
            </a:r>
            <a:r>
              <a:rPr lang="en-US" sz="2800" b="1" spc="-3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and successor-list</a:t>
            </a: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	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		  for highest n: my-id </a:t>
            </a:r>
            <a:r>
              <a:rPr lang="en-US" sz="2800" spc="-300" dirty="0">
                <a:latin typeface="Courier" charset="0"/>
                <a:ea typeface="Courier" charset="0"/>
                <a:cs typeface="Courier" charset="0"/>
                <a:sym typeface="Symbol" charset="0"/>
              </a:rPr>
              <a:t>&lt; </a:t>
            </a: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n </a:t>
            </a:r>
            <a:r>
              <a:rPr lang="en-US" sz="2800" spc="-300" dirty="0">
                <a:latin typeface="Courier" charset="0"/>
                <a:ea typeface="Courier" charset="0"/>
                <a:cs typeface="Courier" charset="0"/>
                <a:sym typeface="Symbol" charset="0"/>
              </a:rPr>
              <a:t>&lt; </a:t>
            </a: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key-id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	</a:t>
            </a:r>
            <a:r>
              <a:rPr lang="en-US" sz="2800" b="1" spc="-300" dirty="0">
                <a:latin typeface="Courier" charset="0"/>
                <a:ea typeface="Courier" charset="0"/>
                <a:cs typeface="Courier" charset="0"/>
              </a:rPr>
              <a:t>if</a:t>
            </a: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 n exists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		  call Lookup(key-id) on node n	 </a:t>
            </a:r>
            <a:r>
              <a:rPr lang="en-US" sz="3200" i="1" spc="-300" dirty="0">
                <a:latin typeface="Times New Roman" charset="0"/>
                <a:ea typeface="Times New Roman" charset="0"/>
                <a:cs typeface="Times New Roman" charset="0"/>
              </a:rPr>
              <a:t>// next hop</a:t>
            </a:r>
            <a:endParaRPr lang="en-US" sz="2800" i="1" spc="-3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en-US" sz="2800" spc="-3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		  </a:t>
            </a:r>
            <a:r>
              <a:rPr lang="en-US" sz="2800" b="1" spc="-3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if call failed,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2800" b="1" spc="-3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			  remove n from finger table and/or 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2800" b="1" spc="-3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					successor list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2800" b="1" spc="-3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			  return Lookup(key-id)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	</a:t>
            </a:r>
            <a:r>
              <a:rPr lang="en-US" sz="2800" b="1" spc="-300" dirty="0">
                <a:latin typeface="Courier" charset="0"/>
                <a:ea typeface="Courier" charset="0"/>
                <a:cs typeface="Courier" charset="0"/>
              </a:rPr>
              <a:t>else</a:t>
            </a: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 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     </a:t>
            </a:r>
            <a:r>
              <a:rPr lang="en-US" sz="2800" b="1" spc="-300" dirty="0">
                <a:latin typeface="Courier" charset="0"/>
                <a:ea typeface="Courier" charset="0"/>
                <a:cs typeface="Courier" charset="0"/>
              </a:rPr>
              <a:t>return</a:t>
            </a: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 my successor	 </a:t>
            </a:r>
            <a:r>
              <a:rPr lang="en-US" sz="3200" i="1" spc="-300" dirty="0">
                <a:latin typeface="Times New Roman" charset="0"/>
                <a:ea typeface="Times New Roman" charset="0"/>
                <a:cs typeface="Times New Roman" charset="0"/>
              </a:rPr>
              <a:t>// done</a:t>
            </a:r>
            <a:endParaRPr lang="en-US" sz="2800" spc="-300" dirty="0">
              <a:latin typeface="Courier" charset="0"/>
              <a:ea typeface="Courier" charset="0"/>
              <a:cs typeface="Courie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68281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Peer-to-Peer Systems</a:t>
            </a:r>
          </a:p>
          <a:p>
            <a:pPr marL="514350" indent="-514350"/>
            <a:endParaRPr lang="en-US" sz="3200" dirty="0"/>
          </a:p>
          <a:p>
            <a:pPr marL="514350" indent="-514350">
              <a:buFont typeface="+mj-lt"/>
              <a:buAutoNum type="arabicPeriod" startAt="2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Distributed Hash Tables</a:t>
            </a:r>
          </a:p>
          <a:p>
            <a:pPr marL="514350" indent="-514350">
              <a:buFont typeface="+mj-lt"/>
              <a:buAutoNum type="arabicPeriod" startAt="2"/>
            </a:pPr>
            <a:endParaRPr lang="en-US" sz="3200" dirty="0"/>
          </a:p>
          <a:p>
            <a:pPr marL="514350" indent="-514350">
              <a:buFont typeface="+mj-lt"/>
              <a:buAutoNum type="arabicPeriod" startAt="2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 Chord Lookup Service</a:t>
            </a:r>
            <a:endParaRPr lang="en-US" sz="3200" spc="-1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n-US" sz="3200" b="1" spc="-150" dirty="0"/>
          </a:p>
          <a:p>
            <a:r>
              <a:rPr lang="en-US" sz="3200" b="1" spc="-150" dirty="0"/>
              <a:t>Concluding thoughts on DHTs, P2P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127234096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don’t all services use P2P?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rgbClr val="FF0000"/>
                </a:solidFill>
              </a:rPr>
              <a:t>High latency and limited bandwidth </a:t>
            </a:r>
            <a:r>
              <a:rPr lang="en-US" sz="3200" dirty="0"/>
              <a:t>between peers (</a:t>
            </a:r>
            <a:r>
              <a:rPr lang="en-US" sz="3200" i="1" dirty="0"/>
              <a:t>vs.</a:t>
            </a:r>
            <a:r>
              <a:rPr lang="en-US" sz="3200" dirty="0"/>
              <a:t> intra/inter-datacenter, client-server model)</a:t>
            </a:r>
          </a:p>
          <a:p>
            <a:pPr marL="741600" lvl="1" indent="-284400"/>
            <a:r>
              <a:rPr lang="en-US" sz="2400" dirty="0"/>
              <a:t>1M nodes = 20 hops; 50ms/hop </a:t>
            </a:r>
            <a:r>
              <a:rPr lang="en-US" sz="2400" dirty="0">
                <a:sym typeface="Wingdings" pitchFamily="2" charset="2"/>
              </a:rPr>
              <a:t> 1s lookup latency</a:t>
            </a:r>
            <a:endParaRPr lang="en-US" sz="2400" dirty="0"/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User computers are </a:t>
            </a:r>
            <a:r>
              <a:rPr lang="en-US" sz="3200" b="1" dirty="0">
                <a:solidFill>
                  <a:srgbClr val="FF0000"/>
                </a:solidFill>
              </a:rPr>
              <a:t>less reliable </a:t>
            </a:r>
            <a:r>
              <a:rPr lang="en-US" sz="3200" dirty="0"/>
              <a:t>than managed servers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rgbClr val="FF0000"/>
                </a:solidFill>
              </a:rPr>
              <a:t>Lack of trust </a:t>
            </a:r>
            <a:r>
              <a:rPr lang="en-US" sz="3200" dirty="0"/>
              <a:t>in peers’ correct behavior</a:t>
            </a:r>
          </a:p>
          <a:p>
            <a:pPr lvl="1"/>
            <a:r>
              <a:rPr lang="en-US" sz="2400" spc="-150" dirty="0"/>
              <a:t>Securing DHT routing hard, unsolved in practice</a:t>
            </a:r>
          </a:p>
          <a:p>
            <a:pPr lvl="1"/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409EB-B5B0-5843-A8C6-E38AAD469A33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967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Seem promising for finding data in large P2P systems</a:t>
            </a:r>
          </a:p>
          <a:p>
            <a:r>
              <a:rPr lang="en-US" sz="2800" dirty="0"/>
              <a:t>Decentralization seems good for load, fault tolerance  </a:t>
            </a:r>
          </a:p>
          <a:p>
            <a:pPr lvl="1"/>
            <a:endParaRPr lang="en-US" sz="2800" dirty="0"/>
          </a:p>
          <a:p>
            <a:r>
              <a:rPr lang="en-US" sz="2800" b="1" dirty="0"/>
              <a:t>But: </a:t>
            </a:r>
            <a:r>
              <a:rPr lang="en-US" sz="2800" dirty="0"/>
              <a:t>the </a:t>
            </a:r>
            <a:r>
              <a:rPr lang="en-US" sz="2800" b="1" dirty="0">
                <a:solidFill>
                  <a:srgbClr val="FF0000"/>
                </a:solidFill>
              </a:rPr>
              <a:t>security problems </a:t>
            </a:r>
            <a:r>
              <a:rPr lang="en-US" sz="2800" dirty="0"/>
              <a:t>are difficult</a:t>
            </a:r>
            <a:endParaRPr lang="en-US" sz="2800" b="1" dirty="0"/>
          </a:p>
          <a:p>
            <a:r>
              <a:rPr lang="en-US" sz="2800" b="1" dirty="0"/>
              <a:t>But: </a:t>
            </a:r>
            <a:r>
              <a:rPr lang="en-US" sz="2800" b="1" dirty="0">
                <a:solidFill>
                  <a:srgbClr val="FF0000"/>
                </a:solidFill>
              </a:rPr>
              <a:t>churn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is a problem, particularly if log(N) is big</a:t>
            </a:r>
          </a:p>
          <a:p>
            <a:endParaRPr lang="en-US" sz="2800" dirty="0"/>
          </a:p>
          <a:p>
            <a:r>
              <a:rPr lang="en-US" sz="2800" dirty="0"/>
              <a:t>So DHTs have not had the hoped-for impact</a:t>
            </a:r>
          </a:p>
          <a:p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DHTs in retrospective</a:t>
            </a:r>
          </a:p>
        </p:txBody>
      </p:sp>
    </p:spTree>
    <p:extLst>
      <p:ext uri="{BB962C8B-B14F-4D97-AF65-F5344CB8AC3E}">
        <p14:creationId xmlns:p14="http://schemas.microsoft.com/office/powerpoint/2010/main" val="159550313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Consistent hashing</a:t>
            </a:r>
          </a:p>
          <a:p>
            <a:pPr lvl="1"/>
            <a:r>
              <a:rPr lang="en-US" dirty="0"/>
              <a:t>Elegant way to divide a workload across machines</a:t>
            </a:r>
          </a:p>
          <a:p>
            <a:pPr lvl="1"/>
            <a:r>
              <a:rPr lang="en-US" dirty="0"/>
              <a:t>Very useful in clusters: actively used today in Amazon Dynamo, Apache Cassandra and other systems</a:t>
            </a:r>
          </a:p>
          <a:p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Replication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for high availability, efficient recovery after node failure</a:t>
            </a:r>
          </a:p>
          <a:p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Incremental scalability: </a:t>
            </a:r>
            <a:r>
              <a:rPr lang="en-US" dirty="0"/>
              <a:t>“add nodes, capacity increases”</a:t>
            </a:r>
          </a:p>
          <a:p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Self-management: </a:t>
            </a:r>
            <a:r>
              <a:rPr lang="en-US" dirty="0"/>
              <a:t>minimal configuration</a:t>
            </a:r>
          </a:p>
          <a:p>
            <a:endParaRPr lang="en-US" dirty="0"/>
          </a:p>
          <a:p>
            <a:r>
              <a:rPr lang="en-US" b="1" dirty="0"/>
              <a:t>Unique trait: </a:t>
            </a:r>
            <a:r>
              <a:rPr lang="en-US" dirty="0"/>
              <a:t>no single server to shut down/monitor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409EB-B5B0-5843-A8C6-E38AAD469A33}" type="slidenum">
              <a:rPr lang="en-US" smtClean="0"/>
              <a:pPr/>
              <a:t>46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What DHTs got right</a:t>
            </a:r>
          </a:p>
        </p:txBody>
      </p:sp>
    </p:spTree>
    <p:extLst>
      <p:ext uri="{BB962C8B-B14F-4D97-AF65-F5344CB8AC3E}">
        <p14:creationId xmlns:p14="http://schemas.microsoft.com/office/powerpoint/2010/main" val="2028911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b="1" dirty="0"/>
              <a:t>High capacity for services </a:t>
            </a:r>
            <a:r>
              <a:rPr lang="en-US" dirty="0"/>
              <a:t>through resource pooling: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Many disks, network connections, CPUs, as peers join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Data are divided and duplicated, accessible from multiple peers concurrently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b="1" dirty="0"/>
              <a:t>No centralized server </a:t>
            </a:r>
            <a:r>
              <a:rPr lang="en-US" dirty="0"/>
              <a:t>or servers may mean:</a:t>
            </a:r>
          </a:p>
          <a:p>
            <a:pPr lvl="1">
              <a:lnSpc>
                <a:spcPct val="100000"/>
              </a:lnSpc>
            </a:pP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Less chance </a:t>
            </a:r>
            <a:r>
              <a:rPr lang="en-US" dirty="0"/>
              <a:t>of service overload as load increases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Easier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deployment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A single failure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won’t wreck </a:t>
            </a:r>
            <a:r>
              <a:rPr lang="en-US" dirty="0"/>
              <a:t>the whole system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System as a whole is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harder to attack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11C5-E04E-4942-8174-12BB645D56A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might P2P be a win?</a:t>
            </a:r>
          </a:p>
        </p:txBody>
      </p:sp>
    </p:spTree>
    <p:extLst>
      <p:ext uri="{BB962C8B-B14F-4D97-AF65-F5344CB8AC3E}">
        <p14:creationId xmlns:p14="http://schemas.microsoft.com/office/powerpoint/2010/main" val="249079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3922222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User clicks on download link</a:t>
            </a:r>
          </a:p>
          <a:p>
            <a:pPr marL="914400" lvl="1" indent="-514350"/>
            <a:r>
              <a:rPr lang="en-US" dirty="0"/>
              <a:t>Gets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torrent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file with content hash, IP addr of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tracker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User’s BitTorrent (BT) client talks to tracker</a:t>
            </a:r>
          </a:p>
          <a:p>
            <a:pPr marL="914400" lvl="1" indent="-514350"/>
            <a:r>
              <a:rPr lang="en-US" dirty="0"/>
              <a:t>Tracker tells it </a:t>
            </a:r>
            <a:r>
              <a:rPr lang="en-US" b="1" dirty="0"/>
              <a:t>list of peers </a:t>
            </a:r>
            <a:r>
              <a:rPr lang="en-US" dirty="0"/>
              <a:t>who have file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User’s BT client downloads file from one or more peers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User’s BT client tells tracker it has a copy now, too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User’s BT client serves the file to others for a while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Classic BitTorrent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256953" y="5467696"/>
            <a:ext cx="6553893" cy="1047404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600" b="0" dirty="0">
                <a:solidFill>
                  <a:schemeClr val="tx1"/>
                </a:solidFill>
              </a:rPr>
              <a:t>Provides huge download bandwidth, </a:t>
            </a:r>
            <a:r>
              <a:rPr lang="en-US" sz="2600" dirty="0">
                <a:solidFill>
                  <a:schemeClr val="tx1"/>
                </a:solidFill>
              </a:rPr>
              <a:t>without</a:t>
            </a:r>
            <a:r>
              <a:rPr lang="en-US" sz="2600" b="0" dirty="0">
                <a:solidFill>
                  <a:schemeClr val="tx1"/>
                </a:solidFill>
              </a:rPr>
              <a:t> expensive server or network links</a:t>
            </a:r>
          </a:p>
        </p:txBody>
      </p:sp>
    </p:spTree>
    <p:extLst>
      <p:ext uri="{BB962C8B-B14F-4D97-AF65-F5344CB8AC3E}">
        <p14:creationId xmlns:p14="http://schemas.microsoft.com/office/powerpoint/2010/main" val="1934852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775E-F619-184B-9AAF-7E985C709E3F}" type="slidenum">
              <a:rPr lang="en-US"/>
              <a:pPr/>
              <a:t>7</a:t>
            </a:fld>
            <a:endParaRPr lang="en-US"/>
          </a:p>
        </p:txBody>
      </p:sp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lookup problem</a:t>
            </a:r>
          </a:p>
        </p:txBody>
      </p:sp>
      <p:sp>
        <p:nvSpPr>
          <p:cNvPr id="194565" name="Text Box 5"/>
          <p:cNvSpPr txBox="1">
            <a:spLocks noChangeArrowheads="1"/>
          </p:cNvSpPr>
          <p:nvPr/>
        </p:nvSpPr>
        <p:spPr bwMode="auto">
          <a:xfrm>
            <a:off x="2424876" y="2916909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1</a:t>
            </a:r>
          </a:p>
        </p:txBody>
      </p:sp>
      <p:sp>
        <p:nvSpPr>
          <p:cNvPr id="194566" name="Text Box 6"/>
          <p:cNvSpPr txBox="1">
            <a:spLocks noChangeArrowheads="1"/>
          </p:cNvSpPr>
          <p:nvPr/>
        </p:nvSpPr>
        <p:spPr bwMode="auto">
          <a:xfrm>
            <a:off x="3457699" y="2098150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2</a:t>
            </a:r>
          </a:p>
        </p:txBody>
      </p:sp>
      <p:sp>
        <p:nvSpPr>
          <p:cNvPr id="194567" name="Text Box 7"/>
          <p:cNvSpPr txBox="1">
            <a:spLocks noChangeArrowheads="1"/>
          </p:cNvSpPr>
          <p:nvPr/>
        </p:nvSpPr>
        <p:spPr bwMode="auto">
          <a:xfrm>
            <a:off x="4903560" y="2213717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3</a:t>
            </a:r>
          </a:p>
        </p:txBody>
      </p:sp>
      <p:sp>
        <p:nvSpPr>
          <p:cNvPr id="194568" name="Text Box 8"/>
          <p:cNvSpPr txBox="1">
            <a:spLocks noChangeArrowheads="1"/>
          </p:cNvSpPr>
          <p:nvPr/>
        </p:nvSpPr>
        <p:spPr bwMode="auto">
          <a:xfrm>
            <a:off x="5749367" y="4838906"/>
            <a:ext cx="5774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6</a:t>
            </a:r>
          </a:p>
        </p:txBody>
      </p:sp>
      <p:sp>
        <p:nvSpPr>
          <p:cNvPr id="194569" name="Text Box 9"/>
          <p:cNvSpPr txBox="1">
            <a:spLocks noChangeArrowheads="1"/>
          </p:cNvSpPr>
          <p:nvPr/>
        </p:nvSpPr>
        <p:spPr bwMode="auto">
          <a:xfrm>
            <a:off x="4282506" y="5029200"/>
            <a:ext cx="5774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5</a:t>
            </a:r>
          </a:p>
        </p:txBody>
      </p:sp>
      <p:sp>
        <p:nvSpPr>
          <p:cNvPr id="194571" name="Text Box 11"/>
          <p:cNvSpPr txBox="1">
            <a:spLocks noChangeArrowheads="1"/>
          </p:cNvSpPr>
          <p:nvPr/>
        </p:nvSpPr>
        <p:spPr bwMode="auto">
          <a:xfrm>
            <a:off x="1055865" y="3830068"/>
            <a:ext cx="221246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Publisher (N</a:t>
            </a:r>
            <a:r>
              <a:rPr lang="en-US" sz="2400" baseline="-25000" dirty="0">
                <a:latin typeface="Arial" charset="0"/>
              </a:rPr>
              <a:t>4</a:t>
            </a:r>
            <a:r>
              <a:rPr lang="en-US" sz="2400" dirty="0">
                <a:latin typeface="Arial" charset="0"/>
              </a:rPr>
              <a:t>)</a:t>
            </a:r>
          </a:p>
        </p:txBody>
      </p:sp>
      <p:sp>
        <p:nvSpPr>
          <p:cNvPr id="194573" name="Text Box 13"/>
          <p:cNvSpPr txBox="1">
            <a:spLocks noChangeArrowheads="1"/>
          </p:cNvSpPr>
          <p:nvPr/>
        </p:nvSpPr>
        <p:spPr bwMode="auto">
          <a:xfrm>
            <a:off x="6326769" y="2810785"/>
            <a:ext cx="103906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Client</a:t>
            </a:r>
          </a:p>
        </p:txBody>
      </p:sp>
      <p:sp>
        <p:nvSpPr>
          <p:cNvPr id="194575" name="Text Box 15"/>
          <p:cNvSpPr txBox="1">
            <a:spLocks noChangeArrowheads="1"/>
          </p:cNvSpPr>
          <p:nvPr/>
        </p:nvSpPr>
        <p:spPr bwMode="auto">
          <a:xfrm>
            <a:off x="6124630" y="3223272"/>
            <a:ext cx="40427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Arial" charset="0"/>
              </a:rPr>
              <a:t>?</a:t>
            </a:r>
          </a:p>
        </p:txBody>
      </p:sp>
      <p:sp>
        <p:nvSpPr>
          <p:cNvPr id="194576" name="Freeform 16"/>
          <p:cNvSpPr>
            <a:spLocks/>
          </p:cNvSpPr>
          <p:nvPr/>
        </p:nvSpPr>
        <p:spPr bwMode="auto">
          <a:xfrm rot="17100000">
            <a:off x="6559844" y="3180063"/>
            <a:ext cx="313709" cy="400110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68" h="168">
                <a:moveTo>
                  <a:pt x="768" y="144"/>
                </a:moveTo>
                <a:cubicBezTo>
                  <a:pt x="568" y="156"/>
                  <a:pt x="368" y="168"/>
                  <a:pt x="240" y="144"/>
                </a:cubicBezTo>
                <a:cubicBezTo>
                  <a:pt x="112" y="120"/>
                  <a:pt x="56" y="60"/>
                  <a:pt x="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801479" y="2959663"/>
            <a:ext cx="2116858" cy="1409708"/>
            <a:chOff x="6374437" y="1843136"/>
            <a:chExt cx="2116858" cy="1409708"/>
          </a:xfrm>
        </p:grpSpPr>
        <p:sp>
          <p:nvSpPr>
            <p:cNvPr id="20" name="Cloud 19"/>
            <p:cNvSpPr/>
            <p:nvPr/>
          </p:nvSpPr>
          <p:spPr>
            <a:xfrm>
              <a:off x="6374437" y="1843136"/>
              <a:ext cx="2116858" cy="1409708"/>
            </a:xfrm>
            <a:prstGeom prst="cloud">
              <a:avLst/>
            </a:prstGeom>
            <a:solidFill>
              <a:schemeClr val="accent1">
                <a:lumMod val="40000"/>
                <a:lumOff val="60000"/>
              </a:schemeClr>
            </a:solidFill>
            <a:ln w="28575">
              <a:noFill/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21" name="Text Box 30"/>
            <p:cNvSpPr txBox="1">
              <a:spLocks noChangeArrowheads="1"/>
            </p:cNvSpPr>
            <p:nvPr/>
          </p:nvSpPr>
          <p:spPr bwMode="auto">
            <a:xfrm>
              <a:off x="6781800" y="2326367"/>
              <a:ext cx="131318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Arial" charset="0"/>
                  <a:ea typeface="Arial" charset="0"/>
                  <a:cs typeface="Arial" charset="0"/>
                </a:rPr>
                <a:t>Internet</a:t>
              </a:r>
            </a:p>
          </p:txBody>
        </p:sp>
      </p:grpSp>
      <p:sp>
        <p:nvSpPr>
          <p:cNvPr id="23" name="computr2"/>
          <p:cNvSpPr>
            <a:spLocks noEditPoints="1" noChangeArrowheads="1"/>
          </p:cNvSpPr>
          <p:nvPr/>
        </p:nvSpPr>
        <p:spPr bwMode="auto">
          <a:xfrm>
            <a:off x="2435586" y="2595467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" name="computr2"/>
          <p:cNvSpPr>
            <a:spLocks noEditPoints="1" noChangeArrowheads="1"/>
          </p:cNvSpPr>
          <p:nvPr/>
        </p:nvSpPr>
        <p:spPr bwMode="auto">
          <a:xfrm>
            <a:off x="3480151" y="1807536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computr2"/>
          <p:cNvSpPr>
            <a:spLocks noEditPoints="1" noChangeArrowheads="1"/>
          </p:cNvSpPr>
          <p:nvPr/>
        </p:nvSpPr>
        <p:spPr bwMode="auto">
          <a:xfrm>
            <a:off x="4946262" y="1896030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" name="computr2"/>
          <p:cNvSpPr>
            <a:spLocks noEditPoints="1" noChangeArrowheads="1"/>
          </p:cNvSpPr>
          <p:nvPr/>
        </p:nvSpPr>
        <p:spPr bwMode="auto">
          <a:xfrm>
            <a:off x="5739749" y="4528349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" name="computr2"/>
          <p:cNvSpPr>
            <a:spLocks noEditPoints="1" noChangeArrowheads="1"/>
          </p:cNvSpPr>
          <p:nvPr/>
        </p:nvSpPr>
        <p:spPr bwMode="auto">
          <a:xfrm>
            <a:off x="4272888" y="4723917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577" name="Freeform 17"/>
          <p:cNvSpPr>
            <a:spLocks/>
          </p:cNvSpPr>
          <p:nvPr/>
        </p:nvSpPr>
        <p:spPr bwMode="auto">
          <a:xfrm>
            <a:off x="3036073" y="2584629"/>
            <a:ext cx="636130" cy="1937034"/>
          </a:xfrm>
          <a:custGeom>
            <a:avLst/>
            <a:gdLst>
              <a:gd name="T0" fmla="*/ 0 w 1872"/>
              <a:gd name="T1" fmla="*/ 1056 h 1056"/>
              <a:gd name="T2" fmla="*/ 1248 w 1872"/>
              <a:gd name="T3" fmla="*/ 816 h 1056"/>
              <a:gd name="T4" fmla="*/ 1872 w 1872"/>
              <a:gd name="T5" fmla="*/ 0 h 1056"/>
              <a:gd name="connsiteX0" fmla="*/ 0 w 10921"/>
              <a:gd name="connsiteY0" fmla="*/ 32672 h 32672"/>
              <a:gd name="connsiteX1" fmla="*/ 6667 w 10921"/>
              <a:gd name="connsiteY1" fmla="*/ 30399 h 32672"/>
              <a:gd name="connsiteX2" fmla="*/ 10921 w 10921"/>
              <a:gd name="connsiteY2" fmla="*/ 0 h 32672"/>
              <a:gd name="connsiteX0" fmla="*/ 0 w 10921"/>
              <a:gd name="connsiteY0" fmla="*/ 32672 h 32672"/>
              <a:gd name="connsiteX1" fmla="*/ 6667 w 10921"/>
              <a:gd name="connsiteY1" fmla="*/ 30399 h 32672"/>
              <a:gd name="connsiteX2" fmla="*/ 10921 w 10921"/>
              <a:gd name="connsiteY2" fmla="*/ 0 h 32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921" h="32672">
                <a:moveTo>
                  <a:pt x="0" y="32672"/>
                </a:moveTo>
                <a:cubicBezTo>
                  <a:pt x="2500" y="32369"/>
                  <a:pt x="5000" y="32066"/>
                  <a:pt x="6667" y="30399"/>
                </a:cubicBezTo>
                <a:cubicBezTo>
                  <a:pt x="8333" y="28733"/>
                  <a:pt x="10088" y="6476"/>
                  <a:pt x="10921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9" name="computr2"/>
          <p:cNvSpPr>
            <a:spLocks noEditPoints="1" noChangeArrowheads="1"/>
          </p:cNvSpPr>
          <p:nvPr/>
        </p:nvSpPr>
        <p:spPr bwMode="auto">
          <a:xfrm>
            <a:off x="6660247" y="2452223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" name="computr2"/>
          <p:cNvSpPr>
            <a:spLocks noEditPoints="1" noChangeArrowheads="1"/>
          </p:cNvSpPr>
          <p:nvPr/>
        </p:nvSpPr>
        <p:spPr bwMode="auto">
          <a:xfrm>
            <a:off x="2576253" y="4383345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" name="Rounded Rectangular Callout 2"/>
          <p:cNvSpPr/>
          <p:nvPr/>
        </p:nvSpPr>
        <p:spPr>
          <a:xfrm>
            <a:off x="768948" y="5100516"/>
            <a:ext cx="3333275" cy="794999"/>
          </a:xfrm>
          <a:prstGeom prst="wedgeRoundRectCallout">
            <a:avLst>
              <a:gd name="adj1" fmla="val 25374"/>
              <a:gd name="adj2" fmla="val -115343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ea typeface="Courier" charset="0"/>
                <a:cs typeface="Courier" charset="0"/>
              </a:rPr>
              <a:t>put(“Star Wars.mov”, [content])</a:t>
            </a:r>
          </a:p>
        </p:txBody>
      </p:sp>
      <p:sp>
        <p:nvSpPr>
          <p:cNvPr id="32" name="Rounded Rectangular Callout 31"/>
          <p:cNvSpPr/>
          <p:nvPr/>
        </p:nvSpPr>
        <p:spPr>
          <a:xfrm>
            <a:off x="5477428" y="1543205"/>
            <a:ext cx="3437972" cy="528662"/>
          </a:xfrm>
          <a:prstGeom prst="wedgeRoundRectCallout">
            <a:avLst>
              <a:gd name="adj1" fmla="val -8575"/>
              <a:gd name="adj2" fmla="val 98574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get(“Star </a:t>
            </a:r>
            <a:r>
              <a:rPr lang="en-US" dirty="0" err="1">
                <a:solidFill>
                  <a:prstClr val="black"/>
                </a:solidFill>
                <a:ea typeface="Courier" charset="0"/>
                <a:cs typeface="Courier" charset="0"/>
              </a:rPr>
              <a:t>Wars.mov</a:t>
            </a:r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”)</a:t>
            </a:r>
          </a:p>
        </p:txBody>
      </p:sp>
    </p:spTree>
    <p:extLst>
      <p:ext uri="{BB962C8B-B14F-4D97-AF65-F5344CB8AC3E}">
        <p14:creationId xmlns:p14="http://schemas.microsoft.com/office/powerpoint/2010/main" val="262459584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775E-F619-184B-9AAF-7E985C709E3F}" type="slidenum">
              <a:rPr lang="en-US"/>
              <a:pPr/>
              <a:t>8</a:t>
            </a:fld>
            <a:endParaRPr lang="en-US"/>
          </a:p>
        </p:txBody>
      </p:sp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Centralized lookup (Napster)</a:t>
            </a:r>
          </a:p>
        </p:txBody>
      </p:sp>
      <p:sp>
        <p:nvSpPr>
          <p:cNvPr id="194565" name="Text Box 5"/>
          <p:cNvSpPr txBox="1">
            <a:spLocks noChangeArrowheads="1"/>
          </p:cNvSpPr>
          <p:nvPr/>
        </p:nvSpPr>
        <p:spPr bwMode="auto">
          <a:xfrm>
            <a:off x="2424876" y="2916909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1</a:t>
            </a:r>
          </a:p>
        </p:txBody>
      </p:sp>
      <p:sp>
        <p:nvSpPr>
          <p:cNvPr id="194566" name="Text Box 6"/>
          <p:cNvSpPr txBox="1">
            <a:spLocks noChangeArrowheads="1"/>
          </p:cNvSpPr>
          <p:nvPr/>
        </p:nvSpPr>
        <p:spPr bwMode="auto">
          <a:xfrm>
            <a:off x="3457699" y="2098150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2</a:t>
            </a:r>
          </a:p>
        </p:txBody>
      </p:sp>
      <p:sp>
        <p:nvSpPr>
          <p:cNvPr id="194567" name="Text Box 7"/>
          <p:cNvSpPr txBox="1">
            <a:spLocks noChangeArrowheads="1"/>
          </p:cNvSpPr>
          <p:nvPr/>
        </p:nvSpPr>
        <p:spPr bwMode="auto">
          <a:xfrm>
            <a:off x="4903560" y="2213717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3</a:t>
            </a:r>
          </a:p>
        </p:txBody>
      </p:sp>
      <p:sp>
        <p:nvSpPr>
          <p:cNvPr id="194568" name="Text Box 8"/>
          <p:cNvSpPr txBox="1">
            <a:spLocks noChangeArrowheads="1"/>
          </p:cNvSpPr>
          <p:nvPr/>
        </p:nvSpPr>
        <p:spPr bwMode="auto">
          <a:xfrm>
            <a:off x="5749367" y="4838906"/>
            <a:ext cx="5774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6</a:t>
            </a:r>
          </a:p>
        </p:txBody>
      </p:sp>
      <p:sp>
        <p:nvSpPr>
          <p:cNvPr id="194569" name="Text Box 9"/>
          <p:cNvSpPr txBox="1">
            <a:spLocks noChangeArrowheads="1"/>
          </p:cNvSpPr>
          <p:nvPr/>
        </p:nvSpPr>
        <p:spPr bwMode="auto">
          <a:xfrm>
            <a:off x="4282506" y="5029200"/>
            <a:ext cx="5774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5</a:t>
            </a:r>
          </a:p>
        </p:txBody>
      </p:sp>
      <p:sp>
        <p:nvSpPr>
          <p:cNvPr id="194571" name="Text Box 11"/>
          <p:cNvSpPr txBox="1">
            <a:spLocks noChangeArrowheads="1"/>
          </p:cNvSpPr>
          <p:nvPr/>
        </p:nvSpPr>
        <p:spPr bwMode="auto">
          <a:xfrm>
            <a:off x="1665465" y="4721638"/>
            <a:ext cx="221246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Publisher (N</a:t>
            </a:r>
            <a:r>
              <a:rPr lang="en-US" sz="2400" baseline="-25000" dirty="0">
                <a:latin typeface="Arial" charset="0"/>
              </a:rPr>
              <a:t>4</a:t>
            </a:r>
            <a:r>
              <a:rPr lang="en-US" sz="2400" dirty="0">
                <a:latin typeface="Arial" charset="0"/>
              </a:rPr>
              <a:t>)</a:t>
            </a:r>
          </a:p>
        </p:txBody>
      </p:sp>
      <p:sp>
        <p:nvSpPr>
          <p:cNvPr id="194573" name="Text Box 13"/>
          <p:cNvSpPr txBox="1">
            <a:spLocks noChangeArrowheads="1"/>
          </p:cNvSpPr>
          <p:nvPr/>
        </p:nvSpPr>
        <p:spPr bwMode="auto">
          <a:xfrm>
            <a:off x="6326769" y="2810785"/>
            <a:ext cx="103906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Client</a:t>
            </a:r>
          </a:p>
        </p:txBody>
      </p:sp>
      <p:sp>
        <p:nvSpPr>
          <p:cNvPr id="194576" name="Freeform 16"/>
          <p:cNvSpPr>
            <a:spLocks/>
          </p:cNvSpPr>
          <p:nvPr/>
        </p:nvSpPr>
        <p:spPr bwMode="auto">
          <a:xfrm rot="17100000">
            <a:off x="5453458" y="2652031"/>
            <a:ext cx="1014923" cy="1777101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68" h="168">
                <a:moveTo>
                  <a:pt x="768" y="144"/>
                </a:moveTo>
                <a:cubicBezTo>
                  <a:pt x="568" y="156"/>
                  <a:pt x="368" y="168"/>
                  <a:pt x="240" y="144"/>
                </a:cubicBezTo>
                <a:cubicBezTo>
                  <a:pt x="112" y="120"/>
                  <a:pt x="56" y="60"/>
                  <a:pt x="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3" name="computr2"/>
          <p:cNvSpPr>
            <a:spLocks noEditPoints="1" noChangeArrowheads="1"/>
          </p:cNvSpPr>
          <p:nvPr/>
        </p:nvSpPr>
        <p:spPr bwMode="auto">
          <a:xfrm>
            <a:off x="2435586" y="2595467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" name="computr2"/>
          <p:cNvSpPr>
            <a:spLocks noEditPoints="1" noChangeArrowheads="1"/>
          </p:cNvSpPr>
          <p:nvPr/>
        </p:nvSpPr>
        <p:spPr bwMode="auto">
          <a:xfrm>
            <a:off x="3480151" y="1807536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computr2"/>
          <p:cNvSpPr>
            <a:spLocks noEditPoints="1" noChangeArrowheads="1"/>
          </p:cNvSpPr>
          <p:nvPr/>
        </p:nvSpPr>
        <p:spPr bwMode="auto">
          <a:xfrm>
            <a:off x="4946262" y="1896030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" name="computr2"/>
          <p:cNvSpPr>
            <a:spLocks noEditPoints="1" noChangeArrowheads="1"/>
          </p:cNvSpPr>
          <p:nvPr/>
        </p:nvSpPr>
        <p:spPr bwMode="auto">
          <a:xfrm>
            <a:off x="5739749" y="4528349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" name="computr2"/>
          <p:cNvSpPr>
            <a:spLocks noEditPoints="1" noChangeArrowheads="1"/>
          </p:cNvSpPr>
          <p:nvPr/>
        </p:nvSpPr>
        <p:spPr bwMode="auto">
          <a:xfrm>
            <a:off x="4272888" y="4723917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577" name="Freeform 17"/>
          <p:cNvSpPr>
            <a:spLocks/>
          </p:cNvSpPr>
          <p:nvPr/>
        </p:nvSpPr>
        <p:spPr bwMode="auto">
          <a:xfrm>
            <a:off x="3036072" y="4090121"/>
            <a:ext cx="1470613" cy="431542"/>
          </a:xfrm>
          <a:custGeom>
            <a:avLst/>
            <a:gdLst>
              <a:gd name="T0" fmla="*/ 0 w 1872"/>
              <a:gd name="T1" fmla="*/ 1056 h 1056"/>
              <a:gd name="T2" fmla="*/ 1248 w 1872"/>
              <a:gd name="T3" fmla="*/ 816 h 1056"/>
              <a:gd name="T4" fmla="*/ 1872 w 1872"/>
              <a:gd name="T5" fmla="*/ 0 h 1056"/>
              <a:gd name="connsiteX0" fmla="*/ 0 w 10921"/>
              <a:gd name="connsiteY0" fmla="*/ 32672 h 32672"/>
              <a:gd name="connsiteX1" fmla="*/ 6667 w 10921"/>
              <a:gd name="connsiteY1" fmla="*/ 30399 h 32672"/>
              <a:gd name="connsiteX2" fmla="*/ 10921 w 10921"/>
              <a:gd name="connsiteY2" fmla="*/ 0 h 32672"/>
              <a:gd name="connsiteX0" fmla="*/ 0 w 10921"/>
              <a:gd name="connsiteY0" fmla="*/ 32672 h 32672"/>
              <a:gd name="connsiteX1" fmla="*/ 6667 w 10921"/>
              <a:gd name="connsiteY1" fmla="*/ 30399 h 32672"/>
              <a:gd name="connsiteX2" fmla="*/ 10921 w 10921"/>
              <a:gd name="connsiteY2" fmla="*/ 0 h 32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921" h="32672">
                <a:moveTo>
                  <a:pt x="0" y="32672"/>
                </a:moveTo>
                <a:cubicBezTo>
                  <a:pt x="2500" y="32369"/>
                  <a:pt x="5000" y="32066"/>
                  <a:pt x="6667" y="30399"/>
                </a:cubicBezTo>
                <a:cubicBezTo>
                  <a:pt x="8333" y="28733"/>
                  <a:pt x="10088" y="6476"/>
                  <a:pt x="10921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9" name="computr2"/>
          <p:cNvSpPr>
            <a:spLocks noEditPoints="1" noChangeArrowheads="1"/>
          </p:cNvSpPr>
          <p:nvPr/>
        </p:nvSpPr>
        <p:spPr bwMode="auto">
          <a:xfrm>
            <a:off x="6660247" y="2452223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" name="computr2"/>
          <p:cNvSpPr>
            <a:spLocks noEditPoints="1" noChangeArrowheads="1"/>
          </p:cNvSpPr>
          <p:nvPr/>
        </p:nvSpPr>
        <p:spPr bwMode="auto">
          <a:xfrm>
            <a:off x="2576253" y="4383345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" name="Rounded Rectangular Callout 2"/>
          <p:cNvSpPr/>
          <p:nvPr/>
        </p:nvSpPr>
        <p:spPr>
          <a:xfrm>
            <a:off x="433447" y="3479476"/>
            <a:ext cx="3572112" cy="794999"/>
          </a:xfrm>
          <a:prstGeom prst="wedgeRoundRectCallout">
            <a:avLst>
              <a:gd name="adj1" fmla="val 41980"/>
              <a:gd name="adj2" fmla="val 67227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 err="1">
                <a:solidFill>
                  <a:schemeClr val="tx1"/>
                </a:solidFill>
                <a:ea typeface="Courier" charset="0"/>
                <a:cs typeface="Courier" charset="0"/>
              </a:rPr>
              <a:t>SetLoc</a:t>
            </a:r>
            <a:r>
              <a:rPr lang="en-US" dirty="0">
                <a:solidFill>
                  <a:schemeClr val="tx1"/>
                </a:solidFill>
                <a:ea typeface="Courier" charset="0"/>
                <a:cs typeface="Courier" charset="0"/>
              </a:rPr>
              <a:t>(“Star Wars.mov”, IP address of N</a:t>
            </a:r>
            <a:r>
              <a:rPr lang="en-US" baseline="-25000" dirty="0">
                <a:solidFill>
                  <a:schemeClr val="tx1"/>
                </a:solidFill>
                <a:ea typeface="Courier" charset="0"/>
                <a:cs typeface="Courier" charset="0"/>
              </a:rPr>
              <a:t>4</a:t>
            </a:r>
            <a:r>
              <a:rPr lang="en-US" dirty="0">
                <a:solidFill>
                  <a:schemeClr val="tx1"/>
                </a:solidFill>
                <a:ea typeface="Courier" charset="0"/>
                <a:cs typeface="Courier" charset="0"/>
              </a:rPr>
              <a:t>)</a:t>
            </a:r>
          </a:p>
        </p:txBody>
      </p:sp>
      <p:sp>
        <p:nvSpPr>
          <p:cNvPr id="32" name="Rounded Rectangular Callout 31"/>
          <p:cNvSpPr/>
          <p:nvPr/>
        </p:nvSpPr>
        <p:spPr>
          <a:xfrm>
            <a:off x="6052453" y="3405535"/>
            <a:ext cx="2198345" cy="781230"/>
          </a:xfrm>
          <a:prstGeom prst="wedgeRoundRectCallout">
            <a:avLst>
              <a:gd name="adj1" fmla="val -64898"/>
              <a:gd name="adj2" fmla="val -736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Lookup(“Star </a:t>
            </a:r>
            <a:r>
              <a:rPr lang="en-US" dirty="0" err="1">
                <a:solidFill>
                  <a:prstClr val="black"/>
                </a:solidFill>
                <a:ea typeface="Courier" charset="0"/>
                <a:cs typeface="Courier" charset="0"/>
              </a:rPr>
              <a:t>Wars.mov</a:t>
            </a:r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”)</a:t>
            </a:r>
          </a:p>
        </p:txBody>
      </p:sp>
      <p:sp>
        <p:nvSpPr>
          <p:cNvPr id="28" name="Text Box 9"/>
          <p:cNvSpPr txBox="1">
            <a:spLocks noChangeArrowheads="1"/>
          </p:cNvSpPr>
          <p:nvPr/>
        </p:nvSpPr>
        <p:spPr bwMode="auto">
          <a:xfrm>
            <a:off x="4267266" y="3566901"/>
            <a:ext cx="70403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DB</a:t>
            </a:r>
            <a:endParaRPr lang="en-US" sz="2800" baseline="-25000" dirty="0">
              <a:latin typeface="Arial" charset="0"/>
            </a:endParaRPr>
          </a:p>
        </p:txBody>
      </p:sp>
      <p:sp>
        <p:nvSpPr>
          <p:cNvPr id="31" name="computr2"/>
          <p:cNvSpPr>
            <a:spLocks noEditPoints="1" noChangeArrowheads="1"/>
          </p:cNvSpPr>
          <p:nvPr/>
        </p:nvSpPr>
        <p:spPr bwMode="auto">
          <a:xfrm>
            <a:off x="4386553" y="3245113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977853" y="5232966"/>
            <a:ext cx="3319422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  <a:ea typeface="Courier" charset="0"/>
                <a:cs typeface="Courier" charset="0"/>
              </a:rPr>
              <a:t>key=“Star Wars.mov”, value=[content]</a:t>
            </a:r>
          </a:p>
        </p:txBody>
      </p:sp>
      <p:sp>
        <p:nvSpPr>
          <p:cNvPr id="33" name="Text Box 17"/>
          <p:cNvSpPr txBox="1">
            <a:spLocks noChangeArrowheads="1"/>
          </p:cNvSpPr>
          <p:nvPr/>
        </p:nvSpPr>
        <p:spPr bwMode="auto">
          <a:xfrm>
            <a:off x="3875374" y="4545842"/>
            <a:ext cx="5040026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9900"/>
                </a:solidFill>
                <a:latin typeface="+mn-lt"/>
              </a:rPr>
              <a:t>Simple,</a:t>
            </a:r>
            <a:r>
              <a:rPr lang="en-US" sz="2800" dirty="0">
                <a:latin typeface="+mn-lt"/>
              </a:rPr>
              <a:t> but O(</a:t>
            </a:r>
            <a:r>
              <a:rPr lang="en-US" sz="2800" i="1" dirty="0">
                <a:latin typeface="+mn-lt"/>
              </a:rPr>
              <a:t>N</a:t>
            </a:r>
            <a:r>
              <a:rPr lang="en-US" sz="2800" dirty="0">
                <a:latin typeface="+mn-lt"/>
              </a:rPr>
              <a:t>) state and a </a:t>
            </a:r>
            <a:r>
              <a:rPr lang="en-US" sz="2800" dirty="0">
                <a:solidFill>
                  <a:srgbClr val="FF0000"/>
                </a:solidFill>
                <a:latin typeface="+mn-lt"/>
              </a:rPr>
              <a:t>single point of failure</a:t>
            </a:r>
          </a:p>
        </p:txBody>
      </p:sp>
    </p:spTree>
    <p:extLst>
      <p:ext uri="{BB962C8B-B14F-4D97-AF65-F5344CB8AC3E}">
        <p14:creationId xmlns:p14="http://schemas.microsoft.com/office/powerpoint/2010/main" val="17581744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2" grpId="0" animBg="1"/>
      <p:bldP spid="3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775E-F619-184B-9AAF-7E985C709E3F}" type="slidenum">
              <a:rPr lang="en-US"/>
              <a:pPr/>
              <a:t>9</a:t>
            </a:fld>
            <a:endParaRPr lang="en-US"/>
          </a:p>
        </p:txBody>
      </p:sp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Flooded queries (original Gnutella)</a:t>
            </a:r>
          </a:p>
        </p:txBody>
      </p:sp>
      <p:sp>
        <p:nvSpPr>
          <p:cNvPr id="194565" name="Text Box 5"/>
          <p:cNvSpPr txBox="1">
            <a:spLocks noChangeArrowheads="1"/>
          </p:cNvSpPr>
          <p:nvPr/>
        </p:nvSpPr>
        <p:spPr bwMode="auto">
          <a:xfrm>
            <a:off x="2424876" y="2916909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1</a:t>
            </a:r>
          </a:p>
        </p:txBody>
      </p:sp>
      <p:sp>
        <p:nvSpPr>
          <p:cNvPr id="194566" name="Text Box 6"/>
          <p:cNvSpPr txBox="1">
            <a:spLocks noChangeArrowheads="1"/>
          </p:cNvSpPr>
          <p:nvPr/>
        </p:nvSpPr>
        <p:spPr bwMode="auto">
          <a:xfrm>
            <a:off x="3457699" y="2098150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2</a:t>
            </a:r>
          </a:p>
        </p:txBody>
      </p:sp>
      <p:sp>
        <p:nvSpPr>
          <p:cNvPr id="194567" name="Text Box 7"/>
          <p:cNvSpPr txBox="1">
            <a:spLocks noChangeArrowheads="1"/>
          </p:cNvSpPr>
          <p:nvPr/>
        </p:nvSpPr>
        <p:spPr bwMode="auto">
          <a:xfrm>
            <a:off x="4903560" y="2213717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3</a:t>
            </a:r>
          </a:p>
        </p:txBody>
      </p:sp>
      <p:sp>
        <p:nvSpPr>
          <p:cNvPr id="194568" name="Text Box 8"/>
          <p:cNvSpPr txBox="1">
            <a:spLocks noChangeArrowheads="1"/>
          </p:cNvSpPr>
          <p:nvPr/>
        </p:nvSpPr>
        <p:spPr bwMode="auto">
          <a:xfrm>
            <a:off x="5749367" y="4838906"/>
            <a:ext cx="5774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6</a:t>
            </a:r>
          </a:p>
        </p:txBody>
      </p:sp>
      <p:sp>
        <p:nvSpPr>
          <p:cNvPr id="194569" name="Text Box 9"/>
          <p:cNvSpPr txBox="1">
            <a:spLocks noChangeArrowheads="1"/>
          </p:cNvSpPr>
          <p:nvPr/>
        </p:nvSpPr>
        <p:spPr bwMode="auto">
          <a:xfrm>
            <a:off x="4282506" y="5029200"/>
            <a:ext cx="5774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5</a:t>
            </a:r>
          </a:p>
        </p:txBody>
      </p:sp>
      <p:sp>
        <p:nvSpPr>
          <p:cNvPr id="194571" name="Text Box 11"/>
          <p:cNvSpPr txBox="1">
            <a:spLocks noChangeArrowheads="1"/>
          </p:cNvSpPr>
          <p:nvPr/>
        </p:nvSpPr>
        <p:spPr bwMode="auto">
          <a:xfrm>
            <a:off x="1665465" y="4721638"/>
            <a:ext cx="221246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Publisher (N</a:t>
            </a:r>
            <a:r>
              <a:rPr lang="en-US" sz="2400" baseline="-25000" dirty="0">
                <a:latin typeface="Arial" charset="0"/>
              </a:rPr>
              <a:t>4</a:t>
            </a:r>
            <a:r>
              <a:rPr lang="en-US" sz="2400" dirty="0">
                <a:latin typeface="Arial" charset="0"/>
              </a:rPr>
              <a:t>)</a:t>
            </a:r>
          </a:p>
        </p:txBody>
      </p:sp>
      <p:sp>
        <p:nvSpPr>
          <p:cNvPr id="194573" name="Text Box 13"/>
          <p:cNvSpPr txBox="1">
            <a:spLocks noChangeArrowheads="1"/>
          </p:cNvSpPr>
          <p:nvPr/>
        </p:nvSpPr>
        <p:spPr bwMode="auto">
          <a:xfrm>
            <a:off x="6326769" y="2810785"/>
            <a:ext cx="103906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Client</a:t>
            </a:r>
          </a:p>
        </p:txBody>
      </p:sp>
      <p:sp>
        <p:nvSpPr>
          <p:cNvPr id="194576" name="Freeform 16"/>
          <p:cNvSpPr>
            <a:spLocks/>
          </p:cNvSpPr>
          <p:nvPr/>
        </p:nvSpPr>
        <p:spPr bwMode="auto">
          <a:xfrm rot="17100000">
            <a:off x="5736173" y="3958248"/>
            <a:ext cx="1873142" cy="434626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  <a:gd name="connsiteX0" fmla="*/ 18456 w 18456"/>
              <a:gd name="connsiteY0" fmla="*/ 241 h 2005"/>
              <a:gd name="connsiteX1" fmla="*/ 11581 w 18456"/>
              <a:gd name="connsiteY1" fmla="*/ 241 h 2005"/>
              <a:gd name="connsiteX2" fmla="*/ 0 w 18456"/>
              <a:gd name="connsiteY2" fmla="*/ 785 h 2005"/>
              <a:gd name="connsiteX0" fmla="*/ 10000 w 10000"/>
              <a:gd name="connsiteY0" fmla="*/ 0 h 10163"/>
              <a:gd name="connsiteX1" fmla="*/ 3863 w 10000"/>
              <a:gd name="connsiteY1" fmla="*/ 6982 h 10163"/>
              <a:gd name="connsiteX2" fmla="*/ 0 w 10000"/>
              <a:gd name="connsiteY2" fmla="*/ 2713 h 10163"/>
              <a:gd name="connsiteX0" fmla="*/ 10000 w 10000"/>
              <a:gd name="connsiteY0" fmla="*/ 0 h 10163"/>
              <a:gd name="connsiteX1" fmla="*/ 3863 w 10000"/>
              <a:gd name="connsiteY1" fmla="*/ 6982 h 10163"/>
              <a:gd name="connsiteX2" fmla="*/ 0 w 10000"/>
              <a:gd name="connsiteY2" fmla="*/ 2713 h 10163"/>
              <a:gd name="connsiteX0" fmla="*/ 10000 w 10000"/>
              <a:gd name="connsiteY0" fmla="*/ 0 h 12198"/>
              <a:gd name="connsiteX1" fmla="*/ 3863 w 10000"/>
              <a:gd name="connsiteY1" fmla="*/ 6982 h 12198"/>
              <a:gd name="connsiteX2" fmla="*/ 0 w 10000"/>
              <a:gd name="connsiteY2" fmla="*/ 2713 h 12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00" h="12198">
                <a:moveTo>
                  <a:pt x="10000" y="0"/>
                </a:moveTo>
                <a:cubicBezTo>
                  <a:pt x="8589" y="3566"/>
                  <a:pt x="5915" y="5954"/>
                  <a:pt x="3863" y="6982"/>
                </a:cubicBezTo>
                <a:cubicBezTo>
                  <a:pt x="2291" y="7972"/>
                  <a:pt x="395" y="20524"/>
                  <a:pt x="0" y="2713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3" name="computr2"/>
          <p:cNvSpPr>
            <a:spLocks noEditPoints="1" noChangeArrowheads="1"/>
          </p:cNvSpPr>
          <p:nvPr/>
        </p:nvSpPr>
        <p:spPr bwMode="auto">
          <a:xfrm>
            <a:off x="2435586" y="2595467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" name="computr2"/>
          <p:cNvSpPr>
            <a:spLocks noEditPoints="1" noChangeArrowheads="1"/>
          </p:cNvSpPr>
          <p:nvPr/>
        </p:nvSpPr>
        <p:spPr bwMode="auto">
          <a:xfrm>
            <a:off x="3480151" y="1807536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computr2"/>
          <p:cNvSpPr>
            <a:spLocks noEditPoints="1" noChangeArrowheads="1"/>
          </p:cNvSpPr>
          <p:nvPr/>
        </p:nvSpPr>
        <p:spPr bwMode="auto">
          <a:xfrm>
            <a:off x="4946262" y="1896030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" name="computr2"/>
          <p:cNvSpPr>
            <a:spLocks noEditPoints="1" noChangeArrowheads="1"/>
          </p:cNvSpPr>
          <p:nvPr/>
        </p:nvSpPr>
        <p:spPr bwMode="auto">
          <a:xfrm>
            <a:off x="5739749" y="4528349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" name="computr2"/>
          <p:cNvSpPr>
            <a:spLocks noEditPoints="1" noChangeArrowheads="1"/>
          </p:cNvSpPr>
          <p:nvPr/>
        </p:nvSpPr>
        <p:spPr bwMode="auto">
          <a:xfrm>
            <a:off x="4272888" y="4723917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" name="computr2"/>
          <p:cNvSpPr>
            <a:spLocks noEditPoints="1" noChangeArrowheads="1"/>
          </p:cNvSpPr>
          <p:nvPr/>
        </p:nvSpPr>
        <p:spPr bwMode="auto">
          <a:xfrm>
            <a:off x="6660247" y="2452223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" name="computr2"/>
          <p:cNvSpPr>
            <a:spLocks noEditPoints="1" noChangeArrowheads="1"/>
          </p:cNvSpPr>
          <p:nvPr/>
        </p:nvSpPr>
        <p:spPr bwMode="auto">
          <a:xfrm>
            <a:off x="2576253" y="4383345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" name="Rounded Rectangular Callout 31"/>
          <p:cNvSpPr/>
          <p:nvPr/>
        </p:nvSpPr>
        <p:spPr>
          <a:xfrm>
            <a:off x="6774379" y="1426695"/>
            <a:ext cx="2120801" cy="761682"/>
          </a:xfrm>
          <a:prstGeom prst="wedgeRoundRectCallout">
            <a:avLst>
              <a:gd name="adj1" fmla="val -42451"/>
              <a:gd name="adj2" fmla="val 72849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Lookup(“Star </a:t>
            </a:r>
            <a:r>
              <a:rPr lang="en-US" dirty="0" err="1">
                <a:solidFill>
                  <a:prstClr val="black"/>
                </a:solidFill>
                <a:ea typeface="Courier" charset="0"/>
                <a:cs typeface="Courier" charset="0"/>
              </a:rPr>
              <a:t>Wars.mov</a:t>
            </a:r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”)</a:t>
            </a:r>
          </a:p>
        </p:txBody>
      </p:sp>
      <p:sp>
        <p:nvSpPr>
          <p:cNvPr id="34" name="Freeform 16"/>
          <p:cNvSpPr>
            <a:spLocks/>
          </p:cNvSpPr>
          <p:nvPr/>
        </p:nvSpPr>
        <p:spPr bwMode="auto">
          <a:xfrm rot="17100000">
            <a:off x="5965399" y="2067107"/>
            <a:ext cx="199797" cy="1023105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  <a:gd name="connsiteX0" fmla="*/ 10000 w 10135"/>
              <a:gd name="connsiteY0" fmla="*/ 8571 h 8682"/>
              <a:gd name="connsiteX1" fmla="*/ 9713 w 10135"/>
              <a:gd name="connsiteY1" fmla="*/ 4942 h 8682"/>
              <a:gd name="connsiteX2" fmla="*/ 0 w 10135"/>
              <a:gd name="connsiteY2" fmla="*/ 0 h 8682"/>
              <a:gd name="connsiteX0" fmla="*/ 9867 w 10615"/>
              <a:gd name="connsiteY0" fmla="*/ 9872 h 9872"/>
              <a:gd name="connsiteX1" fmla="*/ 9584 w 10615"/>
              <a:gd name="connsiteY1" fmla="*/ 5692 h 9872"/>
              <a:gd name="connsiteX2" fmla="*/ 0 w 10615"/>
              <a:gd name="connsiteY2" fmla="*/ 0 h 9872"/>
              <a:gd name="connsiteX0" fmla="*/ 1429 w 2134"/>
              <a:gd name="connsiteY0" fmla="*/ 9390 h 9390"/>
              <a:gd name="connsiteX1" fmla="*/ 1163 w 2134"/>
              <a:gd name="connsiteY1" fmla="*/ 5156 h 9390"/>
              <a:gd name="connsiteX2" fmla="*/ 0 w 2134"/>
              <a:gd name="connsiteY2" fmla="*/ 0 h 9390"/>
              <a:gd name="connsiteX0" fmla="*/ 5395 w 8699"/>
              <a:gd name="connsiteY0" fmla="*/ 7640 h 7640"/>
              <a:gd name="connsiteX1" fmla="*/ 4149 w 8699"/>
              <a:gd name="connsiteY1" fmla="*/ 3131 h 7640"/>
              <a:gd name="connsiteX2" fmla="*/ 0 w 8699"/>
              <a:gd name="connsiteY2" fmla="*/ 0 h 7640"/>
              <a:gd name="connsiteX0" fmla="*/ 6411 w 10209"/>
              <a:gd name="connsiteY0" fmla="*/ 10000 h 10000"/>
              <a:gd name="connsiteX1" fmla="*/ 4979 w 10209"/>
              <a:gd name="connsiteY1" fmla="*/ 4098 h 10000"/>
              <a:gd name="connsiteX2" fmla="*/ 209 w 10209"/>
              <a:gd name="connsiteY2" fmla="*/ 0 h 10000"/>
              <a:gd name="connsiteX0" fmla="*/ 4669 w 9517"/>
              <a:gd name="connsiteY0" fmla="*/ 8024 h 8024"/>
              <a:gd name="connsiteX1" fmla="*/ 4979 w 9517"/>
              <a:gd name="connsiteY1" fmla="*/ 4098 h 8024"/>
              <a:gd name="connsiteX2" fmla="*/ 209 w 9517"/>
              <a:gd name="connsiteY2" fmla="*/ 0 h 8024"/>
              <a:gd name="connsiteX0" fmla="*/ 4906 w 9553"/>
              <a:gd name="connsiteY0" fmla="*/ 10000 h 10000"/>
              <a:gd name="connsiteX1" fmla="*/ 5232 w 9553"/>
              <a:gd name="connsiteY1" fmla="*/ 5107 h 10000"/>
              <a:gd name="connsiteX2" fmla="*/ 220 w 9553"/>
              <a:gd name="connsiteY2" fmla="*/ 0 h 10000"/>
              <a:gd name="connsiteX0" fmla="*/ 5723 w 10587"/>
              <a:gd name="connsiteY0" fmla="*/ 10000 h 10000"/>
              <a:gd name="connsiteX1" fmla="*/ 6064 w 10587"/>
              <a:gd name="connsiteY1" fmla="*/ 5107 h 10000"/>
              <a:gd name="connsiteX2" fmla="*/ 817 w 10587"/>
              <a:gd name="connsiteY2" fmla="*/ 0 h 10000"/>
              <a:gd name="connsiteX0" fmla="*/ 6190 w 11054"/>
              <a:gd name="connsiteY0" fmla="*/ 10000 h 10000"/>
              <a:gd name="connsiteX1" fmla="*/ 6531 w 11054"/>
              <a:gd name="connsiteY1" fmla="*/ 5107 h 10000"/>
              <a:gd name="connsiteX2" fmla="*/ 1284 w 11054"/>
              <a:gd name="connsiteY2" fmla="*/ 0 h 10000"/>
              <a:gd name="connsiteX0" fmla="*/ 5464 w 10842"/>
              <a:gd name="connsiteY0" fmla="*/ 11669 h 11669"/>
              <a:gd name="connsiteX1" fmla="*/ 6531 w 10842"/>
              <a:gd name="connsiteY1" fmla="*/ 5107 h 11669"/>
              <a:gd name="connsiteX2" fmla="*/ 1284 w 10842"/>
              <a:gd name="connsiteY2" fmla="*/ 0 h 11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842" h="11669">
                <a:moveTo>
                  <a:pt x="5464" y="11669"/>
                </a:moveTo>
                <a:cubicBezTo>
                  <a:pt x="7739" y="9526"/>
                  <a:pt x="15702" y="8002"/>
                  <a:pt x="6531" y="5107"/>
                </a:cubicBezTo>
                <a:cubicBezTo>
                  <a:pt x="-2654" y="2212"/>
                  <a:pt x="197" y="3241"/>
                  <a:pt x="1284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35" name="Freeform 16"/>
          <p:cNvSpPr>
            <a:spLocks/>
          </p:cNvSpPr>
          <p:nvPr/>
        </p:nvSpPr>
        <p:spPr bwMode="auto">
          <a:xfrm rot="15194316">
            <a:off x="5116412" y="4381732"/>
            <a:ext cx="199797" cy="1023105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  <a:gd name="connsiteX0" fmla="*/ 10000 w 10135"/>
              <a:gd name="connsiteY0" fmla="*/ 8571 h 8682"/>
              <a:gd name="connsiteX1" fmla="*/ 9713 w 10135"/>
              <a:gd name="connsiteY1" fmla="*/ 4942 h 8682"/>
              <a:gd name="connsiteX2" fmla="*/ 0 w 10135"/>
              <a:gd name="connsiteY2" fmla="*/ 0 h 8682"/>
              <a:gd name="connsiteX0" fmla="*/ 9867 w 10615"/>
              <a:gd name="connsiteY0" fmla="*/ 9872 h 9872"/>
              <a:gd name="connsiteX1" fmla="*/ 9584 w 10615"/>
              <a:gd name="connsiteY1" fmla="*/ 5692 h 9872"/>
              <a:gd name="connsiteX2" fmla="*/ 0 w 10615"/>
              <a:gd name="connsiteY2" fmla="*/ 0 h 9872"/>
              <a:gd name="connsiteX0" fmla="*/ 1429 w 2134"/>
              <a:gd name="connsiteY0" fmla="*/ 9390 h 9390"/>
              <a:gd name="connsiteX1" fmla="*/ 1163 w 2134"/>
              <a:gd name="connsiteY1" fmla="*/ 5156 h 9390"/>
              <a:gd name="connsiteX2" fmla="*/ 0 w 2134"/>
              <a:gd name="connsiteY2" fmla="*/ 0 h 9390"/>
              <a:gd name="connsiteX0" fmla="*/ 5395 w 8699"/>
              <a:gd name="connsiteY0" fmla="*/ 7640 h 7640"/>
              <a:gd name="connsiteX1" fmla="*/ 4149 w 8699"/>
              <a:gd name="connsiteY1" fmla="*/ 3131 h 7640"/>
              <a:gd name="connsiteX2" fmla="*/ 0 w 8699"/>
              <a:gd name="connsiteY2" fmla="*/ 0 h 7640"/>
              <a:gd name="connsiteX0" fmla="*/ 6411 w 10209"/>
              <a:gd name="connsiteY0" fmla="*/ 10000 h 10000"/>
              <a:gd name="connsiteX1" fmla="*/ 4979 w 10209"/>
              <a:gd name="connsiteY1" fmla="*/ 4098 h 10000"/>
              <a:gd name="connsiteX2" fmla="*/ 209 w 10209"/>
              <a:gd name="connsiteY2" fmla="*/ 0 h 10000"/>
              <a:gd name="connsiteX0" fmla="*/ 4669 w 9517"/>
              <a:gd name="connsiteY0" fmla="*/ 8024 h 8024"/>
              <a:gd name="connsiteX1" fmla="*/ 4979 w 9517"/>
              <a:gd name="connsiteY1" fmla="*/ 4098 h 8024"/>
              <a:gd name="connsiteX2" fmla="*/ 209 w 9517"/>
              <a:gd name="connsiteY2" fmla="*/ 0 h 8024"/>
              <a:gd name="connsiteX0" fmla="*/ 4906 w 9553"/>
              <a:gd name="connsiteY0" fmla="*/ 10000 h 10000"/>
              <a:gd name="connsiteX1" fmla="*/ 5232 w 9553"/>
              <a:gd name="connsiteY1" fmla="*/ 5107 h 10000"/>
              <a:gd name="connsiteX2" fmla="*/ 220 w 9553"/>
              <a:gd name="connsiteY2" fmla="*/ 0 h 10000"/>
              <a:gd name="connsiteX0" fmla="*/ 5723 w 10587"/>
              <a:gd name="connsiteY0" fmla="*/ 10000 h 10000"/>
              <a:gd name="connsiteX1" fmla="*/ 6064 w 10587"/>
              <a:gd name="connsiteY1" fmla="*/ 5107 h 10000"/>
              <a:gd name="connsiteX2" fmla="*/ 817 w 10587"/>
              <a:gd name="connsiteY2" fmla="*/ 0 h 10000"/>
              <a:gd name="connsiteX0" fmla="*/ 6190 w 11054"/>
              <a:gd name="connsiteY0" fmla="*/ 10000 h 10000"/>
              <a:gd name="connsiteX1" fmla="*/ 6531 w 11054"/>
              <a:gd name="connsiteY1" fmla="*/ 5107 h 10000"/>
              <a:gd name="connsiteX2" fmla="*/ 1284 w 11054"/>
              <a:gd name="connsiteY2" fmla="*/ 0 h 10000"/>
              <a:gd name="connsiteX0" fmla="*/ 5464 w 10842"/>
              <a:gd name="connsiteY0" fmla="*/ 11669 h 11669"/>
              <a:gd name="connsiteX1" fmla="*/ 6531 w 10842"/>
              <a:gd name="connsiteY1" fmla="*/ 5107 h 11669"/>
              <a:gd name="connsiteX2" fmla="*/ 1284 w 10842"/>
              <a:gd name="connsiteY2" fmla="*/ 0 h 11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842" h="11669">
                <a:moveTo>
                  <a:pt x="5464" y="11669"/>
                </a:moveTo>
                <a:cubicBezTo>
                  <a:pt x="7739" y="9526"/>
                  <a:pt x="15702" y="8002"/>
                  <a:pt x="6531" y="5107"/>
                </a:cubicBezTo>
                <a:cubicBezTo>
                  <a:pt x="-2654" y="2212"/>
                  <a:pt x="197" y="3241"/>
                  <a:pt x="1284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37" name="Freeform 16"/>
          <p:cNvSpPr>
            <a:spLocks/>
          </p:cNvSpPr>
          <p:nvPr/>
        </p:nvSpPr>
        <p:spPr bwMode="auto">
          <a:xfrm rot="17100000">
            <a:off x="3578280" y="4099626"/>
            <a:ext cx="94247" cy="1109546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  <a:gd name="connsiteX0" fmla="*/ 10000 w 10135"/>
              <a:gd name="connsiteY0" fmla="*/ 8571 h 8682"/>
              <a:gd name="connsiteX1" fmla="*/ 9713 w 10135"/>
              <a:gd name="connsiteY1" fmla="*/ 4942 h 8682"/>
              <a:gd name="connsiteX2" fmla="*/ 0 w 10135"/>
              <a:gd name="connsiteY2" fmla="*/ 0 h 8682"/>
              <a:gd name="connsiteX0" fmla="*/ 9867 w 10615"/>
              <a:gd name="connsiteY0" fmla="*/ 9872 h 9872"/>
              <a:gd name="connsiteX1" fmla="*/ 9584 w 10615"/>
              <a:gd name="connsiteY1" fmla="*/ 5692 h 9872"/>
              <a:gd name="connsiteX2" fmla="*/ 0 w 10615"/>
              <a:gd name="connsiteY2" fmla="*/ 0 h 9872"/>
              <a:gd name="connsiteX0" fmla="*/ 1429 w 2134"/>
              <a:gd name="connsiteY0" fmla="*/ 9390 h 9390"/>
              <a:gd name="connsiteX1" fmla="*/ 1163 w 2134"/>
              <a:gd name="connsiteY1" fmla="*/ 5156 h 9390"/>
              <a:gd name="connsiteX2" fmla="*/ 0 w 2134"/>
              <a:gd name="connsiteY2" fmla="*/ 0 h 9390"/>
              <a:gd name="connsiteX0" fmla="*/ 5395 w 8699"/>
              <a:gd name="connsiteY0" fmla="*/ 7640 h 7640"/>
              <a:gd name="connsiteX1" fmla="*/ 4149 w 8699"/>
              <a:gd name="connsiteY1" fmla="*/ 3131 h 7640"/>
              <a:gd name="connsiteX2" fmla="*/ 0 w 8699"/>
              <a:gd name="connsiteY2" fmla="*/ 0 h 7640"/>
              <a:gd name="connsiteX0" fmla="*/ 6411 w 10209"/>
              <a:gd name="connsiteY0" fmla="*/ 10000 h 10000"/>
              <a:gd name="connsiteX1" fmla="*/ 4979 w 10209"/>
              <a:gd name="connsiteY1" fmla="*/ 4098 h 10000"/>
              <a:gd name="connsiteX2" fmla="*/ 209 w 10209"/>
              <a:gd name="connsiteY2" fmla="*/ 0 h 10000"/>
              <a:gd name="connsiteX0" fmla="*/ 4669 w 9517"/>
              <a:gd name="connsiteY0" fmla="*/ 8024 h 8024"/>
              <a:gd name="connsiteX1" fmla="*/ 4979 w 9517"/>
              <a:gd name="connsiteY1" fmla="*/ 4098 h 8024"/>
              <a:gd name="connsiteX2" fmla="*/ 209 w 9517"/>
              <a:gd name="connsiteY2" fmla="*/ 0 h 8024"/>
              <a:gd name="connsiteX0" fmla="*/ 4906 w 9553"/>
              <a:gd name="connsiteY0" fmla="*/ 10000 h 10000"/>
              <a:gd name="connsiteX1" fmla="*/ 5232 w 9553"/>
              <a:gd name="connsiteY1" fmla="*/ 5107 h 10000"/>
              <a:gd name="connsiteX2" fmla="*/ 220 w 9553"/>
              <a:gd name="connsiteY2" fmla="*/ 0 h 10000"/>
              <a:gd name="connsiteX0" fmla="*/ 5723 w 10587"/>
              <a:gd name="connsiteY0" fmla="*/ 10000 h 10000"/>
              <a:gd name="connsiteX1" fmla="*/ 6064 w 10587"/>
              <a:gd name="connsiteY1" fmla="*/ 5107 h 10000"/>
              <a:gd name="connsiteX2" fmla="*/ 817 w 10587"/>
              <a:gd name="connsiteY2" fmla="*/ 0 h 10000"/>
              <a:gd name="connsiteX0" fmla="*/ 6190 w 11054"/>
              <a:gd name="connsiteY0" fmla="*/ 10000 h 10000"/>
              <a:gd name="connsiteX1" fmla="*/ 6531 w 11054"/>
              <a:gd name="connsiteY1" fmla="*/ 5107 h 10000"/>
              <a:gd name="connsiteX2" fmla="*/ 1284 w 11054"/>
              <a:gd name="connsiteY2" fmla="*/ 0 h 10000"/>
              <a:gd name="connsiteX0" fmla="*/ 5464 w 10842"/>
              <a:gd name="connsiteY0" fmla="*/ 11669 h 11669"/>
              <a:gd name="connsiteX1" fmla="*/ 6531 w 10842"/>
              <a:gd name="connsiteY1" fmla="*/ 5107 h 11669"/>
              <a:gd name="connsiteX2" fmla="*/ 1284 w 10842"/>
              <a:gd name="connsiteY2" fmla="*/ 0 h 11669"/>
              <a:gd name="connsiteX0" fmla="*/ 8465 w 11861"/>
              <a:gd name="connsiteY0" fmla="*/ 8586 h 8586"/>
              <a:gd name="connsiteX1" fmla="*/ 6531 w 11861"/>
              <a:gd name="connsiteY1" fmla="*/ 5107 h 8586"/>
              <a:gd name="connsiteX2" fmla="*/ 1284 w 11861"/>
              <a:gd name="connsiteY2" fmla="*/ 0 h 8586"/>
              <a:gd name="connsiteX0" fmla="*/ 7137 w 9183"/>
              <a:gd name="connsiteY0" fmla="*/ 10000 h 10000"/>
              <a:gd name="connsiteX1" fmla="*/ 5506 w 9183"/>
              <a:gd name="connsiteY1" fmla="*/ 5948 h 10000"/>
              <a:gd name="connsiteX2" fmla="*/ 1083 w 9183"/>
              <a:gd name="connsiteY2" fmla="*/ 0 h 10000"/>
              <a:gd name="connsiteX0" fmla="*/ 7772 w 10713"/>
              <a:gd name="connsiteY0" fmla="*/ 10000 h 10000"/>
              <a:gd name="connsiteX1" fmla="*/ 5996 w 10713"/>
              <a:gd name="connsiteY1" fmla="*/ 5948 h 10000"/>
              <a:gd name="connsiteX2" fmla="*/ 1179 w 10713"/>
              <a:gd name="connsiteY2" fmla="*/ 0 h 10000"/>
              <a:gd name="connsiteX0" fmla="*/ 7772 w 8176"/>
              <a:gd name="connsiteY0" fmla="*/ 10000 h 10000"/>
              <a:gd name="connsiteX1" fmla="*/ 5996 w 8176"/>
              <a:gd name="connsiteY1" fmla="*/ 5948 h 10000"/>
              <a:gd name="connsiteX2" fmla="*/ 1179 w 8176"/>
              <a:gd name="connsiteY2" fmla="*/ 0 h 10000"/>
              <a:gd name="connsiteX0" fmla="*/ 8321 w 8815"/>
              <a:gd name="connsiteY0" fmla="*/ 10000 h 10000"/>
              <a:gd name="connsiteX1" fmla="*/ 6149 w 8815"/>
              <a:gd name="connsiteY1" fmla="*/ 5948 h 10000"/>
              <a:gd name="connsiteX2" fmla="*/ 257 w 8815"/>
              <a:gd name="connsiteY2" fmla="*/ 0 h 10000"/>
              <a:gd name="connsiteX0" fmla="*/ 9440 w 9440"/>
              <a:gd name="connsiteY0" fmla="*/ 10000 h 10000"/>
              <a:gd name="connsiteX1" fmla="*/ 6976 w 9440"/>
              <a:gd name="connsiteY1" fmla="*/ 5948 h 10000"/>
              <a:gd name="connsiteX2" fmla="*/ 292 w 9440"/>
              <a:gd name="connsiteY2" fmla="*/ 0 h 10000"/>
              <a:gd name="connsiteX0" fmla="*/ 10000 w 10000"/>
              <a:gd name="connsiteY0" fmla="*/ 10000 h 10000"/>
              <a:gd name="connsiteX1" fmla="*/ 7390 w 10000"/>
              <a:gd name="connsiteY1" fmla="*/ 5948 h 10000"/>
              <a:gd name="connsiteX2" fmla="*/ 309 w 10000"/>
              <a:gd name="connsiteY2" fmla="*/ 0 h 10000"/>
              <a:gd name="connsiteX0" fmla="*/ 10002 w 10002"/>
              <a:gd name="connsiteY0" fmla="*/ 10000 h 10000"/>
              <a:gd name="connsiteX1" fmla="*/ 7392 w 10002"/>
              <a:gd name="connsiteY1" fmla="*/ 5948 h 10000"/>
              <a:gd name="connsiteX2" fmla="*/ 311 w 10002"/>
              <a:gd name="connsiteY2" fmla="*/ 0 h 10000"/>
              <a:gd name="connsiteX0" fmla="*/ 9906 w 9906"/>
              <a:gd name="connsiteY0" fmla="*/ 10000 h 10000"/>
              <a:gd name="connsiteX1" fmla="*/ 7296 w 9906"/>
              <a:gd name="connsiteY1" fmla="*/ 5948 h 10000"/>
              <a:gd name="connsiteX2" fmla="*/ 215 w 9906"/>
              <a:gd name="connsiteY2" fmla="*/ 0 h 10000"/>
              <a:gd name="connsiteX0" fmla="*/ 10571 w 10571"/>
              <a:gd name="connsiteY0" fmla="*/ 10000 h 10000"/>
              <a:gd name="connsiteX1" fmla="*/ 7936 w 10571"/>
              <a:gd name="connsiteY1" fmla="*/ 5948 h 10000"/>
              <a:gd name="connsiteX2" fmla="*/ 788 w 10571"/>
              <a:gd name="connsiteY2" fmla="*/ 0 h 10000"/>
              <a:gd name="connsiteX0" fmla="*/ 12708 w 12708"/>
              <a:gd name="connsiteY0" fmla="*/ 10000 h 10000"/>
              <a:gd name="connsiteX1" fmla="*/ 10073 w 12708"/>
              <a:gd name="connsiteY1" fmla="*/ 5948 h 10000"/>
              <a:gd name="connsiteX2" fmla="*/ 2925 w 12708"/>
              <a:gd name="connsiteY2" fmla="*/ 0 h 10000"/>
              <a:gd name="connsiteX0" fmla="*/ 9783 w 9783"/>
              <a:gd name="connsiteY0" fmla="*/ 10000 h 10000"/>
              <a:gd name="connsiteX1" fmla="*/ 7148 w 9783"/>
              <a:gd name="connsiteY1" fmla="*/ 5948 h 10000"/>
              <a:gd name="connsiteX2" fmla="*/ 0 w 9783"/>
              <a:gd name="connsiteY2" fmla="*/ 0 h 10000"/>
              <a:gd name="connsiteX0" fmla="*/ 10175 w 10175"/>
              <a:gd name="connsiteY0" fmla="*/ 10000 h 10000"/>
              <a:gd name="connsiteX1" fmla="*/ 7482 w 10175"/>
              <a:gd name="connsiteY1" fmla="*/ 5948 h 10000"/>
              <a:gd name="connsiteX2" fmla="*/ 175 w 10175"/>
              <a:gd name="connsiteY2" fmla="*/ 0 h 10000"/>
              <a:gd name="connsiteX0" fmla="*/ 5282 w 5282"/>
              <a:gd name="connsiteY0" fmla="*/ 14739 h 14739"/>
              <a:gd name="connsiteX1" fmla="*/ 2589 w 5282"/>
              <a:gd name="connsiteY1" fmla="*/ 10687 h 14739"/>
              <a:gd name="connsiteX2" fmla="*/ 548 w 5282"/>
              <a:gd name="connsiteY2" fmla="*/ 0 h 14739"/>
              <a:gd name="connsiteX0" fmla="*/ 8963 w 8963"/>
              <a:gd name="connsiteY0" fmla="*/ 10000 h 10000"/>
              <a:gd name="connsiteX1" fmla="*/ 3865 w 8963"/>
              <a:gd name="connsiteY1" fmla="*/ 7251 h 10000"/>
              <a:gd name="connsiteX2" fmla="*/ 0 w 8963"/>
              <a:gd name="connsiteY2" fmla="*/ 0 h 10000"/>
              <a:gd name="connsiteX0" fmla="*/ 10000 w 10000"/>
              <a:gd name="connsiteY0" fmla="*/ 10000 h 10000"/>
              <a:gd name="connsiteX1" fmla="*/ 4312 w 10000"/>
              <a:gd name="connsiteY1" fmla="*/ 7251 h 10000"/>
              <a:gd name="connsiteX2" fmla="*/ 0 w 10000"/>
              <a:gd name="connsiteY2" fmla="*/ 0 h 10000"/>
              <a:gd name="connsiteX0" fmla="*/ 10000 w 10249"/>
              <a:gd name="connsiteY0" fmla="*/ 10000 h 10000"/>
              <a:gd name="connsiteX1" fmla="*/ 8525 w 10249"/>
              <a:gd name="connsiteY1" fmla="*/ 5359 h 10000"/>
              <a:gd name="connsiteX2" fmla="*/ 0 w 10249"/>
              <a:gd name="connsiteY2" fmla="*/ 0 h 10000"/>
              <a:gd name="connsiteX0" fmla="*/ 10000 w 15043"/>
              <a:gd name="connsiteY0" fmla="*/ 10000 h 10000"/>
              <a:gd name="connsiteX1" fmla="*/ 8525 w 15043"/>
              <a:gd name="connsiteY1" fmla="*/ 5359 h 10000"/>
              <a:gd name="connsiteX2" fmla="*/ 0 w 15043"/>
              <a:gd name="connsiteY2" fmla="*/ 0 h 10000"/>
              <a:gd name="connsiteX0" fmla="*/ 10000 w 15043"/>
              <a:gd name="connsiteY0" fmla="*/ 10000 h 10000"/>
              <a:gd name="connsiteX1" fmla="*/ 8525 w 15043"/>
              <a:gd name="connsiteY1" fmla="*/ 5359 h 10000"/>
              <a:gd name="connsiteX2" fmla="*/ 0 w 15043"/>
              <a:gd name="connsiteY2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043" h="10000">
                <a:moveTo>
                  <a:pt x="10000" y="10000"/>
                </a:moveTo>
                <a:cubicBezTo>
                  <a:pt x="7600" y="8918"/>
                  <a:pt x="23528" y="8678"/>
                  <a:pt x="8525" y="5359"/>
                </a:cubicBezTo>
                <a:cubicBezTo>
                  <a:pt x="-1362" y="2701"/>
                  <a:pt x="10030" y="4765"/>
                  <a:pt x="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38" name="Freeform 16"/>
          <p:cNvSpPr>
            <a:spLocks/>
          </p:cNvSpPr>
          <p:nvPr/>
        </p:nvSpPr>
        <p:spPr bwMode="auto">
          <a:xfrm rot="17100000">
            <a:off x="4368009" y="2060028"/>
            <a:ext cx="134654" cy="752796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  <a:gd name="connsiteX0" fmla="*/ 10000 w 10135"/>
              <a:gd name="connsiteY0" fmla="*/ 8571 h 8682"/>
              <a:gd name="connsiteX1" fmla="*/ 9713 w 10135"/>
              <a:gd name="connsiteY1" fmla="*/ 4942 h 8682"/>
              <a:gd name="connsiteX2" fmla="*/ 0 w 10135"/>
              <a:gd name="connsiteY2" fmla="*/ 0 h 8682"/>
              <a:gd name="connsiteX0" fmla="*/ 9867 w 10615"/>
              <a:gd name="connsiteY0" fmla="*/ 9872 h 9872"/>
              <a:gd name="connsiteX1" fmla="*/ 9584 w 10615"/>
              <a:gd name="connsiteY1" fmla="*/ 5692 h 9872"/>
              <a:gd name="connsiteX2" fmla="*/ 0 w 10615"/>
              <a:gd name="connsiteY2" fmla="*/ 0 h 9872"/>
              <a:gd name="connsiteX0" fmla="*/ 1429 w 2134"/>
              <a:gd name="connsiteY0" fmla="*/ 9390 h 9390"/>
              <a:gd name="connsiteX1" fmla="*/ 1163 w 2134"/>
              <a:gd name="connsiteY1" fmla="*/ 5156 h 9390"/>
              <a:gd name="connsiteX2" fmla="*/ 0 w 2134"/>
              <a:gd name="connsiteY2" fmla="*/ 0 h 9390"/>
              <a:gd name="connsiteX0" fmla="*/ 5395 w 8699"/>
              <a:gd name="connsiteY0" fmla="*/ 7640 h 7640"/>
              <a:gd name="connsiteX1" fmla="*/ 4149 w 8699"/>
              <a:gd name="connsiteY1" fmla="*/ 3131 h 7640"/>
              <a:gd name="connsiteX2" fmla="*/ 0 w 8699"/>
              <a:gd name="connsiteY2" fmla="*/ 0 h 7640"/>
              <a:gd name="connsiteX0" fmla="*/ 6411 w 10209"/>
              <a:gd name="connsiteY0" fmla="*/ 10000 h 10000"/>
              <a:gd name="connsiteX1" fmla="*/ 4979 w 10209"/>
              <a:gd name="connsiteY1" fmla="*/ 4098 h 10000"/>
              <a:gd name="connsiteX2" fmla="*/ 209 w 10209"/>
              <a:gd name="connsiteY2" fmla="*/ 0 h 10000"/>
              <a:gd name="connsiteX0" fmla="*/ 4669 w 9517"/>
              <a:gd name="connsiteY0" fmla="*/ 8024 h 8024"/>
              <a:gd name="connsiteX1" fmla="*/ 4979 w 9517"/>
              <a:gd name="connsiteY1" fmla="*/ 4098 h 8024"/>
              <a:gd name="connsiteX2" fmla="*/ 209 w 9517"/>
              <a:gd name="connsiteY2" fmla="*/ 0 h 8024"/>
              <a:gd name="connsiteX0" fmla="*/ 4906 w 9553"/>
              <a:gd name="connsiteY0" fmla="*/ 10000 h 10000"/>
              <a:gd name="connsiteX1" fmla="*/ 5232 w 9553"/>
              <a:gd name="connsiteY1" fmla="*/ 5107 h 10000"/>
              <a:gd name="connsiteX2" fmla="*/ 220 w 9553"/>
              <a:gd name="connsiteY2" fmla="*/ 0 h 10000"/>
              <a:gd name="connsiteX0" fmla="*/ 5723 w 10587"/>
              <a:gd name="connsiteY0" fmla="*/ 10000 h 10000"/>
              <a:gd name="connsiteX1" fmla="*/ 6064 w 10587"/>
              <a:gd name="connsiteY1" fmla="*/ 5107 h 10000"/>
              <a:gd name="connsiteX2" fmla="*/ 817 w 10587"/>
              <a:gd name="connsiteY2" fmla="*/ 0 h 10000"/>
              <a:gd name="connsiteX0" fmla="*/ 6190 w 11054"/>
              <a:gd name="connsiteY0" fmla="*/ 10000 h 10000"/>
              <a:gd name="connsiteX1" fmla="*/ 6531 w 11054"/>
              <a:gd name="connsiteY1" fmla="*/ 5107 h 10000"/>
              <a:gd name="connsiteX2" fmla="*/ 1284 w 11054"/>
              <a:gd name="connsiteY2" fmla="*/ 0 h 10000"/>
              <a:gd name="connsiteX0" fmla="*/ 5464 w 10842"/>
              <a:gd name="connsiteY0" fmla="*/ 11669 h 11669"/>
              <a:gd name="connsiteX1" fmla="*/ 6531 w 10842"/>
              <a:gd name="connsiteY1" fmla="*/ 5107 h 11669"/>
              <a:gd name="connsiteX2" fmla="*/ 1284 w 10842"/>
              <a:gd name="connsiteY2" fmla="*/ 0 h 11669"/>
              <a:gd name="connsiteX0" fmla="*/ 8465 w 11861"/>
              <a:gd name="connsiteY0" fmla="*/ 8586 h 8586"/>
              <a:gd name="connsiteX1" fmla="*/ 6531 w 11861"/>
              <a:gd name="connsiteY1" fmla="*/ 5107 h 8586"/>
              <a:gd name="connsiteX2" fmla="*/ 1284 w 11861"/>
              <a:gd name="connsiteY2" fmla="*/ 0 h 8586"/>
              <a:gd name="connsiteX0" fmla="*/ 7137 w 9183"/>
              <a:gd name="connsiteY0" fmla="*/ 10000 h 10000"/>
              <a:gd name="connsiteX1" fmla="*/ 5506 w 9183"/>
              <a:gd name="connsiteY1" fmla="*/ 5948 h 10000"/>
              <a:gd name="connsiteX2" fmla="*/ 1083 w 9183"/>
              <a:gd name="connsiteY2" fmla="*/ 0 h 10000"/>
              <a:gd name="connsiteX0" fmla="*/ 7772 w 10713"/>
              <a:gd name="connsiteY0" fmla="*/ 10000 h 10000"/>
              <a:gd name="connsiteX1" fmla="*/ 5996 w 10713"/>
              <a:gd name="connsiteY1" fmla="*/ 5948 h 10000"/>
              <a:gd name="connsiteX2" fmla="*/ 1179 w 10713"/>
              <a:gd name="connsiteY2" fmla="*/ 0 h 10000"/>
              <a:gd name="connsiteX0" fmla="*/ 7772 w 8176"/>
              <a:gd name="connsiteY0" fmla="*/ 10000 h 10000"/>
              <a:gd name="connsiteX1" fmla="*/ 5996 w 8176"/>
              <a:gd name="connsiteY1" fmla="*/ 5948 h 10000"/>
              <a:gd name="connsiteX2" fmla="*/ 1179 w 8176"/>
              <a:gd name="connsiteY2" fmla="*/ 0 h 10000"/>
              <a:gd name="connsiteX0" fmla="*/ 8321 w 8815"/>
              <a:gd name="connsiteY0" fmla="*/ 10000 h 10000"/>
              <a:gd name="connsiteX1" fmla="*/ 6149 w 8815"/>
              <a:gd name="connsiteY1" fmla="*/ 5948 h 10000"/>
              <a:gd name="connsiteX2" fmla="*/ 257 w 8815"/>
              <a:gd name="connsiteY2" fmla="*/ 0 h 10000"/>
              <a:gd name="connsiteX0" fmla="*/ 9440 w 9440"/>
              <a:gd name="connsiteY0" fmla="*/ 10000 h 10000"/>
              <a:gd name="connsiteX1" fmla="*/ 6976 w 9440"/>
              <a:gd name="connsiteY1" fmla="*/ 5948 h 10000"/>
              <a:gd name="connsiteX2" fmla="*/ 292 w 9440"/>
              <a:gd name="connsiteY2" fmla="*/ 0 h 10000"/>
              <a:gd name="connsiteX0" fmla="*/ 10000 w 10000"/>
              <a:gd name="connsiteY0" fmla="*/ 10000 h 10000"/>
              <a:gd name="connsiteX1" fmla="*/ 7390 w 10000"/>
              <a:gd name="connsiteY1" fmla="*/ 5948 h 10000"/>
              <a:gd name="connsiteX2" fmla="*/ 309 w 10000"/>
              <a:gd name="connsiteY2" fmla="*/ 0 h 10000"/>
              <a:gd name="connsiteX0" fmla="*/ 10002 w 10002"/>
              <a:gd name="connsiteY0" fmla="*/ 10000 h 10000"/>
              <a:gd name="connsiteX1" fmla="*/ 7392 w 10002"/>
              <a:gd name="connsiteY1" fmla="*/ 5948 h 10000"/>
              <a:gd name="connsiteX2" fmla="*/ 311 w 10002"/>
              <a:gd name="connsiteY2" fmla="*/ 0 h 10000"/>
              <a:gd name="connsiteX0" fmla="*/ 9906 w 9906"/>
              <a:gd name="connsiteY0" fmla="*/ 10000 h 10000"/>
              <a:gd name="connsiteX1" fmla="*/ 7296 w 9906"/>
              <a:gd name="connsiteY1" fmla="*/ 5948 h 10000"/>
              <a:gd name="connsiteX2" fmla="*/ 215 w 9906"/>
              <a:gd name="connsiteY2" fmla="*/ 0 h 10000"/>
              <a:gd name="connsiteX0" fmla="*/ 10571 w 10571"/>
              <a:gd name="connsiteY0" fmla="*/ 10000 h 10000"/>
              <a:gd name="connsiteX1" fmla="*/ 7936 w 10571"/>
              <a:gd name="connsiteY1" fmla="*/ 5948 h 10000"/>
              <a:gd name="connsiteX2" fmla="*/ 788 w 10571"/>
              <a:gd name="connsiteY2" fmla="*/ 0 h 10000"/>
              <a:gd name="connsiteX0" fmla="*/ 12708 w 12708"/>
              <a:gd name="connsiteY0" fmla="*/ 10000 h 10000"/>
              <a:gd name="connsiteX1" fmla="*/ 10073 w 12708"/>
              <a:gd name="connsiteY1" fmla="*/ 5948 h 10000"/>
              <a:gd name="connsiteX2" fmla="*/ 2925 w 12708"/>
              <a:gd name="connsiteY2" fmla="*/ 0 h 10000"/>
              <a:gd name="connsiteX0" fmla="*/ 9783 w 9783"/>
              <a:gd name="connsiteY0" fmla="*/ 10000 h 10000"/>
              <a:gd name="connsiteX1" fmla="*/ 7148 w 9783"/>
              <a:gd name="connsiteY1" fmla="*/ 5948 h 10000"/>
              <a:gd name="connsiteX2" fmla="*/ 0 w 9783"/>
              <a:gd name="connsiteY2" fmla="*/ 0 h 10000"/>
              <a:gd name="connsiteX0" fmla="*/ 10175 w 10175"/>
              <a:gd name="connsiteY0" fmla="*/ 10000 h 10000"/>
              <a:gd name="connsiteX1" fmla="*/ 7482 w 10175"/>
              <a:gd name="connsiteY1" fmla="*/ 5948 h 10000"/>
              <a:gd name="connsiteX2" fmla="*/ 175 w 10175"/>
              <a:gd name="connsiteY2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175" h="10000">
                <a:moveTo>
                  <a:pt x="10175" y="10000"/>
                </a:moveTo>
                <a:cubicBezTo>
                  <a:pt x="9039" y="8405"/>
                  <a:pt x="9475" y="7488"/>
                  <a:pt x="7482" y="5948"/>
                </a:cubicBezTo>
                <a:cubicBezTo>
                  <a:pt x="5329" y="4806"/>
                  <a:pt x="-1142" y="3416"/>
                  <a:pt x="175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40" name="Freeform 16"/>
          <p:cNvSpPr>
            <a:spLocks/>
          </p:cNvSpPr>
          <p:nvPr/>
        </p:nvSpPr>
        <p:spPr bwMode="auto">
          <a:xfrm rot="17100000">
            <a:off x="3452008" y="2007234"/>
            <a:ext cx="1045604" cy="1777803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  <a:gd name="connsiteX0" fmla="*/ 10000 w 10135"/>
              <a:gd name="connsiteY0" fmla="*/ 8571 h 8682"/>
              <a:gd name="connsiteX1" fmla="*/ 9713 w 10135"/>
              <a:gd name="connsiteY1" fmla="*/ 4942 h 8682"/>
              <a:gd name="connsiteX2" fmla="*/ 0 w 10135"/>
              <a:gd name="connsiteY2" fmla="*/ 0 h 8682"/>
              <a:gd name="connsiteX0" fmla="*/ 9867 w 10615"/>
              <a:gd name="connsiteY0" fmla="*/ 9872 h 9872"/>
              <a:gd name="connsiteX1" fmla="*/ 9584 w 10615"/>
              <a:gd name="connsiteY1" fmla="*/ 5692 h 9872"/>
              <a:gd name="connsiteX2" fmla="*/ 0 w 10615"/>
              <a:gd name="connsiteY2" fmla="*/ 0 h 9872"/>
              <a:gd name="connsiteX0" fmla="*/ 1429 w 2134"/>
              <a:gd name="connsiteY0" fmla="*/ 9390 h 9390"/>
              <a:gd name="connsiteX1" fmla="*/ 1163 w 2134"/>
              <a:gd name="connsiteY1" fmla="*/ 5156 h 9390"/>
              <a:gd name="connsiteX2" fmla="*/ 0 w 2134"/>
              <a:gd name="connsiteY2" fmla="*/ 0 h 9390"/>
              <a:gd name="connsiteX0" fmla="*/ 5395 w 8699"/>
              <a:gd name="connsiteY0" fmla="*/ 7640 h 7640"/>
              <a:gd name="connsiteX1" fmla="*/ 4149 w 8699"/>
              <a:gd name="connsiteY1" fmla="*/ 3131 h 7640"/>
              <a:gd name="connsiteX2" fmla="*/ 0 w 8699"/>
              <a:gd name="connsiteY2" fmla="*/ 0 h 7640"/>
              <a:gd name="connsiteX0" fmla="*/ 6411 w 10209"/>
              <a:gd name="connsiteY0" fmla="*/ 10000 h 10000"/>
              <a:gd name="connsiteX1" fmla="*/ 4979 w 10209"/>
              <a:gd name="connsiteY1" fmla="*/ 4098 h 10000"/>
              <a:gd name="connsiteX2" fmla="*/ 209 w 10209"/>
              <a:gd name="connsiteY2" fmla="*/ 0 h 10000"/>
              <a:gd name="connsiteX0" fmla="*/ 4669 w 9517"/>
              <a:gd name="connsiteY0" fmla="*/ 8024 h 8024"/>
              <a:gd name="connsiteX1" fmla="*/ 4979 w 9517"/>
              <a:gd name="connsiteY1" fmla="*/ 4098 h 8024"/>
              <a:gd name="connsiteX2" fmla="*/ 209 w 9517"/>
              <a:gd name="connsiteY2" fmla="*/ 0 h 8024"/>
              <a:gd name="connsiteX0" fmla="*/ 4906 w 9553"/>
              <a:gd name="connsiteY0" fmla="*/ 10000 h 10000"/>
              <a:gd name="connsiteX1" fmla="*/ 5232 w 9553"/>
              <a:gd name="connsiteY1" fmla="*/ 5107 h 10000"/>
              <a:gd name="connsiteX2" fmla="*/ 220 w 9553"/>
              <a:gd name="connsiteY2" fmla="*/ 0 h 10000"/>
              <a:gd name="connsiteX0" fmla="*/ 5723 w 10587"/>
              <a:gd name="connsiteY0" fmla="*/ 10000 h 10000"/>
              <a:gd name="connsiteX1" fmla="*/ 6064 w 10587"/>
              <a:gd name="connsiteY1" fmla="*/ 5107 h 10000"/>
              <a:gd name="connsiteX2" fmla="*/ 817 w 10587"/>
              <a:gd name="connsiteY2" fmla="*/ 0 h 10000"/>
              <a:gd name="connsiteX0" fmla="*/ 6190 w 11054"/>
              <a:gd name="connsiteY0" fmla="*/ 10000 h 10000"/>
              <a:gd name="connsiteX1" fmla="*/ 6531 w 11054"/>
              <a:gd name="connsiteY1" fmla="*/ 5107 h 10000"/>
              <a:gd name="connsiteX2" fmla="*/ 1284 w 11054"/>
              <a:gd name="connsiteY2" fmla="*/ 0 h 10000"/>
              <a:gd name="connsiteX0" fmla="*/ 5464 w 10842"/>
              <a:gd name="connsiteY0" fmla="*/ 11669 h 11669"/>
              <a:gd name="connsiteX1" fmla="*/ 6531 w 10842"/>
              <a:gd name="connsiteY1" fmla="*/ 5107 h 11669"/>
              <a:gd name="connsiteX2" fmla="*/ 1284 w 10842"/>
              <a:gd name="connsiteY2" fmla="*/ 0 h 11669"/>
              <a:gd name="connsiteX0" fmla="*/ 8465 w 11861"/>
              <a:gd name="connsiteY0" fmla="*/ 8586 h 8586"/>
              <a:gd name="connsiteX1" fmla="*/ 6531 w 11861"/>
              <a:gd name="connsiteY1" fmla="*/ 5107 h 8586"/>
              <a:gd name="connsiteX2" fmla="*/ 1284 w 11861"/>
              <a:gd name="connsiteY2" fmla="*/ 0 h 8586"/>
              <a:gd name="connsiteX0" fmla="*/ 7137 w 9183"/>
              <a:gd name="connsiteY0" fmla="*/ 10000 h 10000"/>
              <a:gd name="connsiteX1" fmla="*/ 5506 w 9183"/>
              <a:gd name="connsiteY1" fmla="*/ 5948 h 10000"/>
              <a:gd name="connsiteX2" fmla="*/ 1083 w 9183"/>
              <a:gd name="connsiteY2" fmla="*/ 0 h 10000"/>
              <a:gd name="connsiteX0" fmla="*/ 7772 w 10713"/>
              <a:gd name="connsiteY0" fmla="*/ 10000 h 10000"/>
              <a:gd name="connsiteX1" fmla="*/ 5996 w 10713"/>
              <a:gd name="connsiteY1" fmla="*/ 5948 h 10000"/>
              <a:gd name="connsiteX2" fmla="*/ 1179 w 10713"/>
              <a:gd name="connsiteY2" fmla="*/ 0 h 10000"/>
              <a:gd name="connsiteX0" fmla="*/ 7772 w 8176"/>
              <a:gd name="connsiteY0" fmla="*/ 10000 h 10000"/>
              <a:gd name="connsiteX1" fmla="*/ 5996 w 8176"/>
              <a:gd name="connsiteY1" fmla="*/ 5948 h 10000"/>
              <a:gd name="connsiteX2" fmla="*/ 1179 w 8176"/>
              <a:gd name="connsiteY2" fmla="*/ 0 h 10000"/>
              <a:gd name="connsiteX0" fmla="*/ 8321 w 8815"/>
              <a:gd name="connsiteY0" fmla="*/ 10000 h 10000"/>
              <a:gd name="connsiteX1" fmla="*/ 6149 w 8815"/>
              <a:gd name="connsiteY1" fmla="*/ 5948 h 10000"/>
              <a:gd name="connsiteX2" fmla="*/ 257 w 8815"/>
              <a:gd name="connsiteY2" fmla="*/ 0 h 10000"/>
              <a:gd name="connsiteX0" fmla="*/ 9440 w 9440"/>
              <a:gd name="connsiteY0" fmla="*/ 10000 h 10000"/>
              <a:gd name="connsiteX1" fmla="*/ 6976 w 9440"/>
              <a:gd name="connsiteY1" fmla="*/ 5948 h 10000"/>
              <a:gd name="connsiteX2" fmla="*/ 292 w 9440"/>
              <a:gd name="connsiteY2" fmla="*/ 0 h 10000"/>
              <a:gd name="connsiteX0" fmla="*/ 10000 w 10000"/>
              <a:gd name="connsiteY0" fmla="*/ 10000 h 10000"/>
              <a:gd name="connsiteX1" fmla="*/ 7390 w 10000"/>
              <a:gd name="connsiteY1" fmla="*/ 5948 h 10000"/>
              <a:gd name="connsiteX2" fmla="*/ 309 w 10000"/>
              <a:gd name="connsiteY2" fmla="*/ 0 h 10000"/>
              <a:gd name="connsiteX0" fmla="*/ 10002 w 10002"/>
              <a:gd name="connsiteY0" fmla="*/ 10000 h 10000"/>
              <a:gd name="connsiteX1" fmla="*/ 7392 w 10002"/>
              <a:gd name="connsiteY1" fmla="*/ 5948 h 10000"/>
              <a:gd name="connsiteX2" fmla="*/ 311 w 10002"/>
              <a:gd name="connsiteY2" fmla="*/ 0 h 10000"/>
              <a:gd name="connsiteX0" fmla="*/ 9906 w 9906"/>
              <a:gd name="connsiteY0" fmla="*/ 10000 h 10000"/>
              <a:gd name="connsiteX1" fmla="*/ 7296 w 9906"/>
              <a:gd name="connsiteY1" fmla="*/ 5948 h 10000"/>
              <a:gd name="connsiteX2" fmla="*/ 215 w 9906"/>
              <a:gd name="connsiteY2" fmla="*/ 0 h 10000"/>
              <a:gd name="connsiteX0" fmla="*/ 10571 w 10571"/>
              <a:gd name="connsiteY0" fmla="*/ 10000 h 10000"/>
              <a:gd name="connsiteX1" fmla="*/ 7936 w 10571"/>
              <a:gd name="connsiteY1" fmla="*/ 5948 h 10000"/>
              <a:gd name="connsiteX2" fmla="*/ 788 w 10571"/>
              <a:gd name="connsiteY2" fmla="*/ 0 h 10000"/>
              <a:gd name="connsiteX0" fmla="*/ 12708 w 12708"/>
              <a:gd name="connsiteY0" fmla="*/ 10000 h 10000"/>
              <a:gd name="connsiteX1" fmla="*/ 10073 w 12708"/>
              <a:gd name="connsiteY1" fmla="*/ 5948 h 10000"/>
              <a:gd name="connsiteX2" fmla="*/ 2925 w 12708"/>
              <a:gd name="connsiteY2" fmla="*/ 0 h 10000"/>
              <a:gd name="connsiteX0" fmla="*/ 9783 w 9783"/>
              <a:gd name="connsiteY0" fmla="*/ 10000 h 10000"/>
              <a:gd name="connsiteX1" fmla="*/ 7148 w 9783"/>
              <a:gd name="connsiteY1" fmla="*/ 5948 h 10000"/>
              <a:gd name="connsiteX2" fmla="*/ 0 w 9783"/>
              <a:gd name="connsiteY2" fmla="*/ 0 h 10000"/>
              <a:gd name="connsiteX0" fmla="*/ 10175 w 10175"/>
              <a:gd name="connsiteY0" fmla="*/ 10000 h 10000"/>
              <a:gd name="connsiteX1" fmla="*/ 7482 w 10175"/>
              <a:gd name="connsiteY1" fmla="*/ 5948 h 10000"/>
              <a:gd name="connsiteX2" fmla="*/ 175 w 10175"/>
              <a:gd name="connsiteY2" fmla="*/ 0 h 10000"/>
              <a:gd name="connsiteX0" fmla="*/ 79027 w 79027"/>
              <a:gd name="connsiteY0" fmla="*/ 23616 h 23616"/>
              <a:gd name="connsiteX1" fmla="*/ 76334 w 79027"/>
              <a:gd name="connsiteY1" fmla="*/ 19564 h 23616"/>
              <a:gd name="connsiteX2" fmla="*/ 17 w 79027"/>
              <a:gd name="connsiteY2" fmla="*/ 0 h 23616"/>
              <a:gd name="connsiteX0" fmla="*/ 79048 w 79048"/>
              <a:gd name="connsiteY0" fmla="*/ 23616 h 23616"/>
              <a:gd name="connsiteX1" fmla="*/ 34012 w 79048"/>
              <a:gd name="connsiteY1" fmla="*/ 10780 h 23616"/>
              <a:gd name="connsiteX2" fmla="*/ 38 w 79048"/>
              <a:gd name="connsiteY2" fmla="*/ 0 h 23616"/>
              <a:gd name="connsiteX0" fmla="*/ 79048 w 79048"/>
              <a:gd name="connsiteY0" fmla="*/ 23616 h 23616"/>
              <a:gd name="connsiteX1" fmla="*/ 34012 w 79048"/>
              <a:gd name="connsiteY1" fmla="*/ 10780 h 23616"/>
              <a:gd name="connsiteX2" fmla="*/ 38 w 79048"/>
              <a:gd name="connsiteY2" fmla="*/ 0 h 23616"/>
              <a:gd name="connsiteX0" fmla="*/ 79059 w 79059"/>
              <a:gd name="connsiteY0" fmla="*/ 23616 h 23616"/>
              <a:gd name="connsiteX1" fmla="*/ 34023 w 79059"/>
              <a:gd name="connsiteY1" fmla="*/ 10780 h 23616"/>
              <a:gd name="connsiteX2" fmla="*/ 49 w 79059"/>
              <a:gd name="connsiteY2" fmla="*/ 0 h 23616"/>
              <a:gd name="connsiteX0" fmla="*/ 79010 w 79010"/>
              <a:gd name="connsiteY0" fmla="*/ 23616 h 23616"/>
              <a:gd name="connsiteX1" fmla="*/ 33974 w 79010"/>
              <a:gd name="connsiteY1" fmla="*/ 10780 h 23616"/>
              <a:gd name="connsiteX2" fmla="*/ 0 w 79010"/>
              <a:gd name="connsiteY2" fmla="*/ 0 h 23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010" h="23616">
                <a:moveTo>
                  <a:pt x="79010" y="23616"/>
                </a:moveTo>
                <a:cubicBezTo>
                  <a:pt x="77874" y="22021"/>
                  <a:pt x="46072" y="17832"/>
                  <a:pt x="33974" y="10780"/>
                </a:cubicBezTo>
                <a:cubicBezTo>
                  <a:pt x="24129" y="5709"/>
                  <a:pt x="3311" y="8687"/>
                  <a:pt x="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77853" y="5232966"/>
            <a:ext cx="3319422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  <a:ea typeface="Courier" charset="0"/>
                <a:cs typeface="Courier" charset="0"/>
              </a:rPr>
              <a:t>key=“Star Wars.mov”, value=[content]</a:t>
            </a:r>
          </a:p>
        </p:txBody>
      </p:sp>
      <p:sp>
        <p:nvSpPr>
          <p:cNvPr id="41" name="Text Box 17"/>
          <p:cNvSpPr txBox="1">
            <a:spLocks noChangeArrowheads="1"/>
          </p:cNvSpPr>
          <p:nvPr/>
        </p:nvSpPr>
        <p:spPr bwMode="auto">
          <a:xfrm>
            <a:off x="234670" y="3399922"/>
            <a:ext cx="6279418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9900"/>
                </a:solidFill>
                <a:latin typeface="+mn-lt"/>
              </a:rPr>
              <a:t>Robust,</a:t>
            </a:r>
            <a:r>
              <a:rPr lang="en-US" sz="2800" dirty="0">
                <a:latin typeface="+mn-lt"/>
              </a:rPr>
              <a:t> but </a:t>
            </a:r>
            <a:r>
              <a:rPr lang="en-US" sz="2800" dirty="0">
                <a:solidFill>
                  <a:srgbClr val="FF0000"/>
                </a:solidFill>
                <a:latin typeface="+mn-lt"/>
              </a:rPr>
              <a:t>O(</a:t>
            </a:r>
            <a:r>
              <a:rPr lang="en-US" sz="2800" i="1" dirty="0">
                <a:solidFill>
                  <a:srgbClr val="FF0000"/>
                </a:solidFill>
                <a:latin typeface="+mn-lt"/>
              </a:rPr>
              <a:t>N = number of peers</a:t>
            </a:r>
            <a:r>
              <a:rPr lang="en-US" sz="2800" dirty="0">
                <a:solidFill>
                  <a:srgbClr val="FF0000"/>
                </a:solidFill>
                <a:latin typeface="+mn-lt"/>
              </a:rPr>
              <a:t>) </a:t>
            </a:r>
            <a:r>
              <a:rPr lang="en-US" sz="2800" dirty="0">
                <a:latin typeface="+mn-lt"/>
              </a:rPr>
              <a:t>messages per lookup</a:t>
            </a:r>
            <a:endParaRPr lang="en-US" sz="2800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254620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prstDash val="solid"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ysDash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prstDash val="solid"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ysDash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prstDash val="solid"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ysDash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prstDash val="solid"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ysDash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prstDash val="solid"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ysDash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prstDash val="solid"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ysDash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39030</TotalTime>
  <Words>4462</Words>
  <Application>Microsoft Macintosh PowerPoint</Application>
  <PresentationFormat>On-screen Show (4:3)</PresentationFormat>
  <Paragraphs>862</Paragraphs>
  <Slides>46</Slides>
  <Notes>44</Notes>
  <HiddenSlides>3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46</vt:i4>
      </vt:variant>
    </vt:vector>
  </HeadingPairs>
  <TitlesOfParts>
    <vt:vector size="59" baseType="lpstr">
      <vt:lpstr>Arial Regular</vt:lpstr>
      <vt:lpstr>Arial</vt:lpstr>
      <vt:lpstr>Arial Narrow</vt:lpstr>
      <vt:lpstr>Calibri</vt:lpstr>
      <vt:lpstr>Courier</vt:lpstr>
      <vt:lpstr>Courier New</vt:lpstr>
      <vt:lpstr>Times New Roman</vt:lpstr>
      <vt:lpstr>1_Office Theme</vt:lpstr>
      <vt:lpstr>2_Office Theme</vt:lpstr>
      <vt:lpstr>3_Office Theme</vt:lpstr>
      <vt:lpstr>4_Office Theme</vt:lpstr>
      <vt:lpstr>5_Office Theme</vt:lpstr>
      <vt:lpstr>6_Office Theme</vt:lpstr>
      <vt:lpstr>Peer-to-Peer Systems and Distributed Hash Tables</vt:lpstr>
      <vt:lpstr>Today</vt:lpstr>
      <vt:lpstr>What is a Peer-to-Peer (P2P) system?</vt:lpstr>
      <vt:lpstr>P2P adoption</vt:lpstr>
      <vt:lpstr>Why might P2P be a win?</vt:lpstr>
      <vt:lpstr>Example: Classic BitTorrent</vt:lpstr>
      <vt:lpstr>The lookup problem</vt:lpstr>
      <vt:lpstr>Centralized lookup (Napster)</vt:lpstr>
      <vt:lpstr>Flooded queries (original Gnutella)</vt:lpstr>
      <vt:lpstr>Tradeoffs in distributed systems</vt:lpstr>
      <vt:lpstr>Tradeoffs in distributed systems</vt:lpstr>
      <vt:lpstr>Today</vt:lpstr>
      <vt:lpstr>What is a DHT (and why)?</vt:lpstr>
      <vt:lpstr>Cooperative storage with a DHT</vt:lpstr>
      <vt:lpstr>DHT is expected to be</vt:lpstr>
      <vt:lpstr>Today</vt:lpstr>
      <vt:lpstr>Chord identifiers</vt:lpstr>
      <vt:lpstr>Consistent hashing: data partition</vt:lpstr>
      <vt:lpstr>Consistent hashing: data partition</vt:lpstr>
      <vt:lpstr>Consistent hashing: basic lookup</vt:lpstr>
      <vt:lpstr>Simple lookup algorithm</vt:lpstr>
      <vt:lpstr>Chord: finger tables</vt:lpstr>
      <vt:lpstr>Chord: finger tables</vt:lpstr>
      <vt:lpstr>Lookup with finger table</vt:lpstr>
      <vt:lpstr>Implication of finger tables</vt:lpstr>
      <vt:lpstr>Chord lookup algorithm properties</vt:lpstr>
      <vt:lpstr>Chord – node joining</vt:lpstr>
      <vt:lpstr>Chord – node joining</vt:lpstr>
      <vt:lpstr>Chord – node joining</vt:lpstr>
      <vt:lpstr>Chord – node joining</vt:lpstr>
      <vt:lpstr>Chord – node joining</vt:lpstr>
      <vt:lpstr>Chord – node joining</vt:lpstr>
      <vt:lpstr>Chord – node joining</vt:lpstr>
      <vt:lpstr>Chord – node joining</vt:lpstr>
      <vt:lpstr>Chord – failures and successor list</vt:lpstr>
      <vt:lpstr>Chord – failures and successor list</vt:lpstr>
      <vt:lpstr>Chord – failures and successor list</vt:lpstr>
      <vt:lpstr>Chord – failures and successor list</vt:lpstr>
      <vt:lpstr>Chord – failures and successor list</vt:lpstr>
      <vt:lpstr>Chord – failures and successor list</vt:lpstr>
      <vt:lpstr>DHash replicates blocks at r successors</vt:lpstr>
      <vt:lpstr>Lookup with fault tolerance</vt:lpstr>
      <vt:lpstr>Today</vt:lpstr>
      <vt:lpstr>Why don’t all services use P2P?</vt:lpstr>
      <vt:lpstr>DHTs in retrospective</vt:lpstr>
      <vt:lpstr>What DHTs got right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1904</cp:revision>
  <cp:lastPrinted>2016-10-17T11:52:07Z</cp:lastPrinted>
  <dcterms:created xsi:type="dcterms:W3CDTF">2013-10-08T01:49:25Z</dcterms:created>
  <dcterms:modified xsi:type="dcterms:W3CDTF">2022-09-29T05:25:30Z</dcterms:modified>
</cp:coreProperties>
</file>