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25"/>
  </p:notesMasterIdLst>
  <p:handoutMasterIdLst>
    <p:handoutMasterId r:id="rId26"/>
  </p:handoutMasterIdLst>
  <p:sldIdLst>
    <p:sldId id="257" r:id="rId2"/>
    <p:sldId id="329" r:id="rId3"/>
    <p:sldId id="540" r:id="rId4"/>
    <p:sldId id="280" r:id="rId5"/>
    <p:sldId id="541" r:id="rId6"/>
    <p:sldId id="543" r:id="rId7"/>
    <p:sldId id="542" r:id="rId8"/>
    <p:sldId id="544" r:id="rId9"/>
    <p:sldId id="545" r:id="rId10"/>
    <p:sldId id="296" r:id="rId11"/>
    <p:sldId id="308" r:id="rId12"/>
    <p:sldId id="300" r:id="rId13"/>
    <p:sldId id="302" r:id="rId14"/>
    <p:sldId id="303" r:id="rId15"/>
    <p:sldId id="310" r:id="rId16"/>
    <p:sldId id="305" r:id="rId17"/>
    <p:sldId id="327" r:id="rId18"/>
    <p:sldId id="328" r:id="rId19"/>
    <p:sldId id="306" r:id="rId20"/>
    <p:sldId id="546" r:id="rId21"/>
    <p:sldId id="547" r:id="rId22"/>
    <p:sldId id="548" r:id="rId23"/>
    <p:sldId id="549" r:id="rId24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0000FF"/>
    <a:srgbClr val="FF3300"/>
    <a:srgbClr val="FFFF99"/>
    <a:srgbClr val="92D050"/>
    <a:srgbClr val="FFCC99"/>
    <a:srgbClr val="FFCC00"/>
    <a:srgbClr val="0099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F821E6-D4AA-954D-9A3D-B64230D8152B}" v="33" dt="2022-10-31T05:32:39.5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83810" autoAdjust="0"/>
  </p:normalViewPr>
  <p:slideViewPr>
    <p:cSldViewPr snapToGrid="0">
      <p:cViewPr varScale="1">
        <p:scale>
          <a:sx n="106" d="100"/>
          <a:sy n="106" d="100"/>
        </p:scale>
        <p:origin x="133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o Canini" userId="f9c31d46-c3b5-4114-aea8-426b22c5f56f" providerId="ADAL" clId="{96F821E6-D4AA-954D-9A3D-B64230D8152B}"/>
    <pc:docChg chg="modSld">
      <pc:chgData name="Marco Canini" userId="f9c31d46-c3b5-4114-aea8-426b22c5f56f" providerId="ADAL" clId="{96F821E6-D4AA-954D-9A3D-B64230D8152B}" dt="2022-10-31T05:32:39.512" v="34" actId="113"/>
      <pc:docMkLst>
        <pc:docMk/>
      </pc:docMkLst>
      <pc:sldChg chg="modSp mod">
        <pc:chgData name="Marco Canini" userId="f9c31d46-c3b5-4114-aea8-426b22c5f56f" providerId="ADAL" clId="{96F821E6-D4AA-954D-9A3D-B64230D8152B}" dt="2022-10-30T14:34:10.500" v="1" actId="20577"/>
        <pc:sldMkLst>
          <pc:docMk/>
          <pc:sldMk cId="0" sldId="257"/>
        </pc:sldMkLst>
        <pc:spChg chg="mod">
          <ac:chgData name="Marco Canini" userId="f9c31d46-c3b5-4114-aea8-426b22c5f56f" providerId="ADAL" clId="{96F821E6-D4AA-954D-9A3D-B64230D8152B}" dt="2022-10-30T14:34:10.500" v="1" actId="20577"/>
          <ac:spMkLst>
            <pc:docMk/>
            <pc:sldMk cId="0" sldId="257"/>
            <ac:spMk id="6" creationId="{A4B517CD-38E3-D94D-9437-C70C211F1BBE}"/>
          </ac:spMkLst>
        </pc:spChg>
      </pc:sldChg>
      <pc:sldChg chg="modSp">
        <pc:chgData name="Marco Canini" userId="f9c31d46-c3b5-4114-aea8-426b22c5f56f" providerId="ADAL" clId="{96F821E6-D4AA-954D-9A3D-B64230D8152B}" dt="2022-10-31T05:32:39.512" v="34" actId="113"/>
        <pc:sldMkLst>
          <pc:docMk/>
          <pc:sldMk cId="1983833582" sldId="300"/>
        </pc:sldMkLst>
        <pc:spChg chg="mod">
          <ac:chgData name="Marco Canini" userId="f9c31d46-c3b5-4114-aea8-426b22c5f56f" providerId="ADAL" clId="{96F821E6-D4AA-954D-9A3D-B64230D8152B}" dt="2022-10-31T05:32:39.512" v="34" actId="113"/>
          <ac:spMkLst>
            <pc:docMk/>
            <pc:sldMk cId="1983833582" sldId="300"/>
            <ac:spMk id="3" creationId="{00000000-0000-0000-0000-000000000000}"/>
          </ac:spMkLst>
        </pc:spChg>
      </pc:sldChg>
      <pc:sldChg chg="modSp modAnim">
        <pc:chgData name="Marco Canini" userId="f9c31d46-c3b5-4114-aea8-426b22c5f56f" providerId="ADAL" clId="{96F821E6-D4AA-954D-9A3D-B64230D8152B}" dt="2022-10-31T05:31:59" v="32" actId="20577"/>
        <pc:sldMkLst>
          <pc:docMk/>
          <pc:sldMk cId="1115987800" sldId="308"/>
        </pc:sldMkLst>
        <pc:spChg chg="mod">
          <ac:chgData name="Marco Canini" userId="f9c31d46-c3b5-4114-aea8-426b22c5f56f" providerId="ADAL" clId="{96F821E6-D4AA-954D-9A3D-B64230D8152B}" dt="2022-10-31T05:31:59" v="32" actId="20577"/>
          <ac:spMkLst>
            <pc:docMk/>
            <pc:sldMk cId="1115987800" sldId="308"/>
            <ac:spMk id="3" creationId="{00000000-0000-0000-0000-000000000000}"/>
          </ac:spMkLst>
        </pc:spChg>
      </pc:sldChg>
    </pc:docChg>
  </pc:docChgLst>
  <pc:docChgLst>
    <pc:chgData name="Marco Canini" userId="f9c31d46-c3b5-4114-aea8-426b22c5f56f" providerId="ADAL" clId="{5343BCEA-78FB-9E47-A0FE-02C9C480DAAF}"/>
    <pc:docChg chg="modSld">
      <pc:chgData name="Marco Canini" userId="f9c31d46-c3b5-4114-aea8-426b22c5f56f" providerId="ADAL" clId="{5343BCEA-78FB-9E47-A0FE-02C9C480DAAF}" dt="2018-10-07T09:18:50.319" v="9" actId="20577"/>
      <pc:docMkLst>
        <pc:docMk/>
      </pc:docMkLst>
      <pc:sldChg chg="modSp">
        <pc:chgData name="Marco Canini" userId="f9c31d46-c3b5-4114-aea8-426b22c5f56f" providerId="ADAL" clId="{5343BCEA-78FB-9E47-A0FE-02C9C480DAAF}" dt="2018-10-07T09:18:50.319" v="9" actId="20577"/>
        <pc:sldMkLst>
          <pc:docMk/>
          <pc:sldMk cId="684011109" sldId="310"/>
        </pc:sldMkLst>
        <pc:spChg chg="mod">
          <ac:chgData name="Marco Canini" userId="f9c31d46-c3b5-4114-aea8-426b22c5f56f" providerId="ADAL" clId="{5343BCEA-78FB-9E47-A0FE-02C9C480DAAF}" dt="2018-10-07T09:18:50.319" v="9" actId="20577"/>
          <ac:spMkLst>
            <pc:docMk/>
            <pc:sldMk cId="684011109" sldId="310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So the BIG IDEA is to allow different replicas to become PRIMARY,</a:t>
            </a:r>
            <a:r>
              <a:rPr lang="en-US" b="1" baseline="0" dirty="0"/>
              <a:t> in other words the system moves through a SEQUENCE of what we call VIEWS.</a:t>
            </a:r>
          </a:p>
          <a:p>
            <a:endParaRPr lang="en-US" baseline="0" dirty="0"/>
          </a:p>
          <a:p>
            <a:r>
              <a:rPr lang="en-US" baseline="0" dirty="0"/>
              <a:t>In each VIEW there is a DIFFERENT DESIGNATED PRIMARY, and each view is numbered with a VIEW NUMBER.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972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038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No liveness w/ 1 failure -&gt; need multiple acceptors</a:t>
            </a:r>
            <a:br>
              <a:rPr lang="en-US" dirty="0"/>
            </a:br>
            <a:r>
              <a:rPr lang="en-US" dirty="0"/>
              <a:t>No majority guaranteed -&gt; need acceptors to</a:t>
            </a:r>
            <a:r>
              <a:rPr lang="en-US" baseline="0" dirty="0"/>
              <a:t> be capable of accepting multiple values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300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80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925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Very similar to </a:t>
            </a:r>
            <a:r>
              <a:rPr lang="en-US" dirty="0" err="1"/>
              <a:t>Viewstamped</a:t>
            </a:r>
            <a:r>
              <a:rPr lang="en-US" dirty="0"/>
              <a:t> Replication,</a:t>
            </a:r>
            <a:r>
              <a:rPr lang="en-US" baseline="0" dirty="0"/>
              <a:t> invented concurrently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37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E538BFF5-4989-D241-8025-7FAE8196E4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867" y="2930654"/>
            <a:ext cx="3382266" cy="110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2C562-3101-0D43-9BC5-1FD230FF41EF}" type="datetime1">
              <a:rPr lang="en-US" smtClean="0"/>
              <a:t>10/30/22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061D7-F64F-8E4D-8C48-35B191211857}" type="datetime1">
              <a:rPr lang="en-US" smtClean="0"/>
              <a:t>10/30/22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C55DC-D3DB-A142-8833-8A2BDFA4DAAA}" type="datetime1">
              <a:rPr lang="en-US" smtClean="0"/>
              <a:t>10/30/22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0196" y="1449421"/>
            <a:ext cx="8565204" cy="50081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defRPr sz="3000" baseline="0">
                <a:solidFill>
                  <a:schemeClr val="tx1"/>
                </a:solidFill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baseline="0"/>
            </a:lvl2pPr>
            <a:lvl3pPr>
              <a:lnSpc>
                <a:spcPct val="90000"/>
              </a:lnSpc>
              <a:spcBef>
                <a:spcPts val="800"/>
              </a:spcBef>
              <a:defRPr sz="2400"/>
            </a:lvl3pPr>
            <a:lvl4pPr>
              <a:lnSpc>
                <a:spcPct val="90000"/>
              </a:lnSpc>
              <a:spcBef>
                <a:spcPts val="800"/>
              </a:spcBef>
              <a:defRPr sz="2200"/>
            </a:lvl4pPr>
            <a:lvl5pPr>
              <a:lnSpc>
                <a:spcPct val="90000"/>
              </a:lnSpc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/>
              <a:t>Click to edit Master text styles and more text and more text</a:t>
            </a:r>
          </a:p>
          <a:p>
            <a:pPr lvl="1"/>
            <a:r>
              <a:rPr lang="en-US" dirty="0"/>
              <a:t>Second level test test test test test test test test test test test test test test test test test test 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0"/>
            <a:r>
              <a:rPr lang="en-US" dirty="0"/>
              <a:t>Second main line</a:t>
            </a:r>
          </a:p>
          <a:p>
            <a:pPr lvl="1"/>
            <a:r>
              <a:rPr lang="en-US" dirty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10/30/22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16215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5649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6F9FE-3308-7D4E-8B46-F9836AC42425}" type="datetime1">
              <a:rPr lang="en-US" smtClean="0"/>
              <a:t>10/30/22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6F9FE-3308-7D4E-8B46-F9836AC42425}" type="datetime1">
              <a:rPr lang="en-US" smtClean="0"/>
              <a:t>10/30/22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6C878-1A61-1D40-8C94-88B875F76C97}" type="datetime1">
              <a:rPr lang="en-US" smtClean="0"/>
              <a:t>10/30/22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7AF70-5002-B24C-BAA9-0C2EC79E2C37}" type="datetime1">
              <a:rPr lang="en-US" smtClean="0"/>
              <a:t>10/30/22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44EB9-203A-2649-A5DC-C807C557D821}" type="datetime1">
              <a:rPr lang="en-US" smtClean="0"/>
              <a:t>10/30/22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68DF-4358-664B-A04B-7A4BE79C5464}" type="datetime1">
              <a:rPr lang="en-US" smtClean="0"/>
              <a:t>10/30/22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0B6B8-460D-9A45-A983-067DAFC8AE2B}" type="datetime1">
              <a:rPr lang="en-US" smtClean="0"/>
              <a:t>10/30/22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AB581CF-9A74-854B-A279-C8C42F61C879}" type="datetime1">
              <a:rPr lang="en-US" smtClean="0"/>
              <a:pPr>
                <a:defRPr/>
              </a:pPr>
              <a:t>10/30/22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4800" dirty="0"/>
              <a:t>Consensus and </a:t>
            </a:r>
            <a:r>
              <a:rPr lang="en-US" sz="4800" dirty="0" err="1"/>
              <a:t>Paxos</a:t>
            </a:r>
            <a:endParaRPr lang="en-US" sz="4800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4B517CD-38E3-D94D-9437-C70C211F1BB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1000" y="4495800"/>
            <a:ext cx="8382000" cy="1752600"/>
          </a:xfrm>
        </p:spPr>
        <p:txBody>
          <a:bodyPr>
            <a:normAutofit/>
          </a:bodyPr>
          <a:lstStyle/>
          <a:p>
            <a:r>
              <a:rPr lang="en-US" dirty="0"/>
              <a:t>CS 240: Computing Systems and Concurrency</a:t>
            </a:r>
          </a:p>
          <a:p>
            <a:r>
              <a:rPr lang="en-US" dirty="0"/>
              <a:t>Lecture 12</a:t>
            </a:r>
          </a:p>
          <a:p>
            <a:endParaRPr lang="en-US" dirty="0"/>
          </a:p>
          <a:p>
            <a:r>
              <a:rPr lang="en-US" dirty="0"/>
              <a:t>Marco Canini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Roles of a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196" y="1843547"/>
            <a:ext cx="8565204" cy="4613997"/>
          </a:xfrm>
        </p:spPr>
        <p:txBody>
          <a:bodyPr>
            <a:normAutofit/>
          </a:bodyPr>
          <a:lstStyle/>
          <a:p>
            <a:r>
              <a:rPr lang="en-US" sz="2800" dirty="0"/>
              <a:t>Three conceptual roles</a:t>
            </a:r>
          </a:p>
          <a:p>
            <a:pPr lvl="1"/>
            <a:r>
              <a:rPr lang="en-US" sz="2400" dirty="0">
                <a:solidFill>
                  <a:schemeClr val="accent6"/>
                </a:solidFill>
              </a:rPr>
              <a:t>Proposers</a:t>
            </a:r>
            <a:r>
              <a:rPr lang="en-US" sz="2400" dirty="0"/>
              <a:t> propose values</a:t>
            </a:r>
          </a:p>
          <a:p>
            <a:pPr lvl="1"/>
            <a:r>
              <a:rPr lang="en-US" sz="2400" dirty="0">
                <a:solidFill>
                  <a:schemeClr val="accent6"/>
                </a:solidFill>
              </a:rPr>
              <a:t>Acceptors</a:t>
            </a:r>
            <a:r>
              <a:rPr lang="en-US" sz="2400" dirty="0"/>
              <a:t> accept values, where chosen if majority accept</a:t>
            </a:r>
          </a:p>
          <a:p>
            <a:pPr lvl="1"/>
            <a:r>
              <a:rPr lang="en-US" sz="2400" dirty="0">
                <a:solidFill>
                  <a:schemeClr val="accent6"/>
                </a:solidFill>
                <a:sym typeface="Wingdings"/>
              </a:rPr>
              <a:t>Learners</a:t>
            </a:r>
            <a:r>
              <a:rPr lang="en-US" sz="2400" dirty="0">
                <a:sym typeface="Wingdings"/>
              </a:rPr>
              <a:t> learn the outcome (chosen value)</a:t>
            </a:r>
          </a:p>
          <a:p>
            <a:endParaRPr lang="en-US" sz="2800" dirty="0">
              <a:sym typeface="Wingdings"/>
            </a:endParaRPr>
          </a:p>
          <a:p>
            <a:r>
              <a:rPr lang="en-US" sz="2800" dirty="0">
                <a:sym typeface="Wingdings"/>
              </a:rPr>
              <a:t>In reality, a process can play any/all roles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C89C21-81C6-1849-AF7F-456E69B3BB35}" type="slidenum">
              <a:rPr lang="en-US" smtClean="0"/>
              <a:pPr>
                <a:defRPr/>
              </a:pPr>
              <a:t>10</a:t>
            </a:fld>
            <a:endParaRPr lang="en-US" b="0">
              <a:solidFill>
                <a:srgbClr val="FBBA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095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Strawman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196" y="1843547"/>
            <a:ext cx="8565204" cy="5014453"/>
          </a:xfrm>
        </p:spPr>
        <p:txBody>
          <a:bodyPr>
            <a:normAutofit/>
          </a:bodyPr>
          <a:lstStyle/>
          <a:p>
            <a:r>
              <a:rPr lang="en-US" sz="2800" dirty="0"/>
              <a:t>3 proposers, 1 acceptor</a:t>
            </a:r>
          </a:p>
          <a:p>
            <a:pPr lvl="1"/>
            <a:r>
              <a:rPr lang="en-US" sz="2400" dirty="0">
                <a:sym typeface="Wingdings"/>
              </a:rPr>
              <a:t>Acceptor accepts first value received</a:t>
            </a:r>
          </a:p>
          <a:p>
            <a:pPr lvl="1"/>
            <a:r>
              <a:rPr lang="en-US" sz="2400" dirty="0">
                <a:solidFill>
                  <a:schemeClr val="accent6"/>
                </a:solidFill>
                <a:sym typeface="Wingdings"/>
              </a:rPr>
              <a:t>No liveness on failure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sym typeface="Wingdings"/>
              </a:rPr>
              <a:t>3 proposers (distinct proposals), 3 acceptors</a:t>
            </a:r>
          </a:p>
          <a:p>
            <a:pPr lvl="1"/>
            <a:r>
              <a:rPr lang="en-US" sz="2400" dirty="0">
                <a:sym typeface="Wingdings"/>
              </a:rPr>
              <a:t>Accept first value received, acceptors choose common value known by majority</a:t>
            </a:r>
          </a:p>
          <a:p>
            <a:pPr lvl="1"/>
            <a:r>
              <a:rPr lang="en-US" sz="2400" dirty="0">
                <a:solidFill>
                  <a:schemeClr val="accent6"/>
                </a:solidFill>
                <a:sym typeface="Wingdings"/>
              </a:rPr>
              <a:t>But no such majority is guaranteed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C89C21-81C6-1849-AF7F-456E69B3BB35}" type="slidenum">
              <a:rPr lang="en-US" smtClean="0"/>
              <a:pPr>
                <a:defRPr/>
              </a:pPr>
              <a:t>11</a:t>
            </a:fld>
            <a:endParaRPr lang="en-US" b="0">
              <a:solidFill>
                <a:srgbClr val="FBBA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987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196" y="1449421"/>
            <a:ext cx="8793804" cy="5008124"/>
          </a:xfrm>
        </p:spPr>
        <p:txBody>
          <a:bodyPr>
            <a:normAutofit/>
          </a:bodyPr>
          <a:lstStyle/>
          <a:p>
            <a:r>
              <a:rPr lang="en-US" sz="2800" dirty="0"/>
              <a:t>Each acceptor accepts </a:t>
            </a:r>
            <a:r>
              <a:rPr lang="en-US" sz="2800" b="1" dirty="0">
                <a:solidFill>
                  <a:schemeClr val="accent6"/>
                </a:solidFill>
              </a:rPr>
              <a:t>multiple proposals</a:t>
            </a:r>
          </a:p>
          <a:p>
            <a:pPr lvl="1"/>
            <a:r>
              <a:rPr lang="en-US" sz="2400" dirty="0"/>
              <a:t>Hopefully one of multiple accepted proposals will have a majority vote (and we determine that)</a:t>
            </a:r>
          </a:p>
          <a:p>
            <a:pPr lvl="1"/>
            <a:r>
              <a:rPr lang="en-US" sz="2400" dirty="0"/>
              <a:t>If not, rinse and repeat (more on this)</a:t>
            </a:r>
          </a:p>
          <a:p>
            <a:r>
              <a:rPr lang="en-US" sz="2800" dirty="0"/>
              <a:t>How do we select among multiple proposals?</a:t>
            </a:r>
          </a:p>
          <a:p>
            <a:pPr lvl="1"/>
            <a:r>
              <a:rPr lang="en-US" sz="2400" dirty="0"/>
              <a:t>Ordering: proposal is tuple </a:t>
            </a:r>
            <a:r>
              <a:rPr lang="en-US" sz="2400" b="1" dirty="0">
                <a:solidFill>
                  <a:schemeClr val="accent6"/>
                </a:solidFill>
              </a:rPr>
              <a:t>(proposal #, value) = (n, v)</a:t>
            </a:r>
          </a:p>
          <a:p>
            <a:pPr lvl="1"/>
            <a:r>
              <a:rPr lang="en-US" sz="2400" dirty="0"/>
              <a:t>Proposal # strictly increasing, globally unique</a:t>
            </a:r>
          </a:p>
          <a:p>
            <a:pPr lvl="1"/>
            <a:r>
              <a:rPr lang="en-US" sz="2400" dirty="0"/>
              <a:t>Globally unique?</a:t>
            </a:r>
          </a:p>
          <a:p>
            <a:pPr lvl="2"/>
            <a:r>
              <a:rPr lang="en-US" sz="2000" dirty="0"/>
              <a:t>Trick: set low-order bits to proposer’s ID</a:t>
            </a:r>
          </a:p>
          <a:p>
            <a:pPr lvl="1"/>
            <a:endParaRPr lang="en-US" sz="2400" dirty="0"/>
          </a:p>
          <a:p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C89C21-81C6-1849-AF7F-456E69B3BB35}" type="slidenum">
              <a:rPr lang="en-US" smtClean="0"/>
              <a:pPr>
                <a:defRPr/>
              </a:pPr>
              <a:t>12</a:t>
            </a:fld>
            <a:endParaRPr lang="en-US" b="0">
              <a:solidFill>
                <a:srgbClr val="FBBA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833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Paxos</a:t>
            </a:r>
            <a:r>
              <a:rPr lang="en-US" dirty="0"/>
              <a:t> Protocol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196" y="1449421"/>
            <a:ext cx="8793804" cy="5008124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accent6"/>
                </a:solidFill>
              </a:rPr>
              <a:t>Proposers: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Choose a proposal number 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Ask acceptors if any accepted proposals with </a:t>
            </a:r>
            <a:r>
              <a:rPr lang="en-US" sz="2600" dirty="0" err="1"/>
              <a:t>n</a:t>
            </a:r>
            <a:r>
              <a:rPr lang="en-US" sz="2600" baseline="-25000" dirty="0" err="1"/>
              <a:t>a</a:t>
            </a:r>
            <a:r>
              <a:rPr lang="en-US" sz="2600" dirty="0"/>
              <a:t> &lt; 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If existing proposal </a:t>
            </a:r>
            <a:r>
              <a:rPr lang="en-US" sz="2600" dirty="0" err="1"/>
              <a:t>v</a:t>
            </a:r>
            <a:r>
              <a:rPr lang="en-US" sz="2600" baseline="-25000" dirty="0" err="1"/>
              <a:t>a</a:t>
            </a:r>
            <a:r>
              <a:rPr lang="en-US" sz="2600" dirty="0"/>
              <a:t> returned, propose same value (n, </a:t>
            </a:r>
            <a:r>
              <a:rPr lang="en-US" sz="2600" dirty="0" err="1"/>
              <a:t>v</a:t>
            </a:r>
            <a:r>
              <a:rPr lang="en-US" sz="2600" baseline="-25000" dirty="0" err="1"/>
              <a:t>a</a:t>
            </a:r>
            <a:r>
              <a:rPr lang="en-US" sz="2600" dirty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Otherwise, propose own value (n, v)</a:t>
            </a:r>
          </a:p>
          <a:p>
            <a:pPr marL="457200" lvl="1" indent="0">
              <a:buNone/>
            </a:pPr>
            <a:r>
              <a:rPr lang="en-US" dirty="0"/>
              <a:t>Note </a:t>
            </a:r>
            <a:r>
              <a:rPr lang="en-US" dirty="0">
                <a:solidFill>
                  <a:schemeClr val="accent6"/>
                </a:solidFill>
              </a:rPr>
              <a:t>altruism</a:t>
            </a:r>
            <a:r>
              <a:rPr lang="en-US" dirty="0"/>
              <a:t>: goal is to reach consensus, not “win”</a:t>
            </a:r>
          </a:p>
          <a:p>
            <a:r>
              <a:rPr lang="en-US" dirty="0">
                <a:solidFill>
                  <a:schemeClr val="accent6"/>
                </a:solidFill>
              </a:rPr>
              <a:t>Acceptors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try to accept value with highest proposal n</a:t>
            </a:r>
          </a:p>
          <a:p>
            <a:r>
              <a:rPr lang="en-US" dirty="0">
                <a:solidFill>
                  <a:schemeClr val="accent6"/>
                </a:solidFill>
              </a:rPr>
              <a:t>Learners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are passive and wait for the outcome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C89C21-81C6-1849-AF7F-456E69B3BB35}" type="slidenum">
              <a:rPr lang="en-US" smtClean="0"/>
              <a:pPr>
                <a:defRPr/>
              </a:pPr>
              <a:t>13</a:t>
            </a:fld>
            <a:endParaRPr lang="en-US" b="0">
              <a:solidFill>
                <a:srgbClr val="FBBA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833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err="1"/>
              <a:t>Paxos</a:t>
            </a:r>
            <a:r>
              <a:rPr lang="en-US" dirty="0"/>
              <a:t> Phase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800" dirty="0">
                <a:solidFill>
                  <a:schemeClr val="accent6"/>
                </a:solidFill>
              </a:rPr>
              <a:t>Proposer: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400" dirty="0"/>
              <a:t>Choose proposal number n, send &lt;prepare, n&gt; to acceptors</a:t>
            </a:r>
          </a:p>
          <a:p>
            <a:pPr>
              <a:spcBef>
                <a:spcPts val="1600"/>
              </a:spcBef>
              <a:spcAft>
                <a:spcPts val="400"/>
              </a:spcAft>
            </a:pPr>
            <a:r>
              <a:rPr lang="en-US" sz="2800" dirty="0">
                <a:solidFill>
                  <a:schemeClr val="accent6"/>
                </a:solidFill>
              </a:rPr>
              <a:t>Acceptors:</a:t>
            </a: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2400" dirty="0"/>
              <a:t>If n &gt; </a:t>
            </a:r>
            <a:r>
              <a:rPr lang="en-US" sz="2400" dirty="0" err="1"/>
              <a:t>n</a:t>
            </a:r>
            <a:r>
              <a:rPr lang="en-US" sz="2400" baseline="-25000" dirty="0" err="1"/>
              <a:t>h</a:t>
            </a:r>
            <a:endParaRPr lang="en-US" sz="2400" baseline="-25000" dirty="0"/>
          </a:p>
          <a:p>
            <a:pPr lvl="2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dirty="0" err="1"/>
              <a:t>n</a:t>
            </a:r>
            <a:r>
              <a:rPr lang="en-US" baseline="-25000" dirty="0" err="1"/>
              <a:t>h</a:t>
            </a:r>
            <a:r>
              <a:rPr lang="en-US" dirty="0"/>
              <a:t> = n     </a:t>
            </a:r>
            <a:r>
              <a:rPr lang="en-US" sz="2200" dirty="0">
                <a:solidFill>
                  <a:srgbClr val="FF0000"/>
                </a:solidFill>
              </a:rPr>
              <a:t>← promise not to accept any new proposals n’ &lt; n</a:t>
            </a:r>
          </a:p>
          <a:p>
            <a:pPr lvl="2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dirty="0"/>
              <a:t>If no prior proposal accepted</a:t>
            </a:r>
            <a:endParaRPr lang="en-US" sz="2400" baseline="-25000" dirty="0"/>
          </a:p>
          <a:p>
            <a:pPr lvl="3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dirty="0"/>
              <a:t>Reply &lt; promise, n, </a:t>
            </a:r>
            <a:r>
              <a:rPr lang="en-US" dirty="0" err="1"/>
              <a:t>Ø</a:t>
            </a:r>
            <a:r>
              <a:rPr lang="en-US" dirty="0"/>
              <a:t> &gt;</a:t>
            </a:r>
          </a:p>
          <a:p>
            <a:pPr lvl="2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dirty="0"/>
              <a:t>Else </a:t>
            </a:r>
          </a:p>
          <a:p>
            <a:pPr lvl="3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dirty="0"/>
              <a:t>Reply &lt; promise, n, (</a:t>
            </a:r>
            <a:r>
              <a:rPr lang="en-US" dirty="0" err="1"/>
              <a:t>n</a:t>
            </a:r>
            <a:r>
              <a:rPr lang="en-US" baseline="-25000" dirty="0" err="1"/>
              <a:t>a</a:t>
            </a:r>
            <a:r>
              <a:rPr lang="en-US" baseline="-25000" dirty="0"/>
              <a:t> , </a:t>
            </a:r>
            <a:r>
              <a:rPr lang="en-US" dirty="0" err="1"/>
              <a:t>v</a:t>
            </a:r>
            <a:r>
              <a:rPr lang="en-US" baseline="-25000" dirty="0" err="1"/>
              <a:t>a</a:t>
            </a:r>
            <a:r>
              <a:rPr lang="en-US" dirty="0"/>
              <a:t>)  &gt;</a:t>
            </a: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2400" dirty="0"/>
              <a:t>Else</a:t>
            </a:r>
          </a:p>
          <a:p>
            <a:pPr lvl="2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dirty="0"/>
              <a:t>Reply &lt; prepare-failed &gt;</a:t>
            </a:r>
          </a:p>
          <a:p>
            <a:pPr lvl="2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C89C21-81C6-1849-AF7F-456E69B3BB35}" type="slidenum">
              <a:rPr lang="en-US" smtClean="0"/>
              <a:pPr>
                <a:defRPr/>
              </a:pPr>
              <a:t>14</a:t>
            </a:fld>
            <a:endParaRPr lang="en-US" b="0">
              <a:solidFill>
                <a:srgbClr val="FBBA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853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Paxos</a:t>
            </a:r>
            <a:r>
              <a:rPr lang="en-US" dirty="0"/>
              <a:t> Phase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chemeClr val="accent6"/>
                </a:solidFill>
              </a:rPr>
              <a:t>Proposer:</a:t>
            </a:r>
          </a:p>
          <a:p>
            <a:pPr lvl="1"/>
            <a:r>
              <a:rPr lang="en-US" sz="2400" dirty="0"/>
              <a:t>If receive promise from </a:t>
            </a:r>
            <a:r>
              <a:rPr lang="en-US" sz="2400" dirty="0">
                <a:solidFill>
                  <a:schemeClr val="accent6"/>
                </a:solidFill>
              </a:rPr>
              <a:t>majority</a:t>
            </a:r>
            <a:r>
              <a:rPr lang="en-US" sz="2400" dirty="0"/>
              <a:t> of acceptors, </a:t>
            </a:r>
          </a:p>
          <a:p>
            <a:pPr lvl="2">
              <a:spcAft>
                <a:spcPts val="400"/>
              </a:spcAft>
            </a:pPr>
            <a:r>
              <a:rPr lang="en-US" dirty="0"/>
              <a:t>Determine </a:t>
            </a:r>
            <a:r>
              <a:rPr lang="en-US" dirty="0" err="1"/>
              <a:t>v</a:t>
            </a:r>
            <a:r>
              <a:rPr lang="en-US" baseline="-25000" dirty="0" err="1"/>
              <a:t>a</a:t>
            </a:r>
            <a:r>
              <a:rPr lang="en-US" dirty="0"/>
              <a:t> returned with highest </a:t>
            </a:r>
            <a:r>
              <a:rPr lang="en-US" dirty="0" err="1"/>
              <a:t>n</a:t>
            </a:r>
            <a:r>
              <a:rPr lang="en-US" baseline="-25000" dirty="0" err="1"/>
              <a:t>a</a:t>
            </a:r>
            <a:r>
              <a:rPr lang="en-US" dirty="0"/>
              <a:t>, if exists</a:t>
            </a:r>
          </a:p>
          <a:p>
            <a:pPr lvl="2">
              <a:spcAft>
                <a:spcPts val="400"/>
              </a:spcAft>
            </a:pPr>
            <a:r>
              <a:rPr lang="en-US" dirty="0"/>
              <a:t>Send  &lt;accept, (n, </a:t>
            </a:r>
            <a:r>
              <a:rPr lang="en-US" dirty="0" err="1"/>
              <a:t>v</a:t>
            </a:r>
            <a:r>
              <a:rPr lang="en-US" baseline="-25000" dirty="0" err="1"/>
              <a:t>a</a:t>
            </a:r>
            <a:r>
              <a:rPr lang="en-US" dirty="0"/>
              <a:t> || v)&gt;  to acceptors</a:t>
            </a:r>
          </a:p>
          <a:p>
            <a:r>
              <a:rPr lang="en-US" sz="2800" dirty="0">
                <a:solidFill>
                  <a:schemeClr val="accent6"/>
                </a:solidFill>
              </a:rPr>
              <a:t>Acceptors:</a:t>
            </a:r>
          </a:p>
          <a:p>
            <a:pPr lvl="1"/>
            <a:r>
              <a:rPr lang="en-US" sz="2400" dirty="0"/>
              <a:t>Upon receiving &lt;accept, (n, v)&gt;,  if n ≥ </a:t>
            </a:r>
            <a:r>
              <a:rPr lang="en-US" sz="2400" dirty="0" err="1"/>
              <a:t>n</a:t>
            </a:r>
            <a:r>
              <a:rPr lang="en-US" sz="2400" baseline="-25000" dirty="0" err="1"/>
              <a:t>h</a:t>
            </a:r>
            <a:r>
              <a:rPr lang="en-US" sz="2400" dirty="0"/>
              <a:t>,</a:t>
            </a:r>
          </a:p>
          <a:p>
            <a:pPr lvl="2"/>
            <a:r>
              <a:rPr lang="en-US" dirty="0"/>
              <a:t>Accept proposal and notify learner(s)</a:t>
            </a:r>
          </a:p>
          <a:p>
            <a:pPr marL="1371600" lvl="3" indent="0">
              <a:buNone/>
            </a:pPr>
            <a:r>
              <a:rPr lang="en-US" sz="2400" dirty="0" err="1"/>
              <a:t>n</a:t>
            </a:r>
            <a:r>
              <a:rPr lang="en-US" sz="2400" baseline="-25000" dirty="0" err="1"/>
              <a:t>a</a:t>
            </a:r>
            <a:r>
              <a:rPr lang="en-US" sz="2400" dirty="0"/>
              <a:t> = </a:t>
            </a:r>
            <a:r>
              <a:rPr lang="en-US" sz="2400" dirty="0" err="1"/>
              <a:t>n</a:t>
            </a:r>
            <a:r>
              <a:rPr lang="en-US" sz="2400" baseline="-25000" dirty="0" err="1"/>
              <a:t>h</a:t>
            </a:r>
            <a:r>
              <a:rPr lang="en-US" sz="2400" dirty="0"/>
              <a:t> = n</a:t>
            </a:r>
          </a:p>
          <a:p>
            <a:pPr marL="1371600" lvl="3" indent="0">
              <a:buNone/>
            </a:pPr>
            <a:r>
              <a:rPr lang="en-US" sz="2400" dirty="0" err="1"/>
              <a:t>v</a:t>
            </a:r>
            <a:r>
              <a:rPr lang="en-US" sz="2400" baseline="-25000" dirty="0" err="1"/>
              <a:t>a</a:t>
            </a:r>
            <a:r>
              <a:rPr lang="en-US" sz="2400" dirty="0"/>
              <a:t> = 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C89C21-81C6-1849-AF7F-456E69B3BB35}" type="slidenum">
              <a:rPr lang="en-US" smtClean="0"/>
              <a:pPr>
                <a:defRPr/>
              </a:pPr>
              <a:t>15</a:t>
            </a:fld>
            <a:endParaRPr lang="en-US" b="0">
              <a:solidFill>
                <a:srgbClr val="FBBA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011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Paxos</a:t>
            </a:r>
            <a:r>
              <a:rPr lang="en-US" dirty="0"/>
              <a:t> Phase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accent6"/>
                </a:solidFill>
              </a:rPr>
              <a:t>Learners</a:t>
            </a:r>
            <a:r>
              <a:rPr lang="en-US" dirty="0"/>
              <a:t> need to know which value chosen</a:t>
            </a:r>
          </a:p>
          <a:p>
            <a:r>
              <a:rPr lang="en-US" dirty="0"/>
              <a:t>Approach #1</a:t>
            </a:r>
          </a:p>
          <a:p>
            <a:pPr lvl="1"/>
            <a:r>
              <a:rPr lang="en-US" dirty="0"/>
              <a:t>Each acceptor notifies all learners</a:t>
            </a:r>
          </a:p>
          <a:p>
            <a:pPr lvl="1"/>
            <a:r>
              <a:rPr lang="en-US" dirty="0"/>
              <a:t>More expensive</a:t>
            </a:r>
          </a:p>
          <a:p>
            <a:r>
              <a:rPr lang="en-US" dirty="0"/>
              <a:t>Approach #2</a:t>
            </a:r>
          </a:p>
          <a:p>
            <a:pPr lvl="1"/>
            <a:r>
              <a:rPr lang="en-US" dirty="0"/>
              <a:t>Elect a “distinguished learner”</a:t>
            </a:r>
          </a:p>
          <a:p>
            <a:pPr lvl="1"/>
            <a:r>
              <a:rPr lang="en-US" dirty="0"/>
              <a:t>Acceptors notify elected learner, which informs others</a:t>
            </a:r>
          </a:p>
          <a:p>
            <a:pPr lvl="1"/>
            <a:r>
              <a:rPr lang="en-US" dirty="0"/>
              <a:t>Failure-prone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C89C21-81C6-1849-AF7F-456E69B3BB35}" type="slidenum">
              <a:rPr lang="en-US" smtClean="0"/>
              <a:pPr>
                <a:defRPr/>
              </a:pPr>
              <a:t>16</a:t>
            </a:fld>
            <a:endParaRPr lang="en-US" b="0">
              <a:solidFill>
                <a:srgbClr val="FBBA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965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Paxos</a:t>
            </a:r>
            <a:r>
              <a:rPr lang="en-US" dirty="0"/>
              <a:t>:  Well-behaved Run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5331067" y="2055952"/>
            <a:ext cx="2427268" cy="3235820"/>
            <a:chOff x="5331067" y="2055952"/>
            <a:chExt cx="2427268" cy="3235820"/>
          </a:xfrm>
        </p:grpSpPr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5331067" y="4891662"/>
              <a:ext cx="2427268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dirty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&lt;accepted, (1 ,v</a:t>
              </a:r>
              <a:r>
                <a:rPr lang="en-US" altLang="en-US" baseline="-25000" dirty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1</a:t>
              </a:r>
              <a:r>
                <a:rPr lang="en-US" altLang="en-US" dirty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)&gt;</a:t>
              </a:r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6023211" y="2436952"/>
              <a:ext cx="990600" cy="1752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6099410" y="2360751"/>
              <a:ext cx="934867" cy="6096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 flipV="1">
              <a:off x="6175611" y="2284552"/>
              <a:ext cx="8229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6099411" y="4646752"/>
              <a:ext cx="1066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 flipV="1">
              <a:off x="6023211" y="2384506"/>
              <a:ext cx="1011067" cy="20336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" name="Oval 17"/>
            <p:cNvSpPr>
              <a:spLocks noChangeArrowheads="1"/>
            </p:cNvSpPr>
            <p:nvPr/>
          </p:nvSpPr>
          <p:spPr bwMode="auto">
            <a:xfrm>
              <a:off x="7222359" y="2055952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en-US" dirty="0">
                  <a:solidFill>
                    <a:srgbClr val="00206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20" name="Oval 18"/>
            <p:cNvSpPr>
              <a:spLocks noChangeArrowheads="1"/>
            </p:cNvSpPr>
            <p:nvPr/>
          </p:nvSpPr>
          <p:spPr bwMode="auto">
            <a:xfrm>
              <a:off x="7222359" y="2817952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en-US">
                  <a:solidFill>
                    <a:srgbClr val="00206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21" name="Oval 19"/>
            <p:cNvSpPr>
              <a:spLocks noChangeArrowheads="1"/>
            </p:cNvSpPr>
            <p:nvPr/>
          </p:nvSpPr>
          <p:spPr bwMode="auto">
            <a:xfrm>
              <a:off x="7222359" y="4341952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en-US">
                  <a:solidFill>
                    <a:srgbClr val="002060"/>
                  </a:solidFill>
                  <a:latin typeface="Arial" charset="0"/>
                </a:rPr>
                <a:t>n</a:t>
              </a:r>
            </a:p>
          </p:txBody>
        </p:sp>
        <p:sp>
          <p:nvSpPr>
            <p:cNvPr id="22" name="Text Box 20"/>
            <p:cNvSpPr txBox="1">
              <a:spLocks noChangeArrowheads="1"/>
            </p:cNvSpPr>
            <p:nvPr/>
          </p:nvSpPr>
          <p:spPr bwMode="auto">
            <a:xfrm>
              <a:off x="7298559" y="3198952"/>
              <a:ext cx="304800" cy="1006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 sz="2000" b="1">
                  <a:solidFill>
                    <a:schemeClr val="folHlink"/>
                  </a:solidFill>
                  <a:latin typeface="Arial" charset="0"/>
                </a:rPr>
                <a:t>.</a:t>
              </a:r>
            </a:p>
            <a:p>
              <a:pPr algn="ctr"/>
              <a:r>
                <a:rPr lang="en-US" altLang="en-US" sz="2000" b="1">
                  <a:solidFill>
                    <a:schemeClr val="folHlink"/>
                  </a:solidFill>
                  <a:latin typeface="Arial" charset="0"/>
                </a:rPr>
                <a:t>.</a:t>
              </a:r>
            </a:p>
            <a:p>
              <a:pPr algn="ctr"/>
              <a:r>
                <a:rPr lang="en-US" altLang="en-US" sz="2000" b="1">
                  <a:solidFill>
                    <a:schemeClr val="folHlink"/>
                  </a:solidFill>
                  <a:latin typeface="Arial" charset="0"/>
                </a:rPr>
                <a:t>.</a:t>
              </a:r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 flipV="1">
              <a:off x="6023211" y="3154842"/>
              <a:ext cx="1139825" cy="14157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5745357" y="53768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endParaRPr lang="en-US" altLang="en-US">
              <a:latin typeface="Times" charset="0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372991" y="2055952"/>
            <a:ext cx="2296584" cy="2743200"/>
            <a:chOff x="372991" y="2055952"/>
            <a:chExt cx="2296584" cy="2743200"/>
          </a:xfrm>
        </p:grpSpPr>
        <p:sp>
          <p:nvSpPr>
            <p:cNvPr id="27" name="Oval 25"/>
            <p:cNvSpPr>
              <a:spLocks noChangeArrowheads="1"/>
            </p:cNvSpPr>
            <p:nvPr/>
          </p:nvSpPr>
          <p:spPr bwMode="auto">
            <a:xfrm>
              <a:off x="840775" y="2055952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en-US" dirty="0">
                  <a:solidFill>
                    <a:srgbClr val="00206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 flipV="1">
              <a:off x="1374175" y="2284552"/>
              <a:ext cx="685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" name="Line 27"/>
            <p:cNvSpPr>
              <a:spLocks noChangeShapeType="1"/>
            </p:cNvSpPr>
            <p:nvPr/>
          </p:nvSpPr>
          <p:spPr bwMode="auto">
            <a:xfrm>
              <a:off x="1297975" y="2436952"/>
              <a:ext cx="762000" cy="457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auto">
            <a:xfrm>
              <a:off x="2212375" y="2055952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en-US">
                  <a:solidFill>
                    <a:srgbClr val="00206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auto">
            <a:xfrm>
              <a:off x="2212375" y="2817952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en-US" dirty="0">
                  <a:solidFill>
                    <a:srgbClr val="00206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2" name="Oval 30"/>
            <p:cNvSpPr>
              <a:spLocks noChangeArrowheads="1"/>
            </p:cNvSpPr>
            <p:nvPr/>
          </p:nvSpPr>
          <p:spPr bwMode="auto">
            <a:xfrm>
              <a:off x="2212375" y="4341952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en-US" dirty="0">
                  <a:solidFill>
                    <a:srgbClr val="002060"/>
                  </a:solidFill>
                  <a:latin typeface="Arial" charset="0"/>
                </a:rPr>
                <a:t>n</a:t>
              </a:r>
            </a:p>
          </p:txBody>
        </p:sp>
        <p:sp>
          <p:nvSpPr>
            <p:cNvPr id="33" name="Line 31"/>
            <p:cNvSpPr>
              <a:spLocks noChangeShapeType="1"/>
            </p:cNvSpPr>
            <p:nvPr/>
          </p:nvSpPr>
          <p:spPr bwMode="auto">
            <a:xfrm>
              <a:off x="1221775" y="2513152"/>
              <a:ext cx="990600" cy="1752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" name="Text Box 32"/>
            <p:cNvSpPr txBox="1">
              <a:spLocks noChangeArrowheads="1"/>
            </p:cNvSpPr>
            <p:nvPr/>
          </p:nvSpPr>
          <p:spPr bwMode="auto">
            <a:xfrm>
              <a:off x="2288575" y="3198952"/>
              <a:ext cx="304800" cy="1006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 sz="2000" b="1">
                  <a:solidFill>
                    <a:schemeClr val="folHlink"/>
                  </a:solidFill>
                  <a:latin typeface="Arial" charset="0"/>
                </a:rPr>
                <a:t>.</a:t>
              </a:r>
            </a:p>
            <a:p>
              <a:pPr algn="ctr"/>
              <a:r>
                <a:rPr lang="en-US" altLang="en-US" sz="2000" b="1">
                  <a:solidFill>
                    <a:schemeClr val="folHlink"/>
                  </a:solidFill>
                  <a:latin typeface="Arial" charset="0"/>
                </a:rPr>
                <a:t>.</a:t>
              </a:r>
            </a:p>
            <a:p>
              <a:pPr algn="ctr"/>
              <a:r>
                <a:rPr lang="en-US" altLang="en-US" sz="2000" b="1">
                  <a:solidFill>
                    <a:schemeClr val="folHlink"/>
                  </a:solidFill>
                  <a:latin typeface="Arial" charset="0"/>
                </a:rPr>
                <a:t>.</a:t>
              </a:r>
            </a:p>
          </p:txBody>
        </p:sp>
        <p:sp>
          <p:nvSpPr>
            <p:cNvPr id="35" name="Text Box 33"/>
            <p:cNvSpPr txBox="1">
              <a:spLocks noChangeArrowheads="1"/>
            </p:cNvSpPr>
            <p:nvPr/>
          </p:nvSpPr>
          <p:spPr bwMode="auto">
            <a:xfrm>
              <a:off x="372991" y="4054989"/>
              <a:ext cx="1707519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dirty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&lt;prepare, 1&gt;</a:t>
              </a:r>
              <a:endParaRPr lang="en-US" altLang="en-US" i="1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745775" y="2055952"/>
            <a:ext cx="1895320" cy="2404974"/>
            <a:chOff x="2745775" y="2055952"/>
            <a:chExt cx="1895320" cy="2404974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3864712" y="2055952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en-US" dirty="0">
                  <a:solidFill>
                    <a:srgbClr val="00206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6" name="Line 34"/>
            <p:cNvSpPr>
              <a:spLocks noChangeShapeType="1"/>
            </p:cNvSpPr>
            <p:nvPr/>
          </p:nvSpPr>
          <p:spPr bwMode="auto">
            <a:xfrm flipV="1">
              <a:off x="2745775" y="2669561"/>
              <a:ext cx="1188866" cy="16764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" name="Line 35"/>
            <p:cNvSpPr>
              <a:spLocks noChangeShapeType="1"/>
            </p:cNvSpPr>
            <p:nvPr/>
          </p:nvSpPr>
          <p:spPr bwMode="auto">
            <a:xfrm flipV="1">
              <a:off x="2773849" y="2513152"/>
              <a:ext cx="990600" cy="53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" name="Line 36"/>
            <p:cNvSpPr>
              <a:spLocks noChangeShapeType="1"/>
            </p:cNvSpPr>
            <p:nvPr/>
          </p:nvSpPr>
          <p:spPr bwMode="auto">
            <a:xfrm flipV="1">
              <a:off x="2745775" y="2284552"/>
              <a:ext cx="1066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9" name="Text Box 37"/>
            <p:cNvSpPr txBox="1">
              <a:spLocks noChangeArrowheads="1"/>
            </p:cNvSpPr>
            <p:nvPr/>
          </p:nvSpPr>
          <p:spPr bwMode="auto">
            <a:xfrm>
              <a:off x="2877471" y="4060816"/>
              <a:ext cx="1763624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dirty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&lt;promise, 1&gt;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3795853" y="2055952"/>
            <a:ext cx="2151158" cy="2743200"/>
            <a:chOff x="3795853" y="2055952"/>
            <a:chExt cx="2151158" cy="2743200"/>
          </a:xfrm>
        </p:grpSpPr>
        <p:sp>
          <p:nvSpPr>
            <p:cNvPr id="6" name="Line 4"/>
            <p:cNvSpPr>
              <a:spLocks noChangeShapeType="1"/>
            </p:cNvSpPr>
            <p:nvPr/>
          </p:nvSpPr>
          <p:spPr bwMode="auto">
            <a:xfrm flipV="1">
              <a:off x="4454260" y="2284552"/>
              <a:ext cx="8350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4374049" y="2360752"/>
              <a:ext cx="987425" cy="53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5489811" y="2055952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en-US" dirty="0">
                  <a:solidFill>
                    <a:srgbClr val="00206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5489811" y="2817952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en-US">
                  <a:solidFill>
                    <a:srgbClr val="00206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auto">
            <a:xfrm>
              <a:off x="5489811" y="4341952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en-US">
                  <a:solidFill>
                    <a:srgbClr val="002060"/>
                  </a:solidFill>
                  <a:latin typeface="Arial" charset="0"/>
                </a:rPr>
                <a:t>n</a:t>
              </a:r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4374049" y="2513152"/>
              <a:ext cx="1139825" cy="1752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5566011" y="3198952"/>
              <a:ext cx="304800" cy="1006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 sz="2000" b="1">
                  <a:solidFill>
                    <a:schemeClr val="folHlink"/>
                  </a:solidFill>
                  <a:latin typeface="Arial" charset="0"/>
                </a:rPr>
                <a:t>.</a:t>
              </a:r>
            </a:p>
            <a:p>
              <a:pPr algn="ctr"/>
              <a:r>
                <a:rPr lang="en-US" altLang="en-US" sz="2000" b="1">
                  <a:solidFill>
                    <a:schemeClr val="folHlink"/>
                  </a:solidFill>
                  <a:latin typeface="Arial" charset="0"/>
                </a:rPr>
                <a:t>.</a:t>
              </a:r>
            </a:p>
            <a:p>
              <a:pPr algn="ctr"/>
              <a:r>
                <a:rPr lang="en-US" altLang="en-US" sz="2000" b="1">
                  <a:solidFill>
                    <a:schemeClr val="folHlink"/>
                  </a:solidFill>
                  <a:latin typeface="Arial" charset="0"/>
                </a:rPr>
                <a:t>.</a:t>
              </a:r>
            </a:p>
          </p:txBody>
        </p:sp>
        <p:sp>
          <p:nvSpPr>
            <p:cNvPr id="41" name="Text Box 39"/>
            <p:cNvSpPr txBox="1">
              <a:spLocks noChangeArrowheads="1"/>
            </p:cNvSpPr>
            <p:nvPr/>
          </p:nvSpPr>
          <p:spPr bwMode="auto">
            <a:xfrm>
              <a:off x="3795853" y="3132146"/>
              <a:ext cx="1287532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dirty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&lt;accept</a:t>
              </a:r>
              <a:r>
                <a:rPr lang="en-US" altLang="en-US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, </a:t>
              </a:r>
            </a:p>
            <a:p>
              <a:pPr algn="ctr"/>
              <a:r>
                <a:rPr lang="en-US" altLang="en-US" dirty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(1,v</a:t>
              </a:r>
              <a:r>
                <a:rPr lang="en-US" altLang="en-US" baseline="-25000" dirty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1</a:t>
              </a:r>
              <a:r>
                <a:rPr lang="en-US" altLang="en-US" dirty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)&gt;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7782997" y="2232415"/>
            <a:ext cx="1464645" cy="2362200"/>
            <a:chOff x="7782997" y="2232415"/>
            <a:chExt cx="1464645" cy="2362200"/>
          </a:xfrm>
        </p:grpSpPr>
        <p:sp>
          <p:nvSpPr>
            <p:cNvPr id="26" name="AutoShape 24"/>
            <p:cNvSpPr>
              <a:spLocks/>
            </p:cNvSpPr>
            <p:nvPr/>
          </p:nvSpPr>
          <p:spPr bwMode="auto">
            <a:xfrm>
              <a:off x="7782997" y="2232415"/>
              <a:ext cx="304800" cy="2362200"/>
            </a:xfrm>
            <a:prstGeom prst="rightBrace">
              <a:avLst>
                <a:gd name="adj1" fmla="val 64583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Text Box 11"/>
            <p:cNvSpPr txBox="1">
              <a:spLocks noChangeArrowheads="1"/>
            </p:cNvSpPr>
            <p:nvPr/>
          </p:nvSpPr>
          <p:spPr bwMode="auto">
            <a:xfrm>
              <a:off x="7815082" y="3106977"/>
              <a:ext cx="1432560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en-US" dirty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decide </a:t>
              </a:r>
            </a:p>
            <a:p>
              <a:pPr algn="ctr"/>
              <a:r>
                <a:rPr lang="en-US" altLang="en-US" dirty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v</a:t>
              </a:r>
              <a:r>
                <a:rPr lang="en-US" altLang="en-US" baseline="-25000" dirty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26565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Intuition:  if proposal with value v decided, then every higher-numbered proposal issued by any proposer has value v.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Paxos</a:t>
            </a:r>
            <a:r>
              <a:rPr lang="en-US" dirty="0"/>
              <a:t> is safe</a:t>
            </a:r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818788" y="3495622"/>
            <a:ext cx="3814010" cy="256242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329810" y="3926904"/>
            <a:ext cx="2590800" cy="189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600" b="0" dirty="0">
                <a:latin typeface="Arial" charset="0"/>
                <a:ea typeface="Arial" charset="0"/>
                <a:cs typeface="Arial" charset="0"/>
              </a:rPr>
              <a:t>Majority of acceptors accept </a:t>
            </a:r>
            <a:r>
              <a:rPr lang="en-US" altLang="en-US" sz="2600" b="0" i="1" dirty="0">
                <a:latin typeface="Arial" charset="0"/>
                <a:ea typeface="Arial" charset="0"/>
                <a:cs typeface="Arial" charset="0"/>
              </a:rPr>
              <a:t>(n, v):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600" b="0" i="1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US" altLang="en-US" sz="2600" b="0" dirty="0">
                <a:latin typeface="Arial" charset="0"/>
                <a:ea typeface="Arial" charset="0"/>
                <a:cs typeface="Arial" charset="0"/>
              </a:rPr>
              <a:t> is decided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3974431" y="3533572"/>
            <a:ext cx="4279232" cy="228615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531894" y="4306496"/>
            <a:ext cx="35052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600" b="0" dirty="0">
                <a:latin typeface="Arial" charset="0"/>
                <a:ea typeface="Arial" charset="0"/>
                <a:cs typeface="Arial" charset="0"/>
              </a:rPr>
              <a:t>Next prepare request with proposal n+1</a:t>
            </a:r>
            <a:endParaRPr lang="en-US" altLang="en-US" sz="2600" b="0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4178968" y="4572299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471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sz="3600" dirty="0"/>
              <a:t>Often, but not always, live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335" y="2131209"/>
            <a:ext cx="2593912" cy="1207120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2200" dirty="0"/>
              <a:t>Completes phase 1 with proposal n0</a:t>
            </a:r>
            <a:endParaRPr lang="en-US" sz="2200" baseline="-25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C89C21-81C6-1849-AF7F-456E69B3BB35}" type="slidenum">
              <a:rPr lang="en-US" smtClean="0"/>
              <a:pPr>
                <a:defRPr/>
              </a:pPr>
              <a:t>19</a:t>
            </a:fld>
            <a:endParaRPr lang="en-US" b="0">
              <a:solidFill>
                <a:srgbClr val="FBBA03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333678" y="2031624"/>
            <a:ext cx="44245" cy="4218039"/>
          </a:xfrm>
          <a:prstGeom prst="straightConnector1">
            <a:avLst/>
          </a:prstGeom>
          <a:ln w="50800">
            <a:prstDash val="solid"/>
            <a:headEnd type="none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890266" y="2031624"/>
            <a:ext cx="44245" cy="4218039"/>
          </a:xfrm>
          <a:prstGeom prst="straightConnector1">
            <a:avLst/>
          </a:prstGeom>
          <a:ln w="50800">
            <a:prstDash val="solid"/>
            <a:headEnd type="none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137808" y="2660204"/>
            <a:ext cx="3622815" cy="118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0" dirty="0"/>
              <a:t>Starts and completes phase 1 with proposal n1 &gt; n0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1406157" y="3469343"/>
            <a:ext cx="2718090" cy="854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2200" b="0" dirty="0"/>
              <a:t>Performs phase 2, acceptors reject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215661" y="4413237"/>
            <a:ext cx="3908586" cy="93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2200" b="0" dirty="0"/>
              <a:t>Restarts and completes phase 1 with proposal n2 &gt; n1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2325850" y="1428728"/>
            <a:ext cx="2593912" cy="587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-1" charset="0"/>
              <a:buNone/>
            </a:pPr>
            <a:r>
              <a:rPr lang="en-US" b="0" dirty="0"/>
              <a:t>Process 0</a:t>
            </a:r>
            <a:endParaRPr lang="en-US" b="0" baseline="-25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4375106" y="1428728"/>
            <a:ext cx="2593912" cy="587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-1" charset="0"/>
              <a:buNone/>
            </a:pPr>
            <a:r>
              <a:rPr lang="en-US" b="0" dirty="0"/>
              <a:t>Process 1</a:t>
            </a:r>
            <a:endParaRPr lang="en-US" b="0" baseline="-25000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5147392" y="5164333"/>
            <a:ext cx="3092245" cy="862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0" dirty="0"/>
              <a:t>Performs phase 2, acceptors reject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2610350" y="6292948"/>
            <a:ext cx="3923301" cy="40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200" b="0" dirty="0"/>
              <a:t>… can go on indefinitely …</a:t>
            </a:r>
          </a:p>
        </p:txBody>
      </p:sp>
    </p:spTree>
    <p:extLst>
      <p:ext uri="{BB962C8B-B14F-4D97-AF65-F5344CB8AC3E}">
        <p14:creationId xmlns:p14="http://schemas.microsoft.com/office/powerpoint/2010/main" val="1986553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  <p:bldP spid="10" grpId="0"/>
      <p:bldP spid="11" grpId="0"/>
      <p:bldP spid="14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71261"/>
            <a:ext cx="8534400" cy="2094292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1200"/>
              </a:spcBef>
            </a:pPr>
            <a:r>
              <a:rPr lang="en-US" spc="-100" dirty="0"/>
              <a:t>Let different replicas assume role of primary over time</a:t>
            </a:r>
          </a:p>
          <a:p>
            <a:pPr>
              <a:spcBef>
                <a:spcPts val="1200"/>
              </a:spcBef>
            </a:pPr>
            <a:r>
              <a:rPr lang="en-US" b="1" spc="-100" dirty="0"/>
              <a:t>How do the nodes agree on view / primary?</a:t>
            </a:r>
          </a:p>
          <a:p>
            <a:pPr>
              <a:spcBef>
                <a:spcPts val="1200"/>
              </a:spcBef>
            </a:pPr>
            <a:r>
              <a:rPr lang="en-US" sz="3200" b="1" dirty="0"/>
              <a:t>What if both backup nodes attempt to become the new primary simultaneously?</a:t>
            </a:r>
            <a:endParaRPr lang="en-US" b="1" spc="-100" dirty="0"/>
          </a:p>
          <a:p>
            <a:pPr>
              <a:spcBef>
                <a:spcPts val="1200"/>
              </a:spcBef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 the use of Views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1227692" y="3619557"/>
            <a:ext cx="7047274" cy="3040005"/>
            <a:chOff x="939172" y="3759026"/>
            <a:chExt cx="7047274" cy="3040005"/>
          </a:xfrm>
        </p:grpSpPr>
        <p:grpSp>
          <p:nvGrpSpPr>
            <p:cNvPr id="6" name="Group 5"/>
            <p:cNvGrpSpPr/>
            <p:nvPr/>
          </p:nvGrpSpPr>
          <p:grpSpPr>
            <a:xfrm>
              <a:off x="1545322" y="3759026"/>
              <a:ext cx="2379322" cy="963372"/>
              <a:chOff x="337914" y="3576828"/>
              <a:chExt cx="7162800" cy="2900172"/>
            </a:xfrm>
          </p:grpSpPr>
          <p:sp>
            <p:nvSpPr>
              <p:cNvPr id="7" name="Rounded Rectangle 6"/>
              <p:cNvSpPr/>
              <p:nvPr/>
            </p:nvSpPr>
            <p:spPr>
              <a:xfrm>
                <a:off x="337914" y="4572000"/>
                <a:ext cx="2286000" cy="1905000"/>
              </a:xfrm>
              <a:prstGeom prst="roundRect">
                <a:avLst>
                  <a:gd name="adj" fmla="val 11074"/>
                </a:avLst>
              </a:prstGeom>
              <a:solidFill>
                <a:srgbClr val="E3EAF9"/>
              </a:solidFill>
              <a:ln>
                <a:solidFill>
                  <a:srgbClr val="4974CB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642714" y="6096000"/>
                <a:ext cx="1524000" cy="228600"/>
                <a:chOff x="1828800" y="3733800"/>
                <a:chExt cx="1524000" cy="228600"/>
              </a:xfrm>
            </p:grpSpPr>
            <p:sp>
              <p:nvSpPr>
                <p:cNvPr id="83" name="Rectangle 82"/>
                <p:cNvSpPr/>
                <p:nvPr/>
              </p:nvSpPr>
              <p:spPr>
                <a:xfrm>
                  <a:off x="1828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84" name="Rectangle 83"/>
                <p:cNvSpPr/>
                <p:nvPr/>
              </p:nvSpPr>
              <p:spPr>
                <a:xfrm>
                  <a:off x="2209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2590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971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9" name="Group 8"/>
              <p:cNvGrpSpPr/>
              <p:nvPr/>
            </p:nvGrpSpPr>
            <p:grpSpPr>
              <a:xfrm>
                <a:off x="1736681" y="5105400"/>
                <a:ext cx="658633" cy="609600"/>
                <a:chOff x="3075167" y="2286000"/>
                <a:chExt cx="658633" cy="609600"/>
              </a:xfrm>
            </p:grpSpPr>
            <p:sp>
              <p:nvSpPr>
                <p:cNvPr id="73" name="Oval 72"/>
                <p:cNvSpPr/>
                <p:nvPr/>
              </p:nvSpPr>
              <p:spPr>
                <a:xfrm>
                  <a:off x="3322154" y="2401625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" name="Oval 73"/>
                <p:cNvSpPr/>
                <p:nvPr/>
              </p:nvSpPr>
              <p:spPr>
                <a:xfrm>
                  <a:off x="3569142" y="2566284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5" name="Oval 74"/>
                <p:cNvSpPr/>
                <p:nvPr/>
              </p:nvSpPr>
              <p:spPr>
                <a:xfrm>
                  <a:off x="3322154" y="2730942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Oval 75"/>
                <p:cNvSpPr/>
                <p:nvPr/>
              </p:nvSpPr>
              <p:spPr>
                <a:xfrm>
                  <a:off x="3075167" y="2566284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" name="Freeform 76"/>
                <p:cNvSpPr/>
                <p:nvPr/>
              </p:nvSpPr>
              <p:spPr>
                <a:xfrm>
                  <a:off x="3492394" y="2479551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Freeform 77"/>
                <p:cNvSpPr/>
                <p:nvPr/>
              </p:nvSpPr>
              <p:spPr>
                <a:xfrm rot="10800000">
                  <a:off x="3157496" y="2725143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Freeform 78"/>
                <p:cNvSpPr/>
                <p:nvPr/>
              </p:nvSpPr>
              <p:spPr>
                <a:xfrm flipH="1">
                  <a:off x="3158892" y="2483954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headEnd type="triangle" w="sm" len="med"/>
                  <a:tailEnd type="non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Freeform 79"/>
                <p:cNvSpPr/>
                <p:nvPr/>
              </p:nvSpPr>
              <p:spPr>
                <a:xfrm rot="10800000" flipH="1">
                  <a:off x="3488208" y="2725144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headEnd type="triangle" w="sm" len="med"/>
                  <a:tailEnd type="non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Freeform 80"/>
                <p:cNvSpPr/>
                <p:nvPr/>
              </p:nvSpPr>
              <p:spPr>
                <a:xfrm>
                  <a:off x="3334455" y="2286000"/>
                  <a:ext cx="136991" cy="126788"/>
                </a:xfrm>
                <a:custGeom>
                  <a:avLst/>
                  <a:gdLst>
                    <a:gd name="connsiteX0" fmla="*/ 0 w 185980"/>
                    <a:gd name="connsiteY0" fmla="*/ 0 h 6711"/>
                    <a:gd name="connsiteX1" fmla="*/ 185980 w 185980"/>
                    <a:gd name="connsiteY1" fmla="*/ 0 h 6711"/>
                    <a:gd name="connsiteX0" fmla="*/ 2160 w 12160"/>
                    <a:gd name="connsiteY0" fmla="*/ 223289 h 223707"/>
                    <a:gd name="connsiteX1" fmla="*/ 12160 w 12160"/>
                    <a:gd name="connsiteY1" fmla="*/ 223289 h 223707"/>
                    <a:gd name="connsiteX0" fmla="*/ 1366 w 13800"/>
                    <a:gd name="connsiteY0" fmla="*/ 342290 h 342290"/>
                    <a:gd name="connsiteX1" fmla="*/ 11366 w 13800"/>
                    <a:gd name="connsiteY1" fmla="*/ 342290 h 342290"/>
                    <a:gd name="connsiteX0" fmla="*/ 1989 w 14293"/>
                    <a:gd name="connsiteY0" fmla="*/ 324153 h 324153"/>
                    <a:gd name="connsiteX1" fmla="*/ 11989 w 14293"/>
                    <a:gd name="connsiteY1" fmla="*/ 324153 h 324153"/>
                    <a:gd name="connsiteX0" fmla="*/ 2255 w 14511"/>
                    <a:gd name="connsiteY0" fmla="*/ 370090 h 370090"/>
                    <a:gd name="connsiteX1" fmla="*/ 12255 w 14511"/>
                    <a:gd name="connsiteY1" fmla="*/ 370090 h 370090"/>
                    <a:gd name="connsiteX0" fmla="*/ 2329 w 14189"/>
                    <a:gd name="connsiteY0" fmla="*/ 440603 h 440603"/>
                    <a:gd name="connsiteX1" fmla="*/ 12329 w 14189"/>
                    <a:gd name="connsiteY1" fmla="*/ 440603 h 440603"/>
                    <a:gd name="connsiteX0" fmla="*/ 2751 w 14550"/>
                    <a:gd name="connsiteY0" fmla="*/ 444918 h 444918"/>
                    <a:gd name="connsiteX1" fmla="*/ 12751 w 14550"/>
                    <a:gd name="connsiteY1" fmla="*/ 444918 h 444918"/>
                    <a:gd name="connsiteX0" fmla="*/ 2670 w 14857"/>
                    <a:gd name="connsiteY0" fmla="*/ 449265 h 449265"/>
                    <a:gd name="connsiteX1" fmla="*/ 12670 w 14857"/>
                    <a:gd name="connsiteY1" fmla="*/ 449265 h 449265"/>
                    <a:gd name="connsiteX0" fmla="*/ 2810 w 14974"/>
                    <a:gd name="connsiteY0" fmla="*/ 403354 h 403354"/>
                    <a:gd name="connsiteX1" fmla="*/ 12810 w 14974"/>
                    <a:gd name="connsiteY1" fmla="*/ 403354 h 403354"/>
                    <a:gd name="connsiteX0" fmla="*/ 2954 w 14489"/>
                    <a:gd name="connsiteY0" fmla="*/ 354005 h 354005"/>
                    <a:gd name="connsiteX1" fmla="*/ 12954 w 14489"/>
                    <a:gd name="connsiteY1" fmla="*/ 354005 h 354005"/>
                    <a:gd name="connsiteX0" fmla="*/ 1970 w 13635"/>
                    <a:gd name="connsiteY0" fmla="*/ 349722 h 349722"/>
                    <a:gd name="connsiteX1" fmla="*/ 11970 w 13635"/>
                    <a:gd name="connsiteY1" fmla="*/ 349722 h 3497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3635" h="349722">
                      <a:moveTo>
                        <a:pt x="1970" y="349722"/>
                      </a:moveTo>
                      <a:cubicBezTo>
                        <a:pt x="-7474" y="-103494"/>
                        <a:pt x="20582" y="-129473"/>
                        <a:pt x="11970" y="349722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2" name="Straight Connector 81"/>
                <p:cNvCxnSpPr/>
                <p:nvPr/>
              </p:nvCxnSpPr>
              <p:spPr>
                <a:xfrm flipV="1">
                  <a:off x="3412555" y="2566283"/>
                  <a:ext cx="0" cy="164658"/>
                </a:xfrm>
                <a:prstGeom prst="line">
                  <a:avLst/>
                </a:pr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</p:grpSp>
          <p:grpSp>
            <p:nvGrpSpPr>
              <p:cNvPr id="10" name="Group 9"/>
              <p:cNvGrpSpPr/>
              <p:nvPr/>
            </p:nvGrpSpPr>
            <p:grpSpPr>
              <a:xfrm>
                <a:off x="706242" y="5105400"/>
                <a:ext cx="531549" cy="533400"/>
                <a:chOff x="2057400" y="2438400"/>
                <a:chExt cx="379678" cy="381000"/>
              </a:xfrm>
            </p:grpSpPr>
            <p:sp>
              <p:nvSpPr>
                <p:cNvPr id="70" name="AutoShape 568"/>
                <p:cNvSpPr>
                  <a:spLocks noChangeArrowheads="1"/>
                </p:cNvSpPr>
                <p:nvPr/>
              </p:nvSpPr>
              <p:spPr bwMode="auto">
                <a:xfrm>
                  <a:off x="2057400" y="2438400"/>
                  <a:ext cx="379678" cy="379204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" name="AutoShape 569"/>
                <p:cNvSpPr>
                  <a:spLocks noChangeArrowheads="1"/>
                </p:cNvSpPr>
                <p:nvPr/>
              </p:nvSpPr>
              <p:spPr bwMode="auto">
                <a:xfrm rot="7281778">
                  <a:off x="2057637" y="2439959"/>
                  <a:ext cx="379204" cy="379678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" name="AutoShape 570"/>
                <p:cNvSpPr>
                  <a:spLocks noChangeArrowheads="1"/>
                </p:cNvSpPr>
                <p:nvPr/>
              </p:nvSpPr>
              <p:spPr bwMode="auto">
                <a:xfrm rot="14395787">
                  <a:off x="2057637" y="2438163"/>
                  <a:ext cx="379204" cy="379678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1" name="Rounded Rectangle 10"/>
              <p:cNvSpPr/>
              <p:nvPr/>
            </p:nvSpPr>
            <p:spPr>
              <a:xfrm>
                <a:off x="2776314" y="4572000"/>
                <a:ext cx="2286000" cy="1905000"/>
              </a:xfrm>
              <a:prstGeom prst="roundRect">
                <a:avLst>
                  <a:gd name="adj" fmla="val 11074"/>
                </a:avLst>
              </a:prstGeom>
              <a:solidFill>
                <a:srgbClr val="E3EAF9"/>
              </a:solidFill>
              <a:ln>
                <a:solidFill>
                  <a:srgbClr val="4974CB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" name="Group 11"/>
              <p:cNvGrpSpPr/>
              <p:nvPr/>
            </p:nvGrpSpPr>
            <p:grpSpPr>
              <a:xfrm>
                <a:off x="3081114" y="6096000"/>
                <a:ext cx="1524000" cy="228600"/>
                <a:chOff x="1828800" y="3733800"/>
                <a:chExt cx="1524000" cy="228600"/>
              </a:xfrm>
            </p:grpSpPr>
            <p:sp>
              <p:nvSpPr>
                <p:cNvPr id="66" name="Rectangle 65"/>
                <p:cNvSpPr/>
                <p:nvPr/>
              </p:nvSpPr>
              <p:spPr>
                <a:xfrm>
                  <a:off x="1828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67" name="Rectangle 66"/>
                <p:cNvSpPr/>
                <p:nvPr/>
              </p:nvSpPr>
              <p:spPr>
                <a:xfrm>
                  <a:off x="2209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68" name="Rectangle 67"/>
                <p:cNvSpPr/>
                <p:nvPr/>
              </p:nvSpPr>
              <p:spPr>
                <a:xfrm>
                  <a:off x="2590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69" name="Rectangle 68"/>
                <p:cNvSpPr/>
                <p:nvPr/>
              </p:nvSpPr>
              <p:spPr>
                <a:xfrm>
                  <a:off x="2971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13" name="Group 12"/>
              <p:cNvGrpSpPr/>
              <p:nvPr/>
            </p:nvGrpSpPr>
            <p:grpSpPr>
              <a:xfrm>
                <a:off x="4175081" y="5105400"/>
                <a:ext cx="658633" cy="609600"/>
                <a:chOff x="3075167" y="2286000"/>
                <a:chExt cx="658633" cy="609600"/>
              </a:xfrm>
            </p:grpSpPr>
            <p:sp>
              <p:nvSpPr>
                <p:cNvPr id="56" name="Oval 55"/>
                <p:cNvSpPr/>
                <p:nvPr/>
              </p:nvSpPr>
              <p:spPr>
                <a:xfrm>
                  <a:off x="3322154" y="2401625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Oval 56"/>
                <p:cNvSpPr/>
                <p:nvPr/>
              </p:nvSpPr>
              <p:spPr>
                <a:xfrm>
                  <a:off x="3569142" y="2566284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Oval 57"/>
                <p:cNvSpPr/>
                <p:nvPr/>
              </p:nvSpPr>
              <p:spPr>
                <a:xfrm>
                  <a:off x="3322154" y="2730942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Oval 58"/>
                <p:cNvSpPr/>
                <p:nvPr/>
              </p:nvSpPr>
              <p:spPr>
                <a:xfrm>
                  <a:off x="3075167" y="2566284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" name="Freeform 59"/>
                <p:cNvSpPr/>
                <p:nvPr/>
              </p:nvSpPr>
              <p:spPr>
                <a:xfrm>
                  <a:off x="3492394" y="2479551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Freeform 60"/>
                <p:cNvSpPr/>
                <p:nvPr/>
              </p:nvSpPr>
              <p:spPr>
                <a:xfrm rot="10800000">
                  <a:off x="3157496" y="2725143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Freeform 61"/>
                <p:cNvSpPr/>
                <p:nvPr/>
              </p:nvSpPr>
              <p:spPr>
                <a:xfrm flipH="1">
                  <a:off x="3158892" y="2483954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headEnd type="triangle" w="sm" len="med"/>
                  <a:tailEnd type="non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Freeform 62"/>
                <p:cNvSpPr/>
                <p:nvPr/>
              </p:nvSpPr>
              <p:spPr>
                <a:xfrm rot="10800000" flipH="1">
                  <a:off x="3488208" y="2725144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headEnd type="triangle" w="sm" len="med"/>
                  <a:tailEnd type="non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" name="Freeform 63"/>
                <p:cNvSpPr/>
                <p:nvPr/>
              </p:nvSpPr>
              <p:spPr>
                <a:xfrm>
                  <a:off x="3334455" y="2286000"/>
                  <a:ext cx="136991" cy="126788"/>
                </a:xfrm>
                <a:custGeom>
                  <a:avLst/>
                  <a:gdLst>
                    <a:gd name="connsiteX0" fmla="*/ 0 w 185980"/>
                    <a:gd name="connsiteY0" fmla="*/ 0 h 6711"/>
                    <a:gd name="connsiteX1" fmla="*/ 185980 w 185980"/>
                    <a:gd name="connsiteY1" fmla="*/ 0 h 6711"/>
                    <a:gd name="connsiteX0" fmla="*/ 2160 w 12160"/>
                    <a:gd name="connsiteY0" fmla="*/ 223289 h 223707"/>
                    <a:gd name="connsiteX1" fmla="*/ 12160 w 12160"/>
                    <a:gd name="connsiteY1" fmla="*/ 223289 h 223707"/>
                    <a:gd name="connsiteX0" fmla="*/ 1366 w 13800"/>
                    <a:gd name="connsiteY0" fmla="*/ 342290 h 342290"/>
                    <a:gd name="connsiteX1" fmla="*/ 11366 w 13800"/>
                    <a:gd name="connsiteY1" fmla="*/ 342290 h 342290"/>
                    <a:gd name="connsiteX0" fmla="*/ 1989 w 14293"/>
                    <a:gd name="connsiteY0" fmla="*/ 324153 h 324153"/>
                    <a:gd name="connsiteX1" fmla="*/ 11989 w 14293"/>
                    <a:gd name="connsiteY1" fmla="*/ 324153 h 324153"/>
                    <a:gd name="connsiteX0" fmla="*/ 2255 w 14511"/>
                    <a:gd name="connsiteY0" fmla="*/ 370090 h 370090"/>
                    <a:gd name="connsiteX1" fmla="*/ 12255 w 14511"/>
                    <a:gd name="connsiteY1" fmla="*/ 370090 h 370090"/>
                    <a:gd name="connsiteX0" fmla="*/ 2329 w 14189"/>
                    <a:gd name="connsiteY0" fmla="*/ 440603 h 440603"/>
                    <a:gd name="connsiteX1" fmla="*/ 12329 w 14189"/>
                    <a:gd name="connsiteY1" fmla="*/ 440603 h 440603"/>
                    <a:gd name="connsiteX0" fmla="*/ 2751 w 14550"/>
                    <a:gd name="connsiteY0" fmla="*/ 444918 h 444918"/>
                    <a:gd name="connsiteX1" fmla="*/ 12751 w 14550"/>
                    <a:gd name="connsiteY1" fmla="*/ 444918 h 444918"/>
                    <a:gd name="connsiteX0" fmla="*/ 2670 w 14857"/>
                    <a:gd name="connsiteY0" fmla="*/ 449265 h 449265"/>
                    <a:gd name="connsiteX1" fmla="*/ 12670 w 14857"/>
                    <a:gd name="connsiteY1" fmla="*/ 449265 h 449265"/>
                    <a:gd name="connsiteX0" fmla="*/ 2810 w 14974"/>
                    <a:gd name="connsiteY0" fmla="*/ 403354 h 403354"/>
                    <a:gd name="connsiteX1" fmla="*/ 12810 w 14974"/>
                    <a:gd name="connsiteY1" fmla="*/ 403354 h 403354"/>
                    <a:gd name="connsiteX0" fmla="*/ 2954 w 14489"/>
                    <a:gd name="connsiteY0" fmla="*/ 354005 h 354005"/>
                    <a:gd name="connsiteX1" fmla="*/ 12954 w 14489"/>
                    <a:gd name="connsiteY1" fmla="*/ 354005 h 354005"/>
                    <a:gd name="connsiteX0" fmla="*/ 1970 w 13635"/>
                    <a:gd name="connsiteY0" fmla="*/ 349722 h 349722"/>
                    <a:gd name="connsiteX1" fmla="*/ 11970 w 13635"/>
                    <a:gd name="connsiteY1" fmla="*/ 349722 h 3497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3635" h="349722">
                      <a:moveTo>
                        <a:pt x="1970" y="349722"/>
                      </a:moveTo>
                      <a:cubicBezTo>
                        <a:pt x="-7474" y="-103494"/>
                        <a:pt x="20582" y="-129473"/>
                        <a:pt x="11970" y="349722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5" name="Straight Connector 64"/>
                <p:cNvCxnSpPr/>
                <p:nvPr/>
              </p:nvCxnSpPr>
              <p:spPr>
                <a:xfrm flipV="1">
                  <a:off x="3404484" y="2566284"/>
                  <a:ext cx="0" cy="164658"/>
                </a:xfrm>
                <a:prstGeom prst="line">
                  <a:avLst/>
                </a:pr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</p:grpSp>
          <p:grpSp>
            <p:nvGrpSpPr>
              <p:cNvPr id="14" name="Group 13"/>
              <p:cNvGrpSpPr/>
              <p:nvPr/>
            </p:nvGrpSpPr>
            <p:grpSpPr>
              <a:xfrm>
                <a:off x="3144642" y="5105400"/>
                <a:ext cx="531549" cy="533400"/>
                <a:chOff x="2057400" y="2438400"/>
                <a:chExt cx="379678" cy="381000"/>
              </a:xfrm>
            </p:grpSpPr>
            <p:sp>
              <p:nvSpPr>
                <p:cNvPr id="53" name="AutoShape 568"/>
                <p:cNvSpPr>
                  <a:spLocks noChangeArrowheads="1"/>
                </p:cNvSpPr>
                <p:nvPr/>
              </p:nvSpPr>
              <p:spPr bwMode="auto">
                <a:xfrm>
                  <a:off x="2057400" y="2438400"/>
                  <a:ext cx="379678" cy="379204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AutoShape 569"/>
                <p:cNvSpPr>
                  <a:spLocks noChangeArrowheads="1"/>
                </p:cNvSpPr>
                <p:nvPr/>
              </p:nvSpPr>
              <p:spPr bwMode="auto">
                <a:xfrm rot="7281778">
                  <a:off x="2057637" y="2439959"/>
                  <a:ext cx="379204" cy="379678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AutoShape 570"/>
                <p:cNvSpPr>
                  <a:spLocks noChangeArrowheads="1"/>
                </p:cNvSpPr>
                <p:nvPr/>
              </p:nvSpPr>
              <p:spPr bwMode="auto">
                <a:xfrm rot="14395787">
                  <a:off x="2057637" y="2438163"/>
                  <a:ext cx="379204" cy="379678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" name="Rounded Rectangle 14"/>
              <p:cNvSpPr/>
              <p:nvPr/>
            </p:nvSpPr>
            <p:spPr>
              <a:xfrm>
                <a:off x="5214714" y="4572000"/>
                <a:ext cx="2286000" cy="1905000"/>
              </a:xfrm>
              <a:prstGeom prst="roundRect">
                <a:avLst>
                  <a:gd name="adj" fmla="val 11074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/>
                  <a:t>P</a:t>
                </a:r>
              </a:p>
            </p:txBody>
          </p:sp>
          <p:grpSp>
            <p:nvGrpSpPr>
              <p:cNvPr id="16" name="Group 15"/>
              <p:cNvGrpSpPr/>
              <p:nvPr/>
            </p:nvGrpSpPr>
            <p:grpSpPr>
              <a:xfrm>
                <a:off x="5519514" y="6096000"/>
                <a:ext cx="1524000" cy="228600"/>
                <a:chOff x="1828800" y="3733800"/>
                <a:chExt cx="1524000" cy="228600"/>
              </a:xfrm>
            </p:grpSpPr>
            <p:sp>
              <p:nvSpPr>
                <p:cNvPr id="49" name="Rectangle 48"/>
                <p:cNvSpPr/>
                <p:nvPr/>
              </p:nvSpPr>
              <p:spPr>
                <a:xfrm>
                  <a:off x="1828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50" name="Rectangle 49"/>
                <p:cNvSpPr/>
                <p:nvPr/>
              </p:nvSpPr>
              <p:spPr>
                <a:xfrm>
                  <a:off x="2209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51" name="Rectangle 50"/>
                <p:cNvSpPr/>
                <p:nvPr/>
              </p:nvSpPr>
              <p:spPr>
                <a:xfrm>
                  <a:off x="2590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52" name="Rectangle 51"/>
                <p:cNvSpPr/>
                <p:nvPr/>
              </p:nvSpPr>
              <p:spPr>
                <a:xfrm>
                  <a:off x="2971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17" name="Group 16"/>
              <p:cNvGrpSpPr/>
              <p:nvPr/>
            </p:nvGrpSpPr>
            <p:grpSpPr>
              <a:xfrm>
                <a:off x="6613481" y="5105400"/>
                <a:ext cx="658633" cy="609600"/>
                <a:chOff x="3075167" y="2286000"/>
                <a:chExt cx="658633" cy="609600"/>
              </a:xfrm>
            </p:grpSpPr>
            <p:sp>
              <p:nvSpPr>
                <p:cNvPr id="39" name="Oval 38"/>
                <p:cNvSpPr/>
                <p:nvPr/>
              </p:nvSpPr>
              <p:spPr>
                <a:xfrm>
                  <a:off x="3322154" y="2401625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Oval 39"/>
                <p:cNvSpPr/>
                <p:nvPr/>
              </p:nvSpPr>
              <p:spPr>
                <a:xfrm>
                  <a:off x="3569142" y="2566284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Oval 40"/>
                <p:cNvSpPr/>
                <p:nvPr/>
              </p:nvSpPr>
              <p:spPr>
                <a:xfrm>
                  <a:off x="3322154" y="2730942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Oval 41"/>
                <p:cNvSpPr/>
                <p:nvPr/>
              </p:nvSpPr>
              <p:spPr>
                <a:xfrm>
                  <a:off x="3075167" y="2566284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Freeform 42"/>
                <p:cNvSpPr/>
                <p:nvPr/>
              </p:nvSpPr>
              <p:spPr>
                <a:xfrm>
                  <a:off x="3492394" y="2479551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Freeform 43"/>
                <p:cNvSpPr/>
                <p:nvPr/>
              </p:nvSpPr>
              <p:spPr>
                <a:xfrm rot="10800000">
                  <a:off x="3157496" y="2725143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Freeform 44"/>
                <p:cNvSpPr/>
                <p:nvPr/>
              </p:nvSpPr>
              <p:spPr>
                <a:xfrm flipH="1">
                  <a:off x="3158892" y="2483954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headEnd type="triangle" w="sm" len="med"/>
                  <a:tailEnd type="non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Freeform 45"/>
                <p:cNvSpPr/>
                <p:nvPr/>
              </p:nvSpPr>
              <p:spPr>
                <a:xfrm rot="10800000" flipH="1">
                  <a:off x="3488208" y="2725144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headEnd type="triangle" w="sm" len="med"/>
                  <a:tailEnd type="non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Freeform 46"/>
                <p:cNvSpPr/>
                <p:nvPr/>
              </p:nvSpPr>
              <p:spPr>
                <a:xfrm>
                  <a:off x="3334455" y="2286000"/>
                  <a:ext cx="136991" cy="126788"/>
                </a:xfrm>
                <a:custGeom>
                  <a:avLst/>
                  <a:gdLst>
                    <a:gd name="connsiteX0" fmla="*/ 0 w 185980"/>
                    <a:gd name="connsiteY0" fmla="*/ 0 h 6711"/>
                    <a:gd name="connsiteX1" fmla="*/ 185980 w 185980"/>
                    <a:gd name="connsiteY1" fmla="*/ 0 h 6711"/>
                    <a:gd name="connsiteX0" fmla="*/ 2160 w 12160"/>
                    <a:gd name="connsiteY0" fmla="*/ 223289 h 223707"/>
                    <a:gd name="connsiteX1" fmla="*/ 12160 w 12160"/>
                    <a:gd name="connsiteY1" fmla="*/ 223289 h 223707"/>
                    <a:gd name="connsiteX0" fmla="*/ 1366 w 13800"/>
                    <a:gd name="connsiteY0" fmla="*/ 342290 h 342290"/>
                    <a:gd name="connsiteX1" fmla="*/ 11366 w 13800"/>
                    <a:gd name="connsiteY1" fmla="*/ 342290 h 342290"/>
                    <a:gd name="connsiteX0" fmla="*/ 1989 w 14293"/>
                    <a:gd name="connsiteY0" fmla="*/ 324153 h 324153"/>
                    <a:gd name="connsiteX1" fmla="*/ 11989 w 14293"/>
                    <a:gd name="connsiteY1" fmla="*/ 324153 h 324153"/>
                    <a:gd name="connsiteX0" fmla="*/ 2255 w 14511"/>
                    <a:gd name="connsiteY0" fmla="*/ 370090 h 370090"/>
                    <a:gd name="connsiteX1" fmla="*/ 12255 w 14511"/>
                    <a:gd name="connsiteY1" fmla="*/ 370090 h 370090"/>
                    <a:gd name="connsiteX0" fmla="*/ 2329 w 14189"/>
                    <a:gd name="connsiteY0" fmla="*/ 440603 h 440603"/>
                    <a:gd name="connsiteX1" fmla="*/ 12329 w 14189"/>
                    <a:gd name="connsiteY1" fmla="*/ 440603 h 440603"/>
                    <a:gd name="connsiteX0" fmla="*/ 2751 w 14550"/>
                    <a:gd name="connsiteY0" fmla="*/ 444918 h 444918"/>
                    <a:gd name="connsiteX1" fmla="*/ 12751 w 14550"/>
                    <a:gd name="connsiteY1" fmla="*/ 444918 h 444918"/>
                    <a:gd name="connsiteX0" fmla="*/ 2670 w 14857"/>
                    <a:gd name="connsiteY0" fmla="*/ 449265 h 449265"/>
                    <a:gd name="connsiteX1" fmla="*/ 12670 w 14857"/>
                    <a:gd name="connsiteY1" fmla="*/ 449265 h 449265"/>
                    <a:gd name="connsiteX0" fmla="*/ 2810 w 14974"/>
                    <a:gd name="connsiteY0" fmla="*/ 403354 h 403354"/>
                    <a:gd name="connsiteX1" fmla="*/ 12810 w 14974"/>
                    <a:gd name="connsiteY1" fmla="*/ 403354 h 403354"/>
                    <a:gd name="connsiteX0" fmla="*/ 2954 w 14489"/>
                    <a:gd name="connsiteY0" fmla="*/ 354005 h 354005"/>
                    <a:gd name="connsiteX1" fmla="*/ 12954 w 14489"/>
                    <a:gd name="connsiteY1" fmla="*/ 354005 h 354005"/>
                    <a:gd name="connsiteX0" fmla="*/ 1970 w 13635"/>
                    <a:gd name="connsiteY0" fmla="*/ 349722 h 349722"/>
                    <a:gd name="connsiteX1" fmla="*/ 11970 w 13635"/>
                    <a:gd name="connsiteY1" fmla="*/ 349722 h 3497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3635" h="349722">
                      <a:moveTo>
                        <a:pt x="1970" y="349722"/>
                      </a:moveTo>
                      <a:cubicBezTo>
                        <a:pt x="-7474" y="-103494"/>
                        <a:pt x="20582" y="-129473"/>
                        <a:pt x="11970" y="349722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8" name="Straight Connector 47"/>
                <p:cNvCxnSpPr/>
                <p:nvPr/>
              </p:nvCxnSpPr>
              <p:spPr>
                <a:xfrm flipV="1">
                  <a:off x="3404484" y="2566284"/>
                  <a:ext cx="0" cy="164658"/>
                </a:xfrm>
                <a:prstGeom prst="line">
                  <a:avLst/>
                </a:pr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</p:grpSp>
          <p:grpSp>
            <p:nvGrpSpPr>
              <p:cNvPr id="18" name="Group 17"/>
              <p:cNvGrpSpPr/>
              <p:nvPr/>
            </p:nvGrpSpPr>
            <p:grpSpPr>
              <a:xfrm>
                <a:off x="5583042" y="5105400"/>
                <a:ext cx="531549" cy="533400"/>
                <a:chOff x="2057400" y="2438400"/>
                <a:chExt cx="379678" cy="381000"/>
              </a:xfrm>
            </p:grpSpPr>
            <p:sp>
              <p:nvSpPr>
                <p:cNvPr id="36" name="AutoShape 568"/>
                <p:cNvSpPr>
                  <a:spLocks noChangeArrowheads="1"/>
                </p:cNvSpPr>
                <p:nvPr/>
              </p:nvSpPr>
              <p:spPr bwMode="auto">
                <a:xfrm>
                  <a:off x="2057400" y="2438400"/>
                  <a:ext cx="379678" cy="379204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AutoShape 569"/>
                <p:cNvSpPr>
                  <a:spLocks noChangeArrowheads="1"/>
                </p:cNvSpPr>
                <p:nvPr/>
              </p:nvSpPr>
              <p:spPr bwMode="auto">
                <a:xfrm rot="7281778">
                  <a:off x="2057637" y="2439959"/>
                  <a:ext cx="379204" cy="379678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AutoShape 570"/>
                <p:cNvSpPr>
                  <a:spLocks noChangeArrowheads="1"/>
                </p:cNvSpPr>
                <p:nvPr/>
              </p:nvSpPr>
              <p:spPr bwMode="auto">
                <a:xfrm rot="14395787">
                  <a:off x="2057637" y="2438163"/>
                  <a:ext cx="379204" cy="379678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pic>
            <p:nvPicPr>
              <p:cNvPr id="19" name="Picture 559" descr="j043156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33314" y="3576828"/>
                <a:ext cx="685800" cy="690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" name="Picture 559" descr="j043156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38314" y="3576828"/>
                <a:ext cx="685800" cy="690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" name="Picture 559" descr="j043156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03314" y="3576828"/>
                <a:ext cx="685800" cy="690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2" name="Picture 559" descr="j043156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73314" y="3576828"/>
                <a:ext cx="685800" cy="690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3" name="Picture 559" descr="j043156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68314" y="3576828"/>
                <a:ext cx="685800" cy="690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4" name="Picture 559" descr="j043156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3314" y="3576828"/>
                <a:ext cx="685800" cy="690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5" name="Picture 559" descr="j043156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08314" y="3576828"/>
                <a:ext cx="685800" cy="690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26" name="Straight Connector 25"/>
              <p:cNvCxnSpPr/>
              <p:nvPr/>
            </p:nvCxnSpPr>
            <p:spPr>
              <a:xfrm>
                <a:off x="5824314" y="4267200"/>
                <a:ext cx="0" cy="762000"/>
              </a:xfrm>
              <a:prstGeom prst="line">
                <a:avLst/>
              </a:prstGeom>
              <a:ln w="57150" cap="rnd">
                <a:solidFill>
                  <a:srgbClr val="C00000"/>
                </a:solidFill>
                <a:tailEnd type="triangle" w="med" len="lg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7" name="Freeform 26"/>
              <p:cNvSpPr/>
              <p:nvPr/>
            </p:nvSpPr>
            <p:spPr>
              <a:xfrm>
                <a:off x="3632595" y="4763822"/>
                <a:ext cx="2007031" cy="355783"/>
              </a:xfrm>
              <a:custGeom>
                <a:avLst/>
                <a:gdLst>
                  <a:gd name="connsiteX0" fmla="*/ 1983783 w 1983783"/>
                  <a:gd name="connsiteY0" fmla="*/ 25352 h 25352"/>
                  <a:gd name="connsiteX1" fmla="*/ 0 w 1983783"/>
                  <a:gd name="connsiteY1" fmla="*/ 25352 h 25352"/>
                  <a:gd name="connsiteX0" fmla="*/ 1983783 w 1983783"/>
                  <a:gd name="connsiteY0" fmla="*/ 203577 h 203577"/>
                  <a:gd name="connsiteX1" fmla="*/ 0 w 1983783"/>
                  <a:gd name="connsiteY1" fmla="*/ 203577 h 203577"/>
                  <a:gd name="connsiteX0" fmla="*/ 1983783 w 1983783"/>
                  <a:gd name="connsiteY0" fmla="*/ 283044 h 283044"/>
                  <a:gd name="connsiteX1" fmla="*/ 0 w 1983783"/>
                  <a:gd name="connsiteY1" fmla="*/ 283044 h 283044"/>
                  <a:gd name="connsiteX0" fmla="*/ 2007031 w 2007031"/>
                  <a:gd name="connsiteY0" fmla="*/ 265800 h 296797"/>
                  <a:gd name="connsiteX1" fmla="*/ 0 w 2007031"/>
                  <a:gd name="connsiteY1" fmla="*/ 296797 h 296797"/>
                  <a:gd name="connsiteX0" fmla="*/ 2007031 w 2007031"/>
                  <a:gd name="connsiteY0" fmla="*/ 306367 h 337364"/>
                  <a:gd name="connsiteX1" fmla="*/ 0 w 2007031"/>
                  <a:gd name="connsiteY1" fmla="*/ 337364 h 337364"/>
                  <a:gd name="connsiteX0" fmla="*/ 2007031 w 2007031"/>
                  <a:gd name="connsiteY0" fmla="*/ 324786 h 355783"/>
                  <a:gd name="connsiteX1" fmla="*/ 0 w 2007031"/>
                  <a:gd name="connsiteY1" fmla="*/ 355783 h 3557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07031" h="355783">
                    <a:moveTo>
                      <a:pt x="2007031" y="324786"/>
                    </a:moveTo>
                    <a:cubicBezTo>
                      <a:pt x="1444571" y="-30384"/>
                      <a:pt x="796872" y="-191824"/>
                      <a:pt x="0" y="355783"/>
                    </a:cubicBezTo>
                  </a:path>
                </a:pathLst>
              </a:custGeom>
              <a:ln w="57150" cap="rnd">
                <a:solidFill>
                  <a:srgbClr val="C00000"/>
                </a:solidFill>
                <a:tailEnd type="triangle" w="med" len="lg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 27"/>
              <p:cNvSpPr/>
              <p:nvPr/>
            </p:nvSpPr>
            <p:spPr>
              <a:xfrm>
                <a:off x="1176115" y="4520173"/>
                <a:ext cx="4463512" cy="599432"/>
              </a:xfrm>
              <a:custGeom>
                <a:avLst/>
                <a:gdLst>
                  <a:gd name="connsiteX0" fmla="*/ 1983783 w 1983783"/>
                  <a:gd name="connsiteY0" fmla="*/ 25352 h 25352"/>
                  <a:gd name="connsiteX1" fmla="*/ 0 w 1983783"/>
                  <a:gd name="connsiteY1" fmla="*/ 25352 h 25352"/>
                  <a:gd name="connsiteX0" fmla="*/ 1983783 w 1983783"/>
                  <a:gd name="connsiteY0" fmla="*/ 203577 h 203577"/>
                  <a:gd name="connsiteX1" fmla="*/ 0 w 1983783"/>
                  <a:gd name="connsiteY1" fmla="*/ 203577 h 203577"/>
                  <a:gd name="connsiteX0" fmla="*/ 1983783 w 1983783"/>
                  <a:gd name="connsiteY0" fmla="*/ 283044 h 283044"/>
                  <a:gd name="connsiteX1" fmla="*/ 0 w 1983783"/>
                  <a:gd name="connsiteY1" fmla="*/ 283044 h 283044"/>
                  <a:gd name="connsiteX0" fmla="*/ 2007031 w 2007031"/>
                  <a:gd name="connsiteY0" fmla="*/ 265800 h 296797"/>
                  <a:gd name="connsiteX1" fmla="*/ 0 w 2007031"/>
                  <a:gd name="connsiteY1" fmla="*/ 296797 h 296797"/>
                  <a:gd name="connsiteX0" fmla="*/ 2007031 w 2007031"/>
                  <a:gd name="connsiteY0" fmla="*/ 306367 h 337364"/>
                  <a:gd name="connsiteX1" fmla="*/ 0 w 2007031"/>
                  <a:gd name="connsiteY1" fmla="*/ 337364 h 337364"/>
                  <a:gd name="connsiteX0" fmla="*/ 2007031 w 2007031"/>
                  <a:gd name="connsiteY0" fmla="*/ 324786 h 355783"/>
                  <a:gd name="connsiteX1" fmla="*/ 0 w 2007031"/>
                  <a:gd name="connsiteY1" fmla="*/ 355783 h 355783"/>
                  <a:gd name="connsiteX0" fmla="*/ 2007031 w 2007031"/>
                  <a:gd name="connsiteY0" fmla="*/ 375253 h 406250"/>
                  <a:gd name="connsiteX1" fmla="*/ 0 w 2007031"/>
                  <a:gd name="connsiteY1" fmla="*/ 406250 h 406250"/>
                  <a:gd name="connsiteX0" fmla="*/ 2007031 w 2007031"/>
                  <a:gd name="connsiteY0" fmla="*/ 568435 h 599432"/>
                  <a:gd name="connsiteX1" fmla="*/ 0 w 2007031"/>
                  <a:gd name="connsiteY1" fmla="*/ 599432 h 599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07031" h="599432">
                    <a:moveTo>
                      <a:pt x="2007031" y="568435"/>
                    </a:moveTo>
                    <a:cubicBezTo>
                      <a:pt x="1570010" y="-305928"/>
                      <a:pt x="605228" y="-72162"/>
                      <a:pt x="0" y="599432"/>
                    </a:cubicBezTo>
                  </a:path>
                </a:pathLst>
              </a:custGeom>
              <a:ln w="57150" cap="rnd">
                <a:solidFill>
                  <a:srgbClr val="C00000"/>
                </a:solidFill>
                <a:tailEnd type="triangle" w="med" len="lg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6011585" y="3995980"/>
                <a:ext cx="922149" cy="1022888"/>
              </a:xfrm>
              <a:custGeom>
                <a:avLst/>
                <a:gdLst>
                  <a:gd name="connsiteX0" fmla="*/ 968644 w 968644"/>
                  <a:gd name="connsiteY0" fmla="*/ 759417 h 759417"/>
                  <a:gd name="connsiteX1" fmla="*/ 0 w 968644"/>
                  <a:gd name="connsiteY1" fmla="*/ 0 h 759417"/>
                  <a:gd name="connsiteX0" fmla="*/ 968644 w 968644"/>
                  <a:gd name="connsiteY0" fmla="*/ 759417 h 759417"/>
                  <a:gd name="connsiteX1" fmla="*/ 0 w 968644"/>
                  <a:gd name="connsiteY1" fmla="*/ 0 h 759417"/>
                  <a:gd name="connsiteX0" fmla="*/ 968644 w 968644"/>
                  <a:gd name="connsiteY0" fmla="*/ 759417 h 759417"/>
                  <a:gd name="connsiteX1" fmla="*/ 0 w 968644"/>
                  <a:gd name="connsiteY1" fmla="*/ 0 h 759417"/>
                  <a:gd name="connsiteX0" fmla="*/ 968644 w 968644"/>
                  <a:gd name="connsiteY0" fmla="*/ 759417 h 759417"/>
                  <a:gd name="connsiteX1" fmla="*/ 0 w 968644"/>
                  <a:gd name="connsiteY1" fmla="*/ 0 h 759417"/>
                  <a:gd name="connsiteX0" fmla="*/ 968644 w 968644"/>
                  <a:gd name="connsiteY0" fmla="*/ 759417 h 759417"/>
                  <a:gd name="connsiteX1" fmla="*/ 0 w 968644"/>
                  <a:gd name="connsiteY1" fmla="*/ 0 h 759417"/>
                  <a:gd name="connsiteX0" fmla="*/ 968644 w 968644"/>
                  <a:gd name="connsiteY0" fmla="*/ 759417 h 759417"/>
                  <a:gd name="connsiteX1" fmla="*/ 0 w 968644"/>
                  <a:gd name="connsiteY1" fmla="*/ 0 h 759417"/>
                  <a:gd name="connsiteX0" fmla="*/ 922149 w 922149"/>
                  <a:gd name="connsiteY0" fmla="*/ 1022888 h 1022888"/>
                  <a:gd name="connsiteX1" fmla="*/ 0 w 922149"/>
                  <a:gd name="connsiteY1" fmla="*/ 0 h 10228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22149" h="1022888">
                    <a:moveTo>
                      <a:pt x="922149" y="1022888"/>
                    </a:moveTo>
                    <a:cubicBezTo>
                      <a:pt x="876945" y="548898"/>
                      <a:pt x="669011" y="198894"/>
                      <a:pt x="0" y="0"/>
                    </a:cubicBezTo>
                  </a:path>
                </a:pathLst>
              </a:custGeom>
              <a:ln w="57150" cap="rnd">
                <a:solidFill>
                  <a:srgbClr val="C00000"/>
                </a:solidFill>
                <a:tailEnd type="triangle" w="med" len="lg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1858717" y="5346646"/>
              <a:ext cx="2379321" cy="963372"/>
              <a:chOff x="337914" y="3576828"/>
              <a:chExt cx="7162800" cy="2900172"/>
            </a:xfrm>
          </p:grpSpPr>
          <p:sp>
            <p:nvSpPr>
              <p:cNvPr id="88" name="Rounded Rectangle 87"/>
              <p:cNvSpPr/>
              <p:nvPr/>
            </p:nvSpPr>
            <p:spPr>
              <a:xfrm>
                <a:off x="337914" y="4572000"/>
                <a:ext cx="2285999" cy="1905000"/>
              </a:xfrm>
              <a:prstGeom prst="roundRect">
                <a:avLst>
                  <a:gd name="adj" fmla="val 11074"/>
                </a:avLst>
              </a:prstGeom>
              <a:solidFill>
                <a:srgbClr val="E3EAF9"/>
              </a:solidFill>
              <a:ln>
                <a:solidFill>
                  <a:srgbClr val="4974CB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9" name="Group 88"/>
              <p:cNvGrpSpPr/>
              <p:nvPr/>
            </p:nvGrpSpPr>
            <p:grpSpPr>
              <a:xfrm>
                <a:off x="642714" y="6096000"/>
                <a:ext cx="1524000" cy="228600"/>
                <a:chOff x="1828800" y="3733800"/>
                <a:chExt cx="1524000" cy="228600"/>
              </a:xfrm>
            </p:grpSpPr>
            <p:sp>
              <p:nvSpPr>
                <p:cNvPr id="158" name="Rectangle 157"/>
                <p:cNvSpPr/>
                <p:nvPr/>
              </p:nvSpPr>
              <p:spPr>
                <a:xfrm>
                  <a:off x="1828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159" name="Rectangle 158"/>
                <p:cNvSpPr/>
                <p:nvPr/>
              </p:nvSpPr>
              <p:spPr>
                <a:xfrm>
                  <a:off x="2209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160" name="Rectangle 159"/>
                <p:cNvSpPr/>
                <p:nvPr/>
              </p:nvSpPr>
              <p:spPr>
                <a:xfrm>
                  <a:off x="2590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161" name="Rectangle 160"/>
                <p:cNvSpPr/>
                <p:nvPr/>
              </p:nvSpPr>
              <p:spPr>
                <a:xfrm>
                  <a:off x="2971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90" name="Group 89"/>
              <p:cNvGrpSpPr/>
              <p:nvPr/>
            </p:nvGrpSpPr>
            <p:grpSpPr>
              <a:xfrm>
                <a:off x="1736681" y="5105400"/>
                <a:ext cx="658633" cy="609600"/>
                <a:chOff x="3075167" y="2286000"/>
                <a:chExt cx="658633" cy="609600"/>
              </a:xfrm>
            </p:grpSpPr>
            <p:sp>
              <p:nvSpPr>
                <p:cNvPr id="148" name="Oval 147"/>
                <p:cNvSpPr/>
                <p:nvPr/>
              </p:nvSpPr>
              <p:spPr>
                <a:xfrm>
                  <a:off x="3322154" y="2401625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9" name="Oval 148"/>
                <p:cNvSpPr/>
                <p:nvPr/>
              </p:nvSpPr>
              <p:spPr>
                <a:xfrm>
                  <a:off x="3569142" y="2566284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0" name="Oval 149"/>
                <p:cNvSpPr/>
                <p:nvPr/>
              </p:nvSpPr>
              <p:spPr>
                <a:xfrm>
                  <a:off x="3322154" y="2730942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1" name="Oval 150"/>
                <p:cNvSpPr/>
                <p:nvPr/>
              </p:nvSpPr>
              <p:spPr>
                <a:xfrm>
                  <a:off x="3075167" y="2566284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2" name="Freeform 151"/>
                <p:cNvSpPr/>
                <p:nvPr/>
              </p:nvSpPr>
              <p:spPr>
                <a:xfrm>
                  <a:off x="3492394" y="2479551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Freeform 152"/>
                <p:cNvSpPr/>
                <p:nvPr/>
              </p:nvSpPr>
              <p:spPr>
                <a:xfrm rot="10800000">
                  <a:off x="3157496" y="2725143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Freeform 153"/>
                <p:cNvSpPr/>
                <p:nvPr/>
              </p:nvSpPr>
              <p:spPr>
                <a:xfrm flipH="1">
                  <a:off x="3158892" y="2483954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headEnd type="triangle" w="sm" len="med"/>
                  <a:tailEnd type="non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5" name="Freeform 154"/>
                <p:cNvSpPr/>
                <p:nvPr/>
              </p:nvSpPr>
              <p:spPr>
                <a:xfrm rot="10800000" flipH="1">
                  <a:off x="3488208" y="2725144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headEnd type="triangle" w="sm" len="med"/>
                  <a:tailEnd type="non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6" name="Freeform 155"/>
                <p:cNvSpPr/>
                <p:nvPr/>
              </p:nvSpPr>
              <p:spPr>
                <a:xfrm>
                  <a:off x="3334455" y="2286000"/>
                  <a:ext cx="136991" cy="126788"/>
                </a:xfrm>
                <a:custGeom>
                  <a:avLst/>
                  <a:gdLst>
                    <a:gd name="connsiteX0" fmla="*/ 0 w 185980"/>
                    <a:gd name="connsiteY0" fmla="*/ 0 h 6711"/>
                    <a:gd name="connsiteX1" fmla="*/ 185980 w 185980"/>
                    <a:gd name="connsiteY1" fmla="*/ 0 h 6711"/>
                    <a:gd name="connsiteX0" fmla="*/ 2160 w 12160"/>
                    <a:gd name="connsiteY0" fmla="*/ 223289 h 223707"/>
                    <a:gd name="connsiteX1" fmla="*/ 12160 w 12160"/>
                    <a:gd name="connsiteY1" fmla="*/ 223289 h 223707"/>
                    <a:gd name="connsiteX0" fmla="*/ 1366 w 13800"/>
                    <a:gd name="connsiteY0" fmla="*/ 342290 h 342290"/>
                    <a:gd name="connsiteX1" fmla="*/ 11366 w 13800"/>
                    <a:gd name="connsiteY1" fmla="*/ 342290 h 342290"/>
                    <a:gd name="connsiteX0" fmla="*/ 1989 w 14293"/>
                    <a:gd name="connsiteY0" fmla="*/ 324153 h 324153"/>
                    <a:gd name="connsiteX1" fmla="*/ 11989 w 14293"/>
                    <a:gd name="connsiteY1" fmla="*/ 324153 h 324153"/>
                    <a:gd name="connsiteX0" fmla="*/ 2255 w 14511"/>
                    <a:gd name="connsiteY0" fmla="*/ 370090 h 370090"/>
                    <a:gd name="connsiteX1" fmla="*/ 12255 w 14511"/>
                    <a:gd name="connsiteY1" fmla="*/ 370090 h 370090"/>
                    <a:gd name="connsiteX0" fmla="*/ 2329 w 14189"/>
                    <a:gd name="connsiteY0" fmla="*/ 440603 h 440603"/>
                    <a:gd name="connsiteX1" fmla="*/ 12329 w 14189"/>
                    <a:gd name="connsiteY1" fmla="*/ 440603 h 440603"/>
                    <a:gd name="connsiteX0" fmla="*/ 2751 w 14550"/>
                    <a:gd name="connsiteY0" fmla="*/ 444918 h 444918"/>
                    <a:gd name="connsiteX1" fmla="*/ 12751 w 14550"/>
                    <a:gd name="connsiteY1" fmla="*/ 444918 h 444918"/>
                    <a:gd name="connsiteX0" fmla="*/ 2670 w 14857"/>
                    <a:gd name="connsiteY0" fmla="*/ 449265 h 449265"/>
                    <a:gd name="connsiteX1" fmla="*/ 12670 w 14857"/>
                    <a:gd name="connsiteY1" fmla="*/ 449265 h 449265"/>
                    <a:gd name="connsiteX0" fmla="*/ 2810 w 14974"/>
                    <a:gd name="connsiteY0" fmla="*/ 403354 h 403354"/>
                    <a:gd name="connsiteX1" fmla="*/ 12810 w 14974"/>
                    <a:gd name="connsiteY1" fmla="*/ 403354 h 403354"/>
                    <a:gd name="connsiteX0" fmla="*/ 2954 w 14489"/>
                    <a:gd name="connsiteY0" fmla="*/ 354005 h 354005"/>
                    <a:gd name="connsiteX1" fmla="*/ 12954 w 14489"/>
                    <a:gd name="connsiteY1" fmla="*/ 354005 h 354005"/>
                    <a:gd name="connsiteX0" fmla="*/ 1970 w 13635"/>
                    <a:gd name="connsiteY0" fmla="*/ 349722 h 349722"/>
                    <a:gd name="connsiteX1" fmla="*/ 11970 w 13635"/>
                    <a:gd name="connsiteY1" fmla="*/ 349722 h 3497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3635" h="349722">
                      <a:moveTo>
                        <a:pt x="1970" y="349722"/>
                      </a:moveTo>
                      <a:cubicBezTo>
                        <a:pt x="-7474" y="-103494"/>
                        <a:pt x="20582" y="-129473"/>
                        <a:pt x="11970" y="349722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57" name="Straight Connector 156"/>
                <p:cNvCxnSpPr/>
                <p:nvPr/>
              </p:nvCxnSpPr>
              <p:spPr>
                <a:xfrm flipV="1">
                  <a:off x="3412555" y="2566283"/>
                  <a:ext cx="0" cy="164658"/>
                </a:xfrm>
                <a:prstGeom prst="line">
                  <a:avLst/>
                </a:pr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</p:grpSp>
          <p:grpSp>
            <p:nvGrpSpPr>
              <p:cNvPr id="91" name="Group 90"/>
              <p:cNvGrpSpPr/>
              <p:nvPr/>
            </p:nvGrpSpPr>
            <p:grpSpPr>
              <a:xfrm>
                <a:off x="706242" y="5105400"/>
                <a:ext cx="531549" cy="533400"/>
                <a:chOff x="2057400" y="2438400"/>
                <a:chExt cx="379678" cy="381000"/>
              </a:xfrm>
            </p:grpSpPr>
            <p:sp>
              <p:nvSpPr>
                <p:cNvPr id="145" name="AutoShape 568"/>
                <p:cNvSpPr>
                  <a:spLocks noChangeArrowheads="1"/>
                </p:cNvSpPr>
                <p:nvPr/>
              </p:nvSpPr>
              <p:spPr bwMode="auto">
                <a:xfrm>
                  <a:off x="2057400" y="2438400"/>
                  <a:ext cx="379678" cy="379204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6" name="AutoShape 569"/>
                <p:cNvSpPr>
                  <a:spLocks noChangeArrowheads="1"/>
                </p:cNvSpPr>
                <p:nvPr/>
              </p:nvSpPr>
              <p:spPr bwMode="auto">
                <a:xfrm rot="7281778">
                  <a:off x="2057637" y="2439959"/>
                  <a:ext cx="379204" cy="379678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7" name="AutoShape 570"/>
                <p:cNvSpPr>
                  <a:spLocks noChangeArrowheads="1"/>
                </p:cNvSpPr>
                <p:nvPr/>
              </p:nvSpPr>
              <p:spPr bwMode="auto">
                <a:xfrm rot="14395787">
                  <a:off x="2057637" y="2438163"/>
                  <a:ext cx="379204" cy="379678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92" name="Rounded Rectangle 91"/>
              <p:cNvSpPr/>
              <p:nvPr/>
            </p:nvSpPr>
            <p:spPr>
              <a:xfrm>
                <a:off x="2776314" y="4572000"/>
                <a:ext cx="2286000" cy="1905000"/>
              </a:xfrm>
              <a:prstGeom prst="roundRect">
                <a:avLst>
                  <a:gd name="adj" fmla="val 11074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/>
                  <a:t>P</a:t>
                </a:r>
              </a:p>
            </p:txBody>
          </p:sp>
          <p:grpSp>
            <p:nvGrpSpPr>
              <p:cNvPr id="93" name="Group 92"/>
              <p:cNvGrpSpPr/>
              <p:nvPr/>
            </p:nvGrpSpPr>
            <p:grpSpPr>
              <a:xfrm>
                <a:off x="3081114" y="6096000"/>
                <a:ext cx="1524000" cy="228600"/>
                <a:chOff x="1828800" y="3733800"/>
                <a:chExt cx="1524000" cy="228600"/>
              </a:xfrm>
            </p:grpSpPr>
            <p:sp>
              <p:nvSpPr>
                <p:cNvPr id="141" name="Rectangle 140"/>
                <p:cNvSpPr/>
                <p:nvPr/>
              </p:nvSpPr>
              <p:spPr>
                <a:xfrm>
                  <a:off x="1828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142" name="Rectangle 141"/>
                <p:cNvSpPr/>
                <p:nvPr/>
              </p:nvSpPr>
              <p:spPr>
                <a:xfrm>
                  <a:off x="2209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143" name="Rectangle 142"/>
                <p:cNvSpPr/>
                <p:nvPr/>
              </p:nvSpPr>
              <p:spPr>
                <a:xfrm>
                  <a:off x="2590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144" name="Rectangle 143"/>
                <p:cNvSpPr/>
                <p:nvPr/>
              </p:nvSpPr>
              <p:spPr>
                <a:xfrm>
                  <a:off x="2971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94" name="Group 93"/>
              <p:cNvGrpSpPr/>
              <p:nvPr/>
            </p:nvGrpSpPr>
            <p:grpSpPr>
              <a:xfrm>
                <a:off x="4175081" y="5105400"/>
                <a:ext cx="658633" cy="609600"/>
                <a:chOff x="3075167" y="2286000"/>
                <a:chExt cx="658633" cy="609600"/>
              </a:xfrm>
            </p:grpSpPr>
            <p:sp>
              <p:nvSpPr>
                <p:cNvPr id="131" name="Oval 130"/>
                <p:cNvSpPr/>
                <p:nvPr/>
              </p:nvSpPr>
              <p:spPr>
                <a:xfrm>
                  <a:off x="3322154" y="2401625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Oval 131"/>
                <p:cNvSpPr/>
                <p:nvPr/>
              </p:nvSpPr>
              <p:spPr>
                <a:xfrm>
                  <a:off x="3569142" y="2566284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Oval 132"/>
                <p:cNvSpPr/>
                <p:nvPr/>
              </p:nvSpPr>
              <p:spPr>
                <a:xfrm>
                  <a:off x="3322154" y="2730942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Oval 133"/>
                <p:cNvSpPr/>
                <p:nvPr/>
              </p:nvSpPr>
              <p:spPr>
                <a:xfrm>
                  <a:off x="3075167" y="2566284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Freeform 134"/>
                <p:cNvSpPr/>
                <p:nvPr/>
              </p:nvSpPr>
              <p:spPr>
                <a:xfrm>
                  <a:off x="3492394" y="2479551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Freeform 135"/>
                <p:cNvSpPr/>
                <p:nvPr/>
              </p:nvSpPr>
              <p:spPr>
                <a:xfrm rot="10800000">
                  <a:off x="3157496" y="2725143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Freeform 136"/>
                <p:cNvSpPr/>
                <p:nvPr/>
              </p:nvSpPr>
              <p:spPr>
                <a:xfrm flipH="1">
                  <a:off x="3158892" y="2483954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headEnd type="triangle" w="sm" len="med"/>
                  <a:tailEnd type="non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Freeform 137"/>
                <p:cNvSpPr/>
                <p:nvPr/>
              </p:nvSpPr>
              <p:spPr>
                <a:xfrm rot="10800000" flipH="1">
                  <a:off x="3488208" y="2725144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headEnd type="triangle" w="sm" len="med"/>
                  <a:tailEnd type="non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Freeform 138"/>
                <p:cNvSpPr/>
                <p:nvPr/>
              </p:nvSpPr>
              <p:spPr>
                <a:xfrm>
                  <a:off x="3334455" y="2286000"/>
                  <a:ext cx="136991" cy="126788"/>
                </a:xfrm>
                <a:custGeom>
                  <a:avLst/>
                  <a:gdLst>
                    <a:gd name="connsiteX0" fmla="*/ 0 w 185980"/>
                    <a:gd name="connsiteY0" fmla="*/ 0 h 6711"/>
                    <a:gd name="connsiteX1" fmla="*/ 185980 w 185980"/>
                    <a:gd name="connsiteY1" fmla="*/ 0 h 6711"/>
                    <a:gd name="connsiteX0" fmla="*/ 2160 w 12160"/>
                    <a:gd name="connsiteY0" fmla="*/ 223289 h 223707"/>
                    <a:gd name="connsiteX1" fmla="*/ 12160 w 12160"/>
                    <a:gd name="connsiteY1" fmla="*/ 223289 h 223707"/>
                    <a:gd name="connsiteX0" fmla="*/ 1366 w 13800"/>
                    <a:gd name="connsiteY0" fmla="*/ 342290 h 342290"/>
                    <a:gd name="connsiteX1" fmla="*/ 11366 w 13800"/>
                    <a:gd name="connsiteY1" fmla="*/ 342290 h 342290"/>
                    <a:gd name="connsiteX0" fmla="*/ 1989 w 14293"/>
                    <a:gd name="connsiteY0" fmla="*/ 324153 h 324153"/>
                    <a:gd name="connsiteX1" fmla="*/ 11989 w 14293"/>
                    <a:gd name="connsiteY1" fmla="*/ 324153 h 324153"/>
                    <a:gd name="connsiteX0" fmla="*/ 2255 w 14511"/>
                    <a:gd name="connsiteY0" fmla="*/ 370090 h 370090"/>
                    <a:gd name="connsiteX1" fmla="*/ 12255 w 14511"/>
                    <a:gd name="connsiteY1" fmla="*/ 370090 h 370090"/>
                    <a:gd name="connsiteX0" fmla="*/ 2329 w 14189"/>
                    <a:gd name="connsiteY0" fmla="*/ 440603 h 440603"/>
                    <a:gd name="connsiteX1" fmla="*/ 12329 w 14189"/>
                    <a:gd name="connsiteY1" fmla="*/ 440603 h 440603"/>
                    <a:gd name="connsiteX0" fmla="*/ 2751 w 14550"/>
                    <a:gd name="connsiteY0" fmla="*/ 444918 h 444918"/>
                    <a:gd name="connsiteX1" fmla="*/ 12751 w 14550"/>
                    <a:gd name="connsiteY1" fmla="*/ 444918 h 444918"/>
                    <a:gd name="connsiteX0" fmla="*/ 2670 w 14857"/>
                    <a:gd name="connsiteY0" fmla="*/ 449265 h 449265"/>
                    <a:gd name="connsiteX1" fmla="*/ 12670 w 14857"/>
                    <a:gd name="connsiteY1" fmla="*/ 449265 h 449265"/>
                    <a:gd name="connsiteX0" fmla="*/ 2810 w 14974"/>
                    <a:gd name="connsiteY0" fmla="*/ 403354 h 403354"/>
                    <a:gd name="connsiteX1" fmla="*/ 12810 w 14974"/>
                    <a:gd name="connsiteY1" fmla="*/ 403354 h 403354"/>
                    <a:gd name="connsiteX0" fmla="*/ 2954 w 14489"/>
                    <a:gd name="connsiteY0" fmla="*/ 354005 h 354005"/>
                    <a:gd name="connsiteX1" fmla="*/ 12954 w 14489"/>
                    <a:gd name="connsiteY1" fmla="*/ 354005 h 354005"/>
                    <a:gd name="connsiteX0" fmla="*/ 1970 w 13635"/>
                    <a:gd name="connsiteY0" fmla="*/ 349722 h 349722"/>
                    <a:gd name="connsiteX1" fmla="*/ 11970 w 13635"/>
                    <a:gd name="connsiteY1" fmla="*/ 349722 h 3497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3635" h="349722">
                      <a:moveTo>
                        <a:pt x="1970" y="349722"/>
                      </a:moveTo>
                      <a:cubicBezTo>
                        <a:pt x="-7474" y="-103494"/>
                        <a:pt x="20582" y="-129473"/>
                        <a:pt x="11970" y="349722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40" name="Straight Connector 139"/>
                <p:cNvCxnSpPr/>
                <p:nvPr/>
              </p:nvCxnSpPr>
              <p:spPr>
                <a:xfrm flipV="1">
                  <a:off x="3404484" y="2566284"/>
                  <a:ext cx="0" cy="164658"/>
                </a:xfrm>
                <a:prstGeom prst="line">
                  <a:avLst/>
                </a:pr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</p:grpSp>
          <p:grpSp>
            <p:nvGrpSpPr>
              <p:cNvPr id="95" name="Group 94"/>
              <p:cNvGrpSpPr/>
              <p:nvPr/>
            </p:nvGrpSpPr>
            <p:grpSpPr>
              <a:xfrm>
                <a:off x="3144642" y="5105400"/>
                <a:ext cx="531549" cy="533400"/>
                <a:chOff x="2057400" y="2438400"/>
                <a:chExt cx="379678" cy="381000"/>
              </a:xfrm>
            </p:grpSpPr>
            <p:sp>
              <p:nvSpPr>
                <p:cNvPr id="128" name="AutoShape 568"/>
                <p:cNvSpPr>
                  <a:spLocks noChangeArrowheads="1"/>
                </p:cNvSpPr>
                <p:nvPr/>
              </p:nvSpPr>
              <p:spPr bwMode="auto">
                <a:xfrm>
                  <a:off x="2057400" y="2438400"/>
                  <a:ext cx="379678" cy="379204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" name="AutoShape 569"/>
                <p:cNvSpPr>
                  <a:spLocks noChangeArrowheads="1"/>
                </p:cNvSpPr>
                <p:nvPr/>
              </p:nvSpPr>
              <p:spPr bwMode="auto">
                <a:xfrm rot="7281778">
                  <a:off x="2057637" y="2439959"/>
                  <a:ext cx="379204" cy="379678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" name="AutoShape 570"/>
                <p:cNvSpPr>
                  <a:spLocks noChangeArrowheads="1"/>
                </p:cNvSpPr>
                <p:nvPr/>
              </p:nvSpPr>
              <p:spPr bwMode="auto">
                <a:xfrm rot="14395787">
                  <a:off x="2057637" y="2438163"/>
                  <a:ext cx="379204" cy="379678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96" name="Rounded Rectangle 95"/>
              <p:cNvSpPr/>
              <p:nvPr/>
            </p:nvSpPr>
            <p:spPr>
              <a:xfrm>
                <a:off x="5214714" y="4572000"/>
                <a:ext cx="2286000" cy="1905000"/>
              </a:xfrm>
              <a:prstGeom prst="roundRect">
                <a:avLst>
                  <a:gd name="adj" fmla="val 11074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rgbClr val="0070C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6600" dirty="0"/>
              </a:p>
            </p:txBody>
          </p:sp>
          <p:grpSp>
            <p:nvGrpSpPr>
              <p:cNvPr id="97" name="Group 96"/>
              <p:cNvGrpSpPr/>
              <p:nvPr/>
            </p:nvGrpSpPr>
            <p:grpSpPr>
              <a:xfrm>
                <a:off x="5519514" y="6096000"/>
                <a:ext cx="1524000" cy="228600"/>
                <a:chOff x="1828800" y="3733800"/>
                <a:chExt cx="1524000" cy="228600"/>
              </a:xfrm>
            </p:grpSpPr>
            <p:sp>
              <p:nvSpPr>
                <p:cNvPr id="124" name="Rectangle 123"/>
                <p:cNvSpPr/>
                <p:nvPr/>
              </p:nvSpPr>
              <p:spPr>
                <a:xfrm>
                  <a:off x="1828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125" name="Rectangle 124"/>
                <p:cNvSpPr/>
                <p:nvPr/>
              </p:nvSpPr>
              <p:spPr>
                <a:xfrm>
                  <a:off x="2209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126" name="Rectangle 125"/>
                <p:cNvSpPr/>
                <p:nvPr/>
              </p:nvSpPr>
              <p:spPr>
                <a:xfrm>
                  <a:off x="2590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127" name="Rectangle 126"/>
                <p:cNvSpPr/>
                <p:nvPr/>
              </p:nvSpPr>
              <p:spPr>
                <a:xfrm>
                  <a:off x="2971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98" name="Group 97"/>
              <p:cNvGrpSpPr/>
              <p:nvPr/>
            </p:nvGrpSpPr>
            <p:grpSpPr>
              <a:xfrm>
                <a:off x="6613481" y="5105400"/>
                <a:ext cx="658633" cy="609600"/>
                <a:chOff x="3075167" y="2286000"/>
                <a:chExt cx="658633" cy="609600"/>
              </a:xfrm>
            </p:grpSpPr>
            <p:sp>
              <p:nvSpPr>
                <p:cNvPr id="114" name="Oval 113"/>
                <p:cNvSpPr/>
                <p:nvPr/>
              </p:nvSpPr>
              <p:spPr>
                <a:xfrm>
                  <a:off x="3322154" y="2401625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Oval 114"/>
                <p:cNvSpPr/>
                <p:nvPr/>
              </p:nvSpPr>
              <p:spPr>
                <a:xfrm>
                  <a:off x="3569142" y="2566284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Oval 115"/>
                <p:cNvSpPr/>
                <p:nvPr/>
              </p:nvSpPr>
              <p:spPr>
                <a:xfrm>
                  <a:off x="3322154" y="2730942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Oval 116"/>
                <p:cNvSpPr/>
                <p:nvPr/>
              </p:nvSpPr>
              <p:spPr>
                <a:xfrm>
                  <a:off x="3075167" y="2566284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Freeform 117"/>
                <p:cNvSpPr/>
                <p:nvPr/>
              </p:nvSpPr>
              <p:spPr>
                <a:xfrm>
                  <a:off x="3492394" y="2479551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" name="Freeform 118"/>
                <p:cNvSpPr/>
                <p:nvPr/>
              </p:nvSpPr>
              <p:spPr>
                <a:xfrm rot="10800000">
                  <a:off x="3157496" y="2725143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Freeform 119"/>
                <p:cNvSpPr/>
                <p:nvPr/>
              </p:nvSpPr>
              <p:spPr>
                <a:xfrm flipH="1">
                  <a:off x="3158892" y="2483954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headEnd type="triangle" w="sm" len="med"/>
                  <a:tailEnd type="non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" name="Freeform 120"/>
                <p:cNvSpPr/>
                <p:nvPr/>
              </p:nvSpPr>
              <p:spPr>
                <a:xfrm rot="10800000" flipH="1">
                  <a:off x="3488208" y="2725144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headEnd type="triangle" w="sm" len="med"/>
                  <a:tailEnd type="non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Freeform 121"/>
                <p:cNvSpPr/>
                <p:nvPr/>
              </p:nvSpPr>
              <p:spPr>
                <a:xfrm>
                  <a:off x="3334455" y="2286000"/>
                  <a:ext cx="136991" cy="126788"/>
                </a:xfrm>
                <a:custGeom>
                  <a:avLst/>
                  <a:gdLst>
                    <a:gd name="connsiteX0" fmla="*/ 0 w 185980"/>
                    <a:gd name="connsiteY0" fmla="*/ 0 h 6711"/>
                    <a:gd name="connsiteX1" fmla="*/ 185980 w 185980"/>
                    <a:gd name="connsiteY1" fmla="*/ 0 h 6711"/>
                    <a:gd name="connsiteX0" fmla="*/ 2160 w 12160"/>
                    <a:gd name="connsiteY0" fmla="*/ 223289 h 223707"/>
                    <a:gd name="connsiteX1" fmla="*/ 12160 w 12160"/>
                    <a:gd name="connsiteY1" fmla="*/ 223289 h 223707"/>
                    <a:gd name="connsiteX0" fmla="*/ 1366 w 13800"/>
                    <a:gd name="connsiteY0" fmla="*/ 342290 h 342290"/>
                    <a:gd name="connsiteX1" fmla="*/ 11366 w 13800"/>
                    <a:gd name="connsiteY1" fmla="*/ 342290 h 342290"/>
                    <a:gd name="connsiteX0" fmla="*/ 1989 w 14293"/>
                    <a:gd name="connsiteY0" fmla="*/ 324153 h 324153"/>
                    <a:gd name="connsiteX1" fmla="*/ 11989 w 14293"/>
                    <a:gd name="connsiteY1" fmla="*/ 324153 h 324153"/>
                    <a:gd name="connsiteX0" fmla="*/ 2255 w 14511"/>
                    <a:gd name="connsiteY0" fmla="*/ 370090 h 370090"/>
                    <a:gd name="connsiteX1" fmla="*/ 12255 w 14511"/>
                    <a:gd name="connsiteY1" fmla="*/ 370090 h 370090"/>
                    <a:gd name="connsiteX0" fmla="*/ 2329 w 14189"/>
                    <a:gd name="connsiteY0" fmla="*/ 440603 h 440603"/>
                    <a:gd name="connsiteX1" fmla="*/ 12329 w 14189"/>
                    <a:gd name="connsiteY1" fmla="*/ 440603 h 440603"/>
                    <a:gd name="connsiteX0" fmla="*/ 2751 w 14550"/>
                    <a:gd name="connsiteY0" fmla="*/ 444918 h 444918"/>
                    <a:gd name="connsiteX1" fmla="*/ 12751 w 14550"/>
                    <a:gd name="connsiteY1" fmla="*/ 444918 h 444918"/>
                    <a:gd name="connsiteX0" fmla="*/ 2670 w 14857"/>
                    <a:gd name="connsiteY0" fmla="*/ 449265 h 449265"/>
                    <a:gd name="connsiteX1" fmla="*/ 12670 w 14857"/>
                    <a:gd name="connsiteY1" fmla="*/ 449265 h 449265"/>
                    <a:gd name="connsiteX0" fmla="*/ 2810 w 14974"/>
                    <a:gd name="connsiteY0" fmla="*/ 403354 h 403354"/>
                    <a:gd name="connsiteX1" fmla="*/ 12810 w 14974"/>
                    <a:gd name="connsiteY1" fmla="*/ 403354 h 403354"/>
                    <a:gd name="connsiteX0" fmla="*/ 2954 w 14489"/>
                    <a:gd name="connsiteY0" fmla="*/ 354005 h 354005"/>
                    <a:gd name="connsiteX1" fmla="*/ 12954 w 14489"/>
                    <a:gd name="connsiteY1" fmla="*/ 354005 h 354005"/>
                    <a:gd name="connsiteX0" fmla="*/ 1970 w 13635"/>
                    <a:gd name="connsiteY0" fmla="*/ 349722 h 349722"/>
                    <a:gd name="connsiteX1" fmla="*/ 11970 w 13635"/>
                    <a:gd name="connsiteY1" fmla="*/ 349722 h 3497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3635" h="349722">
                      <a:moveTo>
                        <a:pt x="1970" y="349722"/>
                      </a:moveTo>
                      <a:cubicBezTo>
                        <a:pt x="-7474" y="-103494"/>
                        <a:pt x="20582" y="-129473"/>
                        <a:pt x="11970" y="349722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23" name="Straight Connector 122"/>
                <p:cNvCxnSpPr/>
                <p:nvPr/>
              </p:nvCxnSpPr>
              <p:spPr>
                <a:xfrm flipV="1">
                  <a:off x="3404484" y="2566284"/>
                  <a:ext cx="0" cy="164658"/>
                </a:xfrm>
                <a:prstGeom prst="line">
                  <a:avLst/>
                </a:pr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</p:grpSp>
          <p:grpSp>
            <p:nvGrpSpPr>
              <p:cNvPr id="99" name="Group 98"/>
              <p:cNvGrpSpPr/>
              <p:nvPr/>
            </p:nvGrpSpPr>
            <p:grpSpPr>
              <a:xfrm>
                <a:off x="5583042" y="5105400"/>
                <a:ext cx="531549" cy="533400"/>
                <a:chOff x="2057400" y="2438400"/>
                <a:chExt cx="379678" cy="381000"/>
              </a:xfrm>
            </p:grpSpPr>
            <p:sp>
              <p:nvSpPr>
                <p:cNvPr id="111" name="AutoShape 568"/>
                <p:cNvSpPr>
                  <a:spLocks noChangeArrowheads="1"/>
                </p:cNvSpPr>
                <p:nvPr/>
              </p:nvSpPr>
              <p:spPr bwMode="auto">
                <a:xfrm>
                  <a:off x="2057400" y="2438400"/>
                  <a:ext cx="379678" cy="379204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2" name="AutoShape 569"/>
                <p:cNvSpPr>
                  <a:spLocks noChangeArrowheads="1"/>
                </p:cNvSpPr>
                <p:nvPr/>
              </p:nvSpPr>
              <p:spPr bwMode="auto">
                <a:xfrm rot="7281778">
                  <a:off x="2057637" y="2439959"/>
                  <a:ext cx="379204" cy="379678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" name="AutoShape 570"/>
                <p:cNvSpPr>
                  <a:spLocks noChangeArrowheads="1"/>
                </p:cNvSpPr>
                <p:nvPr/>
              </p:nvSpPr>
              <p:spPr bwMode="auto">
                <a:xfrm rot="14395787">
                  <a:off x="2057637" y="2438163"/>
                  <a:ext cx="379204" cy="379678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pic>
            <p:nvPicPr>
              <p:cNvPr id="100" name="Picture 559" descr="j043156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33314" y="3576828"/>
                <a:ext cx="685800" cy="690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1" name="Picture 559" descr="j043156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38314" y="3576828"/>
                <a:ext cx="685800" cy="690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" name="Picture 559" descr="j043156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03314" y="3576828"/>
                <a:ext cx="685800" cy="690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" name="Picture 559" descr="j043156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73314" y="3576828"/>
                <a:ext cx="685800" cy="690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4" name="Picture 559" descr="j043156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68314" y="3576828"/>
                <a:ext cx="685800" cy="690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5" name="Picture 559" descr="j043156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3314" y="3576828"/>
                <a:ext cx="685800" cy="690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6" name="Picture 559" descr="j043156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08314" y="3576828"/>
                <a:ext cx="685800" cy="690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07" name="Straight Connector 106"/>
              <p:cNvCxnSpPr/>
              <p:nvPr/>
            </p:nvCxnSpPr>
            <p:spPr>
              <a:xfrm flipH="1">
                <a:off x="3538315" y="4267200"/>
                <a:ext cx="2285999" cy="674514"/>
              </a:xfrm>
              <a:prstGeom prst="line">
                <a:avLst/>
              </a:prstGeom>
              <a:ln w="57150" cap="rnd">
                <a:solidFill>
                  <a:srgbClr val="C00000"/>
                </a:solidFill>
                <a:tailEnd type="triangle" w="med" len="lg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8" name="Freeform 107"/>
              <p:cNvSpPr/>
              <p:nvPr/>
            </p:nvSpPr>
            <p:spPr>
              <a:xfrm flipH="1" flipV="1">
                <a:off x="4376518" y="5823500"/>
                <a:ext cx="1926149" cy="291234"/>
              </a:xfrm>
              <a:custGeom>
                <a:avLst/>
                <a:gdLst>
                  <a:gd name="connsiteX0" fmla="*/ 1983783 w 1983783"/>
                  <a:gd name="connsiteY0" fmla="*/ 25352 h 25352"/>
                  <a:gd name="connsiteX1" fmla="*/ 0 w 1983783"/>
                  <a:gd name="connsiteY1" fmla="*/ 25352 h 25352"/>
                  <a:gd name="connsiteX0" fmla="*/ 1983783 w 1983783"/>
                  <a:gd name="connsiteY0" fmla="*/ 203577 h 203577"/>
                  <a:gd name="connsiteX1" fmla="*/ 0 w 1983783"/>
                  <a:gd name="connsiteY1" fmla="*/ 203577 h 203577"/>
                  <a:gd name="connsiteX0" fmla="*/ 1983783 w 1983783"/>
                  <a:gd name="connsiteY0" fmla="*/ 283044 h 283044"/>
                  <a:gd name="connsiteX1" fmla="*/ 0 w 1983783"/>
                  <a:gd name="connsiteY1" fmla="*/ 283044 h 283044"/>
                  <a:gd name="connsiteX0" fmla="*/ 2007031 w 2007031"/>
                  <a:gd name="connsiteY0" fmla="*/ 265800 h 296797"/>
                  <a:gd name="connsiteX1" fmla="*/ 0 w 2007031"/>
                  <a:gd name="connsiteY1" fmla="*/ 296797 h 296797"/>
                  <a:gd name="connsiteX0" fmla="*/ 2007031 w 2007031"/>
                  <a:gd name="connsiteY0" fmla="*/ 306367 h 337364"/>
                  <a:gd name="connsiteX1" fmla="*/ 0 w 2007031"/>
                  <a:gd name="connsiteY1" fmla="*/ 337364 h 337364"/>
                  <a:gd name="connsiteX0" fmla="*/ 2007031 w 2007031"/>
                  <a:gd name="connsiteY0" fmla="*/ 324786 h 355783"/>
                  <a:gd name="connsiteX1" fmla="*/ 0 w 2007031"/>
                  <a:gd name="connsiteY1" fmla="*/ 355783 h 3557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07031" h="355783">
                    <a:moveTo>
                      <a:pt x="2007031" y="324786"/>
                    </a:moveTo>
                    <a:cubicBezTo>
                      <a:pt x="1444571" y="-30384"/>
                      <a:pt x="796872" y="-191824"/>
                      <a:pt x="0" y="355783"/>
                    </a:cubicBezTo>
                  </a:path>
                </a:pathLst>
              </a:custGeom>
              <a:ln w="57150" cap="rnd">
                <a:solidFill>
                  <a:srgbClr val="C00000"/>
                </a:solidFill>
                <a:tailEnd type="triangle" w="med" len="lg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Freeform 108"/>
              <p:cNvSpPr/>
              <p:nvPr/>
            </p:nvSpPr>
            <p:spPr>
              <a:xfrm>
                <a:off x="1176115" y="4724397"/>
                <a:ext cx="1833986" cy="395206"/>
              </a:xfrm>
              <a:custGeom>
                <a:avLst/>
                <a:gdLst>
                  <a:gd name="connsiteX0" fmla="*/ 1983783 w 1983783"/>
                  <a:gd name="connsiteY0" fmla="*/ 25352 h 25352"/>
                  <a:gd name="connsiteX1" fmla="*/ 0 w 1983783"/>
                  <a:gd name="connsiteY1" fmla="*/ 25352 h 25352"/>
                  <a:gd name="connsiteX0" fmla="*/ 1983783 w 1983783"/>
                  <a:gd name="connsiteY0" fmla="*/ 203577 h 203577"/>
                  <a:gd name="connsiteX1" fmla="*/ 0 w 1983783"/>
                  <a:gd name="connsiteY1" fmla="*/ 203577 h 203577"/>
                  <a:gd name="connsiteX0" fmla="*/ 1983783 w 1983783"/>
                  <a:gd name="connsiteY0" fmla="*/ 283044 h 283044"/>
                  <a:gd name="connsiteX1" fmla="*/ 0 w 1983783"/>
                  <a:gd name="connsiteY1" fmla="*/ 283044 h 283044"/>
                  <a:gd name="connsiteX0" fmla="*/ 2007031 w 2007031"/>
                  <a:gd name="connsiteY0" fmla="*/ 265800 h 296797"/>
                  <a:gd name="connsiteX1" fmla="*/ 0 w 2007031"/>
                  <a:gd name="connsiteY1" fmla="*/ 296797 h 296797"/>
                  <a:gd name="connsiteX0" fmla="*/ 2007031 w 2007031"/>
                  <a:gd name="connsiteY0" fmla="*/ 306367 h 337364"/>
                  <a:gd name="connsiteX1" fmla="*/ 0 w 2007031"/>
                  <a:gd name="connsiteY1" fmla="*/ 337364 h 337364"/>
                  <a:gd name="connsiteX0" fmla="*/ 2007031 w 2007031"/>
                  <a:gd name="connsiteY0" fmla="*/ 324786 h 355783"/>
                  <a:gd name="connsiteX1" fmla="*/ 0 w 2007031"/>
                  <a:gd name="connsiteY1" fmla="*/ 355783 h 355783"/>
                  <a:gd name="connsiteX0" fmla="*/ 2007031 w 2007031"/>
                  <a:gd name="connsiteY0" fmla="*/ 375253 h 406250"/>
                  <a:gd name="connsiteX1" fmla="*/ 0 w 2007031"/>
                  <a:gd name="connsiteY1" fmla="*/ 406250 h 406250"/>
                  <a:gd name="connsiteX0" fmla="*/ 2007031 w 2007031"/>
                  <a:gd name="connsiteY0" fmla="*/ 568435 h 599432"/>
                  <a:gd name="connsiteX1" fmla="*/ 0 w 2007031"/>
                  <a:gd name="connsiteY1" fmla="*/ 599432 h 599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07031" h="599432">
                    <a:moveTo>
                      <a:pt x="2007031" y="568435"/>
                    </a:moveTo>
                    <a:cubicBezTo>
                      <a:pt x="1570010" y="-305928"/>
                      <a:pt x="605228" y="-72162"/>
                      <a:pt x="0" y="599432"/>
                    </a:cubicBezTo>
                  </a:path>
                </a:pathLst>
              </a:custGeom>
              <a:ln w="57150" cap="rnd">
                <a:solidFill>
                  <a:srgbClr val="C00000"/>
                </a:solidFill>
                <a:tailEnd type="triangle" w="med" len="lg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Freeform 109"/>
              <p:cNvSpPr/>
              <p:nvPr/>
            </p:nvSpPr>
            <p:spPr>
              <a:xfrm rot="4899202">
                <a:off x="4692563" y="3881655"/>
                <a:ext cx="601896" cy="2072592"/>
              </a:xfrm>
              <a:custGeom>
                <a:avLst/>
                <a:gdLst>
                  <a:gd name="connsiteX0" fmla="*/ 968644 w 968644"/>
                  <a:gd name="connsiteY0" fmla="*/ 759417 h 759417"/>
                  <a:gd name="connsiteX1" fmla="*/ 0 w 968644"/>
                  <a:gd name="connsiteY1" fmla="*/ 0 h 759417"/>
                  <a:gd name="connsiteX0" fmla="*/ 968644 w 968644"/>
                  <a:gd name="connsiteY0" fmla="*/ 759417 h 759417"/>
                  <a:gd name="connsiteX1" fmla="*/ 0 w 968644"/>
                  <a:gd name="connsiteY1" fmla="*/ 0 h 759417"/>
                  <a:gd name="connsiteX0" fmla="*/ 968644 w 968644"/>
                  <a:gd name="connsiteY0" fmla="*/ 759417 h 759417"/>
                  <a:gd name="connsiteX1" fmla="*/ 0 w 968644"/>
                  <a:gd name="connsiteY1" fmla="*/ 0 h 759417"/>
                  <a:gd name="connsiteX0" fmla="*/ 968644 w 968644"/>
                  <a:gd name="connsiteY0" fmla="*/ 759417 h 759417"/>
                  <a:gd name="connsiteX1" fmla="*/ 0 w 968644"/>
                  <a:gd name="connsiteY1" fmla="*/ 0 h 759417"/>
                  <a:gd name="connsiteX0" fmla="*/ 968644 w 968644"/>
                  <a:gd name="connsiteY0" fmla="*/ 759417 h 759417"/>
                  <a:gd name="connsiteX1" fmla="*/ 0 w 968644"/>
                  <a:gd name="connsiteY1" fmla="*/ 0 h 759417"/>
                  <a:gd name="connsiteX0" fmla="*/ 968644 w 968644"/>
                  <a:gd name="connsiteY0" fmla="*/ 759417 h 759417"/>
                  <a:gd name="connsiteX1" fmla="*/ 0 w 968644"/>
                  <a:gd name="connsiteY1" fmla="*/ 0 h 759417"/>
                  <a:gd name="connsiteX0" fmla="*/ 922149 w 922149"/>
                  <a:gd name="connsiteY0" fmla="*/ 1022888 h 1022888"/>
                  <a:gd name="connsiteX1" fmla="*/ 0 w 922149"/>
                  <a:gd name="connsiteY1" fmla="*/ 0 h 10228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22149" h="1022888">
                    <a:moveTo>
                      <a:pt x="922149" y="1022888"/>
                    </a:moveTo>
                    <a:cubicBezTo>
                      <a:pt x="876945" y="548898"/>
                      <a:pt x="669011" y="198894"/>
                      <a:pt x="0" y="0"/>
                    </a:cubicBezTo>
                  </a:path>
                </a:pathLst>
              </a:custGeom>
              <a:ln w="57150" cap="rnd">
                <a:solidFill>
                  <a:srgbClr val="C00000"/>
                </a:solidFill>
                <a:tailEnd type="triangle" w="med" len="lg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64" name="Group 163"/>
            <p:cNvGrpSpPr/>
            <p:nvPr/>
          </p:nvGrpSpPr>
          <p:grpSpPr>
            <a:xfrm>
              <a:off x="5062753" y="4469278"/>
              <a:ext cx="2379321" cy="963372"/>
              <a:chOff x="337914" y="3576828"/>
              <a:chExt cx="7162800" cy="2900172"/>
            </a:xfrm>
          </p:grpSpPr>
          <p:sp>
            <p:nvSpPr>
              <p:cNvPr id="165" name="Rounded Rectangle 164"/>
              <p:cNvSpPr/>
              <p:nvPr/>
            </p:nvSpPr>
            <p:spPr>
              <a:xfrm>
                <a:off x="337914" y="4572000"/>
                <a:ext cx="2285999" cy="1905000"/>
              </a:xfrm>
              <a:prstGeom prst="roundRect">
                <a:avLst>
                  <a:gd name="adj" fmla="val 11074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4000" dirty="0"/>
                  <a:t>P</a:t>
                </a:r>
              </a:p>
            </p:txBody>
          </p:sp>
          <p:grpSp>
            <p:nvGrpSpPr>
              <p:cNvPr id="166" name="Group 165"/>
              <p:cNvGrpSpPr/>
              <p:nvPr/>
            </p:nvGrpSpPr>
            <p:grpSpPr>
              <a:xfrm>
                <a:off x="642714" y="6096000"/>
                <a:ext cx="1524000" cy="228600"/>
                <a:chOff x="1828800" y="3733800"/>
                <a:chExt cx="1524000" cy="228600"/>
              </a:xfrm>
            </p:grpSpPr>
            <p:sp>
              <p:nvSpPr>
                <p:cNvPr id="235" name="Rectangle 234"/>
                <p:cNvSpPr/>
                <p:nvPr/>
              </p:nvSpPr>
              <p:spPr>
                <a:xfrm>
                  <a:off x="1828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236" name="Rectangle 235"/>
                <p:cNvSpPr/>
                <p:nvPr/>
              </p:nvSpPr>
              <p:spPr>
                <a:xfrm>
                  <a:off x="2209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237" name="Rectangle 236"/>
                <p:cNvSpPr/>
                <p:nvPr/>
              </p:nvSpPr>
              <p:spPr>
                <a:xfrm>
                  <a:off x="2590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238" name="Rectangle 237"/>
                <p:cNvSpPr/>
                <p:nvPr/>
              </p:nvSpPr>
              <p:spPr>
                <a:xfrm>
                  <a:off x="2971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167" name="Group 166"/>
              <p:cNvGrpSpPr/>
              <p:nvPr/>
            </p:nvGrpSpPr>
            <p:grpSpPr>
              <a:xfrm>
                <a:off x="1736681" y="5105400"/>
                <a:ext cx="658633" cy="609600"/>
                <a:chOff x="3075167" y="2286000"/>
                <a:chExt cx="658633" cy="609600"/>
              </a:xfrm>
            </p:grpSpPr>
            <p:sp>
              <p:nvSpPr>
                <p:cNvPr id="225" name="Oval 224"/>
                <p:cNvSpPr/>
                <p:nvPr/>
              </p:nvSpPr>
              <p:spPr>
                <a:xfrm>
                  <a:off x="3322154" y="2401625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6" name="Oval 225"/>
                <p:cNvSpPr/>
                <p:nvPr/>
              </p:nvSpPr>
              <p:spPr>
                <a:xfrm>
                  <a:off x="3569142" y="2566284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7" name="Oval 226"/>
                <p:cNvSpPr/>
                <p:nvPr/>
              </p:nvSpPr>
              <p:spPr>
                <a:xfrm>
                  <a:off x="3322154" y="2730942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8" name="Oval 227"/>
                <p:cNvSpPr/>
                <p:nvPr/>
              </p:nvSpPr>
              <p:spPr>
                <a:xfrm>
                  <a:off x="3075167" y="2566284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9" name="Freeform 228"/>
                <p:cNvSpPr/>
                <p:nvPr/>
              </p:nvSpPr>
              <p:spPr>
                <a:xfrm>
                  <a:off x="3492394" y="2479551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0" name="Freeform 229"/>
                <p:cNvSpPr/>
                <p:nvPr/>
              </p:nvSpPr>
              <p:spPr>
                <a:xfrm rot="10800000">
                  <a:off x="3157496" y="2725143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1" name="Freeform 230"/>
                <p:cNvSpPr/>
                <p:nvPr/>
              </p:nvSpPr>
              <p:spPr>
                <a:xfrm flipH="1">
                  <a:off x="3158892" y="2483954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headEnd type="triangle" w="sm" len="med"/>
                  <a:tailEnd type="non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2" name="Freeform 231"/>
                <p:cNvSpPr/>
                <p:nvPr/>
              </p:nvSpPr>
              <p:spPr>
                <a:xfrm rot="10800000" flipH="1">
                  <a:off x="3488208" y="2725144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headEnd type="triangle" w="sm" len="med"/>
                  <a:tailEnd type="non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3" name="Freeform 232"/>
                <p:cNvSpPr/>
                <p:nvPr/>
              </p:nvSpPr>
              <p:spPr>
                <a:xfrm>
                  <a:off x="3334455" y="2286000"/>
                  <a:ext cx="136991" cy="126788"/>
                </a:xfrm>
                <a:custGeom>
                  <a:avLst/>
                  <a:gdLst>
                    <a:gd name="connsiteX0" fmla="*/ 0 w 185980"/>
                    <a:gd name="connsiteY0" fmla="*/ 0 h 6711"/>
                    <a:gd name="connsiteX1" fmla="*/ 185980 w 185980"/>
                    <a:gd name="connsiteY1" fmla="*/ 0 h 6711"/>
                    <a:gd name="connsiteX0" fmla="*/ 2160 w 12160"/>
                    <a:gd name="connsiteY0" fmla="*/ 223289 h 223707"/>
                    <a:gd name="connsiteX1" fmla="*/ 12160 w 12160"/>
                    <a:gd name="connsiteY1" fmla="*/ 223289 h 223707"/>
                    <a:gd name="connsiteX0" fmla="*/ 1366 w 13800"/>
                    <a:gd name="connsiteY0" fmla="*/ 342290 h 342290"/>
                    <a:gd name="connsiteX1" fmla="*/ 11366 w 13800"/>
                    <a:gd name="connsiteY1" fmla="*/ 342290 h 342290"/>
                    <a:gd name="connsiteX0" fmla="*/ 1989 w 14293"/>
                    <a:gd name="connsiteY0" fmla="*/ 324153 h 324153"/>
                    <a:gd name="connsiteX1" fmla="*/ 11989 w 14293"/>
                    <a:gd name="connsiteY1" fmla="*/ 324153 h 324153"/>
                    <a:gd name="connsiteX0" fmla="*/ 2255 w 14511"/>
                    <a:gd name="connsiteY0" fmla="*/ 370090 h 370090"/>
                    <a:gd name="connsiteX1" fmla="*/ 12255 w 14511"/>
                    <a:gd name="connsiteY1" fmla="*/ 370090 h 370090"/>
                    <a:gd name="connsiteX0" fmla="*/ 2329 w 14189"/>
                    <a:gd name="connsiteY0" fmla="*/ 440603 h 440603"/>
                    <a:gd name="connsiteX1" fmla="*/ 12329 w 14189"/>
                    <a:gd name="connsiteY1" fmla="*/ 440603 h 440603"/>
                    <a:gd name="connsiteX0" fmla="*/ 2751 w 14550"/>
                    <a:gd name="connsiteY0" fmla="*/ 444918 h 444918"/>
                    <a:gd name="connsiteX1" fmla="*/ 12751 w 14550"/>
                    <a:gd name="connsiteY1" fmla="*/ 444918 h 444918"/>
                    <a:gd name="connsiteX0" fmla="*/ 2670 w 14857"/>
                    <a:gd name="connsiteY0" fmla="*/ 449265 h 449265"/>
                    <a:gd name="connsiteX1" fmla="*/ 12670 w 14857"/>
                    <a:gd name="connsiteY1" fmla="*/ 449265 h 449265"/>
                    <a:gd name="connsiteX0" fmla="*/ 2810 w 14974"/>
                    <a:gd name="connsiteY0" fmla="*/ 403354 h 403354"/>
                    <a:gd name="connsiteX1" fmla="*/ 12810 w 14974"/>
                    <a:gd name="connsiteY1" fmla="*/ 403354 h 403354"/>
                    <a:gd name="connsiteX0" fmla="*/ 2954 w 14489"/>
                    <a:gd name="connsiteY0" fmla="*/ 354005 h 354005"/>
                    <a:gd name="connsiteX1" fmla="*/ 12954 w 14489"/>
                    <a:gd name="connsiteY1" fmla="*/ 354005 h 354005"/>
                    <a:gd name="connsiteX0" fmla="*/ 1970 w 13635"/>
                    <a:gd name="connsiteY0" fmla="*/ 349722 h 349722"/>
                    <a:gd name="connsiteX1" fmla="*/ 11970 w 13635"/>
                    <a:gd name="connsiteY1" fmla="*/ 349722 h 3497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3635" h="349722">
                      <a:moveTo>
                        <a:pt x="1970" y="349722"/>
                      </a:moveTo>
                      <a:cubicBezTo>
                        <a:pt x="-7474" y="-103494"/>
                        <a:pt x="20582" y="-129473"/>
                        <a:pt x="11970" y="349722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34" name="Straight Connector 233"/>
                <p:cNvCxnSpPr/>
                <p:nvPr/>
              </p:nvCxnSpPr>
              <p:spPr>
                <a:xfrm flipV="1">
                  <a:off x="3412555" y="2566283"/>
                  <a:ext cx="0" cy="164658"/>
                </a:xfrm>
                <a:prstGeom prst="line">
                  <a:avLst/>
                </a:pr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</p:grpSp>
          <p:grpSp>
            <p:nvGrpSpPr>
              <p:cNvPr id="168" name="Group 167"/>
              <p:cNvGrpSpPr/>
              <p:nvPr/>
            </p:nvGrpSpPr>
            <p:grpSpPr>
              <a:xfrm>
                <a:off x="706242" y="5105400"/>
                <a:ext cx="531549" cy="533400"/>
                <a:chOff x="2057400" y="2438400"/>
                <a:chExt cx="379678" cy="381000"/>
              </a:xfrm>
            </p:grpSpPr>
            <p:sp>
              <p:nvSpPr>
                <p:cNvPr id="222" name="AutoShape 568"/>
                <p:cNvSpPr>
                  <a:spLocks noChangeArrowheads="1"/>
                </p:cNvSpPr>
                <p:nvPr/>
              </p:nvSpPr>
              <p:spPr bwMode="auto">
                <a:xfrm>
                  <a:off x="2057400" y="2438400"/>
                  <a:ext cx="379678" cy="379204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" name="AutoShape 569"/>
                <p:cNvSpPr>
                  <a:spLocks noChangeArrowheads="1"/>
                </p:cNvSpPr>
                <p:nvPr/>
              </p:nvSpPr>
              <p:spPr bwMode="auto">
                <a:xfrm rot="7281778">
                  <a:off x="2057637" y="2439959"/>
                  <a:ext cx="379204" cy="379678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" name="AutoShape 570"/>
                <p:cNvSpPr>
                  <a:spLocks noChangeArrowheads="1"/>
                </p:cNvSpPr>
                <p:nvPr/>
              </p:nvSpPr>
              <p:spPr bwMode="auto">
                <a:xfrm rot="14395787">
                  <a:off x="2057637" y="2438163"/>
                  <a:ext cx="379204" cy="379678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69" name="Rounded Rectangle 168"/>
              <p:cNvSpPr/>
              <p:nvPr/>
            </p:nvSpPr>
            <p:spPr>
              <a:xfrm>
                <a:off x="2776315" y="4572001"/>
                <a:ext cx="2286001" cy="1904999"/>
              </a:xfrm>
              <a:prstGeom prst="roundRect">
                <a:avLst>
                  <a:gd name="adj" fmla="val 11074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rgbClr val="0070C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4400" dirty="0"/>
              </a:p>
            </p:txBody>
          </p:sp>
          <p:grpSp>
            <p:nvGrpSpPr>
              <p:cNvPr id="170" name="Group 169"/>
              <p:cNvGrpSpPr/>
              <p:nvPr/>
            </p:nvGrpSpPr>
            <p:grpSpPr>
              <a:xfrm>
                <a:off x="3081114" y="6096000"/>
                <a:ext cx="1524000" cy="228600"/>
                <a:chOff x="1828800" y="3733800"/>
                <a:chExt cx="1524000" cy="228600"/>
              </a:xfrm>
            </p:grpSpPr>
            <p:sp>
              <p:nvSpPr>
                <p:cNvPr id="218" name="Rectangle 217"/>
                <p:cNvSpPr/>
                <p:nvPr/>
              </p:nvSpPr>
              <p:spPr>
                <a:xfrm>
                  <a:off x="1828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219" name="Rectangle 218"/>
                <p:cNvSpPr/>
                <p:nvPr/>
              </p:nvSpPr>
              <p:spPr>
                <a:xfrm>
                  <a:off x="2209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220" name="Rectangle 219"/>
                <p:cNvSpPr/>
                <p:nvPr/>
              </p:nvSpPr>
              <p:spPr>
                <a:xfrm>
                  <a:off x="2590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221" name="Rectangle 220"/>
                <p:cNvSpPr/>
                <p:nvPr/>
              </p:nvSpPr>
              <p:spPr>
                <a:xfrm>
                  <a:off x="2971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171" name="Group 170"/>
              <p:cNvGrpSpPr/>
              <p:nvPr/>
            </p:nvGrpSpPr>
            <p:grpSpPr>
              <a:xfrm>
                <a:off x="4175081" y="5105400"/>
                <a:ext cx="658633" cy="609600"/>
                <a:chOff x="3075167" y="2286000"/>
                <a:chExt cx="658633" cy="609600"/>
              </a:xfrm>
            </p:grpSpPr>
            <p:sp>
              <p:nvSpPr>
                <p:cNvPr id="208" name="Oval 207"/>
                <p:cNvSpPr/>
                <p:nvPr/>
              </p:nvSpPr>
              <p:spPr>
                <a:xfrm>
                  <a:off x="3322154" y="2401625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Oval 208"/>
                <p:cNvSpPr/>
                <p:nvPr/>
              </p:nvSpPr>
              <p:spPr>
                <a:xfrm>
                  <a:off x="3569142" y="2566284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0" name="Oval 209"/>
                <p:cNvSpPr/>
                <p:nvPr/>
              </p:nvSpPr>
              <p:spPr>
                <a:xfrm>
                  <a:off x="3322154" y="2730942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1" name="Oval 210"/>
                <p:cNvSpPr/>
                <p:nvPr/>
              </p:nvSpPr>
              <p:spPr>
                <a:xfrm>
                  <a:off x="3075167" y="2566284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2" name="Freeform 211"/>
                <p:cNvSpPr/>
                <p:nvPr/>
              </p:nvSpPr>
              <p:spPr>
                <a:xfrm>
                  <a:off x="3492394" y="2479551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Freeform 212"/>
                <p:cNvSpPr/>
                <p:nvPr/>
              </p:nvSpPr>
              <p:spPr>
                <a:xfrm rot="10800000">
                  <a:off x="3157496" y="2725143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Freeform 213"/>
                <p:cNvSpPr/>
                <p:nvPr/>
              </p:nvSpPr>
              <p:spPr>
                <a:xfrm flipH="1">
                  <a:off x="3158892" y="2483954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headEnd type="triangle" w="sm" len="med"/>
                  <a:tailEnd type="non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Freeform 214"/>
                <p:cNvSpPr/>
                <p:nvPr/>
              </p:nvSpPr>
              <p:spPr>
                <a:xfrm rot="10800000" flipH="1">
                  <a:off x="3488208" y="2725144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headEnd type="triangle" w="sm" len="med"/>
                  <a:tailEnd type="non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6" name="Freeform 215"/>
                <p:cNvSpPr/>
                <p:nvPr/>
              </p:nvSpPr>
              <p:spPr>
                <a:xfrm>
                  <a:off x="3334455" y="2286000"/>
                  <a:ext cx="136991" cy="126788"/>
                </a:xfrm>
                <a:custGeom>
                  <a:avLst/>
                  <a:gdLst>
                    <a:gd name="connsiteX0" fmla="*/ 0 w 185980"/>
                    <a:gd name="connsiteY0" fmla="*/ 0 h 6711"/>
                    <a:gd name="connsiteX1" fmla="*/ 185980 w 185980"/>
                    <a:gd name="connsiteY1" fmla="*/ 0 h 6711"/>
                    <a:gd name="connsiteX0" fmla="*/ 2160 w 12160"/>
                    <a:gd name="connsiteY0" fmla="*/ 223289 h 223707"/>
                    <a:gd name="connsiteX1" fmla="*/ 12160 w 12160"/>
                    <a:gd name="connsiteY1" fmla="*/ 223289 h 223707"/>
                    <a:gd name="connsiteX0" fmla="*/ 1366 w 13800"/>
                    <a:gd name="connsiteY0" fmla="*/ 342290 h 342290"/>
                    <a:gd name="connsiteX1" fmla="*/ 11366 w 13800"/>
                    <a:gd name="connsiteY1" fmla="*/ 342290 h 342290"/>
                    <a:gd name="connsiteX0" fmla="*/ 1989 w 14293"/>
                    <a:gd name="connsiteY0" fmla="*/ 324153 h 324153"/>
                    <a:gd name="connsiteX1" fmla="*/ 11989 w 14293"/>
                    <a:gd name="connsiteY1" fmla="*/ 324153 h 324153"/>
                    <a:gd name="connsiteX0" fmla="*/ 2255 w 14511"/>
                    <a:gd name="connsiteY0" fmla="*/ 370090 h 370090"/>
                    <a:gd name="connsiteX1" fmla="*/ 12255 w 14511"/>
                    <a:gd name="connsiteY1" fmla="*/ 370090 h 370090"/>
                    <a:gd name="connsiteX0" fmla="*/ 2329 w 14189"/>
                    <a:gd name="connsiteY0" fmla="*/ 440603 h 440603"/>
                    <a:gd name="connsiteX1" fmla="*/ 12329 w 14189"/>
                    <a:gd name="connsiteY1" fmla="*/ 440603 h 440603"/>
                    <a:gd name="connsiteX0" fmla="*/ 2751 w 14550"/>
                    <a:gd name="connsiteY0" fmla="*/ 444918 h 444918"/>
                    <a:gd name="connsiteX1" fmla="*/ 12751 w 14550"/>
                    <a:gd name="connsiteY1" fmla="*/ 444918 h 444918"/>
                    <a:gd name="connsiteX0" fmla="*/ 2670 w 14857"/>
                    <a:gd name="connsiteY0" fmla="*/ 449265 h 449265"/>
                    <a:gd name="connsiteX1" fmla="*/ 12670 w 14857"/>
                    <a:gd name="connsiteY1" fmla="*/ 449265 h 449265"/>
                    <a:gd name="connsiteX0" fmla="*/ 2810 w 14974"/>
                    <a:gd name="connsiteY0" fmla="*/ 403354 h 403354"/>
                    <a:gd name="connsiteX1" fmla="*/ 12810 w 14974"/>
                    <a:gd name="connsiteY1" fmla="*/ 403354 h 403354"/>
                    <a:gd name="connsiteX0" fmla="*/ 2954 w 14489"/>
                    <a:gd name="connsiteY0" fmla="*/ 354005 h 354005"/>
                    <a:gd name="connsiteX1" fmla="*/ 12954 w 14489"/>
                    <a:gd name="connsiteY1" fmla="*/ 354005 h 354005"/>
                    <a:gd name="connsiteX0" fmla="*/ 1970 w 13635"/>
                    <a:gd name="connsiteY0" fmla="*/ 349722 h 349722"/>
                    <a:gd name="connsiteX1" fmla="*/ 11970 w 13635"/>
                    <a:gd name="connsiteY1" fmla="*/ 349722 h 3497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3635" h="349722">
                      <a:moveTo>
                        <a:pt x="1970" y="349722"/>
                      </a:moveTo>
                      <a:cubicBezTo>
                        <a:pt x="-7474" y="-103494"/>
                        <a:pt x="20582" y="-129473"/>
                        <a:pt x="11970" y="349722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17" name="Straight Connector 216"/>
                <p:cNvCxnSpPr/>
                <p:nvPr/>
              </p:nvCxnSpPr>
              <p:spPr>
                <a:xfrm flipV="1">
                  <a:off x="3404484" y="2566284"/>
                  <a:ext cx="0" cy="164658"/>
                </a:xfrm>
                <a:prstGeom prst="line">
                  <a:avLst/>
                </a:pr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</p:grpSp>
          <p:grpSp>
            <p:nvGrpSpPr>
              <p:cNvPr id="172" name="Group 171"/>
              <p:cNvGrpSpPr/>
              <p:nvPr/>
            </p:nvGrpSpPr>
            <p:grpSpPr>
              <a:xfrm>
                <a:off x="3144642" y="5105400"/>
                <a:ext cx="531549" cy="533400"/>
                <a:chOff x="2057400" y="2438400"/>
                <a:chExt cx="379678" cy="381000"/>
              </a:xfrm>
            </p:grpSpPr>
            <p:sp>
              <p:nvSpPr>
                <p:cNvPr id="205" name="AutoShape 568"/>
                <p:cNvSpPr>
                  <a:spLocks noChangeArrowheads="1"/>
                </p:cNvSpPr>
                <p:nvPr/>
              </p:nvSpPr>
              <p:spPr bwMode="auto">
                <a:xfrm>
                  <a:off x="2057400" y="2438400"/>
                  <a:ext cx="379678" cy="379204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6" name="AutoShape 569"/>
                <p:cNvSpPr>
                  <a:spLocks noChangeArrowheads="1"/>
                </p:cNvSpPr>
                <p:nvPr/>
              </p:nvSpPr>
              <p:spPr bwMode="auto">
                <a:xfrm rot="7281778">
                  <a:off x="2057637" y="2439959"/>
                  <a:ext cx="379204" cy="379678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7" name="AutoShape 570"/>
                <p:cNvSpPr>
                  <a:spLocks noChangeArrowheads="1"/>
                </p:cNvSpPr>
                <p:nvPr/>
              </p:nvSpPr>
              <p:spPr bwMode="auto">
                <a:xfrm rot="14395787">
                  <a:off x="2057637" y="2438163"/>
                  <a:ext cx="379204" cy="379678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3" name="Rounded Rectangle 172"/>
              <p:cNvSpPr/>
              <p:nvPr/>
            </p:nvSpPr>
            <p:spPr>
              <a:xfrm>
                <a:off x="5214714" y="4572000"/>
                <a:ext cx="2286000" cy="1905000"/>
              </a:xfrm>
              <a:prstGeom prst="roundRect">
                <a:avLst>
                  <a:gd name="adj" fmla="val 11074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rgbClr val="0070C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6600" dirty="0"/>
              </a:p>
            </p:txBody>
          </p:sp>
          <p:grpSp>
            <p:nvGrpSpPr>
              <p:cNvPr id="174" name="Group 173"/>
              <p:cNvGrpSpPr/>
              <p:nvPr/>
            </p:nvGrpSpPr>
            <p:grpSpPr>
              <a:xfrm>
                <a:off x="5519514" y="6096000"/>
                <a:ext cx="1524000" cy="228600"/>
                <a:chOff x="1828800" y="3733800"/>
                <a:chExt cx="1524000" cy="228600"/>
              </a:xfrm>
            </p:grpSpPr>
            <p:sp>
              <p:nvSpPr>
                <p:cNvPr id="201" name="Rectangle 200"/>
                <p:cNvSpPr/>
                <p:nvPr/>
              </p:nvSpPr>
              <p:spPr>
                <a:xfrm>
                  <a:off x="1828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202" name="Rectangle 201"/>
                <p:cNvSpPr/>
                <p:nvPr/>
              </p:nvSpPr>
              <p:spPr>
                <a:xfrm>
                  <a:off x="2209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203" name="Rectangle 202"/>
                <p:cNvSpPr/>
                <p:nvPr/>
              </p:nvSpPr>
              <p:spPr>
                <a:xfrm>
                  <a:off x="2590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204" name="Rectangle 203"/>
                <p:cNvSpPr/>
                <p:nvPr/>
              </p:nvSpPr>
              <p:spPr>
                <a:xfrm>
                  <a:off x="2971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175" name="Group 174"/>
              <p:cNvGrpSpPr/>
              <p:nvPr/>
            </p:nvGrpSpPr>
            <p:grpSpPr>
              <a:xfrm>
                <a:off x="6613481" y="5105400"/>
                <a:ext cx="658633" cy="609600"/>
                <a:chOff x="3075167" y="2286000"/>
                <a:chExt cx="658633" cy="609600"/>
              </a:xfrm>
            </p:grpSpPr>
            <p:sp>
              <p:nvSpPr>
                <p:cNvPr id="191" name="Oval 190"/>
                <p:cNvSpPr/>
                <p:nvPr/>
              </p:nvSpPr>
              <p:spPr>
                <a:xfrm>
                  <a:off x="3322154" y="2401625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Oval 191"/>
                <p:cNvSpPr/>
                <p:nvPr/>
              </p:nvSpPr>
              <p:spPr>
                <a:xfrm>
                  <a:off x="3569142" y="2566284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3" name="Oval 192"/>
                <p:cNvSpPr/>
                <p:nvPr/>
              </p:nvSpPr>
              <p:spPr>
                <a:xfrm>
                  <a:off x="3322154" y="2730942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Oval 193"/>
                <p:cNvSpPr/>
                <p:nvPr/>
              </p:nvSpPr>
              <p:spPr>
                <a:xfrm>
                  <a:off x="3075167" y="2566284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Freeform 194"/>
                <p:cNvSpPr/>
                <p:nvPr/>
              </p:nvSpPr>
              <p:spPr>
                <a:xfrm>
                  <a:off x="3492394" y="2479551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6" name="Freeform 195"/>
                <p:cNvSpPr/>
                <p:nvPr/>
              </p:nvSpPr>
              <p:spPr>
                <a:xfrm rot="10800000">
                  <a:off x="3157496" y="2725143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Freeform 196"/>
                <p:cNvSpPr/>
                <p:nvPr/>
              </p:nvSpPr>
              <p:spPr>
                <a:xfrm flipH="1">
                  <a:off x="3158892" y="2483954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headEnd type="triangle" w="sm" len="med"/>
                  <a:tailEnd type="non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Freeform 197"/>
                <p:cNvSpPr/>
                <p:nvPr/>
              </p:nvSpPr>
              <p:spPr>
                <a:xfrm rot="10800000" flipH="1">
                  <a:off x="3488208" y="2725144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headEnd type="triangle" w="sm" len="med"/>
                  <a:tailEnd type="non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Freeform 198"/>
                <p:cNvSpPr/>
                <p:nvPr/>
              </p:nvSpPr>
              <p:spPr>
                <a:xfrm>
                  <a:off x="3334455" y="2286000"/>
                  <a:ext cx="136991" cy="126788"/>
                </a:xfrm>
                <a:custGeom>
                  <a:avLst/>
                  <a:gdLst>
                    <a:gd name="connsiteX0" fmla="*/ 0 w 185980"/>
                    <a:gd name="connsiteY0" fmla="*/ 0 h 6711"/>
                    <a:gd name="connsiteX1" fmla="*/ 185980 w 185980"/>
                    <a:gd name="connsiteY1" fmla="*/ 0 h 6711"/>
                    <a:gd name="connsiteX0" fmla="*/ 2160 w 12160"/>
                    <a:gd name="connsiteY0" fmla="*/ 223289 h 223707"/>
                    <a:gd name="connsiteX1" fmla="*/ 12160 w 12160"/>
                    <a:gd name="connsiteY1" fmla="*/ 223289 h 223707"/>
                    <a:gd name="connsiteX0" fmla="*/ 1366 w 13800"/>
                    <a:gd name="connsiteY0" fmla="*/ 342290 h 342290"/>
                    <a:gd name="connsiteX1" fmla="*/ 11366 w 13800"/>
                    <a:gd name="connsiteY1" fmla="*/ 342290 h 342290"/>
                    <a:gd name="connsiteX0" fmla="*/ 1989 w 14293"/>
                    <a:gd name="connsiteY0" fmla="*/ 324153 h 324153"/>
                    <a:gd name="connsiteX1" fmla="*/ 11989 w 14293"/>
                    <a:gd name="connsiteY1" fmla="*/ 324153 h 324153"/>
                    <a:gd name="connsiteX0" fmla="*/ 2255 w 14511"/>
                    <a:gd name="connsiteY0" fmla="*/ 370090 h 370090"/>
                    <a:gd name="connsiteX1" fmla="*/ 12255 w 14511"/>
                    <a:gd name="connsiteY1" fmla="*/ 370090 h 370090"/>
                    <a:gd name="connsiteX0" fmla="*/ 2329 w 14189"/>
                    <a:gd name="connsiteY0" fmla="*/ 440603 h 440603"/>
                    <a:gd name="connsiteX1" fmla="*/ 12329 w 14189"/>
                    <a:gd name="connsiteY1" fmla="*/ 440603 h 440603"/>
                    <a:gd name="connsiteX0" fmla="*/ 2751 w 14550"/>
                    <a:gd name="connsiteY0" fmla="*/ 444918 h 444918"/>
                    <a:gd name="connsiteX1" fmla="*/ 12751 w 14550"/>
                    <a:gd name="connsiteY1" fmla="*/ 444918 h 444918"/>
                    <a:gd name="connsiteX0" fmla="*/ 2670 w 14857"/>
                    <a:gd name="connsiteY0" fmla="*/ 449265 h 449265"/>
                    <a:gd name="connsiteX1" fmla="*/ 12670 w 14857"/>
                    <a:gd name="connsiteY1" fmla="*/ 449265 h 449265"/>
                    <a:gd name="connsiteX0" fmla="*/ 2810 w 14974"/>
                    <a:gd name="connsiteY0" fmla="*/ 403354 h 403354"/>
                    <a:gd name="connsiteX1" fmla="*/ 12810 w 14974"/>
                    <a:gd name="connsiteY1" fmla="*/ 403354 h 403354"/>
                    <a:gd name="connsiteX0" fmla="*/ 2954 w 14489"/>
                    <a:gd name="connsiteY0" fmla="*/ 354005 h 354005"/>
                    <a:gd name="connsiteX1" fmla="*/ 12954 w 14489"/>
                    <a:gd name="connsiteY1" fmla="*/ 354005 h 354005"/>
                    <a:gd name="connsiteX0" fmla="*/ 1970 w 13635"/>
                    <a:gd name="connsiteY0" fmla="*/ 349722 h 349722"/>
                    <a:gd name="connsiteX1" fmla="*/ 11970 w 13635"/>
                    <a:gd name="connsiteY1" fmla="*/ 349722 h 3497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3635" h="349722">
                      <a:moveTo>
                        <a:pt x="1970" y="349722"/>
                      </a:moveTo>
                      <a:cubicBezTo>
                        <a:pt x="-7474" y="-103494"/>
                        <a:pt x="20582" y="-129473"/>
                        <a:pt x="11970" y="349722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00" name="Straight Connector 199"/>
                <p:cNvCxnSpPr/>
                <p:nvPr/>
              </p:nvCxnSpPr>
              <p:spPr>
                <a:xfrm flipV="1">
                  <a:off x="3404484" y="2566284"/>
                  <a:ext cx="0" cy="164658"/>
                </a:xfrm>
                <a:prstGeom prst="line">
                  <a:avLst/>
                </a:pr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</p:grpSp>
          <p:grpSp>
            <p:nvGrpSpPr>
              <p:cNvPr id="176" name="Group 175"/>
              <p:cNvGrpSpPr/>
              <p:nvPr/>
            </p:nvGrpSpPr>
            <p:grpSpPr>
              <a:xfrm>
                <a:off x="5583042" y="5105400"/>
                <a:ext cx="531549" cy="533400"/>
                <a:chOff x="2057400" y="2438400"/>
                <a:chExt cx="379678" cy="381000"/>
              </a:xfrm>
            </p:grpSpPr>
            <p:sp>
              <p:nvSpPr>
                <p:cNvPr id="188" name="AutoShape 568"/>
                <p:cNvSpPr>
                  <a:spLocks noChangeArrowheads="1"/>
                </p:cNvSpPr>
                <p:nvPr/>
              </p:nvSpPr>
              <p:spPr bwMode="auto">
                <a:xfrm>
                  <a:off x="2057400" y="2438400"/>
                  <a:ext cx="379678" cy="379204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9" name="AutoShape 569"/>
                <p:cNvSpPr>
                  <a:spLocks noChangeArrowheads="1"/>
                </p:cNvSpPr>
                <p:nvPr/>
              </p:nvSpPr>
              <p:spPr bwMode="auto">
                <a:xfrm rot="7281778">
                  <a:off x="2057637" y="2439959"/>
                  <a:ext cx="379204" cy="379678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0" name="AutoShape 570"/>
                <p:cNvSpPr>
                  <a:spLocks noChangeArrowheads="1"/>
                </p:cNvSpPr>
                <p:nvPr/>
              </p:nvSpPr>
              <p:spPr bwMode="auto">
                <a:xfrm rot="14395787">
                  <a:off x="2057637" y="2438163"/>
                  <a:ext cx="379204" cy="379678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pic>
            <p:nvPicPr>
              <p:cNvPr id="177" name="Picture 559" descr="j043156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33314" y="3576828"/>
                <a:ext cx="685800" cy="690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78" name="Picture 559" descr="j043156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38314" y="3576828"/>
                <a:ext cx="685800" cy="690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79" name="Picture 559" descr="j043156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03314" y="3576828"/>
                <a:ext cx="685800" cy="690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0" name="Picture 559" descr="j043156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73314" y="3576828"/>
                <a:ext cx="685800" cy="690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1" name="Picture 559" descr="j043156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68314" y="3576828"/>
                <a:ext cx="685800" cy="690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2" name="Picture 559" descr="j043156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3314" y="3576828"/>
                <a:ext cx="685800" cy="690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3" name="Picture 559" descr="j043156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08314" y="3576828"/>
                <a:ext cx="685800" cy="690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84" name="Straight Connector 183"/>
              <p:cNvCxnSpPr/>
              <p:nvPr/>
            </p:nvCxnSpPr>
            <p:spPr>
              <a:xfrm flipH="1">
                <a:off x="1581237" y="4267200"/>
                <a:ext cx="4243078" cy="691594"/>
              </a:xfrm>
              <a:prstGeom prst="line">
                <a:avLst/>
              </a:prstGeom>
              <a:ln w="57150" cap="rnd">
                <a:solidFill>
                  <a:srgbClr val="C00000"/>
                </a:solidFill>
                <a:tailEnd type="triangle" w="med" len="lg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85" name="Freeform 184"/>
              <p:cNvSpPr/>
              <p:nvPr/>
            </p:nvSpPr>
            <p:spPr>
              <a:xfrm flipH="1" flipV="1">
                <a:off x="1982270" y="5823497"/>
                <a:ext cx="4320392" cy="291233"/>
              </a:xfrm>
              <a:custGeom>
                <a:avLst/>
                <a:gdLst>
                  <a:gd name="connsiteX0" fmla="*/ 1983783 w 1983783"/>
                  <a:gd name="connsiteY0" fmla="*/ 25352 h 25352"/>
                  <a:gd name="connsiteX1" fmla="*/ 0 w 1983783"/>
                  <a:gd name="connsiteY1" fmla="*/ 25352 h 25352"/>
                  <a:gd name="connsiteX0" fmla="*/ 1983783 w 1983783"/>
                  <a:gd name="connsiteY0" fmla="*/ 203577 h 203577"/>
                  <a:gd name="connsiteX1" fmla="*/ 0 w 1983783"/>
                  <a:gd name="connsiteY1" fmla="*/ 203577 h 203577"/>
                  <a:gd name="connsiteX0" fmla="*/ 1983783 w 1983783"/>
                  <a:gd name="connsiteY0" fmla="*/ 283044 h 283044"/>
                  <a:gd name="connsiteX1" fmla="*/ 0 w 1983783"/>
                  <a:gd name="connsiteY1" fmla="*/ 283044 h 283044"/>
                  <a:gd name="connsiteX0" fmla="*/ 2007031 w 2007031"/>
                  <a:gd name="connsiteY0" fmla="*/ 265800 h 296797"/>
                  <a:gd name="connsiteX1" fmla="*/ 0 w 2007031"/>
                  <a:gd name="connsiteY1" fmla="*/ 296797 h 296797"/>
                  <a:gd name="connsiteX0" fmla="*/ 2007031 w 2007031"/>
                  <a:gd name="connsiteY0" fmla="*/ 306367 h 337364"/>
                  <a:gd name="connsiteX1" fmla="*/ 0 w 2007031"/>
                  <a:gd name="connsiteY1" fmla="*/ 337364 h 337364"/>
                  <a:gd name="connsiteX0" fmla="*/ 2007031 w 2007031"/>
                  <a:gd name="connsiteY0" fmla="*/ 324786 h 355783"/>
                  <a:gd name="connsiteX1" fmla="*/ 0 w 2007031"/>
                  <a:gd name="connsiteY1" fmla="*/ 355783 h 3557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07031" h="355783">
                    <a:moveTo>
                      <a:pt x="2007031" y="324786"/>
                    </a:moveTo>
                    <a:cubicBezTo>
                      <a:pt x="1444571" y="-30384"/>
                      <a:pt x="796872" y="-191824"/>
                      <a:pt x="0" y="355783"/>
                    </a:cubicBezTo>
                  </a:path>
                </a:pathLst>
              </a:custGeom>
              <a:ln w="57150" cap="rnd">
                <a:solidFill>
                  <a:srgbClr val="C00000"/>
                </a:solidFill>
                <a:tailEnd type="triangle" w="med" len="lg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6" name="Freeform 185"/>
              <p:cNvSpPr/>
              <p:nvPr/>
            </p:nvSpPr>
            <p:spPr>
              <a:xfrm rot="358164" flipH="1" flipV="1">
                <a:off x="1903399" y="6254258"/>
                <a:ext cx="1990330" cy="206570"/>
              </a:xfrm>
              <a:custGeom>
                <a:avLst/>
                <a:gdLst>
                  <a:gd name="connsiteX0" fmla="*/ 1983783 w 1983783"/>
                  <a:gd name="connsiteY0" fmla="*/ 25352 h 25352"/>
                  <a:gd name="connsiteX1" fmla="*/ 0 w 1983783"/>
                  <a:gd name="connsiteY1" fmla="*/ 25352 h 25352"/>
                  <a:gd name="connsiteX0" fmla="*/ 1983783 w 1983783"/>
                  <a:gd name="connsiteY0" fmla="*/ 203577 h 203577"/>
                  <a:gd name="connsiteX1" fmla="*/ 0 w 1983783"/>
                  <a:gd name="connsiteY1" fmla="*/ 203577 h 203577"/>
                  <a:gd name="connsiteX0" fmla="*/ 1983783 w 1983783"/>
                  <a:gd name="connsiteY0" fmla="*/ 283044 h 283044"/>
                  <a:gd name="connsiteX1" fmla="*/ 0 w 1983783"/>
                  <a:gd name="connsiteY1" fmla="*/ 283044 h 283044"/>
                  <a:gd name="connsiteX0" fmla="*/ 2007031 w 2007031"/>
                  <a:gd name="connsiteY0" fmla="*/ 265800 h 296797"/>
                  <a:gd name="connsiteX1" fmla="*/ 0 w 2007031"/>
                  <a:gd name="connsiteY1" fmla="*/ 296797 h 296797"/>
                  <a:gd name="connsiteX0" fmla="*/ 2007031 w 2007031"/>
                  <a:gd name="connsiteY0" fmla="*/ 306367 h 337364"/>
                  <a:gd name="connsiteX1" fmla="*/ 0 w 2007031"/>
                  <a:gd name="connsiteY1" fmla="*/ 337364 h 337364"/>
                  <a:gd name="connsiteX0" fmla="*/ 2007031 w 2007031"/>
                  <a:gd name="connsiteY0" fmla="*/ 324786 h 355783"/>
                  <a:gd name="connsiteX1" fmla="*/ 0 w 2007031"/>
                  <a:gd name="connsiteY1" fmla="*/ 355783 h 355783"/>
                  <a:gd name="connsiteX0" fmla="*/ 2007031 w 2007031"/>
                  <a:gd name="connsiteY0" fmla="*/ 375253 h 406250"/>
                  <a:gd name="connsiteX1" fmla="*/ 0 w 2007031"/>
                  <a:gd name="connsiteY1" fmla="*/ 406250 h 406250"/>
                  <a:gd name="connsiteX0" fmla="*/ 2007031 w 2007031"/>
                  <a:gd name="connsiteY0" fmla="*/ 568435 h 599432"/>
                  <a:gd name="connsiteX1" fmla="*/ 0 w 2007031"/>
                  <a:gd name="connsiteY1" fmla="*/ 599432 h 599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07031" h="599432">
                    <a:moveTo>
                      <a:pt x="2007031" y="568435"/>
                    </a:moveTo>
                    <a:cubicBezTo>
                      <a:pt x="1570010" y="-305928"/>
                      <a:pt x="605228" y="-72162"/>
                      <a:pt x="0" y="599432"/>
                    </a:cubicBezTo>
                  </a:path>
                </a:pathLst>
              </a:custGeom>
              <a:ln w="57150" cap="rnd">
                <a:solidFill>
                  <a:srgbClr val="C00000"/>
                </a:solidFill>
                <a:tailEnd type="triangle" w="med" len="lg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7" name="Freeform 186"/>
              <p:cNvSpPr/>
              <p:nvPr/>
            </p:nvSpPr>
            <p:spPr>
              <a:xfrm rot="5105497">
                <a:off x="3743060" y="3053933"/>
                <a:ext cx="601895" cy="3717214"/>
              </a:xfrm>
              <a:custGeom>
                <a:avLst/>
                <a:gdLst>
                  <a:gd name="connsiteX0" fmla="*/ 968644 w 968644"/>
                  <a:gd name="connsiteY0" fmla="*/ 759417 h 759417"/>
                  <a:gd name="connsiteX1" fmla="*/ 0 w 968644"/>
                  <a:gd name="connsiteY1" fmla="*/ 0 h 759417"/>
                  <a:gd name="connsiteX0" fmla="*/ 968644 w 968644"/>
                  <a:gd name="connsiteY0" fmla="*/ 759417 h 759417"/>
                  <a:gd name="connsiteX1" fmla="*/ 0 w 968644"/>
                  <a:gd name="connsiteY1" fmla="*/ 0 h 759417"/>
                  <a:gd name="connsiteX0" fmla="*/ 968644 w 968644"/>
                  <a:gd name="connsiteY0" fmla="*/ 759417 h 759417"/>
                  <a:gd name="connsiteX1" fmla="*/ 0 w 968644"/>
                  <a:gd name="connsiteY1" fmla="*/ 0 h 759417"/>
                  <a:gd name="connsiteX0" fmla="*/ 968644 w 968644"/>
                  <a:gd name="connsiteY0" fmla="*/ 759417 h 759417"/>
                  <a:gd name="connsiteX1" fmla="*/ 0 w 968644"/>
                  <a:gd name="connsiteY1" fmla="*/ 0 h 759417"/>
                  <a:gd name="connsiteX0" fmla="*/ 968644 w 968644"/>
                  <a:gd name="connsiteY0" fmla="*/ 759417 h 759417"/>
                  <a:gd name="connsiteX1" fmla="*/ 0 w 968644"/>
                  <a:gd name="connsiteY1" fmla="*/ 0 h 759417"/>
                  <a:gd name="connsiteX0" fmla="*/ 968644 w 968644"/>
                  <a:gd name="connsiteY0" fmla="*/ 759417 h 759417"/>
                  <a:gd name="connsiteX1" fmla="*/ 0 w 968644"/>
                  <a:gd name="connsiteY1" fmla="*/ 0 h 759417"/>
                  <a:gd name="connsiteX0" fmla="*/ 922149 w 922149"/>
                  <a:gd name="connsiteY0" fmla="*/ 1022888 h 1022888"/>
                  <a:gd name="connsiteX1" fmla="*/ 0 w 922149"/>
                  <a:gd name="connsiteY1" fmla="*/ 0 h 10228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22149" h="1022888">
                    <a:moveTo>
                      <a:pt x="922149" y="1022888"/>
                    </a:moveTo>
                    <a:cubicBezTo>
                      <a:pt x="876945" y="548898"/>
                      <a:pt x="669011" y="198894"/>
                      <a:pt x="0" y="0"/>
                    </a:cubicBezTo>
                  </a:path>
                </a:pathLst>
              </a:custGeom>
              <a:ln w="57150" cap="rnd">
                <a:solidFill>
                  <a:srgbClr val="C00000"/>
                </a:solidFill>
                <a:tailEnd type="triangle" w="med" len="lg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40" name="Curved Down Arrow 239"/>
            <p:cNvSpPr/>
            <p:nvPr/>
          </p:nvSpPr>
          <p:spPr>
            <a:xfrm rot="15179218">
              <a:off x="674451" y="4903421"/>
              <a:ext cx="1026964" cy="497522"/>
            </a:xfrm>
            <a:prstGeom prst="curvedDownArrow">
              <a:avLst>
                <a:gd name="adj1" fmla="val 25000"/>
                <a:gd name="adj2" fmla="val 91620"/>
                <a:gd name="adj3" fmla="val 60124"/>
              </a:avLst>
            </a:prstGeom>
            <a:solidFill>
              <a:schemeClr val="bg1">
                <a:lumMod val="85000"/>
              </a:schemeClr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41" name="Curved Down Arrow 240"/>
            <p:cNvSpPr/>
            <p:nvPr/>
          </p:nvSpPr>
          <p:spPr>
            <a:xfrm rot="1613446">
              <a:off x="4316946" y="3911330"/>
              <a:ext cx="1026964" cy="497522"/>
            </a:xfrm>
            <a:prstGeom prst="curvedDownArrow">
              <a:avLst>
                <a:gd name="adj1" fmla="val 25000"/>
                <a:gd name="adj2" fmla="val 91620"/>
                <a:gd name="adj3" fmla="val 60124"/>
              </a:avLst>
            </a:prstGeom>
            <a:solidFill>
              <a:schemeClr val="bg1">
                <a:lumMod val="85000"/>
              </a:schemeClr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42" name="Curved Down Arrow 241"/>
            <p:cNvSpPr/>
            <p:nvPr/>
          </p:nvSpPr>
          <p:spPr>
            <a:xfrm rot="9371077">
              <a:off x="4523270" y="5829415"/>
              <a:ext cx="1026964" cy="497522"/>
            </a:xfrm>
            <a:prstGeom prst="curvedDownArrow">
              <a:avLst>
                <a:gd name="adj1" fmla="val 25000"/>
                <a:gd name="adj2" fmla="val 91620"/>
                <a:gd name="adj3" fmla="val 60124"/>
              </a:avLst>
            </a:prstGeom>
            <a:solidFill>
              <a:schemeClr val="bg1">
                <a:lumMod val="85000"/>
              </a:schemeClr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826047" y="5414808"/>
              <a:ext cx="21603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Arial" charset="0"/>
                  <a:ea typeface="Arial" charset="0"/>
                  <a:cs typeface="Arial" charset="0"/>
                </a:rPr>
                <a:t>View #1</a:t>
              </a:r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, #4, …</a:t>
              </a:r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39" name="TextBox 238"/>
            <p:cNvSpPr txBox="1"/>
            <p:nvPr/>
          </p:nvSpPr>
          <p:spPr>
            <a:xfrm>
              <a:off x="2650282" y="6337366"/>
              <a:ext cx="213154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Arial" charset="0"/>
                  <a:ea typeface="Arial" charset="0"/>
                  <a:cs typeface="Arial" charset="0"/>
                </a:rPr>
                <a:t>View #2</a:t>
              </a:r>
              <a:r>
                <a:rPr lang="en-US" dirty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rPr>
                <a:t>, #5, …</a:t>
              </a:r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43" name="TextBox 242"/>
            <p:cNvSpPr txBox="1"/>
            <p:nvPr/>
          </p:nvSpPr>
          <p:spPr>
            <a:xfrm>
              <a:off x="2447546" y="4741511"/>
              <a:ext cx="22020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Arial" charset="0"/>
                  <a:ea typeface="Arial" charset="0"/>
                  <a:cs typeface="Arial" charset="0"/>
                </a:rPr>
                <a:t>View #3</a:t>
              </a:r>
              <a:r>
                <a:rPr lang="en-US" dirty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rPr>
                <a:t>, #6, …</a:t>
              </a:r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087883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99DD74B-07EF-EE46-9C00-4077A0057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Described for a single round of consensus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Proposer, Acceptors, Learners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Often implemented with nodes playing all roles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Always safe: Quorum intersection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Very often live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Acceptors accept multiple values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But only one value is ultimately chosen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Once a value is accepted by a majority it is chosen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Can tolerate failures f &lt; N / 2  (aka, </a:t>
            </a:r>
            <a:r>
              <a:rPr lang="en-US" dirty="0">
                <a:solidFill>
                  <a:schemeClr val="accent6"/>
                </a:solidFill>
              </a:rPr>
              <a:t>2f+1 nodes</a:t>
            </a:r>
            <a:r>
              <a:rPr lang="en-US" dirty="0"/>
              <a:t>)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56C7CF6-CD37-384D-8711-D5D0180B1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1498024-F493-824A-BAAE-1528E502B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Paxos</a:t>
            </a:r>
            <a:r>
              <a:rPr lang="en-US" dirty="0"/>
              <a:t> summary</a:t>
            </a:r>
          </a:p>
        </p:txBody>
      </p:sp>
    </p:spTree>
    <p:extLst>
      <p:ext uri="{BB962C8B-B14F-4D97-AF65-F5344CB8AC3E}">
        <p14:creationId xmlns:p14="http://schemas.microsoft.com/office/powerpoint/2010/main" val="14305444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99DD74B-07EF-EE46-9C00-4077A0057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Terminology is a mess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err="1"/>
              <a:t>Paxos</a:t>
            </a:r>
            <a:r>
              <a:rPr lang="en-US" dirty="0"/>
              <a:t> loosely, and confusingly defined…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We’ll stick with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Basic </a:t>
            </a:r>
            <a:r>
              <a:rPr lang="en-US" dirty="0" err="1"/>
              <a:t>Paxos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Multi-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56C7CF6-CD37-384D-8711-D5D0180B1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1498024-F493-824A-BAAE-1528E502B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Flavors of </a:t>
            </a:r>
            <a:r>
              <a:rPr lang="en-US" dirty="0" err="1"/>
              <a:t>Paxos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1316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99DD74B-07EF-EE46-9C00-4077A0057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Run the full protocol each time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e.g., for each slot in the command log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Takes 2 rounds until a value is chosen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56C7CF6-CD37-384D-8711-D5D0180B1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1498024-F493-824A-BAAE-1528E502B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Flavors of </a:t>
            </a:r>
            <a:r>
              <a:rPr lang="en-US" dirty="0" err="1"/>
              <a:t>Paxos</a:t>
            </a:r>
            <a:r>
              <a:rPr lang="en-US" dirty="0"/>
              <a:t>: Basic </a:t>
            </a:r>
            <a:r>
              <a:rPr lang="en-US" dirty="0" err="1"/>
              <a:t>Paxos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1558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99DD74B-07EF-EE46-9C00-4077A0057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Elect a leader and have it run the 2</a:t>
            </a:r>
            <a:r>
              <a:rPr lang="en-US" baseline="30000" dirty="0"/>
              <a:t>nd</a:t>
            </a:r>
            <a:r>
              <a:rPr lang="en-US" dirty="0"/>
              <a:t> phase directly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e.g., for each slot in the command log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Leader election uses Basic </a:t>
            </a:r>
            <a:r>
              <a:rPr lang="en-US" dirty="0" err="1"/>
              <a:t>Paxos</a:t>
            </a:r>
            <a:endParaRPr lang="en-US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Takes 1 round until a value is chosen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Faster than Basic </a:t>
            </a:r>
            <a:r>
              <a:rPr lang="en-US" dirty="0" err="1"/>
              <a:t>Paxos</a:t>
            </a:r>
            <a:endParaRPr lang="en-US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Used extensively in practice!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RAFT is similar to Multi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56C7CF6-CD37-384D-8711-D5D0180B1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1498024-F493-824A-BAAE-1528E502B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Flavors of </a:t>
            </a:r>
            <a:r>
              <a:rPr lang="en-US" dirty="0" err="1"/>
              <a:t>Paxos</a:t>
            </a:r>
            <a:r>
              <a:rPr lang="en-US" dirty="0"/>
              <a:t>: Multi-</a:t>
            </a:r>
            <a:r>
              <a:rPr lang="en-US" dirty="0" err="1"/>
              <a:t>Paxos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012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BE1FFB-4AEA-4D4C-83DE-8CEA6A3FC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Definition: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 general agreement about something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An idea or opinion that is shared by all the people in a group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9B65A9-F5F1-D241-98C1-7FA18C916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5470B12-352B-4F40-9D37-A27847CC3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Consensus</a:t>
            </a:r>
          </a:p>
        </p:txBody>
      </p:sp>
    </p:spTree>
    <p:extLst>
      <p:ext uri="{BB962C8B-B14F-4D97-AF65-F5344CB8AC3E}">
        <p14:creationId xmlns:p14="http://schemas.microsoft.com/office/powerpoint/2010/main" val="274816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001324" cy="5008124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Group of servers attempting:</a:t>
            </a:r>
          </a:p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Make sure all servers in group receive the same updates in the same order as each other </a:t>
            </a:r>
            <a:endParaRPr lang="en-US" sz="24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Maintain own lists (views) on who is a current member of the group, and update lists when somebody leaves/fails </a:t>
            </a:r>
          </a:p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Elect a leader in group, and inform everybody</a:t>
            </a:r>
            <a:endParaRPr lang="en-US" sz="24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Ensure mutually exclusive (one process at a time only) access to a critical resource like a file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Consensus used in systems</a:t>
            </a:r>
          </a:p>
        </p:txBody>
      </p:sp>
    </p:spTree>
    <p:extLst>
      <p:ext uri="{BB962C8B-B14F-4D97-AF65-F5344CB8AC3E}">
        <p14:creationId xmlns:p14="http://schemas.microsoft.com/office/powerpoint/2010/main" val="1531947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A891AA4-E373-0741-9A1F-280550BA2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Given a set of processes, each with an initial value:</a:t>
            </a:r>
          </a:p>
          <a:p>
            <a:r>
              <a:rPr lang="en-US" b="1" dirty="0"/>
              <a:t>Termination:</a:t>
            </a:r>
            <a:r>
              <a:rPr lang="en-US" dirty="0"/>
              <a:t> All non-faulty processes eventually decide on a value</a:t>
            </a:r>
          </a:p>
          <a:p>
            <a:r>
              <a:rPr lang="en-US" b="1" dirty="0"/>
              <a:t>Agreement:</a:t>
            </a:r>
            <a:r>
              <a:rPr lang="en-US" dirty="0"/>
              <a:t> All processes that decide do so on the same value </a:t>
            </a:r>
          </a:p>
          <a:p>
            <a:r>
              <a:rPr lang="en-US" b="1" dirty="0"/>
              <a:t>Validity:</a:t>
            </a:r>
            <a:r>
              <a:rPr lang="en-US" dirty="0"/>
              <a:t> The value that has been decided must have been proposed by some process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CF6243D-65AD-6E4F-B64D-6AADD135D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745CD31-15B9-7E4A-ADB0-30E558AE2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Consensus</a:t>
            </a:r>
          </a:p>
        </p:txBody>
      </p:sp>
    </p:spTree>
    <p:extLst>
      <p:ext uri="{BB962C8B-B14F-4D97-AF65-F5344CB8AC3E}">
        <p14:creationId xmlns:p14="http://schemas.microsoft.com/office/powerpoint/2010/main" val="1657412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C6AAB6A-A4FE-F549-8EBC-FBB47B3F0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Safety (bad things never happen)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Liveness (good things eventually happen)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4CA67C-04DD-C343-8FE5-14EB31F25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35C33D2-3480-D04B-82AF-672CA750D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Safety vs liveness properties</a:t>
            </a:r>
          </a:p>
        </p:txBody>
      </p:sp>
    </p:spTree>
    <p:extLst>
      <p:ext uri="{BB962C8B-B14F-4D97-AF65-F5344CB8AC3E}">
        <p14:creationId xmlns:p14="http://schemas.microsoft.com/office/powerpoint/2010/main" val="1026720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A891AA4-E373-0741-9A1F-280550BA2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Given a set of processes, each with an initial value:</a:t>
            </a:r>
          </a:p>
          <a:p>
            <a:r>
              <a:rPr lang="en-US" b="1" dirty="0"/>
              <a:t>Termination:</a:t>
            </a:r>
            <a:r>
              <a:rPr lang="en-US" dirty="0"/>
              <a:t> All non-faulty processes eventually decide on a value </a:t>
            </a:r>
            <a:r>
              <a:rPr lang="en-US" dirty="0">
                <a:solidFill>
                  <a:schemeClr val="accent6"/>
                </a:solidFill>
                <a:sym typeface="Wingdings" pitchFamily="2" charset="2"/>
              </a:rPr>
              <a:t> </a:t>
            </a:r>
            <a:r>
              <a:rPr lang="en-US" dirty="0">
                <a:solidFill>
                  <a:schemeClr val="accent6"/>
                </a:solidFill>
              </a:rPr>
              <a:t>Good thing that eventually should happen</a:t>
            </a:r>
          </a:p>
          <a:p>
            <a:r>
              <a:rPr lang="en-US" b="1" dirty="0"/>
              <a:t>Agreement:</a:t>
            </a:r>
            <a:r>
              <a:rPr lang="en-US" dirty="0"/>
              <a:t> All processes that decide do so on the same value </a:t>
            </a:r>
            <a:r>
              <a:rPr lang="en-US" dirty="0">
                <a:solidFill>
                  <a:schemeClr val="accent6"/>
                </a:solidFill>
                <a:sym typeface="Wingdings" pitchFamily="2" charset="2"/>
              </a:rPr>
              <a:t> Bad thing that should never happen</a:t>
            </a:r>
            <a:endParaRPr lang="en-US" dirty="0">
              <a:solidFill>
                <a:schemeClr val="accent6"/>
              </a:solidFill>
            </a:endParaRPr>
          </a:p>
          <a:p>
            <a:r>
              <a:rPr lang="en-US" b="1" dirty="0"/>
              <a:t>Validity:</a:t>
            </a:r>
            <a:r>
              <a:rPr lang="en-US" dirty="0"/>
              <a:t> The value that has been decided must have been proposed by some process </a:t>
            </a:r>
            <a:r>
              <a:rPr lang="en-US" dirty="0">
                <a:solidFill>
                  <a:schemeClr val="accent6"/>
                </a:solidFill>
                <a:sym typeface="Wingdings" pitchFamily="2" charset="2"/>
              </a:rPr>
              <a:t> Bad thing that should never happen</a:t>
            </a:r>
            <a:endParaRPr lang="en-US" dirty="0">
              <a:solidFill>
                <a:schemeClr val="accent6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CF6243D-65AD-6E4F-B64D-6AADD135D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745CD31-15B9-7E4A-ADB0-30E558AE2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Consensus</a:t>
            </a:r>
          </a:p>
        </p:txBody>
      </p:sp>
    </p:spTree>
    <p:extLst>
      <p:ext uri="{BB962C8B-B14F-4D97-AF65-F5344CB8AC3E}">
        <p14:creationId xmlns:p14="http://schemas.microsoft.com/office/powerpoint/2010/main" val="3637079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AF80C61-B28D-A742-AF88-3D7CD62FA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Safety</a:t>
            </a:r>
          </a:p>
          <a:p>
            <a:pPr lvl="1"/>
            <a:r>
              <a:rPr lang="en-US" sz="2400" dirty="0"/>
              <a:t>Only a single value is chosen</a:t>
            </a:r>
          </a:p>
          <a:p>
            <a:pPr lvl="1"/>
            <a:r>
              <a:rPr lang="en-US" sz="2400" dirty="0"/>
              <a:t>Only chosen values are learned by processes</a:t>
            </a:r>
          </a:p>
          <a:p>
            <a:pPr lvl="1"/>
            <a:r>
              <a:rPr lang="en-US" sz="2400" dirty="0"/>
              <a:t>Only a proposed value can be chosen</a:t>
            </a:r>
          </a:p>
          <a:p>
            <a:pPr marL="0" indent="0">
              <a:buNone/>
            </a:pPr>
            <a:r>
              <a:rPr lang="en-US" dirty="0"/>
              <a:t>Liveness</a:t>
            </a:r>
          </a:p>
          <a:p>
            <a:pPr lvl="1"/>
            <a:r>
              <a:rPr lang="en-US" sz="2400" dirty="0"/>
              <a:t>Some proposed value eventually chosen if fewer than half of processes fail</a:t>
            </a:r>
          </a:p>
          <a:p>
            <a:pPr lvl="1"/>
            <a:r>
              <a:rPr lang="en-US" sz="2400" dirty="0"/>
              <a:t>If value is chosen, a process eventually learns it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9DEB736-0355-A345-BBB4-5605E9F34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4812052-BA65-874F-84FE-E92A45A14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Paxos</a:t>
            </a:r>
            <a:r>
              <a:rPr lang="en-US" dirty="0"/>
              <a:t> properties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A0E6CDE-A659-6B48-ACDD-EEE1B15FF3A8}"/>
              </a:ext>
            </a:extLst>
          </p:cNvPr>
          <p:cNvGrpSpPr/>
          <p:nvPr/>
        </p:nvGrpSpPr>
        <p:grpSpPr>
          <a:xfrm>
            <a:off x="5238370" y="1955184"/>
            <a:ext cx="2796346" cy="679326"/>
            <a:chOff x="6084042" y="2338523"/>
            <a:chExt cx="2796346" cy="679326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596BE0B-37A6-8844-9C4A-95E29F35BE27}"/>
                </a:ext>
              </a:extLst>
            </p:cNvPr>
            <p:cNvSpPr/>
            <p:nvPr/>
          </p:nvSpPr>
          <p:spPr>
            <a:xfrm>
              <a:off x="7176780" y="2338523"/>
              <a:ext cx="170360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Helvetica Neue Medium" charset="0"/>
                  <a:ea typeface="Helvetica Neue Medium" charset="0"/>
                  <a:cs typeface="Helvetica Neue Medium" charset="0"/>
                </a:rPr>
                <a:t>agreement</a:t>
              </a: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90F07FF8-15F9-1D46-AE7B-FB3AFFD376E1}"/>
                </a:ext>
              </a:extLst>
            </p:cNvPr>
            <p:cNvCxnSpPr/>
            <p:nvPr/>
          </p:nvCxnSpPr>
          <p:spPr>
            <a:xfrm flipH="1">
              <a:off x="6084042" y="2629120"/>
              <a:ext cx="111664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340CC63E-FE5C-5C48-86EB-2C5A9F6D667C}"/>
                </a:ext>
              </a:extLst>
            </p:cNvPr>
            <p:cNvCxnSpPr/>
            <p:nvPr/>
          </p:nvCxnSpPr>
          <p:spPr>
            <a:xfrm flipH="1">
              <a:off x="7100578" y="2697580"/>
              <a:ext cx="152401" cy="320269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A1EF8CD3-25C5-2947-ADB1-31C5478F6F6A}"/>
              </a:ext>
            </a:extLst>
          </p:cNvPr>
          <p:cNvGrpSpPr/>
          <p:nvPr/>
        </p:nvGrpSpPr>
        <p:grpSpPr>
          <a:xfrm>
            <a:off x="6367082" y="3162621"/>
            <a:ext cx="1668779" cy="461665"/>
            <a:chOff x="6666265" y="3334892"/>
            <a:chExt cx="1668779" cy="461665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24F2A18-40B1-F740-9055-0315DD1B9660}"/>
                </a:ext>
              </a:extLst>
            </p:cNvPr>
            <p:cNvSpPr/>
            <p:nvPr/>
          </p:nvSpPr>
          <p:spPr>
            <a:xfrm>
              <a:off x="7146898" y="3334892"/>
              <a:ext cx="118814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Helvetica Neue Medium" charset="0"/>
                  <a:ea typeface="Helvetica Neue Medium" charset="0"/>
                  <a:cs typeface="Helvetica Neue Medium" charset="0"/>
                </a:rPr>
                <a:t>validity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A552B3F7-69B8-9049-91C5-B7CAF207EABD}"/>
                </a:ext>
              </a:extLst>
            </p:cNvPr>
            <p:cNvCxnSpPr/>
            <p:nvPr/>
          </p:nvCxnSpPr>
          <p:spPr>
            <a:xfrm flipH="1">
              <a:off x="6666265" y="3601581"/>
              <a:ext cx="534417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8722924-3826-E34B-8B68-0195EAC5EC79}"/>
              </a:ext>
            </a:extLst>
          </p:cNvPr>
          <p:cNvGrpSpPr/>
          <p:nvPr/>
        </p:nvGrpSpPr>
        <p:grpSpPr>
          <a:xfrm>
            <a:off x="6580094" y="5169647"/>
            <a:ext cx="2344729" cy="1317265"/>
            <a:chOff x="6580094" y="5169647"/>
            <a:chExt cx="2344729" cy="131726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94E3B6E-CB0B-4B42-A200-C967F961E969}"/>
                </a:ext>
              </a:extLst>
            </p:cNvPr>
            <p:cNvSpPr/>
            <p:nvPr/>
          </p:nvSpPr>
          <p:spPr>
            <a:xfrm>
              <a:off x="7132345" y="6025247"/>
              <a:ext cx="179247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Helvetica Neue Medium" charset="0"/>
                  <a:ea typeface="Helvetica Neue Medium" charset="0"/>
                  <a:cs typeface="Helvetica Neue Medium" charset="0"/>
                </a:rPr>
                <a:t>termination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C435BE92-51E5-9C43-B10A-2259B6D3E543}"/>
                </a:ext>
              </a:extLst>
            </p:cNvPr>
            <p:cNvCxnSpPr/>
            <p:nvPr/>
          </p:nvCxnSpPr>
          <p:spPr>
            <a:xfrm flipH="1" flipV="1">
              <a:off x="6580094" y="6025247"/>
              <a:ext cx="566805" cy="247306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4B17A1B2-7B20-CB4F-ABBA-64026AFE5F21}"/>
                </a:ext>
              </a:extLst>
            </p:cNvPr>
            <p:cNvCxnSpPr/>
            <p:nvPr/>
          </p:nvCxnSpPr>
          <p:spPr>
            <a:xfrm flipH="1" flipV="1">
              <a:off x="7699150" y="5169647"/>
              <a:ext cx="336711" cy="931458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78944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FC135D5-E5EC-FA4F-B2F4-00B301DD6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Paxos</a:t>
            </a:r>
            <a:r>
              <a:rPr lang="en-US" sz="3200" dirty="0"/>
              <a:t> is always safe</a:t>
            </a:r>
          </a:p>
          <a:p>
            <a:endParaRPr lang="en-US" sz="3200" dirty="0"/>
          </a:p>
          <a:p>
            <a:r>
              <a:rPr lang="en-US" sz="3200" dirty="0" err="1"/>
              <a:t>Paxos</a:t>
            </a:r>
            <a:r>
              <a:rPr lang="en-US" sz="3200" dirty="0"/>
              <a:t> is very often live</a:t>
            </a:r>
          </a:p>
          <a:p>
            <a:pPr lvl="1"/>
            <a:r>
              <a:rPr lang="en-US" sz="3200" dirty="0"/>
              <a:t>But not </a:t>
            </a:r>
            <a:r>
              <a:rPr lang="en-US" sz="3200" dirty="0">
                <a:solidFill>
                  <a:schemeClr val="accent6"/>
                </a:solidFill>
              </a:rPr>
              <a:t>always</a:t>
            </a:r>
            <a:r>
              <a:rPr lang="en-US" sz="3200" dirty="0"/>
              <a:t>, more later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E3199E8-0765-4647-8611-17EB5350C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417BBA7-BA7E-864A-88A1-C9685CF37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Paxos</a:t>
            </a:r>
            <a:r>
              <a:rPr lang="en-US" dirty="0"/>
              <a:t>’ safety and liveness</a:t>
            </a:r>
          </a:p>
        </p:txBody>
      </p:sp>
    </p:spTree>
    <p:extLst>
      <p:ext uri="{BB962C8B-B14F-4D97-AF65-F5344CB8AC3E}">
        <p14:creationId xmlns:p14="http://schemas.microsoft.com/office/powerpoint/2010/main" val="196703966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38380</TotalTime>
  <Words>1225</Words>
  <Application>Microsoft Macintosh PowerPoint</Application>
  <PresentationFormat>On-screen Show (4:3)</PresentationFormat>
  <Paragraphs>226</Paragraphs>
  <Slides>23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Courier New</vt:lpstr>
      <vt:lpstr>Helvetica Neue Medium</vt:lpstr>
      <vt:lpstr>Times</vt:lpstr>
      <vt:lpstr>Times New Roman</vt:lpstr>
      <vt:lpstr>1_Office Theme</vt:lpstr>
      <vt:lpstr>Consensus and Paxos</vt:lpstr>
      <vt:lpstr>Recall the use of Views</vt:lpstr>
      <vt:lpstr>Consensus</vt:lpstr>
      <vt:lpstr>Consensus used in systems</vt:lpstr>
      <vt:lpstr>Consensus</vt:lpstr>
      <vt:lpstr>Recall: Safety vs liveness properties</vt:lpstr>
      <vt:lpstr>Consensus</vt:lpstr>
      <vt:lpstr>Paxos properties</vt:lpstr>
      <vt:lpstr>Paxos’ safety and liveness</vt:lpstr>
      <vt:lpstr>Roles of a process</vt:lpstr>
      <vt:lpstr>Strawman</vt:lpstr>
      <vt:lpstr>Paxos</vt:lpstr>
      <vt:lpstr>Paxos Protocol Overview</vt:lpstr>
      <vt:lpstr>Paxos Phase 1</vt:lpstr>
      <vt:lpstr>Paxos Phase 2</vt:lpstr>
      <vt:lpstr>Paxos Phase 3</vt:lpstr>
      <vt:lpstr>Paxos:  Well-behaved Run</vt:lpstr>
      <vt:lpstr>Paxos is safe</vt:lpstr>
      <vt:lpstr>Often, but not always, live</vt:lpstr>
      <vt:lpstr>Paxos summary</vt:lpstr>
      <vt:lpstr>Flavors of Paxos</vt:lpstr>
      <vt:lpstr>Flavors of Paxos: Basic Paxos</vt:lpstr>
      <vt:lpstr>Flavors of Paxos: Multi-Paxos</vt:lpstr>
    </vt:vector>
  </TitlesOfParts>
  <Company>Princeton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Marco Canini</cp:lastModifiedBy>
  <cp:revision>1576</cp:revision>
  <cp:lastPrinted>2016-10-05T13:43:34Z</cp:lastPrinted>
  <dcterms:created xsi:type="dcterms:W3CDTF">2013-10-08T01:49:25Z</dcterms:created>
  <dcterms:modified xsi:type="dcterms:W3CDTF">2022-10-31T05:32:41Z</dcterms:modified>
</cp:coreProperties>
</file>