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73" r:id="rId1"/>
  </p:sldMasterIdLst>
  <p:notesMasterIdLst>
    <p:notesMasterId r:id="rId34"/>
  </p:notesMasterIdLst>
  <p:handoutMasterIdLst>
    <p:handoutMasterId r:id="rId35"/>
  </p:handoutMasterIdLst>
  <p:sldIdLst>
    <p:sldId id="257" r:id="rId2"/>
    <p:sldId id="428" r:id="rId3"/>
    <p:sldId id="430" r:id="rId4"/>
    <p:sldId id="431" r:id="rId5"/>
    <p:sldId id="429" r:id="rId6"/>
    <p:sldId id="432" r:id="rId7"/>
    <p:sldId id="433" r:id="rId8"/>
    <p:sldId id="305" r:id="rId9"/>
    <p:sldId id="440" r:id="rId10"/>
    <p:sldId id="276" r:id="rId11"/>
    <p:sldId id="282" r:id="rId12"/>
    <p:sldId id="281" r:id="rId13"/>
    <p:sldId id="280" r:id="rId14"/>
    <p:sldId id="279" r:id="rId15"/>
    <p:sldId id="283" r:id="rId16"/>
    <p:sldId id="285" r:id="rId17"/>
    <p:sldId id="391" r:id="rId18"/>
    <p:sldId id="392" r:id="rId19"/>
    <p:sldId id="307" r:id="rId20"/>
    <p:sldId id="318" r:id="rId21"/>
    <p:sldId id="540" r:id="rId22"/>
    <p:sldId id="441" r:id="rId23"/>
    <p:sldId id="325" r:id="rId24"/>
    <p:sldId id="534" r:id="rId25"/>
    <p:sldId id="535" r:id="rId26"/>
    <p:sldId id="536" r:id="rId27"/>
    <p:sldId id="286" r:id="rId28"/>
    <p:sldId id="287" r:id="rId29"/>
    <p:sldId id="288" r:id="rId30"/>
    <p:sldId id="537" r:id="rId31"/>
    <p:sldId id="538" r:id="rId32"/>
    <p:sldId id="539" r:id="rId33"/>
  </p:sldIdLst>
  <p:sldSz cx="9144000" cy="6858000" type="screen4x3"/>
  <p:notesSz cx="9601200" cy="73152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5pPr>
    <a:lvl6pPr marL="2286000" algn="l" defTabSz="457200" rtl="0" eaLnBrk="1" latinLnBrk="0" hangingPunct="1"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6pPr>
    <a:lvl7pPr marL="2743200" algn="l" defTabSz="457200" rtl="0" eaLnBrk="1" latinLnBrk="0" hangingPunct="1"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7pPr>
    <a:lvl8pPr marL="3200400" algn="l" defTabSz="457200" rtl="0" eaLnBrk="1" latinLnBrk="0" hangingPunct="1"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8pPr>
    <a:lvl9pPr marL="3657600" algn="l" defTabSz="457200" rtl="0" eaLnBrk="1" latinLnBrk="0" hangingPunct="1"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E4899"/>
    <a:srgbClr val="FF6501"/>
    <a:srgbClr val="FF9300"/>
    <a:srgbClr val="C0504D"/>
    <a:srgbClr val="D5FED5"/>
    <a:srgbClr val="0000FF"/>
    <a:srgbClr val="CCFFFF"/>
    <a:srgbClr val="FF3300"/>
    <a:srgbClr val="FFFF99"/>
    <a:srgbClr val="92D05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C8E922C-3D01-0A4A-9BA9-52C3711BAFFF}" v="2" dt="2023-11-16T06:47:35.15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19" autoAdjust="0"/>
    <p:restoredTop sz="84088" autoAdjust="0"/>
  </p:normalViewPr>
  <p:slideViewPr>
    <p:cSldViewPr snapToGrid="0">
      <p:cViewPr varScale="1">
        <p:scale>
          <a:sx n="226" d="100"/>
          <a:sy n="226" d="100"/>
        </p:scale>
        <p:origin x="4576" y="19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3848"/>
    </p:cViewPr>
  </p:outlineViewPr>
  <p:notesTextViewPr>
    <p:cViewPr>
      <p:scale>
        <a:sx n="66" d="100"/>
        <a:sy n="66" d="100"/>
      </p:scale>
      <p:origin x="0" y="0"/>
    </p:cViewPr>
  </p:notesTextViewPr>
  <p:sorterViewPr>
    <p:cViewPr>
      <p:scale>
        <a:sx n="120" d="100"/>
        <a:sy n="120" d="100"/>
      </p:scale>
      <p:origin x="0" y="0"/>
    </p:cViewPr>
  </p:sorterViewPr>
  <p:gridSpacing cx="38405" cy="38405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40" Type="http://schemas.microsoft.com/office/2016/11/relationships/changesInfo" Target="changesInfos/changesInfo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handoutMaster" Target="handoutMasters/handoutMaster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co Canini" userId="f9c31d46-c3b5-4114-aea8-426b22c5f56f" providerId="ADAL" clId="{9C8E922C-3D01-0A4A-9BA9-52C3711BAFFF}"/>
    <pc:docChg chg="custSel addSld modSld sldOrd">
      <pc:chgData name="Marco Canini" userId="f9c31d46-c3b5-4114-aea8-426b22c5f56f" providerId="ADAL" clId="{9C8E922C-3D01-0A4A-9BA9-52C3711BAFFF}" dt="2023-11-16T06:54:04.216" v="98" actId="20577"/>
      <pc:docMkLst>
        <pc:docMk/>
      </pc:docMkLst>
      <pc:sldChg chg="modSp mod">
        <pc:chgData name="Marco Canini" userId="f9c31d46-c3b5-4114-aea8-426b22c5f56f" providerId="ADAL" clId="{9C8E922C-3D01-0A4A-9BA9-52C3711BAFFF}" dt="2023-11-16T06:30:14.947" v="2" actId="20577"/>
        <pc:sldMkLst>
          <pc:docMk/>
          <pc:sldMk cId="0" sldId="257"/>
        </pc:sldMkLst>
        <pc:spChg chg="mod">
          <ac:chgData name="Marco Canini" userId="f9c31d46-c3b5-4114-aea8-426b22c5f56f" providerId="ADAL" clId="{9C8E922C-3D01-0A4A-9BA9-52C3711BAFFF}" dt="2023-11-16T06:30:14.947" v="2" actId="20577"/>
          <ac:spMkLst>
            <pc:docMk/>
            <pc:sldMk cId="0" sldId="257"/>
            <ac:spMk id="5" creationId="{00000000-0000-0000-0000-000000000000}"/>
          </ac:spMkLst>
        </pc:spChg>
      </pc:sldChg>
      <pc:sldChg chg="modSp">
        <pc:chgData name="Marco Canini" userId="f9c31d46-c3b5-4114-aea8-426b22c5f56f" providerId="ADAL" clId="{9C8E922C-3D01-0A4A-9BA9-52C3711BAFFF}" dt="2023-11-16T06:34:13.502" v="3" actId="113"/>
        <pc:sldMkLst>
          <pc:docMk/>
          <pc:sldMk cId="452294227" sldId="281"/>
        </pc:sldMkLst>
        <pc:spChg chg="mod">
          <ac:chgData name="Marco Canini" userId="f9c31d46-c3b5-4114-aea8-426b22c5f56f" providerId="ADAL" clId="{9C8E922C-3D01-0A4A-9BA9-52C3711BAFFF}" dt="2023-11-16T06:34:13.502" v="3" actId="113"/>
          <ac:spMkLst>
            <pc:docMk/>
            <pc:sldMk cId="452294227" sldId="281"/>
            <ac:spMk id="18" creationId="{00000000-0000-0000-0000-000000000000}"/>
          </ac:spMkLst>
        </pc:spChg>
        <pc:spChg chg="mod">
          <ac:chgData name="Marco Canini" userId="f9c31d46-c3b5-4114-aea8-426b22c5f56f" providerId="ADAL" clId="{9C8E922C-3D01-0A4A-9BA9-52C3711BAFFF}" dt="2023-11-16T06:34:13.502" v="3" actId="113"/>
          <ac:spMkLst>
            <pc:docMk/>
            <pc:sldMk cId="452294227" sldId="281"/>
            <ac:spMk id="23" creationId="{00000000-0000-0000-0000-000000000000}"/>
          </ac:spMkLst>
        </pc:spChg>
      </pc:sldChg>
      <pc:sldChg chg="modSp mod modNotesTx">
        <pc:chgData name="Marco Canini" userId="f9c31d46-c3b5-4114-aea8-426b22c5f56f" providerId="ADAL" clId="{9C8E922C-3D01-0A4A-9BA9-52C3711BAFFF}" dt="2023-11-16T06:54:04.216" v="98" actId="20577"/>
        <pc:sldMkLst>
          <pc:docMk/>
          <pc:sldMk cId="228529953" sldId="307"/>
        </pc:sldMkLst>
        <pc:spChg chg="mod">
          <ac:chgData name="Marco Canini" userId="f9c31d46-c3b5-4114-aea8-426b22c5f56f" providerId="ADAL" clId="{9C8E922C-3D01-0A4A-9BA9-52C3711BAFFF}" dt="2023-11-16T06:46:46.096" v="7" actId="27636"/>
          <ac:spMkLst>
            <pc:docMk/>
            <pc:sldMk cId="228529953" sldId="307"/>
            <ac:spMk id="3" creationId="{00000000-0000-0000-0000-000000000000}"/>
          </ac:spMkLst>
        </pc:spChg>
      </pc:sldChg>
      <pc:sldChg chg="ord">
        <pc:chgData name="Marco Canini" userId="f9c31d46-c3b5-4114-aea8-426b22c5f56f" providerId="ADAL" clId="{9C8E922C-3D01-0A4A-9BA9-52C3711BAFFF}" dt="2023-11-16T06:46:40.947" v="5" actId="20578"/>
        <pc:sldMkLst>
          <pc:docMk/>
          <pc:sldMk cId="1990410031" sldId="318"/>
        </pc:sldMkLst>
      </pc:sldChg>
      <pc:sldChg chg="modSp mod">
        <pc:chgData name="Marco Canini" userId="f9c31d46-c3b5-4114-aea8-426b22c5f56f" providerId="ADAL" clId="{9C8E922C-3D01-0A4A-9BA9-52C3711BAFFF}" dt="2023-11-16T06:29:29.174" v="0" actId="20577"/>
        <pc:sldMkLst>
          <pc:docMk/>
          <pc:sldMk cId="1044587650" sldId="431"/>
        </pc:sldMkLst>
        <pc:spChg chg="mod">
          <ac:chgData name="Marco Canini" userId="f9c31d46-c3b5-4114-aea8-426b22c5f56f" providerId="ADAL" clId="{9C8E922C-3D01-0A4A-9BA9-52C3711BAFFF}" dt="2023-11-16T06:29:29.174" v="0" actId="20577"/>
          <ac:spMkLst>
            <pc:docMk/>
            <pc:sldMk cId="1044587650" sldId="431"/>
            <ac:spMk id="2" creationId="{24AED522-B49B-E24F-B39D-E13769A9CE63}"/>
          </ac:spMkLst>
        </pc:spChg>
      </pc:sldChg>
      <pc:sldChg chg="modSp add mod modNotesTx">
        <pc:chgData name="Marco Canini" userId="f9c31d46-c3b5-4114-aea8-426b22c5f56f" providerId="ADAL" clId="{9C8E922C-3D01-0A4A-9BA9-52C3711BAFFF}" dt="2023-11-16T06:54:01.594" v="97" actId="20577"/>
        <pc:sldMkLst>
          <pc:docMk/>
          <pc:sldMk cId="3016821398" sldId="540"/>
        </pc:sldMkLst>
        <pc:spChg chg="mod">
          <ac:chgData name="Marco Canini" userId="f9c31d46-c3b5-4114-aea8-426b22c5f56f" providerId="ADAL" clId="{9C8E922C-3D01-0A4A-9BA9-52C3711BAFFF}" dt="2023-11-16T06:52:32.998" v="96" actId="27636"/>
          <ac:spMkLst>
            <pc:docMk/>
            <pc:sldMk cId="3016821398" sldId="540"/>
            <ac:spMk id="3" creationId="{00000000-0000-0000-0000-000000000000}"/>
          </ac:spMkLst>
        </pc:spChg>
      </pc:sldChg>
    </pc:docChg>
  </pc:docChgLst>
  <pc:docChgLst>
    <pc:chgData name="Marco Canini" userId="f9c31d46-c3b5-4114-aea8-426b22c5f56f" providerId="ADAL" clId="{B8F0298B-691C-FF4F-8721-8D70162A5F83}"/>
    <pc:docChg chg="modSld">
      <pc:chgData name="Marco Canini" userId="f9c31d46-c3b5-4114-aea8-426b22c5f56f" providerId="ADAL" clId="{B8F0298B-691C-FF4F-8721-8D70162A5F83}" dt="2022-11-17T05:30:25.073" v="3" actId="6549"/>
      <pc:docMkLst>
        <pc:docMk/>
      </pc:docMkLst>
      <pc:sldChg chg="modSp mod">
        <pc:chgData name="Marco Canini" userId="f9c31d46-c3b5-4114-aea8-426b22c5f56f" providerId="ADAL" clId="{B8F0298B-691C-FF4F-8721-8D70162A5F83}" dt="2022-11-16T10:34:27.958" v="1" actId="20577"/>
        <pc:sldMkLst>
          <pc:docMk/>
          <pc:sldMk cId="0" sldId="257"/>
        </pc:sldMkLst>
        <pc:spChg chg="mod">
          <ac:chgData name="Marco Canini" userId="f9c31d46-c3b5-4114-aea8-426b22c5f56f" providerId="ADAL" clId="{B8F0298B-691C-FF4F-8721-8D70162A5F83}" dt="2022-11-16T10:34:27.958" v="1" actId="20577"/>
          <ac:spMkLst>
            <pc:docMk/>
            <pc:sldMk cId="0" sldId="257"/>
            <ac:spMk id="5" creationId="{00000000-0000-0000-0000-000000000000}"/>
          </ac:spMkLst>
        </pc:spChg>
      </pc:sldChg>
      <pc:sldChg chg="modSp mod">
        <pc:chgData name="Marco Canini" userId="f9c31d46-c3b5-4114-aea8-426b22c5f56f" providerId="ADAL" clId="{B8F0298B-691C-FF4F-8721-8D70162A5F83}" dt="2022-11-17T05:30:25.073" v="3" actId="6549"/>
        <pc:sldMkLst>
          <pc:docMk/>
          <pc:sldMk cId="3672133393" sldId="285"/>
        </pc:sldMkLst>
        <pc:spChg chg="mod">
          <ac:chgData name="Marco Canini" userId="f9c31d46-c3b5-4114-aea8-426b22c5f56f" providerId="ADAL" clId="{B8F0298B-691C-FF4F-8721-8D70162A5F83}" dt="2022-11-17T05:30:25.073" v="3" actId="6549"/>
          <ac:spMkLst>
            <pc:docMk/>
            <pc:sldMk cId="3672133393" sldId="285"/>
            <ac:spMk id="3" creationId="{00000000-0000-0000-0000-000000000000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5" tIns="48322" rIns="96645" bIns="48322" numCol="1" anchor="t" anchorCtr="0" compatLnSpc="1">
            <a:prstTxWarp prst="textNoShape">
              <a:avLst/>
            </a:prstTxWarp>
          </a:bodyPr>
          <a:lstStyle>
            <a:lvl1pPr algn="l" defTabSz="966788">
              <a:defRPr sz="1300">
                <a:latin typeface="Courier New" pitchFamily="-107" charset="0"/>
              </a:defRPr>
            </a:lvl1pPr>
          </a:lstStyle>
          <a:p>
            <a:pPr>
              <a:defRPr/>
            </a:pPr>
            <a:endParaRPr lang="en-US" dirty="0">
              <a:latin typeface="Arial" charset="0"/>
            </a:endParaRPr>
          </a:p>
        </p:txBody>
      </p:sp>
      <p:sp>
        <p:nvSpPr>
          <p:cNvPr id="1064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440265" y="0"/>
            <a:ext cx="4160936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5" tIns="48322" rIns="96645" bIns="48322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Courier New" pitchFamily="-107" charset="0"/>
              </a:defRPr>
            </a:lvl1pPr>
          </a:lstStyle>
          <a:p>
            <a:pPr>
              <a:defRPr/>
            </a:pPr>
            <a:endParaRPr lang="en-US" dirty="0">
              <a:latin typeface="Arial" charset="0"/>
            </a:endParaRPr>
          </a:p>
        </p:txBody>
      </p:sp>
      <p:sp>
        <p:nvSpPr>
          <p:cNvPr id="10650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949924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5" tIns="48322" rIns="96645" bIns="48322" numCol="1" anchor="b" anchorCtr="0" compatLnSpc="1">
            <a:prstTxWarp prst="textNoShape">
              <a:avLst/>
            </a:prstTxWarp>
          </a:bodyPr>
          <a:lstStyle>
            <a:lvl1pPr algn="l" defTabSz="966788">
              <a:defRPr sz="1300">
                <a:latin typeface="Courier New" pitchFamily="-107" charset="0"/>
              </a:defRPr>
            </a:lvl1pPr>
          </a:lstStyle>
          <a:p>
            <a:pPr>
              <a:defRPr/>
            </a:pPr>
            <a:endParaRPr lang="en-US" dirty="0">
              <a:latin typeface="Arial" charset="0"/>
            </a:endParaRPr>
          </a:p>
        </p:txBody>
      </p:sp>
      <p:sp>
        <p:nvSpPr>
          <p:cNvPr id="1065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440265" y="6949924"/>
            <a:ext cx="4160936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5" tIns="48322" rIns="96645" bIns="48322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Courier New" pitchFamily="-107" charset="0"/>
              </a:defRPr>
            </a:lvl1pPr>
          </a:lstStyle>
          <a:p>
            <a:pPr>
              <a:defRPr/>
            </a:pPr>
            <a:fld id="{227F3E45-4A14-2D47-8F04-4BB42089EFB5}" type="slidenum">
              <a:rPr lang="en-US">
                <a:latin typeface="Arial" charset="0"/>
              </a:rPr>
              <a:pPr>
                <a:defRPr/>
              </a:pPr>
              <a:t>‹#›</a:t>
            </a:fld>
            <a:endParaRPr lang="en-US" dirty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957064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1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8" tIns="47869" rIns="95738" bIns="47869" numCol="1" anchor="t" anchorCtr="0" compatLnSpc="1">
            <a:prstTxWarp prst="textNoShape">
              <a:avLst/>
            </a:prstTxWarp>
          </a:bodyPr>
          <a:lstStyle>
            <a:lvl1pPr algn="l" defTabSz="957263">
              <a:defRPr sz="1300" b="0">
                <a:latin typeface="Times New Roman" pitchFamily="-107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613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438180" y="0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8" tIns="47869" rIns="95738" bIns="47869" numCol="1" anchor="t" anchorCtr="0" compatLnSpc="1">
            <a:prstTxWarp prst="textNoShape">
              <a:avLst/>
            </a:prstTxWarp>
          </a:bodyPr>
          <a:lstStyle>
            <a:lvl1pPr algn="r" defTabSz="957263">
              <a:defRPr sz="1300" b="0">
                <a:latin typeface="Times New Roman" pitchFamily="-107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971800" y="549275"/>
            <a:ext cx="3657600" cy="27432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613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60538" y="3474963"/>
            <a:ext cx="7680127" cy="32911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8" tIns="47869" rIns="95738" bIns="4786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7613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948715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8" tIns="47869" rIns="95738" bIns="47869" numCol="1" anchor="b" anchorCtr="0" compatLnSpc="1">
            <a:prstTxWarp prst="textNoShape">
              <a:avLst/>
            </a:prstTxWarp>
          </a:bodyPr>
          <a:lstStyle>
            <a:lvl1pPr algn="l" defTabSz="957263">
              <a:defRPr sz="1300" b="0">
                <a:latin typeface="Times New Roman" pitchFamily="-107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613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438180" y="6948715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8" tIns="47869" rIns="95738" bIns="47869" numCol="1" anchor="b" anchorCtr="0" compatLnSpc="1">
            <a:prstTxWarp prst="textNoShape">
              <a:avLst/>
            </a:prstTxWarp>
          </a:bodyPr>
          <a:lstStyle>
            <a:lvl1pPr algn="r" defTabSz="957263">
              <a:defRPr sz="1300" b="0">
                <a:latin typeface="Times New Roman" pitchFamily="-107" charset="0"/>
              </a:defRPr>
            </a:lvl1pPr>
          </a:lstStyle>
          <a:p>
            <a:pPr>
              <a:defRPr/>
            </a:pPr>
            <a:fld id="{B069701C-02A1-CE43-ADB4-E98A80C283F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515055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pitchFamily="-107" charset="-128"/>
        <a:cs typeface="ＭＳ Ｐゴシック" pitchFamily="-107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366382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83991B3-0090-3B43-BDFB-EE5B49EB46A0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215923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2BF9FD-DB11-424E-8753-09DE963B0E13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862169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83991B3-0090-3B43-BDFB-EE5B49EB46A0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607302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38184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685800"/>
            <a:ext cx="8382000" cy="1905000"/>
          </a:xfrm>
          <a:prstGeom prst="rect">
            <a:avLst/>
          </a:prstGeom>
        </p:spPr>
        <p:txBody>
          <a:bodyPr anchor="b"/>
          <a:lstStyle>
            <a:lvl1pPr algn="ctr"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495800"/>
            <a:ext cx="6400800" cy="1752600"/>
          </a:xfrm>
        </p:spPr>
        <p:txBody>
          <a:bodyPr/>
          <a:lstStyle>
            <a:lvl1pPr marL="0" indent="0" algn="ctr">
              <a:buNone/>
              <a:defRPr sz="2800">
                <a:solidFill>
                  <a:srgbClr val="000000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152400" y="4343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80867" y="2930654"/>
            <a:ext cx="3382266" cy="11004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93944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E0B851-7313-6B4B-90F0-D21AC23BC81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8784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B8A700-9ACA-CA49-8640-C2576E344D5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8001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567694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1C1C3E-524C-584F-BE26-32C52DE4BAA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38589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350196" y="1449421"/>
            <a:ext cx="8565204" cy="5008124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spcBef>
                <a:spcPts val="3000"/>
              </a:spcBef>
              <a:spcAft>
                <a:spcPts val="800"/>
              </a:spcAft>
              <a:defRPr sz="3000" baseline="0">
                <a:solidFill>
                  <a:schemeClr val="tx1"/>
                </a:solidFill>
              </a:defRPr>
            </a:lvl1pPr>
            <a:lvl2pPr marL="742950" marR="0" indent="-285750" algn="l" defTabSz="457200" rtl="0" eaLnBrk="0" fontAlgn="base" latinLnBrk="0" hangingPunct="0">
              <a:lnSpc>
                <a:spcPct val="95000"/>
              </a:lnSpc>
              <a:spcBef>
                <a:spcPts val="800"/>
              </a:spcBef>
              <a:spcAft>
                <a:spcPts val="800"/>
              </a:spcAft>
              <a:buClrTx/>
              <a:buSzTx/>
              <a:buFont typeface="Arial" pitchFamily="-1" charset="0"/>
              <a:buChar char="–"/>
              <a:tabLst/>
              <a:defRPr sz="2800" baseline="0"/>
            </a:lvl2pPr>
            <a:lvl3pPr>
              <a:lnSpc>
                <a:spcPct val="90000"/>
              </a:lnSpc>
              <a:spcBef>
                <a:spcPts val="800"/>
              </a:spcBef>
              <a:defRPr sz="2400"/>
            </a:lvl3pPr>
            <a:lvl4pPr>
              <a:lnSpc>
                <a:spcPct val="90000"/>
              </a:lnSpc>
              <a:spcBef>
                <a:spcPts val="800"/>
              </a:spcBef>
              <a:defRPr sz="2200"/>
            </a:lvl4pPr>
            <a:lvl5pPr>
              <a:lnSpc>
                <a:spcPct val="90000"/>
              </a:lnSpc>
              <a:spcBef>
                <a:spcPts val="800"/>
              </a:spcBef>
              <a:defRPr sz="2200"/>
            </a:lvl5pPr>
          </a:lstStyle>
          <a:p>
            <a:pPr lvl="0"/>
            <a:r>
              <a:rPr lang="en-US" dirty="0"/>
              <a:t>Click to edit Master text styles and more text and more text</a:t>
            </a:r>
          </a:p>
          <a:p>
            <a:pPr lvl="1"/>
            <a:r>
              <a:rPr lang="en-US" dirty="0"/>
              <a:t>Second level test test test test test test test test test test test test test test test test test test 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0"/>
            <a:r>
              <a:rPr lang="en-US" dirty="0"/>
              <a:t>Second main line</a:t>
            </a:r>
          </a:p>
          <a:p>
            <a:pPr lvl="1"/>
            <a:r>
              <a:rPr lang="en-US" dirty="0"/>
              <a:t>Second level</a:t>
            </a:r>
          </a:p>
          <a:p>
            <a:pPr lvl="0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9111C5-E04E-4942-8174-12BB645D56A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7" name="Title Placeholder 1"/>
          <p:cNvSpPr>
            <a:spLocks noGrp="1"/>
          </p:cNvSpPr>
          <p:nvPr>
            <p:ph type="title"/>
          </p:nvPr>
        </p:nvSpPr>
        <p:spPr bwMode="auto">
          <a:xfrm>
            <a:off x="350196" y="16215"/>
            <a:ext cx="8565204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80000"/>
              </a:lnSpc>
              <a:defRPr sz="4000" spc="-100"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152400" y="125649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166502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1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2373" y="2845761"/>
            <a:ext cx="7772400" cy="1166478"/>
          </a:xfrm>
          <a:prstGeom prst="rect">
            <a:avLst/>
          </a:prstGeom>
        </p:spPr>
        <p:txBody>
          <a:bodyPr anchor="ctr"/>
          <a:lstStyle>
            <a:lvl1pPr algn="ctr">
              <a:defRPr sz="4000" b="1" cap="none" baseline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2373" y="4069954"/>
            <a:ext cx="7772400" cy="988430"/>
          </a:xfrm>
        </p:spPr>
        <p:txBody>
          <a:bodyPr anchor="ctr">
            <a:normAutofit/>
          </a:bodyPr>
          <a:lstStyle>
            <a:lvl1pPr marL="0" indent="0" algn="ctr">
              <a:buNone/>
              <a:defRPr sz="3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559B53-AEC7-9D43-BD4D-FB123296CD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68762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2_Section Header">
    <p:bg>
      <p:bgPr>
        <a:solidFill>
          <a:schemeClr val="tx1">
            <a:lumMod val="85000"/>
            <a:lumOff val="1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2373" y="2845761"/>
            <a:ext cx="7772400" cy="1166478"/>
          </a:xfrm>
          <a:prstGeom prst="rect">
            <a:avLst/>
          </a:prstGeom>
        </p:spPr>
        <p:txBody>
          <a:bodyPr anchor="ctr"/>
          <a:lstStyle>
            <a:lvl1pPr algn="ctr">
              <a:defRPr sz="4000" b="1" cap="none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2373" y="4069954"/>
            <a:ext cx="7772400" cy="988430"/>
          </a:xfrm>
        </p:spPr>
        <p:txBody>
          <a:bodyPr anchor="ctr">
            <a:normAutofit/>
          </a:bodyPr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559B53-AEC7-9D43-BD4D-FB123296CD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60813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5425" y="1470346"/>
            <a:ext cx="4340375" cy="4877434"/>
          </a:xfrm>
        </p:spPr>
        <p:txBody>
          <a:bodyPr>
            <a:normAutofit/>
          </a:bodyPr>
          <a:lstStyle>
            <a:lvl1pPr>
              <a:defRPr sz="2600"/>
            </a:lvl1pPr>
            <a:lvl2pPr>
              <a:defRPr sz="2600"/>
            </a:lvl2pPr>
            <a:lvl3pPr>
              <a:defRPr sz="2600"/>
            </a:lvl3pPr>
            <a:lvl4pPr>
              <a:defRPr sz="2600"/>
            </a:lvl4pPr>
            <a:lvl5pPr>
              <a:defRPr sz="2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199" y="1470346"/>
            <a:ext cx="4263565" cy="4877434"/>
          </a:xfrm>
        </p:spPr>
        <p:txBody>
          <a:bodyPr>
            <a:normAutofit/>
          </a:bodyPr>
          <a:lstStyle>
            <a:lvl1pPr>
              <a:defRPr sz="2600"/>
            </a:lvl1pPr>
            <a:lvl2pPr>
              <a:defRPr sz="2600"/>
            </a:lvl2pPr>
            <a:lvl3pPr>
              <a:defRPr sz="2600"/>
            </a:lvl3pPr>
            <a:lvl4pPr>
              <a:defRPr sz="2600"/>
            </a:lvl4pPr>
            <a:lvl5pPr>
              <a:defRPr sz="2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200562-6296-9E41-94C7-4DAE5BF4E44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8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8001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80000"/>
              </a:lnSpc>
              <a:defRPr spc="-100"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375731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4929D7-7AD0-024D-8F69-58F7A677FF7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8001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80000"/>
              </a:lnSpc>
              <a:defRPr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12" name="Straight Connector 11"/>
          <p:cNvCxnSpPr/>
          <p:nvPr userDrawn="1"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135789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934AC4-E5A6-0446-ADDB-6CB25A5DDD1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8001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80000"/>
              </a:lnSpc>
              <a:defRPr spc="-100"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137229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025072-9793-DD45-A50B-C84D5FD44B4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10875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1BDEDE-40D3-1C4C-B3CB-CF078D2D5C0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40661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52400" y="1447800"/>
            <a:ext cx="8763000" cy="502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36000" tIns="36000" rIns="36000" bIns="3600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52400" y="6553200"/>
            <a:ext cx="21336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553200"/>
            <a:ext cx="28956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81800" y="6553200"/>
            <a:ext cx="2133600" cy="212725"/>
          </a:xfrm>
          <a:prstGeom prst="rect">
            <a:avLst/>
          </a:prstGeom>
        </p:spPr>
        <p:txBody>
          <a:bodyPr vert="horz" lIns="36000" tIns="36000" rIns="36000" bIns="36000" rtlCol="0" anchor="ctr"/>
          <a:lstStyle>
            <a:lvl1pPr algn="r">
              <a:defRPr sz="1400" b="1">
                <a:solidFill>
                  <a:srgbClr val="FF6600"/>
                </a:solidFill>
                <a:latin typeface="+mn-lt"/>
              </a:defRPr>
            </a:lvl1pPr>
          </a:lstStyle>
          <a:p>
            <a:pPr>
              <a:defRPr/>
            </a:pPr>
            <a:fld id="{62406363-7E77-DB4B-97E5-317AD9418D5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72131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85" r:id="rId3"/>
    <p:sldLayoutId id="214748368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</p:sldLayoutIdLst>
  <p:hf hdr="0" ftr="0" dt="0"/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defRPr sz="3600" b="1" kern="1200">
          <a:solidFill>
            <a:schemeClr val="tx1"/>
          </a:solidFill>
          <a:latin typeface="+mj-lt"/>
          <a:ea typeface="ＭＳ Ｐゴシック" pitchFamily="-1" charset="-128"/>
          <a:cs typeface="ＭＳ Ｐゴシック" pitchFamily="-1" charset="-128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9pPr>
    </p:titleStyle>
    <p:bodyStyle>
      <a:lvl1pPr marL="342900" indent="-342900" algn="l" defTabSz="457200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•"/>
        <a:defRPr sz="2400" kern="1200" spc="-50">
          <a:solidFill>
            <a:schemeClr val="tx1"/>
          </a:solidFill>
          <a:latin typeface="+mn-lt"/>
          <a:ea typeface="ＭＳ Ｐゴシック" pitchFamily="-1" charset="-128"/>
          <a:cs typeface="ＭＳ Ｐゴシック" pitchFamily="-1" charset="-128"/>
        </a:defRPr>
      </a:lvl1pPr>
      <a:lvl2pPr marL="742950" indent="-285750" algn="l" defTabSz="457200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–"/>
        <a:defRPr sz="2400" kern="1200" spc="-50">
          <a:solidFill>
            <a:schemeClr val="tx1"/>
          </a:solidFill>
          <a:latin typeface="+mn-lt"/>
          <a:ea typeface="ＭＳ Ｐゴシック" pitchFamily="-1" charset="-128"/>
          <a:cs typeface="+mn-cs"/>
        </a:defRPr>
      </a:lvl2pPr>
      <a:lvl3pPr marL="1143000" indent="-228600" algn="l" defTabSz="457200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•"/>
        <a:defRPr sz="2400" kern="1200" spc="-50">
          <a:solidFill>
            <a:schemeClr val="tx1"/>
          </a:solidFill>
          <a:latin typeface="+mn-lt"/>
          <a:ea typeface="ＭＳ Ｐゴシック" pitchFamily="-1" charset="-128"/>
          <a:cs typeface="+mn-cs"/>
        </a:defRPr>
      </a:lvl3pPr>
      <a:lvl4pPr marL="1600200" indent="-228600" algn="l" defTabSz="457200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–"/>
        <a:defRPr sz="2400" kern="1200" spc="-50">
          <a:solidFill>
            <a:schemeClr val="tx1"/>
          </a:solidFill>
          <a:latin typeface="+mn-lt"/>
          <a:ea typeface="ＭＳ Ｐゴシック" pitchFamily="-1" charset="-128"/>
          <a:cs typeface="+mn-cs"/>
        </a:defRPr>
      </a:lvl4pPr>
      <a:lvl5pPr marL="2057400" indent="-228600" algn="l" defTabSz="457200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»"/>
        <a:defRPr sz="2400" kern="1200" spc="-50">
          <a:solidFill>
            <a:schemeClr val="tx1"/>
          </a:solidFill>
          <a:latin typeface="+mn-lt"/>
          <a:ea typeface="ＭＳ Ｐゴシック" pitchFamily="-1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hyperlink" Target="http://dbmsmusings.blogspot.com/2010/04/problems-with-cap-and-yahoos-little.html" TargetMode="Externa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n-US" sz="4000" dirty="0"/>
              <a:t>Impossibility Results:</a:t>
            </a:r>
            <a:br>
              <a:rPr lang="en-US" sz="4000" dirty="0"/>
            </a:br>
            <a:r>
              <a:rPr lang="en-US" sz="4000" dirty="0"/>
              <a:t>CAP, PRAM &amp; FLP</a:t>
            </a:r>
            <a:endParaRPr lang="en-US" dirty="0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81000" y="4495800"/>
            <a:ext cx="8382000" cy="1752600"/>
          </a:xfrm>
        </p:spPr>
        <p:txBody>
          <a:bodyPr>
            <a:normAutofit/>
          </a:bodyPr>
          <a:lstStyle/>
          <a:p>
            <a:r>
              <a:rPr lang="en-US" dirty="0"/>
              <a:t>CS 240: Computing Systems and Concurrency</a:t>
            </a:r>
          </a:p>
          <a:p>
            <a:r>
              <a:rPr lang="en-US"/>
              <a:t>Lecture 16</a:t>
            </a:r>
            <a:endParaRPr lang="en-US" dirty="0"/>
          </a:p>
          <a:p>
            <a:endParaRPr lang="en-US" dirty="0"/>
          </a:p>
          <a:p>
            <a:r>
              <a:rPr lang="en-US" dirty="0"/>
              <a:t>Marco Canini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CAP theorem</a:t>
            </a:r>
            <a:r>
              <a:rPr lang="en-US" sz="2000" b="0" dirty="0"/>
              <a:t> [Gilbert Lynch 02]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8324" y="1482811"/>
            <a:ext cx="8748100" cy="469415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/>
              <a:t>Assume to contradict that Algorithm </a:t>
            </a:r>
            <a:r>
              <a:rPr lang="en-US" sz="2400" i="1" dirty="0"/>
              <a:t>A</a:t>
            </a:r>
            <a:r>
              <a:rPr lang="en-US" sz="2400" dirty="0"/>
              <a:t> provides all of CAP</a:t>
            </a:r>
            <a:endParaRPr lang="en-US" sz="2400" i="1" dirty="0"/>
          </a:p>
        </p:txBody>
      </p:sp>
      <p:pic>
        <p:nvPicPr>
          <p:cNvPr id="4" name="Picture 559" descr="j043156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98831" y="2653347"/>
            <a:ext cx="892801" cy="8067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559" descr="j043156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72235" y="2653347"/>
            <a:ext cx="892801" cy="8067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Rounded Rectangle 14"/>
          <p:cNvSpPr/>
          <p:nvPr/>
        </p:nvSpPr>
        <p:spPr>
          <a:xfrm>
            <a:off x="442348" y="2732380"/>
            <a:ext cx="1013861" cy="547803"/>
          </a:xfrm>
          <a:prstGeom prst="roundRect">
            <a:avLst>
              <a:gd name="adj" fmla="val 11074"/>
            </a:avLst>
          </a:prstGeom>
          <a:solidFill>
            <a:srgbClr val="E3EAF9"/>
          </a:solidFill>
          <a:ln>
            <a:solidFill>
              <a:srgbClr val="4974C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>
                <a:ea typeface="Helvetica Neue Medium" charset="0"/>
                <a:cs typeface="Helvetica Neue Medium" charset="0"/>
              </a:rPr>
              <a:t>Client 1</a:t>
            </a:r>
          </a:p>
        </p:txBody>
      </p:sp>
      <p:sp>
        <p:nvSpPr>
          <p:cNvPr id="25" name="Rounded Rectangle 24"/>
          <p:cNvSpPr/>
          <p:nvPr/>
        </p:nvSpPr>
        <p:spPr>
          <a:xfrm>
            <a:off x="6761033" y="2740546"/>
            <a:ext cx="1013861" cy="547803"/>
          </a:xfrm>
          <a:prstGeom prst="roundRect">
            <a:avLst>
              <a:gd name="adj" fmla="val 11074"/>
            </a:avLst>
          </a:prstGeom>
          <a:solidFill>
            <a:srgbClr val="E3EAF9"/>
          </a:solidFill>
          <a:ln>
            <a:solidFill>
              <a:srgbClr val="4974C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>
                <a:ea typeface="Helvetica Neue Medium" charset="0"/>
                <a:cs typeface="Helvetica Neue Medium" charset="0"/>
              </a:rPr>
              <a:t>Client 1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8458EED-6E10-994E-9D82-D100199C71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759622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prstClr val="black"/>
                </a:solidFill>
              </a:rPr>
              <a:t>CAP theorem</a:t>
            </a:r>
            <a:r>
              <a:rPr lang="en-US" sz="2000" b="0" dirty="0">
                <a:solidFill>
                  <a:prstClr val="black"/>
                </a:solidFill>
              </a:rPr>
              <a:t> [Gilbert Lynch 02]</a:t>
            </a:r>
            <a:endParaRPr lang="en-US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8324" y="1482811"/>
            <a:ext cx="8748100" cy="469415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/>
              <a:t>Assume to contradict that Algorithm </a:t>
            </a:r>
            <a:r>
              <a:rPr lang="en-US" sz="2400" i="1" dirty="0"/>
              <a:t>A</a:t>
            </a:r>
            <a:r>
              <a:rPr lang="en-US" sz="2400" dirty="0"/>
              <a:t> provides all of CAP</a:t>
            </a:r>
            <a:endParaRPr lang="en-US" sz="2400" i="1" dirty="0"/>
          </a:p>
        </p:txBody>
      </p:sp>
      <p:pic>
        <p:nvPicPr>
          <p:cNvPr id="4" name="Picture 559" descr="j043156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98831" y="2653347"/>
            <a:ext cx="892801" cy="8067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559" descr="j043156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72235" y="2653347"/>
            <a:ext cx="892801" cy="8067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6" name="Straight Connector 5"/>
          <p:cNvCxnSpPr/>
          <p:nvPr/>
        </p:nvCxnSpPr>
        <p:spPr>
          <a:xfrm>
            <a:off x="4204295" y="2575314"/>
            <a:ext cx="0" cy="2057768"/>
          </a:xfrm>
          <a:prstGeom prst="line">
            <a:avLst/>
          </a:prstGeom>
          <a:ln w="63500">
            <a:solidFill>
              <a:srgbClr val="FF0000"/>
            </a:solidFill>
            <a:prstDash val="sysDot"/>
            <a:headEnd type="none"/>
            <a:tailEnd type="none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 flipV="1">
            <a:off x="4204295" y="4800539"/>
            <a:ext cx="0" cy="1017555"/>
          </a:xfrm>
          <a:prstGeom prst="line">
            <a:avLst/>
          </a:prstGeom>
          <a:ln w="57150" cap="rnd">
            <a:solidFill>
              <a:schemeClr val="tx1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2980147" y="5891360"/>
            <a:ext cx="316144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0" dirty="0">
                <a:latin typeface="+mn-lt"/>
                <a:ea typeface="Helvetica Neue Medium" charset="0"/>
                <a:cs typeface="Helvetica Neue Medium" charset="0"/>
              </a:rPr>
              <a:t>Partition Possible (from P)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442348" y="2732380"/>
            <a:ext cx="1013861" cy="547803"/>
          </a:xfrm>
          <a:prstGeom prst="roundRect">
            <a:avLst>
              <a:gd name="adj" fmla="val 11074"/>
            </a:avLst>
          </a:prstGeom>
          <a:solidFill>
            <a:srgbClr val="E3EAF9"/>
          </a:solidFill>
          <a:ln>
            <a:solidFill>
              <a:srgbClr val="4974C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>
                <a:ea typeface="Helvetica Neue Medium" charset="0"/>
                <a:cs typeface="Helvetica Neue Medium" charset="0"/>
              </a:rPr>
              <a:t>Client 1</a:t>
            </a:r>
          </a:p>
        </p:txBody>
      </p:sp>
      <p:sp>
        <p:nvSpPr>
          <p:cNvPr id="25" name="Rounded Rectangle 24"/>
          <p:cNvSpPr/>
          <p:nvPr/>
        </p:nvSpPr>
        <p:spPr>
          <a:xfrm>
            <a:off x="6761033" y="2740546"/>
            <a:ext cx="1013861" cy="547803"/>
          </a:xfrm>
          <a:prstGeom prst="roundRect">
            <a:avLst>
              <a:gd name="adj" fmla="val 11074"/>
            </a:avLst>
          </a:prstGeom>
          <a:solidFill>
            <a:srgbClr val="E3EAF9"/>
          </a:solidFill>
          <a:ln>
            <a:solidFill>
              <a:srgbClr val="4974C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>
                <a:ea typeface="Helvetica Neue Medium" charset="0"/>
                <a:cs typeface="Helvetica Neue Medium" charset="0"/>
              </a:rPr>
              <a:t>Client 1</a:t>
            </a:r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93B697C1-F36D-DF4F-BFED-B1358EA400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961644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prstClr val="black"/>
                </a:solidFill>
              </a:rPr>
              <a:t>CAP theorem</a:t>
            </a:r>
            <a:r>
              <a:rPr lang="en-US" sz="2000" b="0" dirty="0">
                <a:solidFill>
                  <a:prstClr val="black"/>
                </a:solidFill>
              </a:rPr>
              <a:t> [Gilbert Lynch 02]</a:t>
            </a:r>
            <a:endParaRPr lang="en-US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8324" y="1482811"/>
            <a:ext cx="8748100" cy="469415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/>
              <a:t>Assume to contradict that Algorithm </a:t>
            </a:r>
            <a:r>
              <a:rPr lang="en-US" sz="2400" i="1" dirty="0"/>
              <a:t>A</a:t>
            </a:r>
            <a:r>
              <a:rPr lang="en-US" sz="2400" dirty="0"/>
              <a:t> provides all of CAP</a:t>
            </a:r>
            <a:endParaRPr lang="en-US" sz="2400" i="1" dirty="0"/>
          </a:p>
        </p:txBody>
      </p:sp>
      <p:pic>
        <p:nvPicPr>
          <p:cNvPr id="4" name="Picture 559" descr="j043156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98831" y="2653347"/>
            <a:ext cx="892801" cy="8067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559" descr="j043156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72235" y="2653347"/>
            <a:ext cx="892801" cy="8067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6" name="Straight Connector 5"/>
          <p:cNvCxnSpPr/>
          <p:nvPr/>
        </p:nvCxnSpPr>
        <p:spPr>
          <a:xfrm>
            <a:off x="4204295" y="2575314"/>
            <a:ext cx="0" cy="2057768"/>
          </a:xfrm>
          <a:prstGeom prst="line">
            <a:avLst/>
          </a:prstGeom>
          <a:ln w="63500">
            <a:solidFill>
              <a:srgbClr val="FF0000"/>
            </a:solidFill>
            <a:prstDash val="sysDot"/>
            <a:headEnd type="none"/>
            <a:tailEnd type="none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 flipV="1">
            <a:off x="4204295" y="4800539"/>
            <a:ext cx="0" cy="1017555"/>
          </a:xfrm>
          <a:prstGeom prst="line">
            <a:avLst/>
          </a:prstGeom>
          <a:ln w="57150" cap="rnd">
            <a:solidFill>
              <a:schemeClr val="tx1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2980147" y="5891360"/>
            <a:ext cx="316144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0" dirty="0">
                <a:latin typeface="+mn-lt"/>
                <a:ea typeface="Helvetica Neue Medium" charset="0"/>
                <a:cs typeface="Helvetica Neue Medium" charset="0"/>
              </a:rPr>
              <a:t>Partition Possible (from P)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51572" y="4855877"/>
            <a:ext cx="287149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0" dirty="0">
                <a:latin typeface="+mn-lt"/>
                <a:ea typeface="Helvetica Neue Medium" charset="0"/>
                <a:cs typeface="Helvetica Neue Medium" charset="0"/>
              </a:rPr>
              <a:t>Write eventually returns</a:t>
            </a:r>
          </a:p>
          <a:p>
            <a:r>
              <a:rPr lang="en-US" b="0" dirty="0">
                <a:latin typeface="+mn-lt"/>
                <a:ea typeface="Helvetica Neue Medium" charset="0"/>
                <a:cs typeface="Helvetica Neue Medium" charset="0"/>
              </a:rPr>
              <a:t>(from A)</a:t>
            </a:r>
          </a:p>
        </p:txBody>
      </p:sp>
      <p:cxnSp>
        <p:nvCxnSpPr>
          <p:cNvPr id="11" name="Straight Connector 10"/>
          <p:cNvCxnSpPr/>
          <p:nvPr/>
        </p:nvCxnSpPr>
        <p:spPr>
          <a:xfrm flipV="1">
            <a:off x="1281953" y="3626437"/>
            <a:ext cx="648516" cy="1095270"/>
          </a:xfrm>
          <a:prstGeom prst="line">
            <a:avLst/>
          </a:prstGeom>
          <a:ln w="57150" cap="rnd">
            <a:solidFill>
              <a:schemeClr val="tx1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5" name="Rounded Rectangle 14"/>
          <p:cNvSpPr/>
          <p:nvPr/>
        </p:nvSpPr>
        <p:spPr>
          <a:xfrm>
            <a:off x="442348" y="2732380"/>
            <a:ext cx="1013861" cy="547803"/>
          </a:xfrm>
          <a:prstGeom prst="roundRect">
            <a:avLst>
              <a:gd name="adj" fmla="val 11074"/>
            </a:avLst>
          </a:prstGeom>
          <a:solidFill>
            <a:srgbClr val="E3EAF9"/>
          </a:solidFill>
          <a:ln>
            <a:solidFill>
              <a:srgbClr val="4974C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>
                <a:ea typeface="Helvetica Neue Medium" charset="0"/>
                <a:cs typeface="Helvetica Neue Medium" charset="0"/>
              </a:rPr>
              <a:t>Client 1</a:t>
            </a:r>
          </a:p>
        </p:txBody>
      </p:sp>
      <p:sp>
        <p:nvSpPr>
          <p:cNvPr id="18" name="Rectangle 17"/>
          <p:cNvSpPr/>
          <p:nvPr/>
        </p:nvSpPr>
        <p:spPr>
          <a:xfrm>
            <a:off x="1385318" y="2544462"/>
            <a:ext cx="98777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+mn-lt"/>
                <a:ea typeface="Helvetica Neue Medium" charset="0"/>
                <a:cs typeface="Helvetica Neue Medium" charset="0"/>
              </a:rPr>
              <a:t>w(x=1)</a:t>
            </a:r>
            <a:endParaRPr lang="en-US" dirty="0">
              <a:latin typeface="+mn-lt"/>
            </a:endParaRPr>
          </a:p>
        </p:txBody>
      </p:sp>
      <p:cxnSp>
        <p:nvCxnSpPr>
          <p:cNvPr id="19" name="Straight Connector 18"/>
          <p:cNvCxnSpPr/>
          <p:nvPr/>
        </p:nvCxnSpPr>
        <p:spPr>
          <a:xfrm flipV="1">
            <a:off x="1484634" y="2975198"/>
            <a:ext cx="925441" cy="13089"/>
          </a:xfrm>
          <a:prstGeom prst="line">
            <a:avLst/>
          </a:prstGeom>
          <a:ln w="38100" cap="rnd">
            <a:solidFill>
              <a:schemeClr val="tx1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V="1">
            <a:off x="1467807" y="3109846"/>
            <a:ext cx="925441" cy="13089"/>
          </a:xfrm>
          <a:prstGeom prst="line">
            <a:avLst/>
          </a:prstGeom>
          <a:ln w="38100" cap="rnd">
            <a:solidFill>
              <a:schemeClr val="tx1"/>
            </a:solidFill>
            <a:headEnd type="triangle" w="med" len="med"/>
            <a:tailEnd type="none" w="med" len="med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3" name="Rectangle 22"/>
          <p:cNvSpPr/>
          <p:nvPr/>
        </p:nvSpPr>
        <p:spPr>
          <a:xfrm>
            <a:off x="1491237" y="3109451"/>
            <a:ext cx="48442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+mn-lt"/>
                <a:ea typeface="Helvetica Neue Medium" charset="0"/>
                <a:cs typeface="Helvetica Neue Medium" charset="0"/>
              </a:rPr>
              <a:t>ok</a:t>
            </a:r>
            <a:endParaRPr lang="en-US" dirty="0">
              <a:latin typeface="+mn-lt"/>
            </a:endParaRPr>
          </a:p>
        </p:txBody>
      </p:sp>
      <p:sp>
        <p:nvSpPr>
          <p:cNvPr id="25" name="Rounded Rectangle 24"/>
          <p:cNvSpPr/>
          <p:nvPr/>
        </p:nvSpPr>
        <p:spPr>
          <a:xfrm>
            <a:off x="6761033" y="2740546"/>
            <a:ext cx="1013861" cy="547803"/>
          </a:xfrm>
          <a:prstGeom prst="roundRect">
            <a:avLst>
              <a:gd name="adj" fmla="val 11074"/>
            </a:avLst>
          </a:prstGeom>
          <a:solidFill>
            <a:srgbClr val="E3EAF9"/>
          </a:solidFill>
          <a:ln>
            <a:solidFill>
              <a:srgbClr val="4974C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>
                <a:ea typeface="Helvetica Neue Medium" charset="0"/>
                <a:cs typeface="Helvetica Neue Medium" charset="0"/>
              </a:rPr>
              <a:t>Client 1</a:t>
            </a:r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FED5A406-B519-944D-B0EC-537466616B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22942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23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prstClr val="black"/>
                </a:solidFill>
              </a:rPr>
              <a:t>CAP theorem</a:t>
            </a:r>
            <a:r>
              <a:rPr lang="en-US" sz="2000" b="0" dirty="0">
                <a:solidFill>
                  <a:prstClr val="black"/>
                </a:solidFill>
              </a:rPr>
              <a:t> [Gilbert Lynch 02]</a:t>
            </a:r>
            <a:endParaRPr lang="en-US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8324" y="1482811"/>
            <a:ext cx="8748100" cy="469415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/>
              <a:t>Assume to contradict that Algorithm </a:t>
            </a:r>
            <a:r>
              <a:rPr lang="en-US" sz="2400" i="1" dirty="0"/>
              <a:t>A</a:t>
            </a:r>
            <a:r>
              <a:rPr lang="en-US" sz="2400" dirty="0"/>
              <a:t> provides all of CAP</a:t>
            </a:r>
            <a:endParaRPr lang="en-US" sz="2400" i="1" dirty="0"/>
          </a:p>
        </p:txBody>
      </p:sp>
      <p:pic>
        <p:nvPicPr>
          <p:cNvPr id="4" name="Picture 559" descr="j043156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98831" y="2653347"/>
            <a:ext cx="892801" cy="8067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559" descr="j043156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72235" y="2653347"/>
            <a:ext cx="892801" cy="8067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6" name="Straight Connector 5"/>
          <p:cNvCxnSpPr/>
          <p:nvPr/>
        </p:nvCxnSpPr>
        <p:spPr>
          <a:xfrm>
            <a:off x="4204295" y="2575314"/>
            <a:ext cx="0" cy="2057768"/>
          </a:xfrm>
          <a:prstGeom prst="line">
            <a:avLst/>
          </a:prstGeom>
          <a:ln w="63500">
            <a:solidFill>
              <a:srgbClr val="FF0000"/>
            </a:solidFill>
            <a:prstDash val="sysDot"/>
            <a:headEnd type="none"/>
            <a:tailEnd type="none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 flipV="1">
            <a:off x="4204295" y="4800539"/>
            <a:ext cx="0" cy="1017555"/>
          </a:xfrm>
          <a:prstGeom prst="line">
            <a:avLst/>
          </a:prstGeom>
          <a:ln w="57150" cap="rnd">
            <a:solidFill>
              <a:schemeClr val="tx1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2980147" y="5891360"/>
            <a:ext cx="316144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0" dirty="0">
                <a:latin typeface="+mn-lt"/>
                <a:ea typeface="Helvetica Neue Medium" charset="0"/>
                <a:cs typeface="Helvetica Neue Medium" charset="0"/>
              </a:rPr>
              <a:t>Partition Possible (from P)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51572" y="4855877"/>
            <a:ext cx="287149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0" dirty="0">
                <a:latin typeface="+mn-lt"/>
                <a:ea typeface="Helvetica Neue Medium" charset="0"/>
                <a:cs typeface="Helvetica Neue Medium" charset="0"/>
              </a:rPr>
              <a:t>Write eventually returns</a:t>
            </a:r>
          </a:p>
          <a:p>
            <a:r>
              <a:rPr lang="en-US" b="0" dirty="0">
                <a:latin typeface="+mn-lt"/>
                <a:ea typeface="Helvetica Neue Medium" charset="0"/>
                <a:cs typeface="Helvetica Neue Medium" charset="0"/>
              </a:rPr>
              <a:t>(from A)</a:t>
            </a:r>
          </a:p>
        </p:txBody>
      </p:sp>
      <p:cxnSp>
        <p:nvCxnSpPr>
          <p:cNvPr id="11" name="Straight Connector 10"/>
          <p:cNvCxnSpPr/>
          <p:nvPr/>
        </p:nvCxnSpPr>
        <p:spPr>
          <a:xfrm flipV="1">
            <a:off x="1281953" y="3626437"/>
            <a:ext cx="648516" cy="1095270"/>
          </a:xfrm>
          <a:prstGeom prst="line">
            <a:avLst/>
          </a:prstGeom>
          <a:ln w="57150" cap="rnd">
            <a:solidFill>
              <a:schemeClr val="tx1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5" name="Rounded Rectangle 14"/>
          <p:cNvSpPr/>
          <p:nvPr/>
        </p:nvSpPr>
        <p:spPr>
          <a:xfrm>
            <a:off x="442348" y="2732380"/>
            <a:ext cx="1013861" cy="547803"/>
          </a:xfrm>
          <a:prstGeom prst="roundRect">
            <a:avLst>
              <a:gd name="adj" fmla="val 11074"/>
            </a:avLst>
          </a:prstGeom>
          <a:solidFill>
            <a:srgbClr val="E3EAF9"/>
          </a:solidFill>
          <a:ln>
            <a:solidFill>
              <a:srgbClr val="4974C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>
                <a:ea typeface="Helvetica Neue Medium" charset="0"/>
                <a:cs typeface="Helvetica Neue Medium" charset="0"/>
              </a:rPr>
              <a:t>Client 1</a:t>
            </a:r>
          </a:p>
        </p:txBody>
      </p:sp>
      <p:sp>
        <p:nvSpPr>
          <p:cNvPr id="18" name="Rectangle 17"/>
          <p:cNvSpPr/>
          <p:nvPr/>
        </p:nvSpPr>
        <p:spPr>
          <a:xfrm>
            <a:off x="1385318" y="2544462"/>
            <a:ext cx="98777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+mn-lt"/>
                <a:ea typeface="Helvetica Neue Medium" charset="0"/>
                <a:cs typeface="Helvetica Neue Medium" charset="0"/>
              </a:rPr>
              <a:t>w(x=1)</a:t>
            </a:r>
            <a:endParaRPr lang="en-US" dirty="0">
              <a:latin typeface="+mn-lt"/>
            </a:endParaRPr>
          </a:p>
        </p:txBody>
      </p:sp>
      <p:cxnSp>
        <p:nvCxnSpPr>
          <p:cNvPr id="19" name="Straight Connector 18"/>
          <p:cNvCxnSpPr/>
          <p:nvPr/>
        </p:nvCxnSpPr>
        <p:spPr>
          <a:xfrm flipV="1">
            <a:off x="1484634" y="2975198"/>
            <a:ext cx="925441" cy="13089"/>
          </a:xfrm>
          <a:prstGeom prst="line">
            <a:avLst/>
          </a:prstGeom>
          <a:ln w="38100" cap="rnd">
            <a:solidFill>
              <a:schemeClr val="tx1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V="1">
            <a:off x="1467807" y="3109846"/>
            <a:ext cx="925441" cy="13089"/>
          </a:xfrm>
          <a:prstGeom prst="line">
            <a:avLst/>
          </a:prstGeom>
          <a:ln w="38100" cap="rnd">
            <a:solidFill>
              <a:schemeClr val="tx1"/>
            </a:solidFill>
            <a:headEnd type="triangle" w="med" len="med"/>
            <a:tailEnd type="none" w="med" len="med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3" name="Rectangle 22"/>
          <p:cNvSpPr/>
          <p:nvPr/>
        </p:nvSpPr>
        <p:spPr>
          <a:xfrm>
            <a:off x="1491237" y="3109451"/>
            <a:ext cx="48442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+mn-lt"/>
                <a:ea typeface="Helvetica Neue Medium" charset="0"/>
                <a:cs typeface="Helvetica Neue Medium" charset="0"/>
              </a:rPr>
              <a:t>ok</a:t>
            </a:r>
            <a:endParaRPr lang="en-US" dirty="0">
              <a:latin typeface="+mn-lt"/>
            </a:endParaRPr>
          </a:p>
        </p:txBody>
      </p:sp>
      <p:sp>
        <p:nvSpPr>
          <p:cNvPr id="25" name="Rounded Rectangle 24"/>
          <p:cNvSpPr/>
          <p:nvPr/>
        </p:nvSpPr>
        <p:spPr>
          <a:xfrm>
            <a:off x="6761033" y="2740546"/>
            <a:ext cx="1013861" cy="547803"/>
          </a:xfrm>
          <a:prstGeom prst="roundRect">
            <a:avLst>
              <a:gd name="adj" fmla="val 11074"/>
            </a:avLst>
          </a:prstGeom>
          <a:solidFill>
            <a:srgbClr val="E3EAF9"/>
          </a:solidFill>
          <a:ln>
            <a:solidFill>
              <a:srgbClr val="4974C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>
                <a:ea typeface="Helvetica Neue Medium" charset="0"/>
                <a:cs typeface="Helvetica Neue Medium" charset="0"/>
              </a:rPr>
              <a:t>Client 1</a:t>
            </a:r>
          </a:p>
        </p:txBody>
      </p:sp>
      <p:sp>
        <p:nvSpPr>
          <p:cNvPr id="26" name="Rectangle 25"/>
          <p:cNvSpPr/>
          <p:nvPr/>
        </p:nvSpPr>
        <p:spPr>
          <a:xfrm>
            <a:off x="5755901" y="2589287"/>
            <a:ext cx="59663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+mn-lt"/>
                <a:ea typeface="Helvetica Neue Medium" charset="0"/>
                <a:cs typeface="Helvetica Neue Medium" charset="0"/>
              </a:rPr>
              <a:t>r(x)</a:t>
            </a:r>
            <a:endParaRPr lang="en-US" dirty="0">
              <a:latin typeface="+mn-lt"/>
            </a:endParaRPr>
          </a:p>
        </p:txBody>
      </p:sp>
      <p:cxnSp>
        <p:nvCxnSpPr>
          <p:cNvPr id="27" name="Straight Connector 26"/>
          <p:cNvCxnSpPr/>
          <p:nvPr/>
        </p:nvCxnSpPr>
        <p:spPr>
          <a:xfrm flipV="1">
            <a:off x="5849863" y="3132232"/>
            <a:ext cx="925441" cy="13089"/>
          </a:xfrm>
          <a:prstGeom prst="line">
            <a:avLst/>
          </a:prstGeom>
          <a:ln w="38100" cap="rnd">
            <a:solidFill>
              <a:schemeClr val="tx1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 flipV="1">
            <a:off x="5825633" y="2958213"/>
            <a:ext cx="925441" cy="13089"/>
          </a:xfrm>
          <a:prstGeom prst="line">
            <a:avLst/>
          </a:prstGeom>
          <a:ln w="38100" cap="rnd">
            <a:solidFill>
              <a:schemeClr val="tx1"/>
            </a:solidFill>
            <a:headEnd type="triangle" w="med" len="med"/>
            <a:tailEnd type="none" w="med" len="med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9" name="Rectangle 28"/>
          <p:cNvSpPr/>
          <p:nvPr/>
        </p:nvSpPr>
        <p:spPr>
          <a:xfrm>
            <a:off x="5845790" y="3109451"/>
            <a:ext cx="61908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+mn-lt"/>
                <a:ea typeface="Helvetica Neue Medium" charset="0"/>
                <a:cs typeface="Helvetica Neue Medium" charset="0"/>
              </a:rPr>
              <a:t>x=0</a:t>
            </a:r>
            <a:endParaRPr lang="en-US" dirty="0">
              <a:latin typeface="+mn-lt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5079025" y="4581283"/>
            <a:ext cx="406497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0" dirty="0">
                <a:latin typeface="+mn-lt"/>
                <a:ea typeface="Helvetica Neue Medium" charset="0"/>
                <a:cs typeface="Helvetica Neue Medium" charset="0"/>
              </a:rPr>
              <a:t>Read begins after write completes</a:t>
            </a:r>
          </a:p>
          <a:p>
            <a:r>
              <a:rPr lang="en-US" b="0" dirty="0">
                <a:latin typeface="+mn-lt"/>
                <a:ea typeface="Helvetica Neue Medium" charset="0"/>
                <a:cs typeface="Helvetica Neue Medium" charset="0"/>
              </a:rPr>
              <a:t>Read eventually returns (from A)</a:t>
            </a:r>
          </a:p>
        </p:txBody>
      </p:sp>
      <p:cxnSp>
        <p:nvCxnSpPr>
          <p:cNvPr id="31" name="Straight Connector 30"/>
          <p:cNvCxnSpPr/>
          <p:nvPr/>
        </p:nvCxnSpPr>
        <p:spPr>
          <a:xfrm flipH="1" flipV="1">
            <a:off x="5970494" y="3537007"/>
            <a:ext cx="342089" cy="1088923"/>
          </a:xfrm>
          <a:prstGeom prst="line">
            <a:avLst/>
          </a:prstGeom>
          <a:ln w="57150" cap="rnd">
            <a:solidFill>
              <a:schemeClr val="tx1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93833BAB-3B2B-B94B-9FA7-51AC4377ED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46549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/>
      <p:bldP spid="29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prstClr val="black"/>
                </a:solidFill>
              </a:rPr>
              <a:t>CAP theorem</a:t>
            </a:r>
            <a:r>
              <a:rPr lang="en-US" sz="2000" b="0" dirty="0">
                <a:solidFill>
                  <a:prstClr val="black"/>
                </a:solidFill>
              </a:rPr>
              <a:t> [Gilbert Lynch 02]</a:t>
            </a:r>
            <a:endParaRPr lang="en-US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8324" y="1482811"/>
            <a:ext cx="8748100" cy="469415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/>
              <a:t>Assume to contradict that Algorithm </a:t>
            </a:r>
            <a:r>
              <a:rPr lang="en-US" sz="2400" i="1" dirty="0"/>
              <a:t>A</a:t>
            </a:r>
            <a:r>
              <a:rPr lang="en-US" sz="2400" dirty="0"/>
              <a:t> provides all of CAP</a:t>
            </a:r>
            <a:endParaRPr lang="en-US" sz="2400" i="1" dirty="0"/>
          </a:p>
        </p:txBody>
      </p:sp>
      <p:pic>
        <p:nvPicPr>
          <p:cNvPr id="4" name="Picture 559" descr="j043156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98831" y="2653347"/>
            <a:ext cx="892801" cy="8067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559" descr="j043156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72235" y="2653347"/>
            <a:ext cx="892801" cy="8067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6" name="Straight Connector 5"/>
          <p:cNvCxnSpPr/>
          <p:nvPr/>
        </p:nvCxnSpPr>
        <p:spPr>
          <a:xfrm>
            <a:off x="4204295" y="2575314"/>
            <a:ext cx="0" cy="2057768"/>
          </a:xfrm>
          <a:prstGeom prst="line">
            <a:avLst/>
          </a:prstGeom>
          <a:ln w="63500">
            <a:solidFill>
              <a:srgbClr val="FF0000"/>
            </a:solidFill>
            <a:prstDash val="sysDot"/>
            <a:headEnd type="none"/>
            <a:tailEnd type="none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 flipV="1">
            <a:off x="4204295" y="4800539"/>
            <a:ext cx="0" cy="1017555"/>
          </a:xfrm>
          <a:prstGeom prst="line">
            <a:avLst/>
          </a:prstGeom>
          <a:ln w="57150" cap="rnd">
            <a:solidFill>
              <a:schemeClr val="tx1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2980147" y="5891360"/>
            <a:ext cx="316144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0" dirty="0">
                <a:latin typeface="+mn-lt"/>
                <a:ea typeface="Helvetica Neue Medium" charset="0"/>
                <a:cs typeface="Helvetica Neue Medium" charset="0"/>
              </a:rPr>
              <a:t>Partition Possible (from P)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51572" y="4855877"/>
            <a:ext cx="287149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0" dirty="0">
                <a:latin typeface="+mn-lt"/>
                <a:ea typeface="Helvetica Neue Medium" charset="0"/>
                <a:cs typeface="Helvetica Neue Medium" charset="0"/>
              </a:rPr>
              <a:t>Write eventually returns</a:t>
            </a:r>
          </a:p>
          <a:p>
            <a:r>
              <a:rPr lang="en-US" b="0" dirty="0">
                <a:latin typeface="+mn-lt"/>
                <a:ea typeface="Helvetica Neue Medium" charset="0"/>
                <a:cs typeface="Helvetica Neue Medium" charset="0"/>
              </a:rPr>
              <a:t>(from A)</a:t>
            </a:r>
          </a:p>
        </p:txBody>
      </p:sp>
      <p:cxnSp>
        <p:nvCxnSpPr>
          <p:cNvPr id="11" name="Straight Connector 10"/>
          <p:cNvCxnSpPr/>
          <p:nvPr/>
        </p:nvCxnSpPr>
        <p:spPr>
          <a:xfrm flipV="1">
            <a:off x="1281953" y="3626437"/>
            <a:ext cx="648516" cy="1095270"/>
          </a:xfrm>
          <a:prstGeom prst="line">
            <a:avLst/>
          </a:prstGeom>
          <a:ln w="57150" cap="rnd">
            <a:solidFill>
              <a:schemeClr val="tx1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5" name="Rounded Rectangle 14"/>
          <p:cNvSpPr/>
          <p:nvPr/>
        </p:nvSpPr>
        <p:spPr>
          <a:xfrm>
            <a:off x="442348" y="2732380"/>
            <a:ext cx="1013861" cy="547803"/>
          </a:xfrm>
          <a:prstGeom prst="roundRect">
            <a:avLst>
              <a:gd name="adj" fmla="val 11074"/>
            </a:avLst>
          </a:prstGeom>
          <a:solidFill>
            <a:srgbClr val="E3EAF9"/>
          </a:solidFill>
          <a:ln>
            <a:solidFill>
              <a:srgbClr val="4974C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>
                <a:ea typeface="Helvetica Neue Medium" charset="0"/>
                <a:cs typeface="Helvetica Neue Medium" charset="0"/>
              </a:rPr>
              <a:t>Client 1</a:t>
            </a:r>
          </a:p>
        </p:txBody>
      </p:sp>
      <p:sp>
        <p:nvSpPr>
          <p:cNvPr id="18" name="Rectangle 17"/>
          <p:cNvSpPr/>
          <p:nvPr/>
        </p:nvSpPr>
        <p:spPr>
          <a:xfrm>
            <a:off x="1385318" y="2544462"/>
            <a:ext cx="98777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+mn-lt"/>
                <a:ea typeface="Helvetica Neue Medium" charset="0"/>
                <a:cs typeface="Helvetica Neue Medium" charset="0"/>
              </a:rPr>
              <a:t>w(x=1)</a:t>
            </a:r>
            <a:endParaRPr lang="en-US" dirty="0">
              <a:latin typeface="+mn-lt"/>
            </a:endParaRPr>
          </a:p>
        </p:txBody>
      </p:sp>
      <p:cxnSp>
        <p:nvCxnSpPr>
          <p:cNvPr id="19" name="Straight Connector 18"/>
          <p:cNvCxnSpPr/>
          <p:nvPr/>
        </p:nvCxnSpPr>
        <p:spPr>
          <a:xfrm flipV="1">
            <a:off x="1484634" y="2975198"/>
            <a:ext cx="925441" cy="13089"/>
          </a:xfrm>
          <a:prstGeom prst="line">
            <a:avLst/>
          </a:prstGeom>
          <a:ln w="38100" cap="rnd">
            <a:solidFill>
              <a:schemeClr val="tx1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V="1">
            <a:off x="1467807" y="3109846"/>
            <a:ext cx="925441" cy="13089"/>
          </a:xfrm>
          <a:prstGeom prst="line">
            <a:avLst/>
          </a:prstGeom>
          <a:ln w="38100" cap="rnd">
            <a:solidFill>
              <a:schemeClr val="tx1"/>
            </a:solidFill>
            <a:headEnd type="triangle" w="med" len="med"/>
            <a:tailEnd type="none" w="med" len="med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3" name="Rectangle 22"/>
          <p:cNvSpPr/>
          <p:nvPr/>
        </p:nvSpPr>
        <p:spPr>
          <a:xfrm>
            <a:off x="1491237" y="3109451"/>
            <a:ext cx="48442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+mn-lt"/>
                <a:ea typeface="Helvetica Neue Medium" charset="0"/>
                <a:cs typeface="Helvetica Neue Medium" charset="0"/>
              </a:rPr>
              <a:t>ok</a:t>
            </a:r>
            <a:endParaRPr lang="en-US" dirty="0">
              <a:latin typeface="+mn-lt"/>
            </a:endParaRPr>
          </a:p>
        </p:txBody>
      </p:sp>
      <p:sp>
        <p:nvSpPr>
          <p:cNvPr id="25" name="Rounded Rectangle 24"/>
          <p:cNvSpPr/>
          <p:nvPr/>
        </p:nvSpPr>
        <p:spPr>
          <a:xfrm>
            <a:off x="6761033" y="2740546"/>
            <a:ext cx="1013861" cy="547803"/>
          </a:xfrm>
          <a:prstGeom prst="roundRect">
            <a:avLst>
              <a:gd name="adj" fmla="val 11074"/>
            </a:avLst>
          </a:prstGeom>
          <a:solidFill>
            <a:srgbClr val="E3EAF9"/>
          </a:solidFill>
          <a:ln>
            <a:solidFill>
              <a:srgbClr val="4974C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>
                <a:ea typeface="Helvetica Neue Medium" charset="0"/>
                <a:cs typeface="Helvetica Neue Medium" charset="0"/>
              </a:rPr>
              <a:t>Client 1</a:t>
            </a:r>
          </a:p>
        </p:txBody>
      </p:sp>
      <p:sp>
        <p:nvSpPr>
          <p:cNvPr id="26" name="Rectangle 25"/>
          <p:cNvSpPr/>
          <p:nvPr/>
        </p:nvSpPr>
        <p:spPr>
          <a:xfrm>
            <a:off x="5755901" y="2589287"/>
            <a:ext cx="59663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+mn-lt"/>
                <a:ea typeface="Helvetica Neue Medium" charset="0"/>
                <a:cs typeface="Helvetica Neue Medium" charset="0"/>
              </a:rPr>
              <a:t>r(x)</a:t>
            </a:r>
            <a:endParaRPr lang="en-US" dirty="0">
              <a:latin typeface="+mn-lt"/>
            </a:endParaRPr>
          </a:p>
        </p:txBody>
      </p:sp>
      <p:cxnSp>
        <p:nvCxnSpPr>
          <p:cNvPr id="27" name="Straight Connector 26"/>
          <p:cNvCxnSpPr/>
          <p:nvPr/>
        </p:nvCxnSpPr>
        <p:spPr>
          <a:xfrm flipV="1">
            <a:off x="5849863" y="3132232"/>
            <a:ext cx="925441" cy="13089"/>
          </a:xfrm>
          <a:prstGeom prst="line">
            <a:avLst/>
          </a:prstGeom>
          <a:ln w="38100" cap="rnd">
            <a:solidFill>
              <a:schemeClr val="tx1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 flipV="1">
            <a:off x="5825633" y="2958213"/>
            <a:ext cx="925441" cy="13089"/>
          </a:xfrm>
          <a:prstGeom prst="line">
            <a:avLst/>
          </a:prstGeom>
          <a:ln w="38100" cap="rnd">
            <a:solidFill>
              <a:schemeClr val="tx1"/>
            </a:solidFill>
            <a:headEnd type="triangle" w="med" len="med"/>
            <a:tailEnd type="none" w="med" len="med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9" name="Rectangle 28"/>
          <p:cNvSpPr/>
          <p:nvPr/>
        </p:nvSpPr>
        <p:spPr>
          <a:xfrm>
            <a:off x="5845790" y="3109451"/>
            <a:ext cx="61908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+mn-lt"/>
                <a:ea typeface="Helvetica Neue Medium" charset="0"/>
                <a:cs typeface="Helvetica Neue Medium" charset="0"/>
              </a:rPr>
              <a:t>x=0</a:t>
            </a:r>
            <a:endParaRPr lang="en-US" dirty="0">
              <a:latin typeface="+mn-lt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5079025" y="4581283"/>
            <a:ext cx="406497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0" dirty="0">
                <a:latin typeface="+mn-lt"/>
                <a:ea typeface="Helvetica Neue Medium" charset="0"/>
                <a:cs typeface="Helvetica Neue Medium" charset="0"/>
              </a:rPr>
              <a:t>Read begins after write completes</a:t>
            </a:r>
          </a:p>
          <a:p>
            <a:r>
              <a:rPr lang="en-US" b="0" dirty="0">
                <a:latin typeface="+mn-lt"/>
                <a:ea typeface="Helvetica Neue Medium" charset="0"/>
                <a:cs typeface="Helvetica Neue Medium" charset="0"/>
              </a:rPr>
              <a:t>Read eventually returns (from A)</a:t>
            </a:r>
          </a:p>
        </p:txBody>
      </p:sp>
      <p:cxnSp>
        <p:nvCxnSpPr>
          <p:cNvPr id="31" name="Straight Connector 30"/>
          <p:cNvCxnSpPr/>
          <p:nvPr/>
        </p:nvCxnSpPr>
        <p:spPr>
          <a:xfrm flipH="1" flipV="1">
            <a:off x="5970494" y="3537007"/>
            <a:ext cx="342089" cy="1088923"/>
          </a:xfrm>
          <a:prstGeom prst="line">
            <a:avLst/>
          </a:prstGeom>
          <a:ln w="57150" cap="rnd">
            <a:solidFill>
              <a:schemeClr val="tx1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3" name="Frame 32"/>
          <p:cNvSpPr/>
          <p:nvPr/>
        </p:nvSpPr>
        <p:spPr>
          <a:xfrm>
            <a:off x="1701540" y="2540930"/>
            <a:ext cx="551107" cy="382899"/>
          </a:xfrm>
          <a:prstGeom prst="frame">
            <a:avLst/>
          </a:prstGeom>
          <a:solidFill>
            <a:srgbClr val="FF8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8F00"/>
              </a:solidFill>
            </a:endParaRPr>
          </a:p>
        </p:txBody>
      </p:sp>
      <p:sp>
        <p:nvSpPr>
          <p:cNvPr id="35" name="Frame 34"/>
          <p:cNvSpPr/>
          <p:nvPr/>
        </p:nvSpPr>
        <p:spPr>
          <a:xfrm>
            <a:off x="5849863" y="3113746"/>
            <a:ext cx="620932" cy="382899"/>
          </a:xfrm>
          <a:prstGeom prst="frame">
            <a:avLst/>
          </a:prstGeom>
          <a:solidFill>
            <a:srgbClr val="FF8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8F00"/>
              </a:solidFill>
            </a:endParaRPr>
          </a:p>
        </p:txBody>
      </p:sp>
      <p:cxnSp>
        <p:nvCxnSpPr>
          <p:cNvPr id="36" name="Straight Connector 35"/>
          <p:cNvCxnSpPr/>
          <p:nvPr/>
        </p:nvCxnSpPr>
        <p:spPr>
          <a:xfrm flipH="1">
            <a:off x="1977093" y="2103731"/>
            <a:ext cx="917070" cy="365841"/>
          </a:xfrm>
          <a:prstGeom prst="line">
            <a:avLst/>
          </a:prstGeom>
          <a:ln w="57150" cap="rnd">
            <a:solidFill>
              <a:srgbClr val="FF8F00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>
            <a:off x="4156991" y="2204350"/>
            <a:ext cx="1638183" cy="1100845"/>
          </a:xfrm>
          <a:prstGeom prst="line">
            <a:avLst/>
          </a:prstGeom>
          <a:ln w="57150" cap="rnd">
            <a:solidFill>
              <a:srgbClr val="FF8F00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41" name="TextBox 40"/>
          <p:cNvSpPr txBox="1"/>
          <p:nvPr/>
        </p:nvSpPr>
        <p:spPr>
          <a:xfrm>
            <a:off x="2854984" y="1875179"/>
            <a:ext cx="426911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0" dirty="0">
                <a:latin typeface="+mn-lt"/>
                <a:ea typeface="Helvetica Neue Medium" charset="0"/>
                <a:cs typeface="Helvetica Neue Medium" charset="0"/>
              </a:rPr>
              <a:t>Not consistent (C) =&gt; contradiction! </a:t>
            </a:r>
          </a:p>
        </p:txBody>
      </p:sp>
      <p:sp>
        <p:nvSpPr>
          <p:cNvPr id="8" name="Rectangle 7"/>
          <p:cNvSpPr/>
          <p:nvPr/>
        </p:nvSpPr>
        <p:spPr>
          <a:xfrm flipV="1">
            <a:off x="7018079" y="1966412"/>
            <a:ext cx="186865" cy="186865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Slide Number Placeholder 12">
            <a:extLst>
              <a:ext uri="{FF2B5EF4-FFF2-40B4-BE49-F238E27FC236}">
                <a16:creationId xmlns:a16="http://schemas.microsoft.com/office/drawing/2014/main" id="{0A79CA77-0E06-8241-B707-3CF4B8A6BB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02690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000"/>
                            </p:stCondLst>
                            <p:childTnLst>
                              <p:par>
                                <p:cTn id="1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500"/>
                            </p:stCondLst>
                            <p:childTnLst>
                              <p:par>
                                <p:cTn id="2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animBg="1"/>
      <p:bldP spid="35" grpId="0" animBg="1"/>
      <p:bldP spid="41" grpId="0"/>
      <p:bldP spid="8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CAP Interpretation Part 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Bef>
                <a:spcPts val="800"/>
              </a:spcBef>
            </a:pPr>
            <a:r>
              <a:rPr lang="en-US" dirty="0"/>
              <a:t>Cannot “choose” no partitions</a:t>
            </a:r>
          </a:p>
          <a:p>
            <a:pPr lvl="1">
              <a:spcBef>
                <a:spcPts val="800"/>
              </a:spcBef>
            </a:pPr>
            <a:r>
              <a:rPr lang="en-US" dirty="0"/>
              <a:t>2-out-of-3 interpretation doesn’t make sense</a:t>
            </a:r>
          </a:p>
          <a:p>
            <a:pPr lvl="1">
              <a:spcBef>
                <a:spcPts val="800"/>
              </a:spcBef>
            </a:pPr>
            <a:r>
              <a:rPr lang="en-US" dirty="0"/>
              <a:t>Instead, availability OR consistency?</a:t>
            </a:r>
          </a:p>
          <a:p>
            <a:pPr>
              <a:spcBef>
                <a:spcPts val="800"/>
              </a:spcBef>
            </a:pPr>
            <a:endParaRPr lang="en-US" dirty="0"/>
          </a:p>
          <a:p>
            <a:pPr>
              <a:spcBef>
                <a:spcPts val="800"/>
              </a:spcBef>
            </a:pPr>
            <a:r>
              <a:rPr lang="en-US" dirty="0"/>
              <a:t>i.e., fundamental trade-off between availability and consistency</a:t>
            </a:r>
          </a:p>
          <a:p>
            <a:pPr lvl="1">
              <a:spcBef>
                <a:spcPts val="800"/>
              </a:spcBef>
            </a:pPr>
            <a:r>
              <a:rPr lang="en-US" dirty="0"/>
              <a:t>When designing system must choose one or the other, both are not possible</a:t>
            </a:r>
          </a:p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3B96530-51F3-E044-A880-08326B6C41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27938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CAP Interpretation Part 2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800"/>
              </a:spcBef>
            </a:pPr>
            <a:r>
              <a:rPr lang="en-US" dirty="0"/>
              <a:t>Cannot “beat” CAP theorem</a:t>
            </a:r>
          </a:p>
          <a:p>
            <a:pPr>
              <a:spcBef>
                <a:spcPts val="800"/>
              </a:spcBef>
            </a:pPr>
            <a:endParaRPr lang="en-US" dirty="0"/>
          </a:p>
          <a:p>
            <a:pPr>
              <a:spcBef>
                <a:spcPts val="800"/>
              </a:spcBef>
            </a:pPr>
            <a:r>
              <a:rPr lang="en-US" dirty="0"/>
              <a:t>Can engineer systems to make partitions extremely rare, however, and then just take the rare hit to availability (or consistency)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742BB0F-2D41-B94A-99A0-90B38257A9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213339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More trade-offs L vs. C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Low-latency:  Speak to fewer than quorum of nodes?</a:t>
            </a:r>
          </a:p>
          <a:p>
            <a:pPr lvl="1"/>
            <a:r>
              <a:rPr lang="en-US" sz="2600" dirty="0"/>
              <a:t>2PC: </a:t>
            </a:r>
            <a:r>
              <a:rPr lang="en-US" sz="2400" dirty="0"/>
              <a:t> 		write N, read 1</a:t>
            </a:r>
          </a:p>
          <a:p>
            <a:pPr lvl="1"/>
            <a:r>
              <a:rPr lang="en-US" sz="2400" dirty="0"/>
              <a:t>RAFT:  		write ⌊N/2⌋ + 1,  read ⌊N/2⌋ + 1</a:t>
            </a:r>
            <a:endParaRPr lang="en-US" sz="3600" dirty="0"/>
          </a:p>
          <a:p>
            <a:pPr lvl="1"/>
            <a:r>
              <a:rPr lang="en-US" sz="2600" dirty="0"/>
              <a:t>General:  	|W| + |R| &gt; N</a:t>
            </a:r>
          </a:p>
          <a:p>
            <a:pPr lvl="1"/>
            <a:endParaRPr lang="en-US" sz="2600" dirty="0"/>
          </a:p>
          <a:p>
            <a:r>
              <a:rPr lang="en-US" sz="3000" dirty="0"/>
              <a:t>L and C are fundamentally at odds</a:t>
            </a:r>
          </a:p>
          <a:p>
            <a:pPr lvl="1"/>
            <a:r>
              <a:rPr lang="en-US" sz="2400" dirty="0"/>
              <a:t>“C” = </a:t>
            </a:r>
            <a:r>
              <a:rPr lang="en-US" sz="2400" dirty="0" err="1"/>
              <a:t>linearizability</a:t>
            </a:r>
            <a:r>
              <a:rPr lang="en-US" sz="2400" dirty="0"/>
              <a:t>, sequential, </a:t>
            </a:r>
            <a:r>
              <a:rPr lang="en-US" sz="2400" dirty="0" err="1"/>
              <a:t>serializability</a:t>
            </a:r>
            <a:r>
              <a:rPr lang="en-US" sz="2400" dirty="0"/>
              <a:t> (more later)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CB9EEAE-3383-6C4F-961B-84854722FB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95142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PACELC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447800"/>
            <a:ext cx="8534400" cy="5318125"/>
          </a:xfrm>
        </p:spPr>
        <p:txBody>
          <a:bodyPr>
            <a:normAutofit/>
          </a:bodyPr>
          <a:lstStyle/>
          <a:p>
            <a:pPr>
              <a:spcBef>
                <a:spcPts val="800"/>
              </a:spcBef>
            </a:pPr>
            <a:r>
              <a:rPr lang="en-US" sz="2800" dirty="0"/>
              <a:t>If there is a partition  (P):</a:t>
            </a:r>
          </a:p>
          <a:p>
            <a:pPr lvl="1"/>
            <a:r>
              <a:rPr lang="en-US" sz="2400" dirty="0"/>
              <a:t>How does system tradeoff  A and C?</a:t>
            </a:r>
          </a:p>
          <a:p>
            <a:pPr>
              <a:spcBef>
                <a:spcPts val="800"/>
              </a:spcBef>
            </a:pPr>
            <a:r>
              <a:rPr lang="en-US" sz="2800" dirty="0"/>
              <a:t>Else (no partition)</a:t>
            </a:r>
          </a:p>
          <a:p>
            <a:pPr lvl="1"/>
            <a:r>
              <a:rPr lang="en-US" sz="2400" dirty="0"/>
              <a:t>How does system tradeoff  L and C?</a:t>
            </a:r>
          </a:p>
          <a:p>
            <a:pPr>
              <a:spcBef>
                <a:spcPts val="4000"/>
              </a:spcBef>
            </a:pPr>
            <a:r>
              <a:rPr lang="en-US" sz="2800" dirty="0"/>
              <a:t>Is there a useful system that switches?</a:t>
            </a:r>
          </a:p>
          <a:p>
            <a:pPr lvl="1"/>
            <a:r>
              <a:rPr lang="en-US" sz="2400" dirty="0"/>
              <a:t>Dynamo:  PA/EL</a:t>
            </a:r>
          </a:p>
          <a:p>
            <a:pPr lvl="1"/>
            <a:r>
              <a:rPr lang="en-US" sz="2400" dirty="0"/>
              <a:t>“ACID” </a:t>
            </a:r>
            <a:r>
              <a:rPr lang="en-US" sz="2400" dirty="0" err="1"/>
              <a:t>dbs</a:t>
            </a:r>
            <a:r>
              <a:rPr lang="en-US" sz="2400" dirty="0"/>
              <a:t>:  PC/EC</a:t>
            </a:r>
            <a:endParaRPr lang="en-US" sz="2000" dirty="0"/>
          </a:p>
          <a:p>
            <a:pPr marL="57150" indent="0">
              <a:buNone/>
            </a:pPr>
            <a:r>
              <a:rPr lang="en-US" sz="1800" dirty="0">
                <a:hlinkClick r:id="rId2"/>
              </a:rPr>
              <a:t>http://dbmsmusings.blogspot.com/2010/04/problems-with-cap-and-yahoos-little.html</a:t>
            </a:r>
            <a:endParaRPr lang="en-US" sz="1800" dirty="0"/>
          </a:p>
          <a:p>
            <a:pPr lvl="1"/>
            <a:endParaRPr lang="en-US" sz="2400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9F14C33-4401-3348-AE4C-6B37BE9636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41032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PRAM </a:t>
            </a:r>
            <a:r>
              <a:rPr lang="en-US" sz="2000" dirty="0"/>
              <a:t>[Lipton Sandberg 88] [</a:t>
            </a:r>
            <a:r>
              <a:rPr lang="en-US" sz="2000" dirty="0" err="1"/>
              <a:t>Attiya</a:t>
            </a:r>
            <a:r>
              <a:rPr lang="en-US" sz="2000" dirty="0"/>
              <a:t> Welch 94]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Bef>
                <a:spcPts val="800"/>
              </a:spcBef>
            </a:pPr>
            <a:r>
              <a:rPr lang="en-US" i="1" dirty="0"/>
              <a:t>d</a:t>
            </a:r>
            <a:r>
              <a:rPr lang="en-US" dirty="0"/>
              <a:t> is the worst-case delay in the network over all pairs of processes [datacenters]</a:t>
            </a:r>
          </a:p>
          <a:p>
            <a:pPr>
              <a:spcBef>
                <a:spcPts val="800"/>
              </a:spcBef>
            </a:pPr>
            <a:endParaRPr lang="en-US" dirty="0"/>
          </a:p>
          <a:p>
            <a:pPr>
              <a:spcBef>
                <a:spcPts val="800"/>
              </a:spcBef>
            </a:pPr>
            <a:r>
              <a:rPr lang="en-US" dirty="0"/>
              <a:t>Sequentially consistent system</a:t>
            </a:r>
          </a:p>
          <a:p>
            <a:pPr>
              <a:spcBef>
                <a:spcPts val="800"/>
              </a:spcBef>
            </a:pPr>
            <a:endParaRPr lang="en-US" dirty="0"/>
          </a:p>
          <a:p>
            <a:pPr>
              <a:spcBef>
                <a:spcPts val="800"/>
              </a:spcBef>
            </a:pPr>
            <a:r>
              <a:rPr lang="en-US" dirty="0"/>
              <a:t>read time + write time ≥ </a:t>
            </a:r>
            <a:r>
              <a:rPr lang="en-US" i="1" dirty="0"/>
              <a:t>d</a:t>
            </a:r>
          </a:p>
          <a:p>
            <a:pPr>
              <a:spcBef>
                <a:spcPts val="800"/>
              </a:spcBef>
            </a:pPr>
            <a:endParaRPr lang="en-US" i="1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2540E00-C767-7948-80A5-656D6DB264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5299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B52E0EB8-670F-5541-B956-AEBFBCC738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Network partitions divide systems</a:t>
            </a:r>
          </a:p>
        </p:txBody>
      </p:sp>
      <p:pic>
        <p:nvPicPr>
          <p:cNvPr id="4" name="Picture 559" descr="j0431564">
            <a:extLst>
              <a:ext uri="{FF2B5EF4-FFF2-40B4-BE49-F238E27FC236}">
                <a16:creationId xmlns:a16="http://schemas.microsoft.com/office/drawing/2014/main" id="{3E97B90A-9712-B944-AF32-84EBCF2D658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145" y="1963233"/>
            <a:ext cx="892801" cy="8067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559" descr="j0431564">
            <a:extLst>
              <a:ext uri="{FF2B5EF4-FFF2-40B4-BE49-F238E27FC236}">
                <a16:creationId xmlns:a16="http://schemas.microsoft.com/office/drawing/2014/main" id="{E0600983-590B-EB4A-A6A4-62DDEFBA736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05613" y="3892674"/>
            <a:ext cx="892801" cy="8067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559" descr="j0431564">
            <a:extLst>
              <a:ext uri="{FF2B5EF4-FFF2-40B4-BE49-F238E27FC236}">
                <a16:creationId xmlns:a16="http://schemas.microsoft.com/office/drawing/2014/main" id="{949B7E06-2AAC-D848-BAF6-7138F7F6572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37311" y="4673706"/>
            <a:ext cx="892801" cy="8067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559" descr="j0431564">
            <a:extLst>
              <a:ext uri="{FF2B5EF4-FFF2-40B4-BE49-F238E27FC236}">
                <a16:creationId xmlns:a16="http://schemas.microsoft.com/office/drawing/2014/main" id="{A839D32C-881B-784D-BB32-D81ABEC3FD8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69938" y="3038891"/>
            <a:ext cx="892801" cy="8067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559" descr="j0431564">
            <a:extLst>
              <a:ext uri="{FF2B5EF4-FFF2-40B4-BE49-F238E27FC236}">
                <a16:creationId xmlns:a16="http://schemas.microsoft.com/office/drawing/2014/main" id="{7F57AAB8-7C5D-3E49-84F6-62713B58F5C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79198" y="1880076"/>
            <a:ext cx="892801" cy="8067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46A5FA8B-1267-D04A-9C5A-2C2C400F7310}"/>
              </a:ext>
            </a:extLst>
          </p:cNvPr>
          <p:cNvCxnSpPr>
            <a:stCxn id="4" idx="3"/>
            <a:endCxn id="8" idx="1"/>
          </p:cNvCxnSpPr>
          <p:nvPr/>
        </p:nvCxnSpPr>
        <p:spPr>
          <a:xfrm flipV="1">
            <a:off x="1631946" y="2283474"/>
            <a:ext cx="2047252" cy="83157"/>
          </a:xfrm>
          <a:prstGeom prst="straightConnector1">
            <a:avLst/>
          </a:prstGeom>
          <a:ln w="5715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0C1A5D4A-F260-3E4C-9F2B-4841C0C34695}"/>
              </a:ext>
            </a:extLst>
          </p:cNvPr>
          <p:cNvCxnSpPr/>
          <p:nvPr/>
        </p:nvCxnSpPr>
        <p:spPr>
          <a:xfrm>
            <a:off x="1185545" y="2770029"/>
            <a:ext cx="285808" cy="1122645"/>
          </a:xfrm>
          <a:prstGeom prst="straightConnector1">
            <a:avLst/>
          </a:prstGeom>
          <a:ln w="5715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541408F9-E506-344F-8EBF-8D9B6C8A4CEB}"/>
              </a:ext>
            </a:extLst>
          </p:cNvPr>
          <p:cNvCxnSpPr/>
          <p:nvPr/>
        </p:nvCxnSpPr>
        <p:spPr>
          <a:xfrm>
            <a:off x="4429095" y="2372890"/>
            <a:ext cx="1140843" cy="746076"/>
          </a:xfrm>
          <a:prstGeom prst="straightConnector1">
            <a:avLst/>
          </a:prstGeom>
          <a:ln w="5715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7520D95F-2D59-7643-A57F-92417ED419B2}"/>
              </a:ext>
            </a:extLst>
          </p:cNvPr>
          <p:cNvCxnSpPr>
            <a:endCxn id="6" idx="1"/>
          </p:cNvCxnSpPr>
          <p:nvPr/>
        </p:nvCxnSpPr>
        <p:spPr>
          <a:xfrm>
            <a:off x="1977019" y="4369023"/>
            <a:ext cx="2060292" cy="708081"/>
          </a:xfrm>
          <a:prstGeom prst="straightConnector1">
            <a:avLst/>
          </a:prstGeom>
          <a:ln w="5715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3AB6F931-C941-7E44-8911-5E98AFF52232}"/>
              </a:ext>
            </a:extLst>
          </p:cNvPr>
          <p:cNvCxnSpPr/>
          <p:nvPr/>
        </p:nvCxnSpPr>
        <p:spPr>
          <a:xfrm flipH="1">
            <a:off x="4708717" y="3834884"/>
            <a:ext cx="1061677" cy="1019749"/>
          </a:xfrm>
          <a:prstGeom prst="straightConnector1">
            <a:avLst/>
          </a:prstGeom>
          <a:ln w="5715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FB20CE74-8185-6D47-AF4F-A372330DCE97}"/>
              </a:ext>
            </a:extLst>
          </p:cNvPr>
          <p:cNvCxnSpPr/>
          <p:nvPr/>
        </p:nvCxnSpPr>
        <p:spPr>
          <a:xfrm flipH="1">
            <a:off x="1977019" y="2529016"/>
            <a:ext cx="1802408" cy="1363658"/>
          </a:xfrm>
          <a:prstGeom prst="straightConnector1">
            <a:avLst/>
          </a:prstGeom>
          <a:ln w="5715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AB049954-7A67-C346-84B3-AC3A607D9C60}"/>
              </a:ext>
            </a:extLst>
          </p:cNvPr>
          <p:cNvCxnSpPr/>
          <p:nvPr/>
        </p:nvCxnSpPr>
        <p:spPr>
          <a:xfrm>
            <a:off x="4180007" y="2671314"/>
            <a:ext cx="175862" cy="2002392"/>
          </a:xfrm>
          <a:prstGeom prst="straightConnector1">
            <a:avLst/>
          </a:prstGeom>
          <a:ln w="5715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CE245B59-CE94-A94D-81AA-5106043C4DAE}"/>
              </a:ext>
            </a:extLst>
          </p:cNvPr>
          <p:cNvCxnSpPr/>
          <p:nvPr/>
        </p:nvCxnSpPr>
        <p:spPr>
          <a:xfrm>
            <a:off x="1420035" y="2686871"/>
            <a:ext cx="2617276" cy="1997041"/>
          </a:xfrm>
          <a:prstGeom prst="straightConnector1">
            <a:avLst/>
          </a:prstGeom>
          <a:ln w="5715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D5ACCB40-BA32-8940-B336-CC4365321014}"/>
              </a:ext>
            </a:extLst>
          </p:cNvPr>
          <p:cNvCxnSpPr/>
          <p:nvPr/>
        </p:nvCxnSpPr>
        <p:spPr>
          <a:xfrm flipV="1">
            <a:off x="2121021" y="3579132"/>
            <a:ext cx="3448917" cy="499451"/>
          </a:xfrm>
          <a:prstGeom prst="straightConnector1">
            <a:avLst/>
          </a:prstGeom>
          <a:ln w="5715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9889778F-AE2B-BA45-80EB-03B6BB61DFDD}"/>
              </a:ext>
            </a:extLst>
          </p:cNvPr>
          <p:cNvCxnSpPr/>
          <p:nvPr/>
        </p:nvCxnSpPr>
        <p:spPr>
          <a:xfrm>
            <a:off x="1468834" y="2543331"/>
            <a:ext cx="4009253" cy="866075"/>
          </a:xfrm>
          <a:prstGeom prst="straightConnector1">
            <a:avLst/>
          </a:prstGeom>
          <a:ln w="5715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Slide Number Placeholder 18">
            <a:extLst>
              <a:ext uri="{FF2B5EF4-FFF2-40B4-BE49-F238E27FC236}">
                <a16:creationId xmlns:a16="http://schemas.microsoft.com/office/drawing/2014/main" id="{1F906F63-5DDD-F845-A26E-CCA65FFEC2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4934AC4-E5A6-0446-ADDB-6CB25A5DDD13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423351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520700" y="2057739"/>
            <a:ext cx="8102600" cy="2117842"/>
          </a:xfrm>
          <a:prstGeom prst="rect">
            <a:avLst/>
          </a:prstGeom>
          <a:solidFill>
            <a:schemeClr val="bg1"/>
          </a:solidFill>
          <a:ln w="88900" cmpd="sng">
            <a:noFill/>
          </a:ln>
        </p:spPr>
        <p:txBody>
          <a:bodyPr wrap="square" lIns="180000" tIns="180000" rIns="180000" bIns="180000" rtlCol="0">
            <a:spAutoFit/>
          </a:bodyPr>
          <a:lstStyle/>
          <a:p>
            <a:pPr algn="ctr"/>
            <a:r>
              <a:rPr lang="en-US" sz="3600" dirty="0">
                <a:latin typeface="+mn-lt"/>
                <a:cs typeface="Helvetica Neue Medium"/>
              </a:rPr>
              <a:t>PRAM Theorem: </a:t>
            </a:r>
          </a:p>
          <a:p>
            <a:pPr algn="ctr"/>
            <a:endParaRPr lang="en-US" sz="1400" dirty="0">
              <a:latin typeface="+mn-lt"/>
              <a:cs typeface="Helvetica Neue Medium"/>
            </a:endParaRPr>
          </a:p>
          <a:p>
            <a:pPr algn="ctr"/>
            <a:r>
              <a:rPr lang="en-US" sz="3200" dirty="0">
                <a:solidFill>
                  <a:srgbClr val="990000"/>
                </a:solidFill>
                <a:latin typeface="+mn-lt"/>
                <a:cs typeface="Helvetica Neue Medium"/>
              </a:rPr>
              <a:t>Impossible</a:t>
            </a:r>
            <a:r>
              <a:rPr lang="en-US" sz="3200" dirty="0">
                <a:solidFill>
                  <a:srgbClr val="FF0000"/>
                </a:solidFill>
                <a:latin typeface="+mn-lt"/>
                <a:cs typeface="Helvetica Neue Medium"/>
              </a:rPr>
              <a:t> </a:t>
            </a:r>
            <a:r>
              <a:rPr lang="en-US" sz="3200" dirty="0">
                <a:latin typeface="+mn-lt"/>
                <a:cs typeface="Helvetica Neue Medium"/>
              </a:rPr>
              <a:t>for sequentially consistent system to always provide low latency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370B1495-6FF6-6940-874D-2AF8F7EE29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041003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PRAM </a:t>
            </a:r>
            <a:r>
              <a:rPr lang="en-US" sz="2000" dirty="0"/>
              <a:t>[Lipton Sandberg 88] [</a:t>
            </a:r>
            <a:r>
              <a:rPr lang="en-US" sz="2000" dirty="0" err="1"/>
              <a:t>Attiya</a:t>
            </a:r>
            <a:r>
              <a:rPr lang="en-US" sz="2000" dirty="0"/>
              <a:t> Welch 94]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spcBef>
                <a:spcPts val="800"/>
              </a:spcBef>
            </a:pPr>
            <a:r>
              <a:rPr lang="en-US" dirty="0"/>
              <a:t>Fundamental tradeoff between consistency and latency!</a:t>
            </a:r>
          </a:p>
          <a:p>
            <a:pPr>
              <a:spcBef>
                <a:spcPts val="800"/>
              </a:spcBef>
            </a:pPr>
            <a:r>
              <a:rPr lang="en-US" dirty="0"/>
              <a:t>Proof intuition (see papers for details)</a:t>
            </a:r>
          </a:p>
          <a:p>
            <a:pPr>
              <a:spcBef>
                <a:spcPts val="800"/>
              </a:spcBef>
            </a:pPr>
            <a:r>
              <a:rPr lang="en-US" dirty="0"/>
              <a:t>Let P1 and P2 be the 2 </a:t>
            </a:r>
            <a:r>
              <a:rPr lang="en-US" b="1" dirty="0"/>
              <a:t>furthest away</a:t>
            </a:r>
            <a:r>
              <a:rPr lang="en-US" dirty="0"/>
              <a:t> processes; assume 2 objects: x, y</a:t>
            </a:r>
          </a:p>
          <a:p>
            <a:pPr>
              <a:spcBef>
                <a:spcPts val="800"/>
              </a:spcBef>
            </a:pPr>
            <a:r>
              <a:rPr lang="en-US" dirty="0"/>
              <a:t>Assume to contradict read time + write time &lt; d</a:t>
            </a:r>
          </a:p>
          <a:p>
            <a:pPr>
              <a:spcBef>
                <a:spcPts val="800"/>
              </a:spcBef>
            </a:pPr>
            <a:r>
              <a:rPr lang="en-US" dirty="0"/>
              <a:t>Thus the following executions are possible because P1’s Write can’t be seen at P2 Read:</a:t>
            </a:r>
          </a:p>
          <a:p>
            <a:pPr>
              <a:spcBef>
                <a:spcPts val="800"/>
              </a:spcBef>
            </a:pPr>
            <a:r>
              <a:rPr lang="en-US" dirty="0"/>
              <a:t>P1: |--W(x=1)--| |--R(y)=0--|</a:t>
            </a:r>
          </a:p>
          <a:p>
            <a:pPr>
              <a:spcBef>
                <a:spcPts val="800"/>
              </a:spcBef>
            </a:pPr>
            <a:r>
              <a:rPr lang="en-US" dirty="0"/>
              <a:t>P2: |--W(y=1)--| |--R(x)=0--|</a:t>
            </a:r>
          </a:p>
          <a:p>
            <a:pPr>
              <a:spcBef>
                <a:spcPts val="800"/>
              </a:spcBef>
            </a:pPr>
            <a:r>
              <a:rPr lang="en-US" dirty="0"/>
              <a:t>But there is no total order of these operations, so does not provide sequential consistency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2540E00-C767-7948-80A5-656D6DB264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682139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91831" y="1587564"/>
            <a:ext cx="4271742" cy="3073941"/>
          </a:xfrm>
        </p:spPr>
        <p:txBody>
          <a:bodyPr>
            <a:normAutofit lnSpcReduction="10000"/>
          </a:bodyPr>
          <a:lstStyle/>
          <a:p>
            <a:pPr marL="495300" indent="-495300"/>
            <a:r>
              <a:rPr lang="en-US" sz="3200" dirty="0"/>
              <a:t>No deterministic      1-crash-robust consensus algorithm exists with asynchronous communication</a:t>
            </a:r>
          </a:p>
          <a:p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“FLP” result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32798" y="194553"/>
            <a:ext cx="4271742" cy="4100546"/>
          </a:xfrm>
          <a:prstGeom prst="rect">
            <a:avLst/>
          </a:prstGeom>
          <a:ln w="3175">
            <a:solidFill>
              <a:schemeClr val="bg1">
                <a:lumMod val="65000"/>
              </a:schemeClr>
            </a:solidFill>
          </a:ln>
          <a:effectLst>
            <a:outerShdw blurRad="50800" dist="76200" dir="5400000" algn="t" rotWithShape="0">
              <a:prstClr val="black">
                <a:alpha val="40000"/>
              </a:prstClr>
            </a:outerShdw>
          </a:effectLst>
        </p:spPr>
      </p:pic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69351C9-B047-774C-810B-716C8B85AA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640702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Bef>
                <a:spcPts val="800"/>
              </a:spcBef>
            </a:pPr>
            <a:r>
              <a:rPr lang="en-US" dirty="0"/>
              <a:t>Useful interpretation: no consensus algorithm can </a:t>
            </a:r>
            <a:r>
              <a:rPr lang="en-US" u="sng" dirty="0"/>
              <a:t>always</a:t>
            </a:r>
            <a:r>
              <a:rPr lang="en-US" dirty="0"/>
              <a:t> reach consensus with an asynchronous network</a:t>
            </a:r>
          </a:p>
          <a:p>
            <a:pPr lvl="1"/>
            <a:r>
              <a:rPr lang="en-US" dirty="0"/>
              <a:t>Do not believe such claims!</a:t>
            </a:r>
          </a:p>
          <a:p>
            <a:pPr lvl="1"/>
            <a:endParaRPr lang="en-US" dirty="0"/>
          </a:p>
          <a:p>
            <a:pPr>
              <a:spcBef>
                <a:spcPts val="800"/>
              </a:spcBef>
            </a:pPr>
            <a:r>
              <a:rPr lang="en-US" dirty="0"/>
              <a:t>Led to lots and lots of theoretical work</a:t>
            </a:r>
          </a:p>
          <a:p>
            <a:pPr lvl="1"/>
            <a:r>
              <a:rPr lang="en-US" dirty="0"/>
              <a:t>(Consensus is possible when the network is reasonably well-behaved)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FLP is the original impossibility result for distributed systems!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945ADC4-909B-3348-8E36-0B226BD379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153254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50196" y="1449421"/>
            <a:ext cx="8793804" cy="5008124"/>
          </a:xfrm>
        </p:spPr>
        <p:txBody>
          <a:bodyPr>
            <a:noAutofit/>
          </a:bodyPr>
          <a:lstStyle/>
          <a:p>
            <a:pPr>
              <a:lnSpc>
                <a:spcPct val="90000"/>
              </a:lnSpc>
              <a:spcBef>
                <a:spcPts val="1000"/>
              </a:spcBef>
              <a:spcAft>
                <a:spcPts val="200"/>
              </a:spcAft>
            </a:pPr>
            <a:r>
              <a:rPr lang="en-US" sz="2400" dirty="0"/>
              <a:t>Only 1 failure</a:t>
            </a:r>
          </a:p>
          <a:p>
            <a:pPr lvl="1">
              <a:lnSpc>
                <a:spcPct val="90000"/>
              </a:lnSpc>
              <a:spcBef>
                <a:spcPts val="1000"/>
              </a:spcBef>
              <a:spcAft>
                <a:spcPts val="200"/>
              </a:spcAft>
            </a:pPr>
            <a:r>
              <a:rPr lang="en-US" sz="2200" dirty="0"/>
              <a:t>Also impossible for more failures</a:t>
            </a:r>
            <a:endParaRPr lang="en-US" sz="2400" dirty="0"/>
          </a:p>
          <a:p>
            <a:pPr>
              <a:lnSpc>
                <a:spcPct val="90000"/>
              </a:lnSpc>
              <a:spcBef>
                <a:spcPts val="1000"/>
              </a:spcBef>
              <a:spcAft>
                <a:spcPts val="200"/>
              </a:spcAft>
            </a:pPr>
            <a:r>
              <a:rPr lang="en-US" sz="2400" dirty="0"/>
              <a:t>For “weak” consensus (only some process needs to decide)</a:t>
            </a:r>
          </a:p>
          <a:p>
            <a:pPr lvl="1">
              <a:lnSpc>
                <a:spcPct val="90000"/>
              </a:lnSpc>
              <a:spcBef>
                <a:spcPts val="1000"/>
              </a:spcBef>
              <a:spcAft>
                <a:spcPts val="200"/>
              </a:spcAft>
            </a:pPr>
            <a:r>
              <a:rPr lang="en-US" sz="2200" dirty="0"/>
              <a:t>Also impossible for real consensus</a:t>
            </a:r>
            <a:endParaRPr lang="en-US" sz="2400" dirty="0"/>
          </a:p>
          <a:p>
            <a:pPr>
              <a:lnSpc>
                <a:spcPct val="90000"/>
              </a:lnSpc>
              <a:spcBef>
                <a:spcPts val="1000"/>
              </a:spcBef>
              <a:spcAft>
                <a:spcPts val="200"/>
              </a:spcAft>
            </a:pPr>
            <a:r>
              <a:rPr lang="en-US" sz="2400" dirty="0"/>
              <a:t>For reliable communication</a:t>
            </a:r>
          </a:p>
          <a:p>
            <a:pPr lvl="1">
              <a:lnSpc>
                <a:spcPct val="90000"/>
              </a:lnSpc>
              <a:spcBef>
                <a:spcPts val="1000"/>
              </a:spcBef>
              <a:spcAft>
                <a:spcPts val="200"/>
              </a:spcAft>
            </a:pPr>
            <a:r>
              <a:rPr lang="en-US" sz="2200" dirty="0"/>
              <a:t>Also impossible for unreliable communication</a:t>
            </a:r>
            <a:endParaRPr lang="en-US" sz="2400" dirty="0"/>
          </a:p>
          <a:p>
            <a:pPr>
              <a:lnSpc>
                <a:spcPct val="90000"/>
              </a:lnSpc>
              <a:spcBef>
                <a:spcPts val="1000"/>
              </a:spcBef>
              <a:spcAft>
                <a:spcPts val="200"/>
              </a:spcAft>
            </a:pPr>
            <a:r>
              <a:rPr lang="en-US" sz="2400" dirty="0"/>
              <a:t>For only two states: 0 and 1</a:t>
            </a:r>
          </a:p>
          <a:p>
            <a:pPr lvl="1">
              <a:lnSpc>
                <a:spcPct val="90000"/>
              </a:lnSpc>
              <a:spcBef>
                <a:spcPts val="1000"/>
              </a:spcBef>
              <a:spcAft>
                <a:spcPts val="200"/>
              </a:spcAft>
            </a:pPr>
            <a:r>
              <a:rPr lang="en-US" sz="2200" dirty="0"/>
              <a:t>Also impossible for more failures</a:t>
            </a:r>
            <a:endParaRPr lang="en-US" sz="2400" dirty="0"/>
          </a:p>
          <a:p>
            <a:pPr>
              <a:lnSpc>
                <a:spcPct val="90000"/>
              </a:lnSpc>
              <a:spcBef>
                <a:spcPts val="1000"/>
              </a:spcBef>
              <a:spcAft>
                <a:spcPts val="200"/>
              </a:spcAft>
            </a:pPr>
            <a:r>
              <a:rPr lang="en-US" sz="2400" dirty="0"/>
              <a:t>For crash failures</a:t>
            </a:r>
          </a:p>
          <a:p>
            <a:pPr lvl="1">
              <a:lnSpc>
                <a:spcPct val="90000"/>
              </a:lnSpc>
              <a:spcBef>
                <a:spcPts val="1000"/>
              </a:spcBef>
              <a:spcAft>
                <a:spcPts val="200"/>
              </a:spcAft>
            </a:pPr>
            <a:r>
              <a:rPr lang="en-US" sz="2200" dirty="0"/>
              <a:t>Also impossible for Byzantine failures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FLP’s weak assumptions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146BA1F-548C-3247-BA21-6306D49155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155953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50196" y="1449421"/>
            <a:ext cx="8793804" cy="5008124"/>
          </a:xfrm>
        </p:spPr>
        <p:txBody>
          <a:bodyPr>
            <a:noAutofit/>
          </a:bodyPr>
          <a:lstStyle/>
          <a:p>
            <a:pPr>
              <a:lnSpc>
                <a:spcPct val="90000"/>
              </a:lnSpc>
              <a:spcBef>
                <a:spcPts val="1000"/>
              </a:spcBef>
              <a:spcAft>
                <a:spcPts val="200"/>
              </a:spcAft>
            </a:pPr>
            <a:r>
              <a:rPr lang="en-US" sz="3200" dirty="0"/>
              <a:t>Deterministic actions at each node</a:t>
            </a:r>
          </a:p>
          <a:p>
            <a:pPr>
              <a:lnSpc>
                <a:spcPct val="90000"/>
              </a:lnSpc>
              <a:spcBef>
                <a:spcPts val="1000"/>
              </a:spcBef>
              <a:spcAft>
                <a:spcPts val="200"/>
              </a:spcAft>
            </a:pPr>
            <a:endParaRPr lang="en-US" sz="3200" dirty="0"/>
          </a:p>
          <a:p>
            <a:pPr>
              <a:lnSpc>
                <a:spcPct val="90000"/>
              </a:lnSpc>
              <a:spcBef>
                <a:spcPts val="1000"/>
              </a:spcBef>
              <a:spcAft>
                <a:spcPts val="200"/>
              </a:spcAft>
            </a:pPr>
            <a:r>
              <a:rPr lang="en-US" sz="3200" dirty="0"/>
              <a:t>Asynchronous network communication</a:t>
            </a:r>
          </a:p>
          <a:p>
            <a:pPr>
              <a:lnSpc>
                <a:spcPct val="90000"/>
              </a:lnSpc>
              <a:spcBef>
                <a:spcPts val="1000"/>
              </a:spcBef>
              <a:spcAft>
                <a:spcPts val="200"/>
              </a:spcAft>
            </a:pPr>
            <a:endParaRPr lang="en-US" sz="3200" dirty="0"/>
          </a:p>
          <a:p>
            <a:pPr>
              <a:lnSpc>
                <a:spcPct val="90000"/>
              </a:lnSpc>
              <a:spcBef>
                <a:spcPts val="1000"/>
              </a:spcBef>
              <a:spcAft>
                <a:spcPts val="200"/>
              </a:spcAft>
            </a:pPr>
            <a:r>
              <a:rPr lang="en-US" sz="3200" dirty="0"/>
              <a:t>All “runs” must eventually achieve consensus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FLP’s strong assumptions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ECA39A7-9B94-3044-B4E7-BEC7A9783D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62177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50196" y="1449421"/>
            <a:ext cx="8793804" cy="5008124"/>
          </a:xfrm>
        </p:spPr>
        <p:txBody>
          <a:bodyPr/>
          <a:lstStyle/>
          <a:p>
            <a:r>
              <a:rPr lang="en-US" dirty="0"/>
              <a:t>Initial state of system can end in decision “0” or “1”</a:t>
            </a:r>
          </a:p>
          <a:p>
            <a:r>
              <a:rPr lang="en-US" dirty="0"/>
              <a:t>Consider 5 processes, each in some initial state</a:t>
            </a:r>
          </a:p>
          <a:p>
            <a:pPr marL="857250" lvl="2" indent="0">
              <a:buNone/>
              <a:tabLst>
                <a:tab pos="809625" algn="l"/>
                <a:tab pos="1076325" algn="l"/>
                <a:tab pos="1343025" algn="l"/>
                <a:tab pos="1619250" algn="l"/>
                <a:tab pos="1885950" algn="l"/>
              </a:tabLst>
            </a:pPr>
            <a:r>
              <a:rPr lang="en-US" sz="3000" dirty="0"/>
              <a:t>[ 1,1,1,1,1 ]   →  1 </a:t>
            </a:r>
          </a:p>
          <a:p>
            <a:pPr marL="857250" lvl="2" indent="0">
              <a:buNone/>
              <a:tabLst>
                <a:tab pos="809625" algn="l"/>
                <a:tab pos="1076325" algn="l"/>
                <a:tab pos="1343025" algn="l"/>
                <a:tab pos="1619250" algn="l"/>
                <a:tab pos="1885950" algn="l"/>
              </a:tabLst>
            </a:pPr>
            <a:r>
              <a:rPr lang="en-US" sz="3000" dirty="0"/>
              <a:t>[ 1,1,1,1,</a:t>
            </a:r>
            <a:r>
              <a:rPr lang="en-US" sz="3000" dirty="0">
                <a:solidFill>
                  <a:srgbClr val="FF0000"/>
                </a:solidFill>
              </a:rPr>
              <a:t>0</a:t>
            </a:r>
            <a:r>
              <a:rPr lang="en-US" sz="3000" dirty="0"/>
              <a:t> ]   →  ? </a:t>
            </a:r>
          </a:p>
          <a:p>
            <a:pPr marL="857250" lvl="2" indent="0">
              <a:buNone/>
              <a:tabLst>
                <a:tab pos="809625" algn="l"/>
                <a:tab pos="1076325" algn="l"/>
                <a:tab pos="1343025" algn="l"/>
                <a:tab pos="1619250" algn="l"/>
                <a:tab pos="1885950" algn="l"/>
              </a:tabLst>
            </a:pPr>
            <a:r>
              <a:rPr lang="en-US" sz="3000" dirty="0"/>
              <a:t>[ 1,1,1,</a:t>
            </a:r>
            <a:r>
              <a:rPr lang="en-US" sz="3000" dirty="0">
                <a:solidFill>
                  <a:srgbClr val="FF0000"/>
                </a:solidFill>
              </a:rPr>
              <a:t>0</a:t>
            </a:r>
            <a:r>
              <a:rPr lang="en-US" sz="3000" dirty="0"/>
              <a:t>,0 ]   →  ? </a:t>
            </a:r>
          </a:p>
          <a:p>
            <a:pPr marL="857250" lvl="2" indent="0">
              <a:buNone/>
              <a:tabLst>
                <a:tab pos="809625" algn="l"/>
                <a:tab pos="1076325" algn="l"/>
                <a:tab pos="1343025" algn="l"/>
                <a:tab pos="1619250" algn="l"/>
                <a:tab pos="1885950" algn="l"/>
              </a:tabLst>
            </a:pPr>
            <a:r>
              <a:rPr lang="en-US" sz="3000" dirty="0"/>
              <a:t>[ 1,1,</a:t>
            </a:r>
            <a:r>
              <a:rPr lang="en-US" sz="3000" dirty="0">
                <a:solidFill>
                  <a:srgbClr val="FF0000"/>
                </a:solidFill>
              </a:rPr>
              <a:t>0</a:t>
            </a:r>
            <a:r>
              <a:rPr lang="en-US" sz="3000" dirty="0"/>
              <a:t>,0,0 ]   →  ? </a:t>
            </a:r>
          </a:p>
          <a:p>
            <a:pPr marL="857250" lvl="2" indent="0">
              <a:buNone/>
              <a:tabLst>
                <a:tab pos="809625" algn="l"/>
                <a:tab pos="1076325" algn="l"/>
                <a:tab pos="1343025" algn="l"/>
                <a:tab pos="1619250" algn="l"/>
                <a:tab pos="1885950" algn="l"/>
              </a:tabLst>
            </a:pPr>
            <a:r>
              <a:rPr lang="en-US" sz="3000" dirty="0"/>
              <a:t>[ 1,0,0,0,0 ]   →  0 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Main technical approach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747098" y="3564375"/>
            <a:ext cx="2819225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Arial" charset="0"/>
                <a:ea typeface="Arial" charset="0"/>
                <a:cs typeface="Arial" charset="0"/>
              </a:rPr>
              <a:t>Must exist two configurations here which differ in decision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BC9304-02F7-FB4C-898F-FC7596DB89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26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62992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50196" y="1449421"/>
            <a:ext cx="8793804" cy="5008124"/>
          </a:xfrm>
        </p:spPr>
        <p:txBody>
          <a:bodyPr/>
          <a:lstStyle/>
          <a:p>
            <a:r>
              <a:rPr lang="en-US" dirty="0"/>
              <a:t>Initial state of system can end in decision “0” or “1”</a:t>
            </a:r>
          </a:p>
          <a:p>
            <a:r>
              <a:rPr lang="en-US" dirty="0"/>
              <a:t>Consider 5 processes, each in some initial state</a:t>
            </a:r>
          </a:p>
          <a:p>
            <a:pPr marL="857250" lvl="2" indent="0">
              <a:buNone/>
              <a:tabLst>
                <a:tab pos="809625" algn="l"/>
                <a:tab pos="1076325" algn="l"/>
                <a:tab pos="1343025" algn="l"/>
                <a:tab pos="1619250" algn="l"/>
                <a:tab pos="1885950" algn="l"/>
              </a:tabLst>
            </a:pPr>
            <a:r>
              <a:rPr lang="en-US" sz="3000" dirty="0"/>
              <a:t>[ 1,1,1,1,1 ]   →  1 </a:t>
            </a:r>
          </a:p>
          <a:p>
            <a:pPr marL="857250" lvl="2" indent="0">
              <a:buNone/>
              <a:tabLst>
                <a:tab pos="809625" algn="l"/>
                <a:tab pos="1076325" algn="l"/>
                <a:tab pos="1343025" algn="l"/>
                <a:tab pos="1619250" algn="l"/>
                <a:tab pos="1885950" algn="l"/>
              </a:tabLst>
            </a:pPr>
            <a:r>
              <a:rPr lang="en-US" sz="3000" dirty="0"/>
              <a:t>[ 1,1,1,1,0 ]   →  1 </a:t>
            </a:r>
          </a:p>
          <a:p>
            <a:pPr marL="857250" lvl="2" indent="0">
              <a:buNone/>
              <a:tabLst>
                <a:tab pos="809625" algn="l"/>
                <a:tab pos="1076325" algn="l"/>
                <a:tab pos="1343025" algn="l"/>
                <a:tab pos="1619250" algn="l"/>
                <a:tab pos="1885950" algn="l"/>
              </a:tabLst>
            </a:pPr>
            <a:r>
              <a:rPr lang="en-US" sz="3000" dirty="0"/>
              <a:t>[ 1,1,1,0,0 ]   →  1</a:t>
            </a:r>
          </a:p>
          <a:p>
            <a:pPr marL="857250" lvl="2" indent="0">
              <a:buNone/>
              <a:tabLst>
                <a:tab pos="809625" algn="l"/>
                <a:tab pos="1076325" algn="l"/>
                <a:tab pos="1343025" algn="l"/>
                <a:tab pos="1619250" algn="l"/>
                <a:tab pos="1885950" algn="l"/>
              </a:tabLst>
            </a:pPr>
            <a:r>
              <a:rPr lang="en-US" sz="3000" dirty="0"/>
              <a:t>[ 1,1,0,0,0 ]   →  0 </a:t>
            </a:r>
          </a:p>
          <a:p>
            <a:pPr marL="857250" lvl="2" indent="0">
              <a:buNone/>
              <a:tabLst>
                <a:tab pos="809625" algn="l"/>
                <a:tab pos="1076325" algn="l"/>
                <a:tab pos="1343025" algn="l"/>
                <a:tab pos="1619250" algn="l"/>
                <a:tab pos="1885950" algn="l"/>
              </a:tabLst>
            </a:pPr>
            <a:r>
              <a:rPr lang="en-US" sz="3000" dirty="0"/>
              <a:t>[ 1,0,0,0,0 ]   →  0 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Main technical approach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328281" y="4181138"/>
            <a:ext cx="464548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Arial" charset="0"/>
                <a:ea typeface="Arial" charset="0"/>
                <a:cs typeface="Arial" charset="0"/>
              </a:rPr>
              <a:t>Assume decision differs between these two processes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1940405" y="4027250"/>
            <a:ext cx="369651" cy="1015663"/>
          </a:xfrm>
          <a:prstGeom prst="roundRect">
            <a:avLst/>
          </a:prstGeom>
          <a:noFill/>
          <a:ln w="50800">
            <a:solidFill>
              <a:srgbClr val="FF0000"/>
            </a:solidFill>
          </a:ln>
          <a:effectLst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084240-5459-5E47-9860-779C6216E9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27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712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50196" y="1449421"/>
            <a:ext cx="8793804" cy="5008124"/>
          </a:xfrm>
        </p:spPr>
        <p:txBody>
          <a:bodyPr/>
          <a:lstStyle/>
          <a:p>
            <a:r>
              <a:rPr lang="en-US" dirty="0"/>
              <a:t>Goal:  Consensus holds in face of 1 failure</a:t>
            </a:r>
          </a:p>
          <a:p>
            <a:endParaRPr lang="en-US" dirty="0"/>
          </a:p>
          <a:p>
            <a:pPr marL="857250" lvl="2" indent="0">
              <a:buNone/>
              <a:tabLst>
                <a:tab pos="809625" algn="l"/>
                <a:tab pos="1076325" algn="l"/>
                <a:tab pos="1343025" algn="l"/>
                <a:tab pos="1619250" algn="l"/>
                <a:tab pos="1885950" algn="l"/>
              </a:tabLst>
            </a:pPr>
            <a:endParaRPr lang="en-US" sz="3000" dirty="0"/>
          </a:p>
          <a:p>
            <a:pPr marL="857250" lvl="2" indent="0">
              <a:buNone/>
              <a:tabLst>
                <a:tab pos="809625" algn="l"/>
                <a:tab pos="1076325" algn="l"/>
                <a:tab pos="1343025" algn="l"/>
                <a:tab pos="1619250" algn="l"/>
                <a:tab pos="1885950" algn="l"/>
              </a:tabLst>
            </a:pPr>
            <a:r>
              <a:rPr lang="en-US" sz="3000" dirty="0"/>
              <a:t> </a:t>
            </a:r>
          </a:p>
          <a:p>
            <a:pPr marL="857250" lvl="2" indent="0">
              <a:buNone/>
              <a:tabLst>
                <a:tab pos="809625" algn="l"/>
                <a:tab pos="1076325" algn="l"/>
                <a:tab pos="1343025" algn="l"/>
                <a:tab pos="1619250" algn="l"/>
                <a:tab pos="1885950" algn="l"/>
              </a:tabLst>
            </a:pPr>
            <a:r>
              <a:rPr lang="en-US" sz="3000" dirty="0"/>
              <a:t>[ 1,1,0,0,0 ]   → </a:t>
            </a:r>
          </a:p>
          <a:p>
            <a:pPr marL="857250" lvl="2" indent="0">
              <a:buNone/>
              <a:tabLst>
                <a:tab pos="809625" algn="l"/>
                <a:tab pos="1076325" algn="l"/>
                <a:tab pos="1343025" algn="l"/>
                <a:tab pos="1619250" algn="l"/>
                <a:tab pos="1885950" algn="l"/>
              </a:tabLst>
            </a:pPr>
            <a:r>
              <a:rPr lang="en-US" sz="3000" dirty="0"/>
              <a:t>[ 1,1,1,0,0 ]   →   </a:t>
            </a:r>
          </a:p>
          <a:p>
            <a:pPr marL="857250" lvl="2" indent="0">
              <a:buNone/>
              <a:tabLst>
                <a:tab pos="809625" algn="l"/>
                <a:tab pos="1076325" algn="l"/>
                <a:tab pos="1343025" algn="l"/>
                <a:tab pos="1619250" algn="l"/>
                <a:tab pos="1885950" algn="l"/>
              </a:tabLst>
            </a:pPr>
            <a:r>
              <a:rPr lang="en-US" sz="3000" dirty="0"/>
              <a:t> 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Main technical approach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99745" y="2443648"/>
            <a:ext cx="726610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Arial" charset="0"/>
                <a:ea typeface="Arial" charset="0"/>
                <a:cs typeface="Arial" charset="0"/>
              </a:rPr>
              <a:t>One of these configurations must be “bi-valent” (i.e., undecided): </a:t>
            </a:r>
          </a:p>
          <a:p>
            <a:r>
              <a:rPr lang="en-US" sz="2400" dirty="0">
                <a:latin typeface="Arial" charset="0"/>
                <a:ea typeface="Arial" charset="0"/>
                <a:cs typeface="Arial" charset="0"/>
              </a:rPr>
              <a:t>Both futures possible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1940405" y="4027250"/>
            <a:ext cx="369651" cy="1015663"/>
          </a:xfrm>
          <a:prstGeom prst="roundRect">
            <a:avLst/>
          </a:prstGeom>
          <a:solidFill>
            <a:srgbClr val="FF0000"/>
          </a:solidFill>
          <a:ln w="50800">
            <a:solidFill>
              <a:srgbClr val="FF0000"/>
            </a:solidFill>
          </a:ln>
          <a:effectLst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9" name="Content Placeholder 1"/>
          <p:cNvSpPr txBox="1">
            <a:spLocks/>
          </p:cNvSpPr>
          <p:nvPr/>
        </p:nvSpPr>
        <p:spPr bwMode="auto">
          <a:xfrm>
            <a:off x="3900265" y="4046704"/>
            <a:ext cx="797668" cy="1167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36000" tIns="36000" rIns="36000" bIns="36000" numCol="1" anchor="t" anchorCtr="0" compatLnSpc="1">
            <a:prstTxWarp prst="textNoShape">
              <a:avLst/>
            </a:prstTxWarp>
            <a:normAutofit/>
          </a:bodyPr>
          <a:lstStyle>
            <a:lvl1pPr marL="342900" indent="-342900" algn="l" defTabSz="457200" rtl="0" eaLnBrk="0" fontAlgn="base" hangingPunct="0">
              <a:lnSpc>
                <a:spcPct val="100000"/>
              </a:lnSpc>
              <a:spcBef>
                <a:spcPts val="3000"/>
              </a:spcBef>
              <a:spcAft>
                <a:spcPts val="800"/>
              </a:spcAft>
              <a:buFont typeface="Arial" pitchFamily="-1" charset="0"/>
              <a:buChar char="•"/>
              <a:defRPr sz="3000" kern="1200" spc="-50" baseline="0">
                <a:solidFill>
                  <a:schemeClr val="tx1"/>
                </a:solidFill>
                <a:latin typeface="+mn-lt"/>
                <a:ea typeface="ＭＳ Ｐゴシック" pitchFamily="-1" charset="-128"/>
                <a:cs typeface="ＭＳ Ｐゴシック" pitchFamily="-1" charset="-128"/>
              </a:defRPr>
            </a:lvl1pPr>
            <a:lvl2pPr marL="742950" marR="0" indent="-285750" algn="l" defTabSz="457200" rtl="0" eaLnBrk="0" fontAlgn="base" latinLnBrk="0" hangingPunct="0">
              <a:lnSpc>
                <a:spcPct val="95000"/>
              </a:lnSpc>
              <a:spcBef>
                <a:spcPts val="800"/>
              </a:spcBef>
              <a:spcAft>
                <a:spcPts val="800"/>
              </a:spcAft>
              <a:buClrTx/>
              <a:buSzTx/>
              <a:buFont typeface="Arial" pitchFamily="-1" charset="0"/>
              <a:buChar char="–"/>
              <a:tabLst/>
              <a:defRPr sz="2800" kern="1200" spc="-50" baseline="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2pPr>
            <a:lvl3pPr marL="1143000" indent="-228600" algn="l" defTabSz="457200" rtl="0" eaLnBrk="0" fontAlgn="base" hangingPunct="0">
              <a:lnSpc>
                <a:spcPct val="90000"/>
              </a:lnSpc>
              <a:spcBef>
                <a:spcPts val="800"/>
              </a:spcBef>
              <a:spcAft>
                <a:spcPct val="0"/>
              </a:spcAft>
              <a:buFont typeface="Arial" pitchFamily="-1" charset="0"/>
              <a:buChar char="•"/>
              <a:defRPr sz="2400" kern="1200" spc="-5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3pPr>
            <a:lvl4pPr marL="1600200" indent="-228600" algn="l" defTabSz="457200" rtl="0" eaLnBrk="0" fontAlgn="base" hangingPunct="0">
              <a:lnSpc>
                <a:spcPct val="90000"/>
              </a:lnSpc>
              <a:spcBef>
                <a:spcPts val="800"/>
              </a:spcBef>
              <a:spcAft>
                <a:spcPct val="0"/>
              </a:spcAft>
              <a:buFont typeface="Arial" pitchFamily="-1" charset="0"/>
              <a:buChar char="–"/>
              <a:defRPr sz="2200" kern="1200" spc="-5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4pPr>
            <a:lvl5pPr marL="2057400" indent="-228600" algn="l" defTabSz="457200" rtl="0" eaLnBrk="0" fontAlgn="base" hangingPunct="0">
              <a:lnSpc>
                <a:spcPct val="90000"/>
              </a:lnSpc>
              <a:spcBef>
                <a:spcPts val="800"/>
              </a:spcBef>
              <a:spcAft>
                <a:spcPct val="0"/>
              </a:spcAft>
              <a:buFont typeface="Arial" pitchFamily="-1" charset="0"/>
              <a:buChar char="»"/>
              <a:defRPr sz="2200" kern="1200" spc="-5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800"/>
              </a:spcBef>
              <a:spcAft>
                <a:spcPts val="0"/>
              </a:spcAft>
              <a:buNone/>
            </a:pPr>
            <a:r>
              <a:rPr lang="en-US" sz="3000" b="0" dirty="0"/>
              <a:t>1 | 0</a:t>
            </a:r>
          </a:p>
          <a:p>
            <a:pPr marL="0" indent="0">
              <a:spcBef>
                <a:spcPts val="800"/>
              </a:spcBef>
              <a:spcAft>
                <a:spcPts val="0"/>
              </a:spcAft>
              <a:buNone/>
            </a:pPr>
            <a:r>
              <a:rPr lang="en-US" sz="3000" b="0" dirty="0"/>
              <a:t>0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22DDDAC-524E-264A-A84C-8B990729BF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28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839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50196" y="1449420"/>
            <a:ext cx="7909884" cy="5316505"/>
          </a:xfrm>
        </p:spPr>
        <p:txBody>
          <a:bodyPr>
            <a:normAutofit/>
          </a:bodyPr>
          <a:lstStyle/>
          <a:p>
            <a:r>
              <a:rPr lang="en-US" dirty="0"/>
              <a:t>Goal:  Consensus holds in face of 1 failure</a:t>
            </a:r>
          </a:p>
          <a:p>
            <a:endParaRPr lang="en-US" dirty="0"/>
          </a:p>
          <a:p>
            <a:pPr marL="857250" lvl="2" indent="0">
              <a:buNone/>
              <a:tabLst>
                <a:tab pos="809625" algn="l"/>
                <a:tab pos="1076325" algn="l"/>
                <a:tab pos="1343025" algn="l"/>
                <a:tab pos="1619250" algn="l"/>
                <a:tab pos="1885950" algn="l"/>
              </a:tabLst>
            </a:pPr>
            <a:endParaRPr lang="en-US" sz="3000" dirty="0"/>
          </a:p>
          <a:p>
            <a:pPr marL="857250" lvl="2" indent="0">
              <a:buNone/>
              <a:tabLst>
                <a:tab pos="809625" algn="l"/>
                <a:tab pos="1076325" algn="l"/>
                <a:tab pos="1343025" algn="l"/>
                <a:tab pos="1619250" algn="l"/>
                <a:tab pos="1885950" algn="l"/>
              </a:tabLst>
            </a:pPr>
            <a:r>
              <a:rPr lang="en-US" sz="3000" dirty="0"/>
              <a:t> </a:t>
            </a:r>
          </a:p>
          <a:p>
            <a:pPr marL="857250" lvl="2" indent="0">
              <a:buNone/>
              <a:tabLst>
                <a:tab pos="809625" algn="l"/>
                <a:tab pos="1076325" algn="l"/>
                <a:tab pos="1343025" algn="l"/>
                <a:tab pos="1619250" algn="l"/>
                <a:tab pos="1885950" algn="l"/>
              </a:tabLst>
            </a:pPr>
            <a:r>
              <a:rPr lang="en-US" sz="3000" dirty="0"/>
              <a:t>[ 1,1,0,0,0 ]   →  </a:t>
            </a:r>
          </a:p>
          <a:p>
            <a:pPr marL="857250" lvl="2" indent="0">
              <a:buNone/>
              <a:tabLst>
                <a:tab pos="809625" algn="l"/>
                <a:tab pos="1076325" algn="l"/>
                <a:tab pos="1343025" algn="l"/>
                <a:tab pos="1619250" algn="l"/>
                <a:tab pos="1885950" algn="l"/>
              </a:tabLst>
            </a:pPr>
            <a:r>
              <a:rPr lang="en-US" sz="3000" dirty="0"/>
              <a:t>[ 1,1,1,0,0 ]   →</a:t>
            </a:r>
          </a:p>
          <a:p>
            <a:pPr>
              <a:spcBef>
                <a:spcPts val="2400"/>
              </a:spcBef>
              <a:tabLst>
                <a:tab pos="809625" algn="l"/>
                <a:tab pos="1076325" algn="l"/>
                <a:tab pos="1343025" algn="l"/>
                <a:tab pos="1619250" algn="l"/>
                <a:tab pos="1885950" algn="l"/>
              </a:tabLst>
            </a:pPr>
            <a:r>
              <a:rPr lang="en-US" sz="2400" dirty="0"/>
              <a:t>Inherent non-determinism from asynchronous network</a:t>
            </a:r>
          </a:p>
          <a:p>
            <a:pPr>
              <a:spcBef>
                <a:spcPts val="800"/>
              </a:spcBef>
              <a:tabLst>
                <a:tab pos="809625" algn="l"/>
                <a:tab pos="1076325" algn="l"/>
                <a:tab pos="1343025" algn="l"/>
                <a:tab pos="1619250" algn="l"/>
                <a:tab pos="1885950" algn="l"/>
              </a:tabLst>
            </a:pPr>
            <a:r>
              <a:rPr lang="en-US" sz="2400" dirty="0"/>
              <a:t>Key result:  All bi-valent states can remain in bi-valent states after performing some work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Main technical approach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1940405" y="4027250"/>
            <a:ext cx="369651" cy="1015663"/>
          </a:xfrm>
          <a:prstGeom prst="roundRect">
            <a:avLst/>
          </a:prstGeom>
          <a:solidFill>
            <a:srgbClr val="FF0000"/>
          </a:solidFill>
          <a:ln w="50800">
            <a:solidFill>
              <a:srgbClr val="FF0000"/>
            </a:solidFill>
          </a:ln>
          <a:effectLst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9" name="Content Placeholder 1"/>
          <p:cNvSpPr txBox="1">
            <a:spLocks/>
          </p:cNvSpPr>
          <p:nvPr/>
        </p:nvSpPr>
        <p:spPr bwMode="auto">
          <a:xfrm>
            <a:off x="3900265" y="4046704"/>
            <a:ext cx="797668" cy="1167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36000" tIns="36000" rIns="36000" bIns="36000" numCol="1" anchor="t" anchorCtr="0" compatLnSpc="1">
            <a:prstTxWarp prst="textNoShape">
              <a:avLst/>
            </a:prstTxWarp>
            <a:normAutofit/>
          </a:bodyPr>
          <a:lstStyle>
            <a:lvl1pPr marL="342900" indent="-342900" algn="l" defTabSz="457200" rtl="0" eaLnBrk="0" fontAlgn="base" hangingPunct="0">
              <a:lnSpc>
                <a:spcPct val="100000"/>
              </a:lnSpc>
              <a:spcBef>
                <a:spcPts val="3000"/>
              </a:spcBef>
              <a:spcAft>
                <a:spcPts val="800"/>
              </a:spcAft>
              <a:buFont typeface="Arial" pitchFamily="-1" charset="0"/>
              <a:buChar char="•"/>
              <a:defRPr sz="3000" kern="1200" spc="-50" baseline="0">
                <a:solidFill>
                  <a:schemeClr val="tx1"/>
                </a:solidFill>
                <a:latin typeface="+mn-lt"/>
                <a:ea typeface="ＭＳ Ｐゴシック" pitchFamily="-1" charset="-128"/>
                <a:cs typeface="ＭＳ Ｐゴシック" pitchFamily="-1" charset="-128"/>
              </a:defRPr>
            </a:lvl1pPr>
            <a:lvl2pPr marL="742950" marR="0" indent="-285750" algn="l" defTabSz="457200" rtl="0" eaLnBrk="0" fontAlgn="base" latinLnBrk="0" hangingPunct="0">
              <a:lnSpc>
                <a:spcPct val="95000"/>
              </a:lnSpc>
              <a:spcBef>
                <a:spcPts val="800"/>
              </a:spcBef>
              <a:spcAft>
                <a:spcPts val="800"/>
              </a:spcAft>
              <a:buClrTx/>
              <a:buSzTx/>
              <a:buFont typeface="Arial" pitchFamily="-1" charset="0"/>
              <a:buChar char="–"/>
              <a:tabLst/>
              <a:defRPr sz="2800" kern="1200" spc="-50" baseline="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2pPr>
            <a:lvl3pPr marL="1143000" indent="-228600" algn="l" defTabSz="457200" rtl="0" eaLnBrk="0" fontAlgn="base" hangingPunct="0">
              <a:lnSpc>
                <a:spcPct val="90000"/>
              </a:lnSpc>
              <a:spcBef>
                <a:spcPts val="800"/>
              </a:spcBef>
              <a:spcAft>
                <a:spcPct val="0"/>
              </a:spcAft>
              <a:buFont typeface="Arial" pitchFamily="-1" charset="0"/>
              <a:buChar char="•"/>
              <a:defRPr sz="2400" kern="1200" spc="-5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3pPr>
            <a:lvl4pPr marL="1600200" indent="-228600" algn="l" defTabSz="457200" rtl="0" eaLnBrk="0" fontAlgn="base" hangingPunct="0">
              <a:lnSpc>
                <a:spcPct val="90000"/>
              </a:lnSpc>
              <a:spcBef>
                <a:spcPts val="800"/>
              </a:spcBef>
              <a:spcAft>
                <a:spcPct val="0"/>
              </a:spcAft>
              <a:buFont typeface="Arial" pitchFamily="-1" charset="0"/>
              <a:buChar char="–"/>
              <a:defRPr sz="2200" kern="1200" spc="-5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4pPr>
            <a:lvl5pPr marL="2057400" indent="-228600" algn="l" defTabSz="457200" rtl="0" eaLnBrk="0" fontAlgn="base" hangingPunct="0">
              <a:lnSpc>
                <a:spcPct val="90000"/>
              </a:lnSpc>
              <a:spcBef>
                <a:spcPts val="800"/>
              </a:spcBef>
              <a:spcAft>
                <a:spcPct val="0"/>
              </a:spcAft>
              <a:buFont typeface="Arial" pitchFamily="-1" charset="0"/>
              <a:buChar char="»"/>
              <a:defRPr sz="2200" kern="1200" spc="-5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800"/>
              </a:spcBef>
              <a:spcAft>
                <a:spcPts val="0"/>
              </a:spcAft>
              <a:buNone/>
            </a:pPr>
            <a:r>
              <a:rPr lang="en-US" sz="3000" b="0" dirty="0"/>
              <a:t>1</a:t>
            </a:r>
          </a:p>
          <a:p>
            <a:pPr marL="0" indent="0">
              <a:spcBef>
                <a:spcPts val="800"/>
              </a:spcBef>
              <a:spcAft>
                <a:spcPts val="0"/>
              </a:spcAft>
              <a:buNone/>
            </a:pPr>
            <a:r>
              <a:rPr lang="en-US" sz="3000" b="0" dirty="0"/>
              <a:t>0 | 1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3F74F5A-B489-9740-B9EB-F5226CE966C3}"/>
              </a:ext>
            </a:extLst>
          </p:cNvPr>
          <p:cNvSpPr txBox="1"/>
          <p:nvPr/>
        </p:nvSpPr>
        <p:spPr>
          <a:xfrm>
            <a:off x="999745" y="2443648"/>
            <a:ext cx="726610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Arial" charset="0"/>
                <a:ea typeface="Arial" charset="0"/>
                <a:cs typeface="Arial" charset="0"/>
              </a:rPr>
              <a:t>One of these configurations must be “bi-valent” (i.e., undecided): </a:t>
            </a:r>
          </a:p>
          <a:p>
            <a:r>
              <a:rPr lang="en-US" sz="2400" dirty="0">
                <a:latin typeface="Arial" charset="0"/>
                <a:ea typeface="Arial" charset="0"/>
                <a:cs typeface="Arial" charset="0"/>
              </a:rPr>
              <a:t>Both futures possible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ADFE5E7-AD9F-4146-8070-2C847AAB60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29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5534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B52E0EB8-670F-5541-B956-AEBFBCC738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Network partitions divide systems</a:t>
            </a:r>
          </a:p>
        </p:txBody>
      </p:sp>
      <p:pic>
        <p:nvPicPr>
          <p:cNvPr id="4" name="Picture 559" descr="j0431564">
            <a:extLst>
              <a:ext uri="{FF2B5EF4-FFF2-40B4-BE49-F238E27FC236}">
                <a16:creationId xmlns:a16="http://schemas.microsoft.com/office/drawing/2014/main" id="{6DAB7E15-BE9E-1247-A3A6-180996A7A6A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145" y="1963233"/>
            <a:ext cx="892801" cy="8067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559" descr="j0431564">
            <a:extLst>
              <a:ext uri="{FF2B5EF4-FFF2-40B4-BE49-F238E27FC236}">
                <a16:creationId xmlns:a16="http://schemas.microsoft.com/office/drawing/2014/main" id="{085052F7-5E76-F843-B005-8E24B557DEB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05613" y="3892674"/>
            <a:ext cx="892801" cy="8067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559" descr="j0431564">
            <a:extLst>
              <a:ext uri="{FF2B5EF4-FFF2-40B4-BE49-F238E27FC236}">
                <a16:creationId xmlns:a16="http://schemas.microsoft.com/office/drawing/2014/main" id="{F4E3F338-E344-B847-9197-84726A0627D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37311" y="4673706"/>
            <a:ext cx="892801" cy="8067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559" descr="j0431564">
            <a:extLst>
              <a:ext uri="{FF2B5EF4-FFF2-40B4-BE49-F238E27FC236}">
                <a16:creationId xmlns:a16="http://schemas.microsoft.com/office/drawing/2014/main" id="{0615F278-C0F4-8A46-8062-E980A165AC2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69938" y="3038891"/>
            <a:ext cx="892801" cy="8067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559" descr="j0431564">
            <a:extLst>
              <a:ext uri="{FF2B5EF4-FFF2-40B4-BE49-F238E27FC236}">
                <a16:creationId xmlns:a16="http://schemas.microsoft.com/office/drawing/2014/main" id="{911B07A2-5E3B-1940-A2B2-2057170AD8E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79198" y="1880076"/>
            <a:ext cx="892801" cy="8067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37D914CF-536A-5B40-B2A4-BC8FB4E7363B}"/>
              </a:ext>
            </a:extLst>
          </p:cNvPr>
          <p:cNvCxnSpPr>
            <a:stCxn id="4" idx="3"/>
            <a:endCxn id="8" idx="1"/>
          </p:cNvCxnSpPr>
          <p:nvPr/>
        </p:nvCxnSpPr>
        <p:spPr>
          <a:xfrm flipV="1">
            <a:off x="1631946" y="2283474"/>
            <a:ext cx="2047252" cy="83157"/>
          </a:xfrm>
          <a:prstGeom prst="straightConnector1">
            <a:avLst/>
          </a:prstGeom>
          <a:ln w="57150">
            <a:solidFill>
              <a:schemeClr val="bg1">
                <a:lumMod val="65000"/>
              </a:schemeClr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0CB24C18-7399-7245-A040-EDB60ED15CDF}"/>
              </a:ext>
            </a:extLst>
          </p:cNvPr>
          <p:cNvCxnSpPr/>
          <p:nvPr/>
        </p:nvCxnSpPr>
        <p:spPr>
          <a:xfrm>
            <a:off x="1185545" y="2770029"/>
            <a:ext cx="285808" cy="1122645"/>
          </a:xfrm>
          <a:prstGeom prst="straightConnector1">
            <a:avLst/>
          </a:prstGeom>
          <a:ln w="5715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39399A9F-1A59-2347-AE81-55E2C0222EA2}"/>
              </a:ext>
            </a:extLst>
          </p:cNvPr>
          <p:cNvCxnSpPr/>
          <p:nvPr/>
        </p:nvCxnSpPr>
        <p:spPr>
          <a:xfrm>
            <a:off x="4429095" y="2372890"/>
            <a:ext cx="1140843" cy="746076"/>
          </a:xfrm>
          <a:prstGeom prst="straightConnector1">
            <a:avLst/>
          </a:prstGeom>
          <a:ln w="57150">
            <a:solidFill>
              <a:schemeClr val="bg1">
                <a:lumMod val="65000"/>
              </a:schemeClr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2BE7D85F-DDF1-E140-BA73-2B17DC08B58E}"/>
              </a:ext>
            </a:extLst>
          </p:cNvPr>
          <p:cNvCxnSpPr>
            <a:endCxn id="6" idx="1"/>
          </p:cNvCxnSpPr>
          <p:nvPr/>
        </p:nvCxnSpPr>
        <p:spPr>
          <a:xfrm>
            <a:off x="1977019" y="4369023"/>
            <a:ext cx="2060292" cy="708081"/>
          </a:xfrm>
          <a:prstGeom prst="straightConnector1">
            <a:avLst/>
          </a:prstGeom>
          <a:ln w="57150">
            <a:solidFill>
              <a:schemeClr val="bg1">
                <a:lumMod val="65000"/>
              </a:schemeClr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BD44460C-ECD5-6B4F-9A5E-73207E9008FD}"/>
              </a:ext>
            </a:extLst>
          </p:cNvPr>
          <p:cNvCxnSpPr/>
          <p:nvPr/>
        </p:nvCxnSpPr>
        <p:spPr>
          <a:xfrm flipH="1">
            <a:off x="4708717" y="3834884"/>
            <a:ext cx="1061677" cy="1019749"/>
          </a:xfrm>
          <a:prstGeom prst="straightConnector1">
            <a:avLst/>
          </a:prstGeom>
          <a:ln w="5715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72FC8369-4966-0C4E-B897-B44DE1D82287}"/>
              </a:ext>
            </a:extLst>
          </p:cNvPr>
          <p:cNvCxnSpPr/>
          <p:nvPr/>
        </p:nvCxnSpPr>
        <p:spPr>
          <a:xfrm flipH="1">
            <a:off x="1977019" y="2529016"/>
            <a:ext cx="1802408" cy="1363658"/>
          </a:xfrm>
          <a:prstGeom prst="straightConnector1">
            <a:avLst/>
          </a:prstGeom>
          <a:ln w="57150">
            <a:solidFill>
              <a:schemeClr val="bg1">
                <a:lumMod val="65000"/>
              </a:schemeClr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5DD27577-F7D6-B54B-9E51-FFAAD472F1FA}"/>
              </a:ext>
            </a:extLst>
          </p:cNvPr>
          <p:cNvCxnSpPr/>
          <p:nvPr/>
        </p:nvCxnSpPr>
        <p:spPr>
          <a:xfrm>
            <a:off x="4180007" y="2671314"/>
            <a:ext cx="175862" cy="2002392"/>
          </a:xfrm>
          <a:prstGeom prst="straightConnector1">
            <a:avLst/>
          </a:prstGeom>
          <a:ln w="57150">
            <a:solidFill>
              <a:schemeClr val="bg1">
                <a:lumMod val="65000"/>
              </a:schemeClr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E17B528A-5165-6443-8DB0-5475284859F7}"/>
              </a:ext>
            </a:extLst>
          </p:cNvPr>
          <p:cNvCxnSpPr/>
          <p:nvPr/>
        </p:nvCxnSpPr>
        <p:spPr>
          <a:xfrm>
            <a:off x="1420035" y="2686871"/>
            <a:ext cx="2617276" cy="1997041"/>
          </a:xfrm>
          <a:prstGeom prst="straightConnector1">
            <a:avLst/>
          </a:prstGeom>
          <a:ln w="57150">
            <a:solidFill>
              <a:schemeClr val="bg1">
                <a:lumMod val="65000"/>
              </a:schemeClr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0187B7E8-D929-0748-B7F1-4C28ACAF5EF5}"/>
              </a:ext>
            </a:extLst>
          </p:cNvPr>
          <p:cNvCxnSpPr/>
          <p:nvPr/>
        </p:nvCxnSpPr>
        <p:spPr>
          <a:xfrm flipV="1">
            <a:off x="2121021" y="3579132"/>
            <a:ext cx="3448917" cy="499451"/>
          </a:xfrm>
          <a:prstGeom prst="straightConnector1">
            <a:avLst/>
          </a:prstGeom>
          <a:ln w="57150">
            <a:solidFill>
              <a:schemeClr val="bg1">
                <a:lumMod val="65000"/>
              </a:schemeClr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D097F1C2-46BB-CC46-87AE-6F1B9E725315}"/>
              </a:ext>
            </a:extLst>
          </p:cNvPr>
          <p:cNvCxnSpPr/>
          <p:nvPr/>
        </p:nvCxnSpPr>
        <p:spPr>
          <a:xfrm>
            <a:off x="1468834" y="2543331"/>
            <a:ext cx="4009253" cy="866075"/>
          </a:xfrm>
          <a:prstGeom prst="straightConnector1">
            <a:avLst/>
          </a:prstGeom>
          <a:ln w="57150">
            <a:solidFill>
              <a:schemeClr val="bg1">
                <a:lumMod val="65000"/>
              </a:schemeClr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0C4F0E38-C79F-5541-B2E0-8226CAA3448B}"/>
              </a:ext>
            </a:extLst>
          </p:cNvPr>
          <p:cNvCxnSpPr/>
          <p:nvPr/>
        </p:nvCxnSpPr>
        <p:spPr>
          <a:xfrm>
            <a:off x="2855352" y="1804705"/>
            <a:ext cx="0" cy="3548853"/>
          </a:xfrm>
          <a:prstGeom prst="line">
            <a:avLst/>
          </a:prstGeom>
          <a:ln w="63500">
            <a:solidFill>
              <a:srgbClr val="FF0000"/>
            </a:solidFill>
            <a:prstDash val="sysDot"/>
            <a:headEnd type="none"/>
            <a:tailEnd type="none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0" name="Slide Number Placeholder 19">
            <a:extLst>
              <a:ext uri="{FF2B5EF4-FFF2-40B4-BE49-F238E27FC236}">
                <a16:creationId xmlns:a16="http://schemas.microsoft.com/office/drawing/2014/main" id="{653031CE-E648-494C-A63C-7113D8BF46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4934AC4-E5A6-0446-ADDB-6CB25A5DDD13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4212389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Content Placeholder 29">
            <a:extLst>
              <a:ext uri="{FF2B5EF4-FFF2-40B4-BE49-F238E27FC236}">
                <a16:creationId xmlns:a16="http://schemas.microsoft.com/office/drawing/2014/main" id="{12485827-7845-C241-A23C-1AA922963D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731520" lvl="1" indent="-514350">
              <a:spcBef>
                <a:spcPts val="3000"/>
              </a:spcBef>
              <a:buFont typeface="+mj-lt"/>
              <a:buAutoNum type="arabicPeriod"/>
            </a:pPr>
            <a:r>
              <a:rPr lang="en-US" dirty="0">
                <a:ea typeface="Helvetica Neue Medium" charset="0"/>
                <a:cs typeface="Helvetica Neue Medium" charset="0"/>
              </a:rPr>
              <a:t>System thinks process </a:t>
            </a:r>
            <a:r>
              <a:rPr lang="en-US" i="1" dirty="0">
                <a:ea typeface="Helvetica Neue Medium" charset="0"/>
                <a:cs typeface="Helvetica Neue Medium" charset="0"/>
              </a:rPr>
              <a:t>p</a:t>
            </a:r>
            <a:r>
              <a:rPr lang="en-US" dirty="0">
                <a:ea typeface="Helvetica Neue Medium" charset="0"/>
                <a:cs typeface="Helvetica Neue Medium" charset="0"/>
              </a:rPr>
              <a:t> failed, adapts to it…</a:t>
            </a:r>
          </a:p>
          <a:p>
            <a:pPr marL="731520" lvl="1" indent="-514350">
              <a:spcBef>
                <a:spcPts val="3000"/>
              </a:spcBef>
              <a:buFont typeface="+mj-lt"/>
              <a:buAutoNum type="arabicPeriod"/>
            </a:pPr>
            <a:r>
              <a:rPr lang="en-US" dirty="0">
                <a:ea typeface="Helvetica Neue Medium" charset="0"/>
                <a:cs typeface="Helvetica Neue Medium" charset="0"/>
              </a:rPr>
              <a:t>But no, </a:t>
            </a:r>
            <a:r>
              <a:rPr lang="en-US" i="1" dirty="0">
                <a:ea typeface="Helvetica Neue Medium" charset="0"/>
                <a:cs typeface="Helvetica Neue Medium" charset="0"/>
              </a:rPr>
              <a:t>p </a:t>
            </a:r>
            <a:r>
              <a:rPr lang="en-US" dirty="0">
                <a:ea typeface="Helvetica Neue Medium" charset="0"/>
                <a:cs typeface="Helvetica Neue Medium" charset="0"/>
              </a:rPr>
              <a:t>was merely slow, not failed…</a:t>
            </a:r>
            <a:br>
              <a:rPr lang="en-US" dirty="0">
                <a:ea typeface="Helvetica Neue Medium" charset="0"/>
                <a:cs typeface="Helvetica Neue Medium" charset="0"/>
              </a:rPr>
            </a:br>
            <a:r>
              <a:rPr lang="en-US" sz="2000" dirty="0">
                <a:ea typeface="Helvetica Neue Medium" charset="0"/>
                <a:cs typeface="Helvetica Neue Medium" charset="0"/>
              </a:rPr>
              <a:t>(Can’t tell the difference between slow and failed.)</a:t>
            </a:r>
          </a:p>
          <a:p>
            <a:pPr marL="731520" lvl="1" indent="-514350">
              <a:spcBef>
                <a:spcPts val="3000"/>
              </a:spcBef>
              <a:buFont typeface="+mj-lt"/>
              <a:buAutoNum type="arabicPeriod"/>
            </a:pPr>
            <a:r>
              <a:rPr lang="en-US" dirty="0">
                <a:ea typeface="Helvetica Neue Medium" charset="0"/>
                <a:cs typeface="Helvetica Neue Medium" charset="0"/>
              </a:rPr>
              <a:t>System think process </a:t>
            </a:r>
            <a:r>
              <a:rPr lang="en-US" i="1" dirty="0">
                <a:ea typeface="Helvetica Neue Medium" charset="0"/>
                <a:cs typeface="Helvetica Neue Medium" charset="0"/>
              </a:rPr>
              <a:t>q </a:t>
            </a:r>
            <a:r>
              <a:rPr lang="en-US" dirty="0">
                <a:ea typeface="Helvetica Neue Medium" charset="0"/>
                <a:cs typeface="Helvetica Neue Medium" charset="0"/>
              </a:rPr>
              <a:t>failed, adapts to it</a:t>
            </a:r>
            <a:r>
              <a:rPr lang="mr-IN" dirty="0">
                <a:ea typeface="Helvetica Neue Medium" charset="0"/>
                <a:cs typeface="Helvetica Neue Medium" charset="0"/>
              </a:rPr>
              <a:t>…</a:t>
            </a:r>
            <a:endParaRPr lang="en-US" dirty="0">
              <a:ea typeface="Helvetica Neue Medium" charset="0"/>
              <a:cs typeface="Helvetica Neue Medium" charset="0"/>
            </a:endParaRPr>
          </a:p>
          <a:p>
            <a:pPr marL="731520" lvl="1" indent="-514350">
              <a:spcBef>
                <a:spcPts val="3000"/>
              </a:spcBef>
              <a:buFont typeface="+mj-lt"/>
              <a:buAutoNum type="arabicPeriod"/>
            </a:pPr>
            <a:r>
              <a:rPr lang="en-US" dirty="0">
                <a:ea typeface="Helvetica Neue Medium" charset="0"/>
                <a:cs typeface="Helvetica Neue Medium" charset="0"/>
              </a:rPr>
              <a:t>But no, </a:t>
            </a:r>
            <a:r>
              <a:rPr lang="en-US" i="1" dirty="0">
                <a:ea typeface="Helvetica Neue Medium" charset="0"/>
                <a:cs typeface="Helvetica Neue Medium" charset="0"/>
              </a:rPr>
              <a:t>q </a:t>
            </a:r>
            <a:r>
              <a:rPr lang="en-US" dirty="0">
                <a:ea typeface="Helvetica Neue Medium" charset="0"/>
                <a:cs typeface="Helvetica Neue Medium" charset="0"/>
              </a:rPr>
              <a:t>was merely slow, not failed…</a:t>
            </a:r>
          </a:p>
          <a:p>
            <a:pPr marL="731520" lvl="1" indent="-514350">
              <a:spcBef>
                <a:spcPts val="3000"/>
              </a:spcBef>
              <a:buFont typeface="+mj-lt"/>
              <a:buAutoNum type="arabicPeriod"/>
            </a:pPr>
            <a:r>
              <a:rPr lang="en-US" dirty="0">
                <a:ea typeface="Helvetica Neue Medium" charset="0"/>
                <a:cs typeface="Helvetica Neue Medium" charset="0"/>
              </a:rPr>
              <a:t>Repeat ad infinitum …</a:t>
            </a:r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Staying bi-valent forever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AD56C69A-FB3C-E14A-A428-BBBF167A0E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30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1775898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6600" dirty="0">
                <a:solidFill>
                  <a:schemeClr val="accent6"/>
                </a:solidFill>
              </a:rPr>
              <a:t>Consensus is impossible</a:t>
            </a:r>
          </a:p>
        </p:txBody>
      </p:sp>
      <p:sp>
        <p:nvSpPr>
          <p:cNvPr id="5" name="Text Placeholder 2">
            <a:extLst>
              <a:ext uri="{FF2B5EF4-FFF2-40B4-BE49-F238E27FC236}">
                <a16:creationId xmlns:a16="http://schemas.microsoft.com/office/drawing/2014/main" id="{2B1C3C8D-3AD7-334C-92DE-B561E0FE8EA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72373" y="4788504"/>
            <a:ext cx="7772400" cy="988430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</a:pPr>
            <a:r>
              <a:rPr lang="en-US" dirty="0"/>
              <a:t>But, we achieve consensus all the time…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C24F8C35-6F8C-F04D-9EA6-39868C7755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5559B53-AEC7-9D43-BD4D-FB123296CDE3}" type="slidenum">
              <a:rPr lang="en-US" smtClean="0"/>
              <a:pPr>
                <a:defRPr/>
              </a:pPr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7434746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50196" y="1449421"/>
            <a:ext cx="8793804" cy="5008124"/>
          </a:xfrm>
        </p:spPr>
        <p:txBody>
          <a:bodyPr>
            <a:noAutofit/>
          </a:bodyPr>
          <a:lstStyle/>
          <a:p>
            <a:pPr>
              <a:lnSpc>
                <a:spcPct val="90000"/>
              </a:lnSpc>
              <a:spcBef>
                <a:spcPts val="1000"/>
              </a:spcBef>
              <a:spcAft>
                <a:spcPts val="200"/>
              </a:spcAft>
            </a:pPr>
            <a:r>
              <a:rPr lang="en-US" sz="3200" dirty="0"/>
              <a:t>Deterministic actions at each node</a:t>
            </a:r>
          </a:p>
          <a:p>
            <a:pPr lvl="1">
              <a:lnSpc>
                <a:spcPct val="90000"/>
              </a:lnSpc>
              <a:spcBef>
                <a:spcPts val="1000"/>
              </a:spcBef>
              <a:spcAft>
                <a:spcPts val="200"/>
              </a:spcAft>
            </a:pPr>
            <a:r>
              <a:rPr lang="en-US" sz="2400" dirty="0"/>
              <a:t>Randomized algorithms can achieve consensus</a:t>
            </a:r>
          </a:p>
          <a:p>
            <a:pPr>
              <a:lnSpc>
                <a:spcPct val="90000"/>
              </a:lnSpc>
              <a:spcBef>
                <a:spcPts val="2800"/>
              </a:spcBef>
              <a:spcAft>
                <a:spcPts val="200"/>
              </a:spcAft>
            </a:pPr>
            <a:r>
              <a:rPr lang="en-US" sz="3200" dirty="0"/>
              <a:t>Asynchronous network communication</a:t>
            </a:r>
          </a:p>
          <a:p>
            <a:pPr lvl="1">
              <a:lnSpc>
                <a:spcPct val="90000"/>
              </a:lnSpc>
              <a:spcBef>
                <a:spcPts val="1000"/>
              </a:spcBef>
              <a:spcAft>
                <a:spcPts val="200"/>
              </a:spcAft>
            </a:pPr>
            <a:r>
              <a:rPr lang="en-US" sz="2400" dirty="0"/>
              <a:t>Synchronous or even partial synchrony is sufficient</a:t>
            </a:r>
          </a:p>
          <a:p>
            <a:pPr>
              <a:lnSpc>
                <a:spcPct val="90000"/>
              </a:lnSpc>
              <a:spcBef>
                <a:spcPts val="2800"/>
              </a:spcBef>
              <a:spcAft>
                <a:spcPts val="200"/>
              </a:spcAft>
            </a:pPr>
            <a:r>
              <a:rPr lang="en-US" sz="3200" dirty="0"/>
              <a:t>All “runs” must eventually achieve consensus</a:t>
            </a:r>
          </a:p>
          <a:p>
            <a:pPr lvl="1">
              <a:lnSpc>
                <a:spcPct val="90000"/>
              </a:lnSpc>
              <a:spcBef>
                <a:spcPts val="1000"/>
              </a:spcBef>
              <a:spcAft>
                <a:spcPts val="200"/>
              </a:spcAft>
            </a:pPr>
            <a:r>
              <a:rPr lang="en-US" sz="2400" dirty="0"/>
              <a:t>In practice, many “runs” achieve consensus quickly</a:t>
            </a:r>
          </a:p>
          <a:p>
            <a:pPr lvl="1">
              <a:lnSpc>
                <a:spcPct val="90000"/>
              </a:lnSpc>
              <a:spcBef>
                <a:spcPts val="1000"/>
              </a:spcBef>
              <a:spcAft>
                <a:spcPts val="200"/>
              </a:spcAft>
            </a:pPr>
            <a:r>
              <a:rPr lang="en-US" sz="2400" dirty="0"/>
              <a:t>In practice, “runs” that never achieve consensus happen vanishingly rarely</a:t>
            </a:r>
          </a:p>
          <a:p>
            <a:pPr lvl="2">
              <a:spcBef>
                <a:spcPts val="1000"/>
              </a:spcBef>
              <a:spcAft>
                <a:spcPts val="200"/>
              </a:spcAft>
            </a:pPr>
            <a:r>
              <a:rPr lang="en-US" sz="2000" dirty="0"/>
              <a:t>Both are true with good system designs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FLP’s strong assumptions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6646908-9259-AE41-B4B3-8B93F06753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32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01778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24AED522-B49B-E24F-B39D-E13769A9CE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Bef>
                <a:spcPts val="800"/>
              </a:spcBef>
            </a:pPr>
            <a:r>
              <a:rPr lang="en-US" dirty="0"/>
              <a:t>Totally-ordered Multicast?</a:t>
            </a:r>
          </a:p>
          <a:p>
            <a:pPr>
              <a:spcBef>
                <a:spcPts val="800"/>
              </a:spcBef>
            </a:pPr>
            <a:r>
              <a:rPr lang="en-US" dirty="0"/>
              <a:t>Bayou?</a:t>
            </a:r>
          </a:p>
          <a:p>
            <a:pPr>
              <a:spcBef>
                <a:spcPts val="800"/>
              </a:spcBef>
            </a:pPr>
            <a:r>
              <a:rPr lang="en-US" dirty="0"/>
              <a:t>Dynamo?</a:t>
            </a:r>
          </a:p>
          <a:p>
            <a:pPr>
              <a:spcBef>
                <a:spcPts val="800"/>
              </a:spcBef>
            </a:pPr>
            <a:r>
              <a:rPr lang="en-US" dirty="0"/>
              <a:t>Chord?</a:t>
            </a:r>
          </a:p>
          <a:p>
            <a:pPr>
              <a:spcBef>
                <a:spcPts val="800"/>
              </a:spcBef>
            </a:pPr>
            <a:r>
              <a:rPr lang="en-US" dirty="0" err="1"/>
              <a:t>Paxos</a:t>
            </a:r>
            <a:r>
              <a:rPr lang="en-US" dirty="0"/>
              <a:t>?</a:t>
            </a:r>
          </a:p>
          <a:p>
            <a:pPr>
              <a:spcBef>
                <a:spcPts val="800"/>
              </a:spcBef>
            </a:pPr>
            <a:r>
              <a:rPr lang="en-US" dirty="0"/>
              <a:t>RAFT?</a:t>
            </a: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C3F9337F-D669-B04C-872B-90013629E1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can we handle partitions?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FF61C57-50AD-A14E-9093-FE693B999D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45876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B52E0EB8-670F-5541-B956-AEBFBCC738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about this set of partitions?</a:t>
            </a:r>
          </a:p>
        </p:txBody>
      </p:sp>
      <p:pic>
        <p:nvPicPr>
          <p:cNvPr id="19" name="Picture 559" descr="j0431564">
            <a:extLst>
              <a:ext uri="{FF2B5EF4-FFF2-40B4-BE49-F238E27FC236}">
                <a16:creationId xmlns:a16="http://schemas.microsoft.com/office/drawing/2014/main" id="{75D70EC8-05A6-2B4A-B25F-DA286AF8653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145" y="1963233"/>
            <a:ext cx="892801" cy="8067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" name="Picture 559" descr="j0431564">
            <a:extLst>
              <a:ext uri="{FF2B5EF4-FFF2-40B4-BE49-F238E27FC236}">
                <a16:creationId xmlns:a16="http://schemas.microsoft.com/office/drawing/2014/main" id="{1693255A-A971-DE45-97C3-77ACADE629E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05613" y="3892674"/>
            <a:ext cx="892801" cy="8067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" name="Picture 559" descr="j0431564">
            <a:extLst>
              <a:ext uri="{FF2B5EF4-FFF2-40B4-BE49-F238E27FC236}">
                <a16:creationId xmlns:a16="http://schemas.microsoft.com/office/drawing/2014/main" id="{9FE7E356-06D3-AA40-9489-83D7ECAB767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37311" y="4673706"/>
            <a:ext cx="892801" cy="8067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" name="Picture 559" descr="j0431564">
            <a:extLst>
              <a:ext uri="{FF2B5EF4-FFF2-40B4-BE49-F238E27FC236}">
                <a16:creationId xmlns:a16="http://schemas.microsoft.com/office/drawing/2014/main" id="{C83C432F-BEE4-8143-892F-6C06E40FF40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69938" y="3038891"/>
            <a:ext cx="892801" cy="8067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3" name="Picture 559" descr="j0431564">
            <a:extLst>
              <a:ext uri="{FF2B5EF4-FFF2-40B4-BE49-F238E27FC236}">
                <a16:creationId xmlns:a16="http://schemas.microsoft.com/office/drawing/2014/main" id="{2C7325AD-2F4F-A44B-AFED-4CEE967DFC3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79198" y="1880076"/>
            <a:ext cx="892801" cy="8067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44D79EEE-00C6-0B41-9755-2EF9A3E3BC03}"/>
              </a:ext>
            </a:extLst>
          </p:cNvPr>
          <p:cNvCxnSpPr>
            <a:stCxn id="19" idx="3"/>
            <a:endCxn id="23" idx="1"/>
          </p:cNvCxnSpPr>
          <p:nvPr/>
        </p:nvCxnSpPr>
        <p:spPr>
          <a:xfrm flipV="1">
            <a:off x="1631946" y="2283474"/>
            <a:ext cx="2047252" cy="83157"/>
          </a:xfrm>
          <a:prstGeom prst="straightConnector1">
            <a:avLst/>
          </a:prstGeom>
          <a:ln w="57150">
            <a:solidFill>
              <a:schemeClr val="bg1">
                <a:lumMod val="65000"/>
              </a:schemeClr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A69C74B5-25EF-E344-91EF-BA56844136C3}"/>
              </a:ext>
            </a:extLst>
          </p:cNvPr>
          <p:cNvCxnSpPr/>
          <p:nvPr/>
        </p:nvCxnSpPr>
        <p:spPr>
          <a:xfrm>
            <a:off x="1185545" y="2770029"/>
            <a:ext cx="285808" cy="1122645"/>
          </a:xfrm>
          <a:prstGeom prst="straightConnector1">
            <a:avLst/>
          </a:prstGeom>
          <a:ln w="57150">
            <a:solidFill>
              <a:schemeClr val="bg1">
                <a:lumMod val="65000"/>
              </a:schemeClr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0632C748-A4D5-0946-8A5D-404689972A48}"/>
              </a:ext>
            </a:extLst>
          </p:cNvPr>
          <p:cNvCxnSpPr/>
          <p:nvPr/>
        </p:nvCxnSpPr>
        <p:spPr>
          <a:xfrm>
            <a:off x="4429095" y="2372890"/>
            <a:ext cx="1140843" cy="746076"/>
          </a:xfrm>
          <a:prstGeom prst="straightConnector1">
            <a:avLst/>
          </a:prstGeom>
          <a:ln w="57150">
            <a:solidFill>
              <a:schemeClr val="bg1">
                <a:lumMod val="65000"/>
              </a:schemeClr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E4684245-1887-9041-85B0-28232A8A1FFF}"/>
              </a:ext>
            </a:extLst>
          </p:cNvPr>
          <p:cNvCxnSpPr>
            <a:endCxn id="21" idx="1"/>
          </p:cNvCxnSpPr>
          <p:nvPr/>
        </p:nvCxnSpPr>
        <p:spPr>
          <a:xfrm>
            <a:off x="1977019" y="4369023"/>
            <a:ext cx="2060292" cy="708081"/>
          </a:xfrm>
          <a:prstGeom prst="straightConnector1">
            <a:avLst/>
          </a:prstGeom>
          <a:ln w="57150">
            <a:solidFill>
              <a:schemeClr val="bg1">
                <a:lumMod val="65000"/>
              </a:schemeClr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631D4FC7-101D-1743-BF7C-445DE633B6D7}"/>
              </a:ext>
            </a:extLst>
          </p:cNvPr>
          <p:cNvCxnSpPr/>
          <p:nvPr/>
        </p:nvCxnSpPr>
        <p:spPr>
          <a:xfrm flipH="1">
            <a:off x="4708717" y="3834884"/>
            <a:ext cx="1061677" cy="1019749"/>
          </a:xfrm>
          <a:prstGeom prst="straightConnector1">
            <a:avLst/>
          </a:prstGeom>
          <a:ln w="5715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4703D4C6-4752-294D-A7AD-7706AE074829}"/>
              </a:ext>
            </a:extLst>
          </p:cNvPr>
          <p:cNvCxnSpPr/>
          <p:nvPr/>
        </p:nvCxnSpPr>
        <p:spPr>
          <a:xfrm flipH="1">
            <a:off x="1977019" y="2529016"/>
            <a:ext cx="1802408" cy="1363658"/>
          </a:xfrm>
          <a:prstGeom prst="straightConnector1">
            <a:avLst/>
          </a:prstGeom>
          <a:ln w="57150">
            <a:solidFill>
              <a:schemeClr val="bg1">
                <a:lumMod val="65000"/>
              </a:schemeClr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5969E4F7-5CA9-A84A-AA96-D0D545757EF1}"/>
              </a:ext>
            </a:extLst>
          </p:cNvPr>
          <p:cNvCxnSpPr/>
          <p:nvPr/>
        </p:nvCxnSpPr>
        <p:spPr>
          <a:xfrm>
            <a:off x="4180007" y="2671314"/>
            <a:ext cx="175862" cy="2002392"/>
          </a:xfrm>
          <a:prstGeom prst="straightConnector1">
            <a:avLst/>
          </a:prstGeom>
          <a:ln w="57150">
            <a:solidFill>
              <a:schemeClr val="bg1">
                <a:lumMod val="65000"/>
              </a:schemeClr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>
            <a:extLst>
              <a:ext uri="{FF2B5EF4-FFF2-40B4-BE49-F238E27FC236}">
                <a16:creationId xmlns:a16="http://schemas.microsoft.com/office/drawing/2014/main" id="{B431D7BD-2CF6-1940-A4C1-A337EE710095}"/>
              </a:ext>
            </a:extLst>
          </p:cNvPr>
          <p:cNvCxnSpPr/>
          <p:nvPr/>
        </p:nvCxnSpPr>
        <p:spPr>
          <a:xfrm>
            <a:off x="1420035" y="2686871"/>
            <a:ext cx="2617276" cy="1997041"/>
          </a:xfrm>
          <a:prstGeom prst="straightConnector1">
            <a:avLst/>
          </a:prstGeom>
          <a:ln w="57150">
            <a:solidFill>
              <a:schemeClr val="bg1">
                <a:lumMod val="65000"/>
              </a:schemeClr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>
            <a:extLst>
              <a:ext uri="{FF2B5EF4-FFF2-40B4-BE49-F238E27FC236}">
                <a16:creationId xmlns:a16="http://schemas.microsoft.com/office/drawing/2014/main" id="{30661AB1-D1A0-CF41-BD8C-A2F72F3BEE35}"/>
              </a:ext>
            </a:extLst>
          </p:cNvPr>
          <p:cNvCxnSpPr/>
          <p:nvPr/>
        </p:nvCxnSpPr>
        <p:spPr>
          <a:xfrm flipV="1">
            <a:off x="2121021" y="3579132"/>
            <a:ext cx="3448917" cy="499451"/>
          </a:xfrm>
          <a:prstGeom prst="straightConnector1">
            <a:avLst/>
          </a:prstGeom>
          <a:ln w="57150">
            <a:solidFill>
              <a:schemeClr val="bg1">
                <a:lumMod val="65000"/>
              </a:schemeClr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id="{598D5D2C-383B-CC47-B239-3D808F885CD3}"/>
              </a:ext>
            </a:extLst>
          </p:cNvPr>
          <p:cNvCxnSpPr/>
          <p:nvPr/>
        </p:nvCxnSpPr>
        <p:spPr>
          <a:xfrm>
            <a:off x="1468834" y="2543331"/>
            <a:ext cx="4009253" cy="866075"/>
          </a:xfrm>
          <a:prstGeom prst="straightConnector1">
            <a:avLst/>
          </a:prstGeom>
          <a:ln w="57150">
            <a:solidFill>
              <a:schemeClr val="bg1">
                <a:lumMod val="65000"/>
              </a:schemeClr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D70D7BAF-7D57-044C-B346-0C213494DA99}"/>
              </a:ext>
            </a:extLst>
          </p:cNvPr>
          <p:cNvCxnSpPr/>
          <p:nvPr/>
        </p:nvCxnSpPr>
        <p:spPr>
          <a:xfrm>
            <a:off x="2855352" y="1804705"/>
            <a:ext cx="0" cy="3548853"/>
          </a:xfrm>
          <a:prstGeom prst="line">
            <a:avLst/>
          </a:prstGeom>
          <a:ln w="63500">
            <a:solidFill>
              <a:srgbClr val="FF0000"/>
            </a:solidFill>
            <a:prstDash val="sysDot"/>
            <a:headEnd type="none"/>
            <a:tailEnd type="none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3878012E-CA28-A948-9B5E-A860F320A1E1}"/>
              </a:ext>
            </a:extLst>
          </p:cNvPr>
          <p:cNvCxnSpPr/>
          <p:nvPr/>
        </p:nvCxnSpPr>
        <p:spPr>
          <a:xfrm flipH="1">
            <a:off x="2855352" y="2671314"/>
            <a:ext cx="2846202" cy="977321"/>
          </a:xfrm>
          <a:prstGeom prst="line">
            <a:avLst/>
          </a:prstGeom>
          <a:ln w="63500">
            <a:solidFill>
              <a:srgbClr val="FF0000"/>
            </a:solidFill>
            <a:prstDash val="sysDot"/>
            <a:headEnd type="none"/>
            <a:tailEnd type="none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5D81E9E4-46B3-B044-B60A-3CE78E99D439}"/>
              </a:ext>
            </a:extLst>
          </p:cNvPr>
          <p:cNvCxnSpPr/>
          <p:nvPr/>
        </p:nvCxnSpPr>
        <p:spPr>
          <a:xfrm flipH="1">
            <a:off x="1019729" y="2912552"/>
            <a:ext cx="1775080" cy="609522"/>
          </a:xfrm>
          <a:prstGeom prst="line">
            <a:avLst/>
          </a:prstGeom>
          <a:ln w="63500">
            <a:solidFill>
              <a:srgbClr val="FF0000"/>
            </a:solidFill>
            <a:prstDash val="sysDot"/>
            <a:headEnd type="none"/>
            <a:tailEnd type="none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D17E890-D21C-4647-A335-03AE120678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4934AC4-E5A6-0446-ADDB-6CB25A5DDD13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21363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24AED522-B49B-E24F-B39D-E13769A9CE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Replicas appear to be a </a:t>
            </a:r>
            <a:r>
              <a:rPr lang="en-US" dirty="0">
                <a:solidFill>
                  <a:srgbClr val="FF8F00"/>
                </a:solidFill>
              </a:rPr>
              <a:t>single machine</a:t>
            </a:r>
            <a:r>
              <a:rPr lang="en-US" dirty="0"/>
              <a:t>, </a:t>
            </a:r>
            <a:br>
              <a:rPr lang="en-US" dirty="0"/>
            </a:br>
            <a:r>
              <a:rPr lang="en-US" dirty="0"/>
              <a:t>but </a:t>
            </a:r>
            <a:r>
              <a:rPr lang="en-US" dirty="0">
                <a:solidFill>
                  <a:srgbClr val="FF8F00"/>
                </a:solidFill>
              </a:rPr>
              <a:t>lose</a:t>
            </a:r>
            <a:r>
              <a:rPr lang="en-US" dirty="0"/>
              <a:t> </a:t>
            </a:r>
            <a:r>
              <a:rPr lang="en-US" dirty="0">
                <a:solidFill>
                  <a:srgbClr val="FF8F00"/>
                </a:solidFill>
              </a:rPr>
              <a:t>availability </a:t>
            </a:r>
            <a:r>
              <a:rPr lang="en-US" dirty="0"/>
              <a:t>during a network partition</a:t>
            </a:r>
          </a:p>
          <a:p>
            <a:pPr marL="0" indent="0">
              <a:buNone/>
            </a:pPr>
            <a:r>
              <a:rPr lang="en-US" dirty="0"/>
              <a:t>OR</a:t>
            </a:r>
          </a:p>
          <a:p>
            <a:r>
              <a:rPr lang="en-US" dirty="0"/>
              <a:t>All replicas </a:t>
            </a:r>
            <a:r>
              <a:rPr lang="en-US" dirty="0">
                <a:solidFill>
                  <a:srgbClr val="FF8F00"/>
                </a:solidFill>
              </a:rPr>
              <a:t>remain available </a:t>
            </a:r>
            <a:r>
              <a:rPr lang="en-US" dirty="0"/>
              <a:t>during a network partition but </a:t>
            </a:r>
            <a:r>
              <a:rPr lang="en-US" dirty="0">
                <a:solidFill>
                  <a:srgbClr val="FF8F00"/>
                </a:solidFill>
              </a:rPr>
              <a:t>do not appear to be a single machine</a:t>
            </a:r>
            <a:endParaRPr lang="en-US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C3F9337F-D669-B04C-872B-90013629E1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Fundamental trade-off?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A23BE85-A3E4-1F46-994F-0EF6A0AB71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21753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24AED522-B49B-E24F-B39D-E13769A9CE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Bef>
                <a:spcPts val="800"/>
              </a:spcBef>
            </a:pPr>
            <a:r>
              <a:rPr lang="en-US" dirty="0"/>
              <a:t>You cannot achieve all three of: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/>
              <a:t>Consistency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/>
              <a:t>Availability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/>
              <a:t>Partition-Tolerance</a:t>
            </a:r>
          </a:p>
          <a:p>
            <a:pPr>
              <a:spcBef>
                <a:spcPts val="800"/>
              </a:spcBef>
            </a:pPr>
            <a:r>
              <a:rPr lang="en-US" dirty="0"/>
              <a:t>Partition Tolerance =&gt; Partitions Can Happen</a:t>
            </a:r>
          </a:p>
          <a:p>
            <a:pPr>
              <a:spcBef>
                <a:spcPts val="800"/>
              </a:spcBef>
            </a:pPr>
            <a:r>
              <a:rPr lang="en-US" dirty="0"/>
              <a:t>Availability =&gt; All Sides of Partition Continue</a:t>
            </a:r>
          </a:p>
          <a:p>
            <a:pPr>
              <a:spcBef>
                <a:spcPts val="800"/>
              </a:spcBef>
            </a:pPr>
            <a:r>
              <a:rPr lang="en-US" dirty="0"/>
              <a:t>Consistency =&gt; Replicas Act Like Single Machine</a:t>
            </a:r>
          </a:p>
          <a:p>
            <a:pPr lvl="1"/>
            <a:r>
              <a:rPr lang="en-US" dirty="0"/>
              <a:t>Specifically, </a:t>
            </a:r>
            <a:r>
              <a:rPr lang="en-US" dirty="0">
                <a:solidFill>
                  <a:srgbClr val="FF8F00"/>
                </a:solidFill>
              </a:rPr>
              <a:t>Linearizability</a:t>
            </a: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C3F9337F-D669-B04C-872B-90013629E1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CAP theorem preview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5EBAF3E-3523-914C-86B2-0B37201FF0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92545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Impossibility Results Useful!!!!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Fundamental tradeoff in design space</a:t>
            </a:r>
          </a:p>
          <a:p>
            <a:pPr lvl="1"/>
            <a:r>
              <a:rPr lang="en-US" b="1" dirty="0"/>
              <a:t>Must</a:t>
            </a:r>
            <a:r>
              <a:rPr lang="en-US" dirty="0"/>
              <a:t> make a choice</a:t>
            </a:r>
          </a:p>
          <a:p>
            <a:pPr lvl="1"/>
            <a:endParaRPr lang="en-US" b="1" dirty="0"/>
          </a:p>
          <a:p>
            <a:r>
              <a:rPr lang="en-US" dirty="0"/>
              <a:t>Avoids wasting effort trying to achieve the impossible</a:t>
            </a:r>
          </a:p>
          <a:p>
            <a:endParaRPr lang="en-US" dirty="0"/>
          </a:p>
          <a:p>
            <a:r>
              <a:rPr lang="en-US" dirty="0"/>
              <a:t>Tells us the best-possible systems we can build!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19E4BEE-8331-C940-B871-97928B45C7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628058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582615"/>
            <a:ext cx="8839200" cy="5275386"/>
          </a:xfrm>
        </p:spPr>
        <p:txBody>
          <a:bodyPr>
            <a:normAutofit/>
          </a:bodyPr>
          <a:lstStyle/>
          <a:p>
            <a:pPr>
              <a:spcBef>
                <a:spcPts val="800"/>
              </a:spcBef>
            </a:pPr>
            <a:r>
              <a:rPr lang="en-US" sz="2800" dirty="0"/>
              <a:t>From keynote lecture by Eric Brewer (2000)</a:t>
            </a:r>
          </a:p>
          <a:p>
            <a:pPr lvl="1">
              <a:spcAft>
                <a:spcPts val="1200"/>
              </a:spcAft>
            </a:pPr>
            <a:r>
              <a:rPr lang="en-US" sz="2400" dirty="0"/>
              <a:t>History:  Eric started </a:t>
            </a:r>
            <a:r>
              <a:rPr lang="en-US" sz="2400" dirty="0" err="1"/>
              <a:t>Inktomi</a:t>
            </a:r>
            <a:r>
              <a:rPr lang="en-US" sz="2400" dirty="0"/>
              <a:t>, early Internet search site based around “commodity” clusters of computers</a:t>
            </a:r>
          </a:p>
          <a:p>
            <a:pPr lvl="1">
              <a:spcAft>
                <a:spcPts val="1200"/>
              </a:spcAft>
            </a:pPr>
            <a:r>
              <a:rPr lang="en-US" sz="2400" dirty="0"/>
              <a:t>Using CAP to justify “BASE” model:  Basically Available, Soft-state services with Eventual consistency</a:t>
            </a:r>
          </a:p>
          <a:p>
            <a:pPr>
              <a:spcBef>
                <a:spcPts val="800"/>
              </a:spcBef>
            </a:pPr>
            <a:r>
              <a:rPr lang="en-US" sz="2800" dirty="0"/>
              <a:t>Popular interpretation: 2-out-of-3</a:t>
            </a:r>
          </a:p>
          <a:p>
            <a:pPr lvl="1"/>
            <a:r>
              <a:rPr lang="en-US" sz="2400" dirty="0"/>
              <a:t>Consistency (</a:t>
            </a:r>
            <a:r>
              <a:rPr lang="en-US" sz="2400" dirty="0" err="1"/>
              <a:t>Linearizability</a:t>
            </a:r>
            <a:r>
              <a:rPr lang="en-US" sz="2400" dirty="0"/>
              <a:t>)</a:t>
            </a:r>
          </a:p>
          <a:p>
            <a:pPr lvl="1"/>
            <a:r>
              <a:rPr lang="en-US" sz="2400" dirty="0"/>
              <a:t>Availability</a:t>
            </a:r>
          </a:p>
          <a:p>
            <a:pPr lvl="1">
              <a:spcAft>
                <a:spcPts val="1800"/>
              </a:spcAft>
            </a:pPr>
            <a:r>
              <a:rPr lang="en-US" sz="2400" dirty="0"/>
              <a:t>Partition Tolerance:  Arbitrary crash/network failures</a:t>
            </a: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185980" y="16215"/>
            <a:ext cx="8958020" cy="1066800"/>
          </a:xfrm>
        </p:spPr>
        <p:txBody>
          <a:bodyPr/>
          <a:lstStyle/>
          <a:p>
            <a:r>
              <a:rPr lang="en-US" dirty="0"/>
              <a:t>CAP conjecture</a:t>
            </a:r>
            <a:r>
              <a:rPr lang="en-US" b="0" dirty="0"/>
              <a:t> </a:t>
            </a:r>
            <a:r>
              <a:rPr lang="en-US" sz="2000" b="0" dirty="0"/>
              <a:t>[Brewer 00]</a:t>
            </a:r>
            <a:endParaRPr lang="en-US" sz="3600" b="0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B8A7EAF7-2A63-2147-9D7C-FF1C213121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62435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3">
            <a:lumMod val="40000"/>
            <a:lumOff val="60000"/>
          </a:schemeClr>
        </a:solidFill>
        <a:ln w="28575">
          <a:solidFill>
            <a:schemeClr val="tx1"/>
          </a:solidFill>
          <a:prstDash val="sysDash"/>
        </a:ln>
      </a:spPr>
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defRPr b="0" dirty="0">
            <a:solidFill>
              <a:schemeClr val="tx1"/>
            </a:solidFill>
            <a:latin typeface="+mn-lt"/>
          </a:defRPr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>
        <a:ln>
          <a:prstDash val="solid"/>
          <a:headEnd type="arrow"/>
          <a:tailEnd type="none"/>
        </a:ln>
        <a:effectLst/>
      </a:spPr>
      <a:bodyPr/>
      <a:lstStyle/>
      <a:style>
        <a:lnRef idx="3">
          <a:schemeClr val="dk1"/>
        </a:lnRef>
        <a:fillRef idx="0">
          <a:schemeClr val="dk1"/>
        </a:fillRef>
        <a:effectRef idx="2">
          <a:schemeClr val="dk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>
          <a:defRPr smtClean="0">
            <a:latin typeface="Arial" charset="0"/>
            <a:ea typeface="Arial" charset="0"/>
            <a:cs typeface="Arial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42527</TotalTime>
  <Words>1367</Words>
  <Application>Microsoft Macintosh PowerPoint</Application>
  <PresentationFormat>On-screen Show (4:3)</PresentationFormat>
  <Paragraphs>256</Paragraphs>
  <Slides>32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32</vt:i4>
      </vt:variant>
    </vt:vector>
  </HeadingPairs>
  <TitlesOfParts>
    <vt:vector size="37" baseType="lpstr">
      <vt:lpstr>Arial</vt:lpstr>
      <vt:lpstr>Calibri</vt:lpstr>
      <vt:lpstr>Courier New</vt:lpstr>
      <vt:lpstr>Times New Roman</vt:lpstr>
      <vt:lpstr>1_Office Theme</vt:lpstr>
      <vt:lpstr>Impossibility Results: CAP, PRAM &amp; FLP</vt:lpstr>
      <vt:lpstr>Network partitions divide systems</vt:lpstr>
      <vt:lpstr>Network partitions divide systems</vt:lpstr>
      <vt:lpstr>How can we handle partitions?</vt:lpstr>
      <vt:lpstr>How about this set of partitions?</vt:lpstr>
      <vt:lpstr>Fundamental trade-off?</vt:lpstr>
      <vt:lpstr>CAP theorem preview</vt:lpstr>
      <vt:lpstr>Impossibility Results Useful!!!!</vt:lpstr>
      <vt:lpstr>CAP conjecture [Brewer 00]</vt:lpstr>
      <vt:lpstr>CAP theorem [Gilbert Lynch 02]</vt:lpstr>
      <vt:lpstr>CAP theorem [Gilbert Lynch 02]</vt:lpstr>
      <vt:lpstr>CAP theorem [Gilbert Lynch 02]</vt:lpstr>
      <vt:lpstr>CAP theorem [Gilbert Lynch 02]</vt:lpstr>
      <vt:lpstr>CAP theorem [Gilbert Lynch 02]</vt:lpstr>
      <vt:lpstr>CAP Interpretation Part 1</vt:lpstr>
      <vt:lpstr>CAP Interpretation Part 2</vt:lpstr>
      <vt:lpstr>More trade-offs L vs. C</vt:lpstr>
      <vt:lpstr>PACELC</vt:lpstr>
      <vt:lpstr>PRAM [Lipton Sandberg 88] [Attiya Welch 94]</vt:lpstr>
      <vt:lpstr>PowerPoint Presentation</vt:lpstr>
      <vt:lpstr>PRAM [Lipton Sandberg 88] [Attiya Welch 94]</vt:lpstr>
      <vt:lpstr>“FLP” result</vt:lpstr>
      <vt:lpstr>FLP is the original impossibility result for distributed systems!</vt:lpstr>
      <vt:lpstr>FLP’s weak assumptions</vt:lpstr>
      <vt:lpstr>FLP’s strong assumptions</vt:lpstr>
      <vt:lpstr>Main technical approach</vt:lpstr>
      <vt:lpstr>Main technical approach</vt:lpstr>
      <vt:lpstr>Main technical approach</vt:lpstr>
      <vt:lpstr>Main technical approach</vt:lpstr>
      <vt:lpstr>Staying bi-valent forever</vt:lpstr>
      <vt:lpstr>Consensus is impossible</vt:lpstr>
      <vt:lpstr>FLP’s strong assumptions</vt:lpstr>
    </vt:vector>
  </TitlesOfParts>
  <Company>Princeton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Communication</dc:title>
  <dc:creator>Kai Li</dc:creator>
  <cp:lastModifiedBy>Marco Canini</cp:lastModifiedBy>
  <cp:revision>1672</cp:revision>
  <cp:lastPrinted>2016-11-07T05:42:15Z</cp:lastPrinted>
  <dcterms:created xsi:type="dcterms:W3CDTF">2013-10-08T01:49:25Z</dcterms:created>
  <dcterms:modified xsi:type="dcterms:W3CDTF">2023-11-16T06:54:09Z</dcterms:modified>
</cp:coreProperties>
</file>