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tags/tag1.xml" ContentType="application/vnd.openxmlformats-officedocument.presentationml.tags+xml"/>
  <Override PartName="/ppt/notesSlides/notesSlide4.xml" ContentType="application/vnd.openxmlformats-officedocument.presentationml.notesSlide+xml"/>
  <Override PartName="/ppt/tags/tag2.xml" ContentType="application/vnd.openxmlformats-officedocument.presentationml.tags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73" r:id="rId1"/>
  </p:sldMasterIdLst>
  <p:notesMasterIdLst>
    <p:notesMasterId r:id="rId23"/>
  </p:notesMasterIdLst>
  <p:handoutMasterIdLst>
    <p:handoutMasterId r:id="rId24"/>
  </p:handoutMasterIdLst>
  <p:sldIdLst>
    <p:sldId id="543" r:id="rId2"/>
    <p:sldId id="340" r:id="rId3"/>
    <p:sldId id="342" r:id="rId4"/>
    <p:sldId id="545" r:id="rId5"/>
    <p:sldId id="546" r:id="rId6"/>
    <p:sldId id="548" r:id="rId7"/>
    <p:sldId id="547" r:id="rId8"/>
    <p:sldId id="365" r:id="rId9"/>
    <p:sldId id="366" r:id="rId10"/>
    <p:sldId id="531" r:id="rId11"/>
    <p:sldId id="367" r:id="rId12"/>
    <p:sldId id="368" r:id="rId13"/>
    <p:sldId id="370" r:id="rId14"/>
    <p:sldId id="371" r:id="rId15"/>
    <p:sldId id="341" r:id="rId16"/>
    <p:sldId id="373" r:id="rId17"/>
    <p:sldId id="377" r:id="rId18"/>
    <p:sldId id="375" r:id="rId19"/>
    <p:sldId id="374" r:id="rId20"/>
    <p:sldId id="378" r:id="rId21"/>
    <p:sldId id="544" r:id="rId22"/>
  </p:sldIdLst>
  <p:sldSz cx="9144000" cy="6858000" type="screen4x3"/>
  <p:notesSz cx="9601200" cy="73152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5pPr>
    <a:lvl6pPr marL="2286000" algn="l" defTabSz="457200" rtl="0" eaLnBrk="1" latinLnBrk="0" hangingPunct="1"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6pPr>
    <a:lvl7pPr marL="2743200" algn="l" defTabSz="457200" rtl="0" eaLnBrk="1" latinLnBrk="0" hangingPunct="1"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7pPr>
    <a:lvl8pPr marL="3200400" algn="l" defTabSz="457200" rtl="0" eaLnBrk="1" latinLnBrk="0" hangingPunct="1"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8pPr>
    <a:lvl9pPr marL="3657600" algn="l" defTabSz="457200" rtl="0" eaLnBrk="1" latinLnBrk="0" hangingPunct="1"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00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E4899"/>
    <a:srgbClr val="008F00"/>
    <a:srgbClr val="92D050"/>
    <a:srgbClr val="FF6501"/>
    <a:srgbClr val="FF9300"/>
    <a:srgbClr val="C0504D"/>
    <a:srgbClr val="D5FED5"/>
    <a:srgbClr val="0000FF"/>
    <a:srgbClr val="CCFFFF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1505" autoAdjust="0"/>
    <p:restoredTop sz="79864" autoAdjust="0"/>
  </p:normalViewPr>
  <p:slideViewPr>
    <p:cSldViewPr snapToGrid="0">
      <p:cViewPr varScale="1">
        <p:scale>
          <a:sx n="101" d="100"/>
          <a:sy n="101" d="100"/>
        </p:scale>
        <p:origin x="2128" y="1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3848"/>
    </p:cViewPr>
  </p:outlineViewPr>
  <p:notesTextViewPr>
    <p:cViewPr>
      <p:scale>
        <a:sx n="66" d="100"/>
        <a:sy n="66" d="100"/>
      </p:scale>
      <p:origin x="0" y="0"/>
    </p:cViewPr>
  </p:notesTextViewPr>
  <p:sorterViewPr>
    <p:cViewPr>
      <p:scale>
        <a:sx n="120" d="100"/>
        <a:sy n="120" d="100"/>
      </p:scale>
      <p:origin x="0" y="0"/>
    </p:cViewPr>
  </p:sorterViewPr>
  <p:gridSpacing cx="38405" cy="384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co Canini" userId="f9c31d46-c3b5-4114-aea8-426b22c5f56f" providerId="ADAL" clId="{D3547DD0-9E2E-E14D-971B-D905C5A5B837}"/>
    <pc:docChg chg="custSel modSld">
      <pc:chgData name="Marco Canini" userId="f9c31d46-c3b5-4114-aea8-426b22c5f56f" providerId="ADAL" clId="{D3547DD0-9E2E-E14D-971B-D905C5A5B837}" dt="2022-11-28T05:42:27.929" v="4" actId="20577"/>
      <pc:docMkLst>
        <pc:docMk/>
      </pc:docMkLst>
      <pc:sldChg chg="modSp mod">
        <pc:chgData name="Marco Canini" userId="f9c31d46-c3b5-4114-aea8-426b22c5f56f" providerId="ADAL" clId="{D3547DD0-9E2E-E14D-971B-D905C5A5B837}" dt="2022-11-28T05:34:47.577" v="3" actId="20577"/>
        <pc:sldMkLst>
          <pc:docMk/>
          <pc:sldMk cId="1695285667" sldId="340"/>
        </pc:sldMkLst>
        <pc:spChg chg="mod">
          <ac:chgData name="Marco Canini" userId="f9c31d46-c3b5-4114-aea8-426b22c5f56f" providerId="ADAL" clId="{D3547DD0-9E2E-E14D-971B-D905C5A5B837}" dt="2022-11-28T05:34:47.577" v="3" actId="20577"/>
          <ac:spMkLst>
            <pc:docMk/>
            <pc:sldMk cId="1695285667" sldId="340"/>
            <ac:spMk id="2" creationId="{00000000-0000-0000-0000-000000000000}"/>
          </ac:spMkLst>
        </pc:spChg>
      </pc:sldChg>
      <pc:sldChg chg="modSp mod">
        <pc:chgData name="Marco Canini" userId="f9c31d46-c3b5-4114-aea8-426b22c5f56f" providerId="ADAL" clId="{D3547DD0-9E2E-E14D-971B-D905C5A5B837}" dt="2022-11-28T05:42:27.929" v="4" actId="20577"/>
        <pc:sldMkLst>
          <pc:docMk/>
          <pc:sldMk cId="1147983219" sldId="341"/>
        </pc:sldMkLst>
        <pc:spChg chg="mod">
          <ac:chgData name="Marco Canini" userId="f9c31d46-c3b5-4114-aea8-426b22c5f56f" providerId="ADAL" clId="{D3547DD0-9E2E-E14D-971B-D905C5A5B837}" dt="2022-11-28T05:42:27.929" v="4" actId="20577"/>
          <ac:spMkLst>
            <pc:docMk/>
            <pc:sldMk cId="1147983219" sldId="341"/>
            <ac:spMk id="2" creationId="{00000000-0000-0000-0000-000000000000}"/>
          </ac:spMkLst>
        </pc:spChg>
      </pc:sldChg>
      <pc:sldChg chg="delSp modSp mod">
        <pc:chgData name="Marco Canini" userId="f9c31d46-c3b5-4114-aea8-426b22c5f56f" providerId="ADAL" clId="{D3547DD0-9E2E-E14D-971B-D905C5A5B837}" dt="2022-11-28T05:34:26.673" v="2" actId="20577"/>
        <pc:sldMkLst>
          <pc:docMk/>
          <pc:sldMk cId="0" sldId="543"/>
        </pc:sldMkLst>
        <pc:spChg chg="mod">
          <ac:chgData name="Marco Canini" userId="f9c31d46-c3b5-4114-aea8-426b22c5f56f" providerId="ADAL" clId="{D3547DD0-9E2E-E14D-971B-D905C5A5B837}" dt="2022-11-28T05:34:26.673" v="2" actId="20577"/>
          <ac:spMkLst>
            <pc:docMk/>
            <pc:sldMk cId="0" sldId="543"/>
            <ac:spMk id="2" creationId="{00000000-0000-0000-0000-000000000000}"/>
          </ac:spMkLst>
        </pc:spChg>
        <pc:spChg chg="del">
          <ac:chgData name="Marco Canini" userId="f9c31d46-c3b5-4114-aea8-426b22c5f56f" providerId="ADAL" clId="{D3547DD0-9E2E-E14D-971B-D905C5A5B837}" dt="2022-11-28T05:34:18.796" v="0" actId="478"/>
          <ac:spMkLst>
            <pc:docMk/>
            <pc:sldMk cId="0" sldId="543"/>
            <ac:spMk id="5" creationId="{00000000-0000-0000-0000-000000000000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5" tIns="48322" rIns="96645" bIns="48322" numCol="1" anchor="t" anchorCtr="0" compatLnSpc="1">
            <a:prstTxWarp prst="textNoShape">
              <a:avLst/>
            </a:prstTxWarp>
          </a:bodyPr>
          <a:lstStyle>
            <a:lvl1pPr algn="l" defTabSz="966788">
              <a:defRPr sz="1300">
                <a:latin typeface="Courier New" pitchFamily="-107" charset="0"/>
              </a:defRPr>
            </a:lvl1pPr>
          </a:lstStyle>
          <a:p>
            <a:pPr>
              <a:defRPr/>
            </a:pPr>
            <a:endParaRPr lang="en-US" dirty="0">
              <a:latin typeface="Arial" charset="0"/>
            </a:endParaRPr>
          </a:p>
        </p:txBody>
      </p:sp>
      <p:sp>
        <p:nvSpPr>
          <p:cNvPr id="1064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440265" y="0"/>
            <a:ext cx="4160936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5" tIns="48322" rIns="96645" bIns="48322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Courier New" pitchFamily="-107" charset="0"/>
              </a:defRPr>
            </a:lvl1pPr>
          </a:lstStyle>
          <a:p>
            <a:pPr>
              <a:defRPr/>
            </a:pPr>
            <a:endParaRPr lang="en-US" dirty="0">
              <a:latin typeface="Arial" charset="0"/>
            </a:endParaRPr>
          </a:p>
        </p:txBody>
      </p:sp>
      <p:sp>
        <p:nvSpPr>
          <p:cNvPr id="10650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949924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5" tIns="48322" rIns="96645" bIns="48322" numCol="1" anchor="b" anchorCtr="0" compatLnSpc="1">
            <a:prstTxWarp prst="textNoShape">
              <a:avLst/>
            </a:prstTxWarp>
          </a:bodyPr>
          <a:lstStyle>
            <a:lvl1pPr algn="l" defTabSz="966788">
              <a:defRPr sz="1300">
                <a:latin typeface="Courier New" pitchFamily="-107" charset="0"/>
              </a:defRPr>
            </a:lvl1pPr>
          </a:lstStyle>
          <a:p>
            <a:pPr>
              <a:defRPr/>
            </a:pPr>
            <a:endParaRPr lang="en-US" dirty="0">
              <a:latin typeface="Arial" charset="0"/>
            </a:endParaRPr>
          </a:p>
        </p:txBody>
      </p:sp>
      <p:sp>
        <p:nvSpPr>
          <p:cNvPr id="1065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440265" y="6949924"/>
            <a:ext cx="4160936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5" tIns="48322" rIns="96645" bIns="48322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Courier New" pitchFamily="-107" charset="0"/>
              </a:defRPr>
            </a:lvl1pPr>
          </a:lstStyle>
          <a:p>
            <a:pPr>
              <a:defRPr/>
            </a:pPr>
            <a:fld id="{227F3E45-4A14-2D47-8F04-4BB42089EFB5}" type="slidenum">
              <a:rPr lang="en-US">
                <a:latin typeface="Arial" charset="0"/>
              </a:rPr>
              <a:pPr>
                <a:defRPr/>
              </a:pPr>
              <a:t>‹#›</a:t>
            </a:fld>
            <a:endParaRPr lang="en-US" dirty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957064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1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8" tIns="47869" rIns="95738" bIns="47869" numCol="1" anchor="t" anchorCtr="0" compatLnSpc="1">
            <a:prstTxWarp prst="textNoShape">
              <a:avLst/>
            </a:prstTxWarp>
          </a:bodyPr>
          <a:lstStyle>
            <a:lvl1pPr algn="l" defTabSz="957263">
              <a:defRPr sz="1300" b="0">
                <a:latin typeface="Times New Roman" pitchFamily="-107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613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438180" y="0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8" tIns="47869" rIns="95738" bIns="47869" numCol="1" anchor="t" anchorCtr="0" compatLnSpc="1">
            <a:prstTxWarp prst="textNoShape">
              <a:avLst/>
            </a:prstTxWarp>
          </a:bodyPr>
          <a:lstStyle>
            <a:lvl1pPr algn="r" defTabSz="957263">
              <a:defRPr sz="1300" b="0">
                <a:latin typeface="Times New Roman" pitchFamily="-107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971800" y="549275"/>
            <a:ext cx="3657600" cy="27432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613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60538" y="3474963"/>
            <a:ext cx="7680127" cy="32911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8" tIns="47869" rIns="95738" bIns="4786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7613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948715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8" tIns="47869" rIns="95738" bIns="47869" numCol="1" anchor="b" anchorCtr="0" compatLnSpc="1">
            <a:prstTxWarp prst="textNoShape">
              <a:avLst/>
            </a:prstTxWarp>
          </a:bodyPr>
          <a:lstStyle>
            <a:lvl1pPr algn="l" defTabSz="957263">
              <a:defRPr sz="1300" b="0">
                <a:latin typeface="Times New Roman" pitchFamily="-107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613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438180" y="6948715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8" tIns="47869" rIns="95738" bIns="47869" numCol="1" anchor="b" anchorCtr="0" compatLnSpc="1">
            <a:prstTxWarp prst="textNoShape">
              <a:avLst/>
            </a:prstTxWarp>
          </a:bodyPr>
          <a:lstStyle>
            <a:lvl1pPr algn="r" defTabSz="957263">
              <a:defRPr sz="1300" b="0">
                <a:latin typeface="Times New Roman" pitchFamily="-107" charset="0"/>
              </a:defRPr>
            </a:lvl1pPr>
          </a:lstStyle>
          <a:p>
            <a:pPr>
              <a:defRPr/>
            </a:pPr>
            <a:fld id="{B069701C-02A1-CE43-ADB4-E98A80C283F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515055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pitchFamily="-107" charset="-128"/>
        <a:cs typeface="ＭＳ Ｐゴシック" pitchFamily="-107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366382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D5D2EB6-6C3D-BA4C-823F-1C1EBA9522D0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8708800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D5D2EB6-6C3D-BA4C-823F-1C1EBA9522D0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4742523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D5D2EB6-6C3D-BA4C-823F-1C1EBA9522D0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8834921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D5D2EB6-6C3D-BA4C-823F-1C1EBA9522D0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4332736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D5D2EB6-6C3D-BA4C-823F-1C1EBA9522D0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2773273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D5D2EB6-6C3D-BA4C-823F-1C1EBA9522D0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17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9628668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D5D2EB6-6C3D-BA4C-823F-1C1EBA9522D0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18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03488504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D5D2EB6-6C3D-BA4C-823F-1C1EBA9522D0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19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53848990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D5D2EB6-6C3D-BA4C-823F-1C1EBA9522D0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8308642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D5D2EB6-6C3D-BA4C-823F-1C1EBA9522D0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2933525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D5D2EB6-6C3D-BA4C-823F-1C1EBA9522D0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0590620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9FDE5E5-550A-DE42-AD60-FCC36B3F2E0D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22121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9FDE5E5-550A-DE42-AD60-FCC36B3F2E0D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508792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D5D2EB6-6C3D-BA4C-823F-1C1EBA9522D0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3262974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D5D2EB6-6C3D-BA4C-823F-1C1EBA9522D0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1808442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29710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D5D2EB6-6C3D-BA4C-823F-1C1EBA9522D0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466856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685800"/>
            <a:ext cx="8382000" cy="1905000"/>
          </a:xfrm>
          <a:prstGeom prst="rect">
            <a:avLst/>
          </a:prstGeom>
        </p:spPr>
        <p:txBody>
          <a:bodyPr anchor="b"/>
          <a:lstStyle>
            <a:lvl1pPr algn="ctr"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495800"/>
            <a:ext cx="6400800" cy="1752600"/>
          </a:xfrm>
        </p:spPr>
        <p:txBody>
          <a:bodyPr/>
          <a:lstStyle>
            <a:lvl1pPr marL="0" indent="0" algn="ctr">
              <a:buNone/>
              <a:defRPr sz="2800">
                <a:solidFill>
                  <a:srgbClr val="000000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152400" y="4343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80867" y="2930654"/>
            <a:ext cx="3382266" cy="11004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93944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E0B851-7313-6B4B-90F0-D21AC23BC81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8784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350196" y="1449421"/>
            <a:ext cx="8565204" cy="5008124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spcBef>
                <a:spcPts val="3000"/>
              </a:spcBef>
              <a:spcAft>
                <a:spcPts val="800"/>
              </a:spcAft>
              <a:defRPr sz="3000" baseline="0">
                <a:solidFill>
                  <a:schemeClr val="tx1"/>
                </a:solidFill>
              </a:defRPr>
            </a:lvl1pPr>
            <a:lvl2pPr marL="742950" marR="0" indent="-285750" algn="l" defTabSz="457200" rtl="0" eaLnBrk="0" fontAlgn="base" latinLnBrk="0" hangingPunct="0">
              <a:lnSpc>
                <a:spcPct val="95000"/>
              </a:lnSpc>
              <a:spcBef>
                <a:spcPts val="800"/>
              </a:spcBef>
              <a:spcAft>
                <a:spcPts val="800"/>
              </a:spcAft>
              <a:buClrTx/>
              <a:buSzTx/>
              <a:buFont typeface="Arial" pitchFamily="-1" charset="0"/>
              <a:buChar char="–"/>
              <a:tabLst/>
              <a:defRPr sz="2800" baseline="0"/>
            </a:lvl2pPr>
            <a:lvl3pPr>
              <a:lnSpc>
                <a:spcPct val="90000"/>
              </a:lnSpc>
              <a:spcBef>
                <a:spcPts val="800"/>
              </a:spcBef>
              <a:defRPr sz="2400"/>
            </a:lvl3pPr>
            <a:lvl4pPr>
              <a:lnSpc>
                <a:spcPct val="90000"/>
              </a:lnSpc>
              <a:spcBef>
                <a:spcPts val="800"/>
              </a:spcBef>
              <a:defRPr sz="2200"/>
            </a:lvl4pPr>
            <a:lvl5pPr>
              <a:lnSpc>
                <a:spcPct val="90000"/>
              </a:lnSpc>
              <a:spcBef>
                <a:spcPts val="800"/>
              </a:spcBef>
              <a:defRPr sz="2200"/>
            </a:lvl5pPr>
          </a:lstStyle>
          <a:p>
            <a:pPr lvl="0"/>
            <a:r>
              <a:rPr lang="en-US" dirty="0"/>
              <a:t>Click to edit Master text styles and more text and more text</a:t>
            </a:r>
          </a:p>
          <a:p>
            <a:pPr lvl="1"/>
            <a:r>
              <a:rPr lang="en-US" dirty="0"/>
              <a:t>Second level test test test test test test test test test test test test test test test test test test 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0"/>
            <a:r>
              <a:rPr lang="en-US" dirty="0"/>
              <a:t>Second main line</a:t>
            </a:r>
          </a:p>
          <a:p>
            <a:pPr lvl="1"/>
            <a:r>
              <a:rPr lang="en-US" dirty="0"/>
              <a:t>Second level</a:t>
            </a:r>
          </a:p>
          <a:p>
            <a:pPr lvl="0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9111C5-E04E-4942-8174-12BB645D56A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7" name="Title Placeholder 1"/>
          <p:cNvSpPr>
            <a:spLocks noGrp="1"/>
          </p:cNvSpPr>
          <p:nvPr>
            <p:ph type="title"/>
          </p:nvPr>
        </p:nvSpPr>
        <p:spPr bwMode="auto">
          <a:xfrm>
            <a:off x="350196" y="16215"/>
            <a:ext cx="8565204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80000"/>
              </a:lnSpc>
              <a:defRPr sz="4000" spc="-100"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152400" y="125649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166502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1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2373" y="2845761"/>
            <a:ext cx="7772400" cy="1166478"/>
          </a:xfrm>
          <a:prstGeom prst="rect">
            <a:avLst/>
          </a:prstGeom>
        </p:spPr>
        <p:txBody>
          <a:bodyPr anchor="ctr"/>
          <a:lstStyle>
            <a:lvl1pPr algn="ctr">
              <a:defRPr sz="4000" b="1" cap="none" baseline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2373" y="4069954"/>
            <a:ext cx="7772400" cy="988430"/>
          </a:xfrm>
        </p:spPr>
        <p:txBody>
          <a:bodyPr anchor="ctr">
            <a:normAutofit/>
          </a:bodyPr>
          <a:lstStyle>
            <a:lvl1pPr marL="0" indent="0" algn="ctr">
              <a:buNone/>
              <a:defRPr sz="3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559B53-AEC7-9D43-BD4D-FB123296CD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68762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2_Section Header">
    <p:bg>
      <p:bgPr>
        <a:solidFill>
          <a:schemeClr val="tx1">
            <a:lumMod val="85000"/>
            <a:lumOff val="1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2373" y="2845761"/>
            <a:ext cx="7772400" cy="1166478"/>
          </a:xfrm>
          <a:prstGeom prst="rect">
            <a:avLst/>
          </a:prstGeom>
        </p:spPr>
        <p:txBody>
          <a:bodyPr anchor="ctr"/>
          <a:lstStyle>
            <a:lvl1pPr algn="ctr">
              <a:defRPr sz="4000" b="1" cap="none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2373" y="4069954"/>
            <a:ext cx="7772400" cy="988430"/>
          </a:xfrm>
        </p:spPr>
        <p:txBody>
          <a:bodyPr anchor="ctr">
            <a:normAutofit/>
          </a:bodyPr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559B53-AEC7-9D43-BD4D-FB123296CD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60813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5425" y="1470346"/>
            <a:ext cx="4340375" cy="4877434"/>
          </a:xfrm>
        </p:spPr>
        <p:txBody>
          <a:bodyPr>
            <a:normAutofit/>
          </a:bodyPr>
          <a:lstStyle>
            <a:lvl1pPr>
              <a:defRPr sz="2600"/>
            </a:lvl1pPr>
            <a:lvl2pPr>
              <a:defRPr sz="2600"/>
            </a:lvl2pPr>
            <a:lvl3pPr>
              <a:defRPr sz="2600"/>
            </a:lvl3pPr>
            <a:lvl4pPr>
              <a:defRPr sz="2600"/>
            </a:lvl4pPr>
            <a:lvl5pPr>
              <a:defRPr sz="2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199" y="1470346"/>
            <a:ext cx="4263565" cy="4877434"/>
          </a:xfrm>
        </p:spPr>
        <p:txBody>
          <a:bodyPr>
            <a:normAutofit/>
          </a:bodyPr>
          <a:lstStyle>
            <a:lvl1pPr>
              <a:defRPr sz="2600"/>
            </a:lvl1pPr>
            <a:lvl2pPr>
              <a:defRPr sz="2600"/>
            </a:lvl2pPr>
            <a:lvl3pPr>
              <a:defRPr sz="2600"/>
            </a:lvl3pPr>
            <a:lvl4pPr>
              <a:defRPr sz="2600"/>
            </a:lvl4pPr>
            <a:lvl5pPr>
              <a:defRPr sz="2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200562-6296-9E41-94C7-4DAE5BF4E44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8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8001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80000"/>
              </a:lnSpc>
              <a:defRPr spc="-100"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375731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4929D7-7AD0-024D-8F69-58F7A677FF7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8001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80000"/>
              </a:lnSpc>
              <a:defRPr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12" name="Straight Connector 11"/>
          <p:cNvCxnSpPr/>
          <p:nvPr userDrawn="1"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135789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934AC4-E5A6-0446-ADDB-6CB25A5DDD1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8001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80000"/>
              </a:lnSpc>
              <a:defRPr spc="-100"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152400" y="12192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137229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025072-9793-DD45-A50B-C84D5FD44B4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10875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1BDEDE-40D3-1C4C-B3CB-CF078D2D5C0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40661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52400" y="1447800"/>
            <a:ext cx="8763000" cy="502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36000" tIns="36000" rIns="36000" bIns="3600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52400" y="6553200"/>
            <a:ext cx="21336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553200"/>
            <a:ext cx="28956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81800" y="6553200"/>
            <a:ext cx="2133600" cy="212725"/>
          </a:xfrm>
          <a:prstGeom prst="rect">
            <a:avLst/>
          </a:prstGeom>
        </p:spPr>
        <p:txBody>
          <a:bodyPr vert="horz" lIns="36000" tIns="36000" rIns="36000" bIns="36000" rtlCol="0" anchor="ctr"/>
          <a:lstStyle>
            <a:lvl1pPr algn="r">
              <a:defRPr sz="1400" b="1">
                <a:solidFill>
                  <a:srgbClr val="FF6600"/>
                </a:solidFill>
                <a:latin typeface="+mn-lt"/>
              </a:defRPr>
            </a:lvl1pPr>
          </a:lstStyle>
          <a:p>
            <a:pPr>
              <a:defRPr/>
            </a:pPr>
            <a:fld id="{62406363-7E77-DB4B-97E5-317AD9418D5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72131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85" r:id="rId3"/>
    <p:sldLayoutId id="214748368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</p:sldLayoutIdLst>
  <p:hf hdr="0" ftr="0" dt="0"/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defRPr sz="3600" b="1" kern="1200">
          <a:solidFill>
            <a:schemeClr val="tx1"/>
          </a:solidFill>
          <a:latin typeface="+mj-lt"/>
          <a:ea typeface="ＭＳ Ｐゴシック" pitchFamily="-1" charset="-128"/>
          <a:cs typeface="ＭＳ Ｐゴシック" pitchFamily="-1" charset="-128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9pPr>
    </p:titleStyle>
    <p:bodyStyle>
      <a:lvl1pPr marL="342900" indent="-342900" algn="l" defTabSz="457200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•"/>
        <a:defRPr sz="2400" kern="1200" spc="-50">
          <a:solidFill>
            <a:schemeClr val="tx1"/>
          </a:solidFill>
          <a:latin typeface="+mn-lt"/>
          <a:ea typeface="ＭＳ Ｐゴシック" pitchFamily="-1" charset="-128"/>
          <a:cs typeface="ＭＳ Ｐゴシック" pitchFamily="-1" charset="-128"/>
        </a:defRPr>
      </a:lvl1pPr>
      <a:lvl2pPr marL="742950" indent="-285750" algn="l" defTabSz="457200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–"/>
        <a:defRPr sz="2400" kern="1200" spc="-50">
          <a:solidFill>
            <a:schemeClr val="tx1"/>
          </a:solidFill>
          <a:latin typeface="+mn-lt"/>
          <a:ea typeface="ＭＳ Ｐゴシック" pitchFamily="-1" charset="-128"/>
          <a:cs typeface="+mn-cs"/>
        </a:defRPr>
      </a:lvl2pPr>
      <a:lvl3pPr marL="1143000" indent="-228600" algn="l" defTabSz="457200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•"/>
        <a:defRPr sz="2400" kern="1200" spc="-50">
          <a:solidFill>
            <a:schemeClr val="tx1"/>
          </a:solidFill>
          <a:latin typeface="+mn-lt"/>
          <a:ea typeface="ＭＳ Ｐゴシック" pitchFamily="-1" charset="-128"/>
          <a:cs typeface="+mn-cs"/>
        </a:defRPr>
      </a:lvl3pPr>
      <a:lvl4pPr marL="1600200" indent="-228600" algn="l" defTabSz="457200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–"/>
        <a:defRPr sz="2400" kern="1200" spc="-50">
          <a:solidFill>
            <a:schemeClr val="tx1"/>
          </a:solidFill>
          <a:latin typeface="+mn-lt"/>
          <a:ea typeface="ＭＳ Ｐゴシック" pitchFamily="-1" charset="-128"/>
          <a:cs typeface="+mn-cs"/>
        </a:defRPr>
      </a:lvl4pPr>
      <a:lvl5pPr marL="2057400" indent="-228600" algn="l" defTabSz="457200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»"/>
        <a:defRPr sz="2400" kern="1200" spc="-50">
          <a:solidFill>
            <a:schemeClr val="tx1"/>
          </a:solidFill>
          <a:latin typeface="+mn-lt"/>
          <a:ea typeface="ＭＳ Ｐゴシック" pitchFamily="-1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n-US" sz="4000" dirty="0"/>
              <a:t>Distributed Transactions in Spanner 2</a:t>
            </a:r>
            <a:endParaRPr lang="en-US" dirty="0"/>
          </a:p>
        </p:txBody>
      </p:sp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381000" y="4495800"/>
            <a:ext cx="8382000" cy="1752600"/>
          </a:xfrm>
        </p:spPr>
        <p:txBody>
          <a:bodyPr>
            <a:normAutofit/>
          </a:bodyPr>
          <a:lstStyle/>
          <a:p>
            <a:r>
              <a:rPr lang="en-US" dirty="0"/>
              <a:t>CS 240: Computing Systems and Concurrency</a:t>
            </a:r>
          </a:p>
          <a:p>
            <a:r>
              <a:rPr lang="en-US" dirty="0"/>
              <a:t>Lecture 20</a:t>
            </a:r>
          </a:p>
          <a:p>
            <a:endParaRPr lang="en-US" dirty="0"/>
          </a:p>
          <a:p>
            <a:r>
              <a:rPr lang="en-US" dirty="0"/>
              <a:t>Marco Canini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50196" y="1449420"/>
            <a:ext cx="8793804" cy="5408579"/>
          </a:xfrm>
        </p:spPr>
        <p:txBody>
          <a:bodyPr>
            <a:normAutofit/>
          </a:bodyPr>
          <a:lstStyle/>
          <a:p>
            <a:pPr marL="0" indent="0">
              <a:spcBef>
                <a:spcPts val="1600"/>
              </a:spcBef>
              <a:buNone/>
            </a:pPr>
            <a:r>
              <a:rPr lang="en-US" sz="2600" dirty="0"/>
              <a:t>Client: 2PL w/ 2PC</a:t>
            </a:r>
          </a:p>
          <a:p>
            <a:pPr marL="457200" indent="-457200">
              <a:spcBef>
                <a:spcPts val="1600"/>
              </a:spcBef>
              <a:buFont typeface="+mj-lt"/>
              <a:buAutoNum type="arabicPeriod"/>
            </a:pPr>
            <a:r>
              <a:rPr lang="en-US" sz="2600" dirty="0"/>
              <a:t>Issues reads to leader of each shard group,                     which acquires read locks and returns most recent data</a:t>
            </a:r>
          </a:p>
          <a:p>
            <a:pPr marL="457200" indent="-457200">
              <a:spcBef>
                <a:spcPts val="1600"/>
              </a:spcBef>
              <a:buFont typeface="+mj-lt"/>
              <a:buAutoNum type="arabicPeriod"/>
            </a:pPr>
            <a:r>
              <a:rPr lang="en-US" sz="2600" dirty="0"/>
              <a:t>Locally performs writes</a:t>
            </a:r>
          </a:p>
          <a:p>
            <a:pPr marL="457200" indent="-457200">
              <a:spcBef>
                <a:spcPts val="1600"/>
              </a:spcBef>
              <a:buFont typeface="+mj-lt"/>
              <a:buAutoNum type="arabicPeriod"/>
            </a:pPr>
            <a:r>
              <a:rPr lang="en-US" sz="2600" dirty="0"/>
              <a:t>Chooses coordinator from set of leaders, initiates commit</a:t>
            </a:r>
          </a:p>
          <a:p>
            <a:pPr marL="457200" indent="-457200">
              <a:spcBef>
                <a:spcPts val="1600"/>
              </a:spcBef>
              <a:buFont typeface="+mj-lt"/>
              <a:buAutoNum type="arabicPeriod"/>
            </a:pPr>
            <a:r>
              <a:rPr lang="en-US" sz="2600" dirty="0"/>
              <a:t>Sends commit message to each leader,                         include identity of coordinator and buffered writes</a:t>
            </a:r>
          </a:p>
          <a:p>
            <a:pPr marL="457200" indent="-457200">
              <a:spcBef>
                <a:spcPts val="1600"/>
              </a:spcBef>
              <a:buFont typeface="+mj-lt"/>
              <a:buAutoNum type="arabicPeriod"/>
            </a:pPr>
            <a:r>
              <a:rPr lang="en-US" sz="2600" dirty="0"/>
              <a:t>Waits for commit from coordinator</a:t>
            </a:r>
            <a:endParaRPr lang="en-US" sz="2400" dirty="0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Client-driven transactions </a:t>
            </a:r>
            <a:r>
              <a:rPr lang="en-US" sz="3200" dirty="0"/>
              <a:t>(multi-shard)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FA5A332-8AB7-B14F-B258-D3C2FD91A7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83541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:a16="http://schemas.microsoft.com/office/drawing/2014/main" id="{F0A884C4-6C43-F24A-8B9A-139E9A1244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Read-Write Transactions (2PL)</a:t>
            </a:r>
          </a:p>
        </p:txBody>
      </p:sp>
      <p:cxnSp>
        <p:nvCxnSpPr>
          <p:cNvPr id="41" name="Straight Arrow Connector 40">
            <a:extLst>
              <a:ext uri="{FF2B5EF4-FFF2-40B4-BE49-F238E27FC236}">
                <a16:creationId xmlns:a16="http://schemas.microsoft.com/office/drawing/2014/main" id="{3A1A8CE0-F4CA-8141-9CC6-D75D39749134}"/>
              </a:ext>
            </a:extLst>
          </p:cNvPr>
          <p:cNvCxnSpPr>
            <a:cxnSpLocks/>
          </p:cNvCxnSpPr>
          <p:nvPr/>
        </p:nvCxnSpPr>
        <p:spPr>
          <a:xfrm>
            <a:off x="1588416" y="2762053"/>
            <a:ext cx="5967167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>
            <a:extLst>
              <a:ext uri="{FF2B5EF4-FFF2-40B4-BE49-F238E27FC236}">
                <a16:creationId xmlns:a16="http://schemas.microsoft.com/office/drawing/2014/main" id="{8CD5D1C3-E770-8F4F-B233-93B5B105BED0}"/>
              </a:ext>
            </a:extLst>
          </p:cNvPr>
          <p:cNvCxnSpPr>
            <a:cxnSpLocks/>
          </p:cNvCxnSpPr>
          <p:nvPr/>
        </p:nvCxnSpPr>
        <p:spPr>
          <a:xfrm>
            <a:off x="1588416" y="3411717"/>
            <a:ext cx="5967167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>
            <a:extLst>
              <a:ext uri="{FF2B5EF4-FFF2-40B4-BE49-F238E27FC236}">
                <a16:creationId xmlns:a16="http://schemas.microsoft.com/office/drawing/2014/main" id="{4414A07B-FCD9-234F-B1C3-4BEB22390B79}"/>
              </a:ext>
            </a:extLst>
          </p:cNvPr>
          <p:cNvCxnSpPr>
            <a:cxnSpLocks/>
          </p:cNvCxnSpPr>
          <p:nvPr/>
        </p:nvCxnSpPr>
        <p:spPr>
          <a:xfrm>
            <a:off x="1588416" y="4148578"/>
            <a:ext cx="5967167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Arrow Connector 45">
            <a:extLst>
              <a:ext uri="{FF2B5EF4-FFF2-40B4-BE49-F238E27FC236}">
                <a16:creationId xmlns:a16="http://schemas.microsoft.com/office/drawing/2014/main" id="{9652B62E-AB99-7342-99EA-075DAAF164A6}"/>
              </a:ext>
            </a:extLst>
          </p:cNvPr>
          <p:cNvCxnSpPr>
            <a:cxnSpLocks/>
          </p:cNvCxnSpPr>
          <p:nvPr/>
        </p:nvCxnSpPr>
        <p:spPr>
          <a:xfrm>
            <a:off x="1588416" y="2057398"/>
            <a:ext cx="5967167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TextBox 47">
            <a:extLst>
              <a:ext uri="{FF2B5EF4-FFF2-40B4-BE49-F238E27FC236}">
                <a16:creationId xmlns:a16="http://schemas.microsoft.com/office/drawing/2014/main" id="{256469DE-647B-914D-89FC-0964EC34AEE4}"/>
              </a:ext>
            </a:extLst>
          </p:cNvPr>
          <p:cNvSpPr txBox="1"/>
          <p:nvPr/>
        </p:nvSpPr>
        <p:spPr>
          <a:xfrm>
            <a:off x="1072753" y="2531220"/>
            <a:ext cx="3898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CN" sz="2400" b="0" dirty="0">
                <a:latin typeface="+mn-lt"/>
                <a:ea typeface="Helvetica Neue Medium" panose="02000503000000020004" pitchFamily="2" charset="0"/>
                <a:cs typeface="Helvetica Neue Medium" panose="02000503000000020004" pitchFamily="2" charset="0"/>
              </a:rPr>
              <a:t>A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9FB5D070-5ACC-2F4F-8BDC-229F86635E54}"/>
              </a:ext>
            </a:extLst>
          </p:cNvPr>
          <p:cNvSpPr txBox="1"/>
          <p:nvPr/>
        </p:nvSpPr>
        <p:spPr>
          <a:xfrm>
            <a:off x="1072753" y="3180884"/>
            <a:ext cx="3898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CN" sz="2400" b="0" dirty="0">
                <a:latin typeface="+mn-lt"/>
                <a:ea typeface="Helvetica Neue Medium" panose="02000503000000020004" pitchFamily="2" charset="0"/>
                <a:cs typeface="Helvetica Neue Medium" panose="02000503000000020004" pitchFamily="2" charset="0"/>
              </a:rPr>
              <a:t>B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96E645A5-F2B2-8E4C-8AAA-428788852193}"/>
              </a:ext>
            </a:extLst>
          </p:cNvPr>
          <p:cNvSpPr txBox="1"/>
          <p:nvPr/>
        </p:nvSpPr>
        <p:spPr>
          <a:xfrm>
            <a:off x="1055119" y="3901465"/>
            <a:ext cx="4074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CN" sz="2400" b="0" dirty="0">
                <a:latin typeface="+mn-lt"/>
                <a:ea typeface="Helvetica Neue Medium" panose="02000503000000020004" pitchFamily="2" charset="0"/>
                <a:cs typeface="Helvetica Neue Medium" panose="02000503000000020004" pitchFamily="2" charset="0"/>
              </a:rPr>
              <a:t>C</a:t>
            </a:r>
          </a:p>
        </p:txBody>
      </p:sp>
      <p:cxnSp>
        <p:nvCxnSpPr>
          <p:cNvPr id="52" name="Straight Arrow Connector 51">
            <a:extLst>
              <a:ext uri="{FF2B5EF4-FFF2-40B4-BE49-F238E27FC236}">
                <a16:creationId xmlns:a16="http://schemas.microsoft.com/office/drawing/2014/main" id="{5131B551-700C-3A48-8ECC-411AD10A60FD}"/>
              </a:ext>
            </a:extLst>
          </p:cNvPr>
          <p:cNvCxnSpPr>
            <a:cxnSpLocks/>
          </p:cNvCxnSpPr>
          <p:nvPr/>
        </p:nvCxnSpPr>
        <p:spPr>
          <a:xfrm>
            <a:off x="2045616" y="2057397"/>
            <a:ext cx="358219" cy="704655"/>
          </a:xfrm>
          <a:prstGeom prst="straightConnector1">
            <a:avLst/>
          </a:prstGeom>
          <a:ln w="19050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TextBox 53">
            <a:extLst>
              <a:ext uri="{FF2B5EF4-FFF2-40B4-BE49-F238E27FC236}">
                <a16:creationId xmlns:a16="http://schemas.microsoft.com/office/drawing/2014/main" id="{62249BD3-E29D-5944-A121-EAE48CCED8F6}"/>
              </a:ext>
            </a:extLst>
          </p:cNvPr>
          <p:cNvSpPr txBox="1"/>
          <p:nvPr/>
        </p:nvSpPr>
        <p:spPr>
          <a:xfrm>
            <a:off x="1859507" y="1579808"/>
            <a:ext cx="37221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CN" sz="24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T</a:t>
            </a: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DF2B60E2-F578-1D40-ABC5-446B296B36CA}"/>
              </a:ext>
            </a:extLst>
          </p:cNvPr>
          <p:cNvSpPr txBox="1"/>
          <p:nvPr/>
        </p:nvSpPr>
        <p:spPr>
          <a:xfrm>
            <a:off x="2431909" y="2787841"/>
            <a:ext cx="72648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CN" sz="20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R(A)</a:t>
            </a:r>
          </a:p>
        </p:txBody>
      </p:sp>
      <p:pic>
        <p:nvPicPr>
          <p:cNvPr id="56" name="Picture 55" descr="A picture containing drawing&#10;&#10;Description automatically generated">
            <a:extLst>
              <a:ext uri="{FF2B5EF4-FFF2-40B4-BE49-F238E27FC236}">
                <a16:creationId xmlns:a16="http://schemas.microsoft.com/office/drawing/2014/main" id="{E87A11A9-78E2-AD4E-963F-AC0436F75C14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schemeClr val="accent3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2257106" y="2813180"/>
            <a:ext cx="208466" cy="297145"/>
          </a:xfrm>
          <a:prstGeom prst="rect">
            <a:avLst/>
          </a:prstGeom>
        </p:spPr>
      </p:pic>
      <p:cxnSp>
        <p:nvCxnSpPr>
          <p:cNvPr id="57" name="Straight Arrow Connector 56">
            <a:extLst>
              <a:ext uri="{FF2B5EF4-FFF2-40B4-BE49-F238E27FC236}">
                <a16:creationId xmlns:a16="http://schemas.microsoft.com/office/drawing/2014/main" id="{46DECEC3-249D-A545-B7EC-AED9C3CE8B95}"/>
              </a:ext>
            </a:extLst>
          </p:cNvPr>
          <p:cNvCxnSpPr>
            <a:cxnSpLocks/>
          </p:cNvCxnSpPr>
          <p:nvPr/>
        </p:nvCxnSpPr>
        <p:spPr>
          <a:xfrm flipV="1">
            <a:off x="2410087" y="2057396"/>
            <a:ext cx="385062" cy="700149"/>
          </a:xfrm>
          <a:prstGeom prst="straightConnector1">
            <a:avLst/>
          </a:prstGeom>
          <a:ln w="19050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Arrow Connector 61">
            <a:extLst>
              <a:ext uri="{FF2B5EF4-FFF2-40B4-BE49-F238E27FC236}">
                <a16:creationId xmlns:a16="http://schemas.microsoft.com/office/drawing/2014/main" id="{4AA817F9-011E-E646-BE64-C51752387970}"/>
              </a:ext>
            </a:extLst>
          </p:cNvPr>
          <p:cNvCxnSpPr>
            <a:cxnSpLocks/>
          </p:cNvCxnSpPr>
          <p:nvPr/>
        </p:nvCxnSpPr>
        <p:spPr>
          <a:xfrm>
            <a:off x="1588416" y="1931907"/>
            <a:ext cx="0" cy="219132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Arrow Connector 65">
            <a:extLst>
              <a:ext uri="{FF2B5EF4-FFF2-40B4-BE49-F238E27FC236}">
                <a16:creationId xmlns:a16="http://schemas.microsoft.com/office/drawing/2014/main" id="{552AC7A3-513E-B14F-A5BB-1652285507A4}"/>
              </a:ext>
            </a:extLst>
          </p:cNvPr>
          <p:cNvCxnSpPr>
            <a:cxnSpLocks/>
          </p:cNvCxnSpPr>
          <p:nvPr/>
        </p:nvCxnSpPr>
        <p:spPr>
          <a:xfrm>
            <a:off x="1594700" y="2647979"/>
            <a:ext cx="0" cy="219132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Arrow Connector 66">
            <a:extLst>
              <a:ext uri="{FF2B5EF4-FFF2-40B4-BE49-F238E27FC236}">
                <a16:creationId xmlns:a16="http://schemas.microsoft.com/office/drawing/2014/main" id="{A67F749F-5635-B34A-A1E1-EDB737446A74}"/>
              </a:ext>
            </a:extLst>
          </p:cNvPr>
          <p:cNvCxnSpPr>
            <a:cxnSpLocks/>
          </p:cNvCxnSpPr>
          <p:nvPr/>
        </p:nvCxnSpPr>
        <p:spPr>
          <a:xfrm>
            <a:off x="1600984" y="3302150"/>
            <a:ext cx="0" cy="219132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Arrow Connector 67">
            <a:extLst>
              <a:ext uri="{FF2B5EF4-FFF2-40B4-BE49-F238E27FC236}">
                <a16:creationId xmlns:a16="http://schemas.microsoft.com/office/drawing/2014/main" id="{FF430EB3-051E-8A4F-B246-4EE43F22D0EA}"/>
              </a:ext>
            </a:extLst>
          </p:cNvPr>
          <p:cNvCxnSpPr>
            <a:cxnSpLocks/>
          </p:cNvCxnSpPr>
          <p:nvPr/>
        </p:nvCxnSpPr>
        <p:spPr>
          <a:xfrm>
            <a:off x="1597843" y="4039012"/>
            <a:ext cx="0" cy="219132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2" name="TextBox 71">
            <a:extLst>
              <a:ext uri="{FF2B5EF4-FFF2-40B4-BE49-F238E27FC236}">
                <a16:creationId xmlns:a16="http://schemas.microsoft.com/office/drawing/2014/main" id="{591670B1-9013-C947-AC2A-A4125322BA97}"/>
              </a:ext>
            </a:extLst>
          </p:cNvPr>
          <p:cNvSpPr txBox="1"/>
          <p:nvPr/>
        </p:nvSpPr>
        <p:spPr>
          <a:xfrm>
            <a:off x="2501213" y="1640704"/>
            <a:ext cx="66236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CN" sz="20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A=a</a:t>
            </a:r>
          </a:p>
        </p:txBody>
      </p:sp>
      <p:cxnSp>
        <p:nvCxnSpPr>
          <p:cNvPr id="77" name="Straight Arrow Connector 76">
            <a:extLst>
              <a:ext uri="{FF2B5EF4-FFF2-40B4-BE49-F238E27FC236}">
                <a16:creationId xmlns:a16="http://schemas.microsoft.com/office/drawing/2014/main" id="{29884D81-6F3E-E84F-BC22-D8913D31C680}"/>
              </a:ext>
            </a:extLst>
          </p:cNvPr>
          <p:cNvCxnSpPr>
            <a:cxnSpLocks/>
          </p:cNvCxnSpPr>
          <p:nvPr/>
        </p:nvCxnSpPr>
        <p:spPr>
          <a:xfrm>
            <a:off x="3181498" y="1348033"/>
            <a:ext cx="0" cy="2966122"/>
          </a:xfrm>
          <a:prstGeom prst="straightConnector1">
            <a:avLst/>
          </a:prstGeom>
          <a:ln w="19050">
            <a:solidFill>
              <a:schemeClr val="tx1"/>
            </a:solidFill>
            <a:prstDash val="dash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" name="TextBox 77">
            <a:extLst>
              <a:ext uri="{FF2B5EF4-FFF2-40B4-BE49-F238E27FC236}">
                <a16:creationId xmlns:a16="http://schemas.microsoft.com/office/drawing/2014/main" id="{DEC2C96B-C171-CD40-87DC-FAAAE394EBC0}"/>
              </a:ext>
            </a:extLst>
          </p:cNvPr>
          <p:cNvSpPr txBox="1"/>
          <p:nvPr/>
        </p:nvSpPr>
        <p:spPr>
          <a:xfrm>
            <a:off x="1836733" y="1268430"/>
            <a:ext cx="111120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Execute</a:t>
            </a:r>
            <a:endParaRPr lang="en-CN" b="0" dirty="0">
              <a:latin typeface="+mn-lt"/>
            </a:endParaRPr>
          </a:p>
        </p:txBody>
      </p:sp>
      <p:sp>
        <p:nvSpPr>
          <p:cNvPr id="81" name="TextBox 80">
            <a:extLst>
              <a:ext uri="{FF2B5EF4-FFF2-40B4-BE49-F238E27FC236}">
                <a16:creationId xmlns:a16="http://schemas.microsoft.com/office/drawing/2014/main" id="{4D56A125-26C8-D748-9668-6FC7064BBE31}"/>
              </a:ext>
            </a:extLst>
          </p:cNvPr>
          <p:cNvSpPr txBox="1"/>
          <p:nvPr/>
        </p:nvSpPr>
        <p:spPr>
          <a:xfrm>
            <a:off x="489260" y="1788857"/>
            <a:ext cx="97334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CN" sz="2400" b="0" dirty="0">
                <a:latin typeface="+mn-lt"/>
                <a:ea typeface="Helvetica Neue Medium" panose="02000503000000020004" pitchFamily="2" charset="0"/>
                <a:cs typeface="Helvetica Neue Medium" panose="02000503000000020004" pitchFamily="2" charset="0"/>
              </a:rPr>
              <a:t>Client</a:t>
            </a:r>
          </a:p>
        </p:txBody>
      </p:sp>
      <p:sp>
        <p:nvSpPr>
          <p:cNvPr id="27" name="Content Placeholder 1">
            <a:extLst>
              <a:ext uri="{FF2B5EF4-FFF2-40B4-BE49-F238E27FC236}">
                <a16:creationId xmlns:a16="http://schemas.microsoft.com/office/drawing/2014/main" id="{5BBB4A3A-E1F5-FA48-B975-72F9E3C6EC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4973" y="4885439"/>
            <a:ext cx="8694051" cy="1570439"/>
          </a:xfrm>
        </p:spPr>
        <p:txBody>
          <a:bodyPr>
            <a:normAutofit fontScale="85000" lnSpcReduction="10000"/>
          </a:bodyPr>
          <a:lstStyle/>
          <a:p>
            <a:pPr marL="0" indent="0">
              <a:spcBef>
                <a:spcPts val="1000"/>
              </a:spcBef>
              <a:spcAft>
                <a:spcPts val="0"/>
              </a:spcAft>
              <a:buNone/>
            </a:pPr>
            <a:r>
              <a:rPr lang="en-US" sz="2400" dirty="0" err="1">
                <a:ea typeface="Helvetica Neue" panose="02000503000000020004" pitchFamily="2" charset="0"/>
                <a:cs typeface="Helvetica Neue" panose="02000503000000020004" pitchFamily="2" charset="0"/>
              </a:rPr>
              <a:t>Txn</a:t>
            </a:r>
            <a:r>
              <a:rPr lang="en-US" sz="2400" dirty="0">
                <a:ea typeface="Helvetica Neue" panose="02000503000000020004" pitchFamily="2" charset="0"/>
                <a:cs typeface="Helvetica Neue" panose="02000503000000020004" pitchFamily="2" charset="0"/>
              </a:rPr>
              <a:t> T = {R(A=?), W(A=?+1), W(B=?+1), W(C=?+1)}</a:t>
            </a:r>
          </a:p>
          <a:p>
            <a:pPr marL="0" indent="0">
              <a:spcBef>
                <a:spcPts val="1000"/>
              </a:spcBef>
              <a:spcAft>
                <a:spcPts val="0"/>
              </a:spcAft>
              <a:buNone/>
            </a:pPr>
            <a:r>
              <a:rPr lang="en-US" sz="2400" b="1" dirty="0">
                <a:ea typeface="Helvetica Neue" panose="02000503000000020004" pitchFamily="2" charset="0"/>
                <a:cs typeface="Helvetica Neue" panose="02000503000000020004" pitchFamily="2" charset="0"/>
              </a:rPr>
              <a:t>Execute: </a:t>
            </a:r>
          </a:p>
          <a:p>
            <a:pPr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</a:pPr>
            <a:r>
              <a:rPr lang="en-US" sz="2400" dirty="0">
                <a:ea typeface="Helvetica Neue" panose="02000503000000020004" pitchFamily="2" charset="0"/>
                <a:cs typeface="Helvetica Neue" panose="02000503000000020004" pitchFamily="2" charset="0"/>
              </a:rPr>
              <a:t>Does reads: grab read locks and return the most recent data, e.g., R(A=a)</a:t>
            </a:r>
          </a:p>
          <a:p>
            <a:pPr>
              <a:spcBef>
                <a:spcPts val="1000"/>
              </a:spcBef>
              <a:spcAft>
                <a:spcPts val="0"/>
              </a:spcAft>
            </a:pPr>
            <a:r>
              <a:rPr lang="en-US" sz="2400" dirty="0">
                <a:ea typeface="Helvetica Neue" panose="02000503000000020004" pitchFamily="2" charset="0"/>
                <a:cs typeface="Helvetica Neue" panose="02000503000000020004" pitchFamily="2" charset="0"/>
              </a:rPr>
              <a:t>Client computes and buffers writes locally, e.g., A = a+1, B = a+1, C = a+1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E5A35F-C446-C444-9395-7018C4318C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04933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1" presetClass="entr" presetSubtype="0" fill="hold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" presetClass="entr" presetSubtype="0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3500"/>
                            </p:stCondLst>
                            <p:childTnLst>
                              <p:par>
                                <p:cTn id="24" presetID="22" presetClass="entr" presetSubtype="4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000"/>
                            </p:stCondLst>
                            <p:childTnLst>
                              <p:par>
                                <p:cTn id="2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" grpId="0"/>
      <p:bldP spid="55" grpId="0"/>
      <p:bldP spid="7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:a16="http://schemas.microsoft.com/office/drawing/2014/main" id="{F0A884C4-6C43-F24A-8B9A-139E9A1244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Read-Write Transactions (2PL)</a:t>
            </a:r>
          </a:p>
        </p:txBody>
      </p:sp>
      <p:cxnSp>
        <p:nvCxnSpPr>
          <p:cNvPr id="41" name="Straight Arrow Connector 40">
            <a:extLst>
              <a:ext uri="{FF2B5EF4-FFF2-40B4-BE49-F238E27FC236}">
                <a16:creationId xmlns:a16="http://schemas.microsoft.com/office/drawing/2014/main" id="{3A1A8CE0-F4CA-8141-9CC6-D75D39749134}"/>
              </a:ext>
            </a:extLst>
          </p:cNvPr>
          <p:cNvCxnSpPr>
            <a:cxnSpLocks/>
          </p:cNvCxnSpPr>
          <p:nvPr/>
        </p:nvCxnSpPr>
        <p:spPr>
          <a:xfrm>
            <a:off x="1588416" y="2762053"/>
            <a:ext cx="5967167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>
            <a:extLst>
              <a:ext uri="{FF2B5EF4-FFF2-40B4-BE49-F238E27FC236}">
                <a16:creationId xmlns:a16="http://schemas.microsoft.com/office/drawing/2014/main" id="{8CD5D1C3-E770-8F4F-B233-93B5B105BED0}"/>
              </a:ext>
            </a:extLst>
          </p:cNvPr>
          <p:cNvCxnSpPr>
            <a:cxnSpLocks/>
          </p:cNvCxnSpPr>
          <p:nvPr/>
        </p:nvCxnSpPr>
        <p:spPr>
          <a:xfrm>
            <a:off x="1588416" y="3411717"/>
            <a:ext cx="5967167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>
            <a:extLst>
              <a:ext uri="{FF2B5EF4-FFF2-40B4-BE49-F238E27FC236}">
                <a16:creationId xmlns:a16="http://schemas.microsoft.com/office/drawing/2014/main" id="{4414A07B-FCD9-234F-B1C3-4BEB22390B79}"/>
              </a:ext>
            </a:extLst>
          </p:cNvPr>
          <p:cNvCxnSpPr>
            <a:cxnSpLocks/>
          </p:cNvCxnSpPr>
          <p:nvPr/>
        </p:nvCxnSpPr>
        <p:spPr>
          <a:xfrm>
            <a:off x="1588416" y="4148578"/>
            <a:ext cx="5967167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Arrow Connector 45">
            <a:extLst>
              <a:ext uri="{FF2B5EF4-FFF2-40B4-BE49-F238E27FC236}">
                <a16:creationId xmlns:a16="http://schemas.microsoft.com/office/drawing/2014/main" id="{9652B62E-AB99-7342-99EA-075DAAF164A6}"/>
              </a:ext>
            </a:extLst>
          </p:cNvPr>
          <p:cNvCxnSpPr>
            <a:cxnSpLocks/>
          </p:cNvCxnSpPr>
          <p:nvPr/>
        </p:nvCxnSpPr>
        <p:spPr>
          <a:xfrm>
            <a:off x="1588416" y="2057398"/>
            <a:ext cx="5967167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TextBox 47">
            <a:extLst>
              <a:ext uri="{FF2B5EF4-FFF2-40B4-BE49-F238E27FC236}">
                <a16:creationId xmlns:a16="http://schemas.microsoft.com/office/drawing/2014/main" id="{256469DE-647B-914D-89FC-0964EC34AEE4}"/>
              </a:ext>
            </a:extLst>
          </p:cNvPr>
          <p:cNvSpPr txBox="1"/>
          <p:nvPr/>
        </p:nvSpPr>
        <p:spPr>
          <a:xfrm>
            <a:off x="1072753" y="2531220"/>
            <a:ext cx="3898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CN" sz="2400" b="0" dirty="0">
                <a:latin typeface="+mn-lt"/>
                <a:ea typeface="Helvetica Neue Medium" panose="02000503000000020004" pitchFamily="2" charset="0"/>
                <a:cs typeface="Helvetica Neue Medium" panose="02000503000000020004" pitchFamily="2" charset="0"/>
              </a:rPr>
              <a:t>A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9FB5D070-5ACC-2F4F-8BDC-229F86635E54}"/>
              </a:ext>
            </a:extLst>
          </p:cNvPr>
          <p:cNvSpPr txBox="1"/>
          <p:nvPr/>
        </p:nvSpPr>
        <p:spPr>
          <a:xfrm>
            <a:off x="1072753" y="3180884"/>
            <a:ext cx="3898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CN" sz="2400" b="0" dirty="0">
                <a:latin typeface="+mn-lt"/>
                <a:ea typeface="Helvetica Neue Medium" panose="02000503000000020004" pitchFamily="2" charset="0"/>
                <a:cs typeface="Helvetica Neue Medium" panose="02000503000000020004" pitchFamily="2" charset="0"/>
              </a:rPr>
              <a:t>B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96E645A5-F2B2-8E4C-8AAA-428788852193}"/>
              </a:ext>
            </a:extLst>
          </p:cNvPr>
          <p:cNvSpPr txBox="1"/>
          <p:nvPr/>
        </p:nvSpPr>
        <p:spPr>
          <a:xfrm>
            <a:off x="1055119" y="3901465"/>
            <a:ext cx="4074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CN" sz="2400" b="0" dirty="0">
                <a:latin typeface="+mn-lt"/>
                <a:ea typeface="Helvetica Neue Medium" panose="02000503000000020004" pitchFamily="2" charset="0"/>
                <a:cs typeface="Helvetica Neue Medium" panose="02000503000000020004" pitchFamily="2" charset="0"/>
              </a:rPr>
              <a:t>C</a:t>
            </a:r>
          </a:p>
        </p:txBody>
      </p:sp>
      <p:cxnSp>
        <p:nvCxnSpPr>
          <p:cNvPr id="52" name="Straight Arrow Connector 51">
            <a:extLst>
              <a:ext uri="{FF2B5EF4-FFF2-40B4-BE49-F238E27FC236}">
                <a16:creationId xmlns:a16="http://schemas.microsoft.com/office/drawing/2014/main" id="{5131B551-700C-3A48-8ECC-411AD10A60FD}"/>
              </a:ext>
            </a:extLst>
          </p:cNvPr>
          <p:cNvCxnSpPr>
            <a:cxnSpLocks/>
          </p:cNvCxnSpPr>
          <p:nvPr/>
        </p:nvCxnSpPr>
        <p:spPr>
          <a:xfrm>
            <a:off x="2045616" y="2057397"/>
            <a:ext cx="358219" cy="704655"/>
          </a:xfrm>
          <a:prstGeom prst="straightConnector1">
            <a:avLst/>
          </a:prstGeom>
          <a:ln w="19050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TextBox 53">
            <a:extLst>
              <a:ext uri="{FF2B5EF4-FFF2-40B4-BE49-F238E27FC236}">
                <a16:creationId xmlns:a16="http://schemas.microsoft.com/office/drawing/2014/main" id="{62249BD3-E29D-5944-A121-EAE48CCED8F6}"/>
              </a:ext>
            </a:extLst>
          </p:cNvPr>
          <p:cNvSpPr txBox="1"/>
          <p:nvPr/>
        </p:nvSpPr>
        <p:spPr>
          <a:xfrm>
            <a:off x="1859507" y="1579808"/>
            <a:ext cx="37221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CN" sz="24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T</a:t>
            </a: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DF2B60E2-F578-1D40-ABC5-446B296B36CA}"/>
              </a:ext>
            </a:extLst>
          </p:cNvPr>
          <p:cNvSpPr txBox="1"/>
          <p:nvPr/>
        </p:nvSpPr>
        <p:spPr>
          <a:xfrm>
            <a:off x="2431909" y="2787841"/>
            <a:ext cx="72648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CN" sz="20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R(A)</a:t>
            </a:r>
          </a:p>
        </p:txBody>
      </p:sp>
      <p:pic>
        <p:nvPicPr>
          <p:cNvPr id="56" name="Picture 55" descr="A picture containing drawing&#10;&#10;Description automatically generated">
            <a:extLst>
              <a:ext uri="{FF2B5EF4-FFF2-40B4-BE49-F238E27FC236}">
                <a16:creationId xmlns:a16="http://schemas.microsoft.com/office/drawing/2014/main" id="{E87A11A9-78E2-AD4E-963F-AC0436F75C14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schemeClr val="accent3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2257106" y="2813180"/>
            <a:ext cx="208466" cy="297145"/>
          </a:xfrm>
          <a:prstGeom prst="rect">
            <a:avLst/>
          </a:prstGeom>
        </p:spPr>
      </p:pic>
      <p:cxnSp>
        <p:nvCxnSpPr>
          <p:cNvPr id="57" name="Straight Arrow Connector 56">
            <a:extLst>
              <a:ext uri="{FF2B5EF4-FFF2-40B4-BE49-F238E27FC236}">
                <a16:creationId xmlns:a16="http://schemas.microsoft.com/office/drawing/2014/main" id="{46DECEC3-249D-A545-B7EC-AED9C3CE8B95}"/>
              </a:ext>
            </a:extLst>
          </p:cNvPr>
          <p:cNvCxnSpPr>
            <a:cxnSpLocks/>
          </p:cNvCxnSpPr>
          <p:nvPr/>
        </p:nvCxnSpPr>
        <p:spPr>
          <a:xfrm flipV="1">
            <a:off x="2410087" y="2057396"/>
            <a:ext cx="385062" cy="700149"/>
          </a:xfrm>
          <a:prstGeom prst="straightConnector1">
            <a:avLst/>
          </a:prstGeom>
          <a:ln w="19050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Arrow Connector 61">
            <a:extLst>
              <a:ext uri="{FF2B5EF4-FFF2-40B4-BE49-F238E27FC236}">
                <a16:creationId xmlns:a16="http://schemas.microsoft.com/office/drawing/2014/main" id="{4AA817F9-011E-E646-BE64-C51752387970}"/>
              </a:ext>
            </a:extLst>
          </p:cNvPr>
          <p:cNvCxnSpPr>
            <a:cxnSpLocks/>
          </p:cNvCxnSpPr>
          <p:nvPr/>
        </p:nvCxnSpPr>
        <p:spPr>
          <a:xfrm>
            <a:off x="1588416" y="1931907"/>
            <a:ext cx="0" cy="219132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Arrow Connector 65">
            <a:extLst>
              <a:ext uri="{FF2B5EF4-FFF2-40B4-BE49-F238E27FC236}">
                <a16:creationId xmlns:a16="http://schemas.microsoft.com/office/drawing/2014/main" id="{552AC7A3-513E-B14F-A5BB-1652285507A4}"/>
              </a:ext>
            </a:extLst>
          </p:cNvPr>
          <p:cNvCxnSpPr>
            <a:cxnSpLocks/>
          </p:cNvCxnSpPr>
          <p:nvPr/>
        </p:nvCxnSpPr>
        <p:spPr>
          <a:xfrm>
            <a:off x="1594700" y="2647979"/>
            <a:ext cx="0" cy="219132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Arrow Connector 66">
            <a:extLst>
              <a:ext uri="{FF2B5EF4-FFF2-40B4-BE49-F238E27FC236}">
                <a16:creationId xmlns:a16="http://schemas.microsoft.com/office/drawing/2014/main" id="{A67F749F-5635-B34A-A1E1-EDB737446A74}"/>
              </a:ext>
            </a:extLst>
          </p:cNvPr>
          <p:cNvCxnSpPr>
            <a:cxnSpLocks/>
          </p:cNvCxnSpPr>
          <p:nvPr/>
        </p:nvCxnSpPr>
        <p:spPr>
          <a:xfrm>
            <a:off x="1600984" y="3302150"/>
            <a:ext cx="0" cy="219132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Arrow Connector 67">
            <a:extLst>
              <a:ext uri="{FF2B5EF4-FFF2-40B4-BE49-F238E27FC236}">
                <a16:creationId xmlns:a16="http://schemas.microsoft.com/office/drawing/2014/main" id="{FF430EB3-051E-8A4F-B246-4EE43F22D0EA}"/>
              </a:ext>
            </a:extLst>
          </p:cNvPr>
          <p:cNvCxnSpPr>
            <a:cxnSpLocks/>
          </p:cNvCxnSpPr>
          <p:nvPr/>
        </p:nvCxnSpPr>
        <p:spPr>
          <a:xfrm>
            <a:off x="1597843" y="4039012"/>
            <a:ext cx="0" cy="219132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2" name="TextBox 71">
            <a:extLst>
              <a:ext uri="{FF2B5EF4-FFF2-40B4-BE49-F238E27FC236}">
                <a16:creationId xmlns:a16="http://schemas.microsoft.com/office/drawing/2014/main" id="{591670B1-9013-C947-AC2A-A4125322BA97}"/>
              </a:ext>
            </a:extLst>
          </p:cNvPr>
          <p:cNvSpPr txBox="1"/>
          <p:nvPr/>
        </p:nvSpPr>
        <p:spPr>
          <a:xfrm>
            <a:off x="2501213" y="1640704"/>
            <a:ext cx="66236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CN" sz="20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A=a</a:t>
            </a:r>
          </a:p>
        </p:txBody>
      </p: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AFD9071F-9292-1E4C-A494-B7B9299DAEAA}"/>
              </a:ext>
            </a:extLst>
          </p:cNvPr>
          <p:cNvCxnSpPr>
            <a:cxnSpLocks/>
          </p:cNvCxnSpPr>
          <p:nvPr/>
        </p:nvCxnSpPr>
        <p:spPr>
          <a:xfrm>
            <a:off x="3342022" y="2073324"/>
            <a:ext cx="323998" cy="2109781"/>
          </a:xfrm>
          <a:prstGeom prst="straightConnector1">
            <a:avLst/>
          </a:prstGeom>
          <a:ln w="19050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B37C45F4-1859-0B42-BDBC-C697A4940CA4}"/>
              </a:ext>
            </a:extLst>
          </p:cNvPr>
          <p:cNvCxnSpPr>
            <a:cxnSpLocks/>
          </p:cNvCxnSpPr>
          <p:nvPr/>
        </p:nvCxnSpPr>
        <p:spPr>
          <a:xfrm>
            <a:off x="3354590" y="2055569"/>
            <a:ext cx="516757" cy="1373431"/>
          </a:xfrm>
          <a:prstGeom prst="straightConnector1">
            <a:avLst/>
          </a:prstGeom>
          <a:ln w="19050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>
            <a:extLst>
              <a:ext uri="{FF2B5EF4-FFF2-40B4-BE49-F238E27FC236}">
                <a16:creationId xmlns:a16="http://schemas.microsoft.com/office/drawing/2014/main" id="{AFDBDCD5-38D9-A646-B416-33100C992B1D}"/>
              </a:ext>
            </a:extLst>
          </p:cNvPr>
          <p:cNvCxnSpPr>
            <a:cxnSpLocks/>
          </p:cNvCxnSpPr>
          <p:nvPr/>
        </p:nvCxnSpPr>
        <p:spPr>
          <a:xfrm>
            <a:off x="3342022" y="2051513"/>
            <a:ext cx="653576" cy="706032"/>
          </a:xfrm>
          <a:prstGeom prst="straightConnector1">
            <a:avLst/>
          </a:prstGeom>
          <a:ln w="19050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Box 36">
            <a:extLst>
              <a:ext uri="{FF2B5EF4-FFF2-40B4-BE49-F238E27FC236}">
                <a16:creationId xmlns:a16="http://schemas.microsoft.com/office/drawing/2014/main" id="{76413EC1-9F14-D844-B33D-33CB3DB83185}"/>
              </a:ext>
            </a:extLst>
          </p:cNvPr>
          <p:cNvSpPr txBox="1"/>
          <p:nvPr/>
        </p:nvSpPr>
        <p:spPr>
          <a:xfrm>
            <a:off x="-92446" y="2576258"/>
            <a:ext cx="127631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CN" b="0" dirty="0">
                <a:solidFill>
                  <a:srgbClr val="0070C0"/>
                </a:solidFill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Coord. </a:t>
            </a:r>
            <a:r>
              <a:rPr lang="en-CN" b="0" dirty="0">
                <a:solidFill>
                  <a:srgbClr val="0070C0"/>
                </a:solidFill>
                <a:latin typeface="+mn-lt"/>
                <a:ea typeface="Helvetica Neue" panose="02000503000000020004" pitchFamily="2" charset="0"/>
                <a:cs typeface="Helvetica Neue" panose="02000503000000020004" pitchFamily="2" charset="0"/>
                <a:sym typeface="Wingdings" pitchFamily="2" charset="2"/>
              </a:rPr>
              <a:t></a:t>
            </a:r>
            <a:endParaRPr lang="en-CN" b="0" dirty="0">
              <a:solidFill>
                <a:srgbClr val="0070C0"/>
              </a:solidFill>
              <a:latin typeface="+mn-lt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pic>
        <p:nvPicPr>
          <p:cNvPr id="38" name="Picture 37" descr="A picture containing drawing&#10;&#10;Description automatically generated">
            <a:extLst>
              <a:ext uri="{FF2B5EF4-FFF2-40B4-BE49-F238E27FC236}">
                <a16:creationId xmlns:a16="http://schemas.microsoft.com/office/drawing/2014/main" id="{244E3218-485B-F74D-9319-BF9CDBA5A298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schemeClr val="accent5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3835972" y="2813180"/>
            <a:ext cx="208466" cy="297145"/>
          </a:xfrm>
          <a:prstGeom prst="rect">
            <a:avLst/>
          </a:prstGeom>
        </p:spPr>
      </p:pic>
      <p:pic>
        <p:nvPicPr>
          <p:cNvPr id="39" name="Picture 38" descr="A picture containing drawing&#10;&#10;Description automatically generated">
            <a:extLst>
              <a:ext uri="{FF2B5EF4-FFF2-40B4-BE49-F238E27FC236}">
                <a16:creationId xmlns:a16="http://schemas.microsoft.com/office/drawing/2014/main" id="{4F3AF907-5CFF-A247-97A9-C248AC2D4B85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schemeClr val="accent5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3731739" y="3475247"/>
            <a:ext cx="208466" cy="297145"/>
          </a:xfrm>
          <a:prstGeom prst="rect">
            <a:avLst/>
          </a:prstGeom>
        </p:spPr>
      </p:pic>
      <p:pic>
        <p:nvPicPr>
          <p:cNvPr id="40" name="Picture 39" descr="A picture containing drawing&#10;&#10;Description automatically generated">
            <a:extLst>
              <a:ext uri="{FF2B5EF4-FFF2-40B4-BE49-F238E27FC236}">
                <a16:creationId xmlns:a16="http://schemas.microsoft.com/office/drawing/2014/main" id="{98F63353-4576-2D45-A084-C2802DBF4DA9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schemeClr val="accent5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3544045" y="4231839"/>
            <a:ext cx="208466" cy="297145"/>
          </a:xfrm>
          <a:prstGeom prst="rect">
            <a:avLst/>
          </a:prstGeom>
        </p:spPr>
      </p:pic>
      <p:cxnSp>
        <p:nvCxnSpPr>
          <p:cNvPr id="53" name="Straight Arrow Connector 52">
            <a:extLst>
              <a:ext uri="{FF2B5EF4-FFF2-40B4-BE49-F238E27FC236}">
                <a16:creationId xmlns:a16="http://schemas.microsoft.com/office/drawing/2014/main" id="{88B06350-BA0A-824A-B18E-B3F4998A952D}"/>
              </a:ext>
            </a:extLst>
          </p:cNvPr>
          <p:cNvCxnSpPr>
            <a:cxnSpLocks/>
          </p:cNvCxnSpPr>
          <p:nvPr/>
        </p:nvCxnSpPr>
        <p:spPr>
          <a:xfrm flipV="1">
            <a:off x="5272655" y="2766562"/>
            <a:ext cx="313025" cy="643309"/>
          </a:xfrm>
          <a:prstGeom prst="straightConnector1">
            <a:avLst/>
          </a:prstGeom>
          <a:ln w="19050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Arrow Connector 57">
            <a:extLst>
              <a:ext uri="{FF2B5EF4-FFF2-40B4-BE49-F238E27FC236}">
                <a16:creationId xmlns:a16="http://schemas.microsoft.com/office/drawing/2014/main" id="{E79D310A-6372-6941-95FA-368F1F23728A}"/>
              </a:ext>
            </a:extLst>
          </p:cNvPr>
          <p:cNvCxnSpPr>
            <a:cxnSpLocks/>
          </p:cNvCxnSpPr>
          <p:nvPr/>
        </p:nvCxnSpPr>
        <p:spPr>
          <a:xfrm flipV="1">
            <a:off x="5412589" y="2751995"/>
            <a:ext cx="186933" cy="1377454"/>
          </a:xfrm>
          <a:prstGeom prst="straightConnector1">
            <a:avLst/>
          </a:prstGeom>
          <a:ln w="19050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TextBox 58">
            <a:extLst>
              <a:ext uri="{FF2B5EF4-FFF2-40B4-BE49-F238E27FC236}">
                <a16:creationId xmlns:a16="http://schemas.microsoft.com/office/drawing/2014/main" id="{972E6CF2-60C8-D14D-A72E-7BB2FF915E09}"/>
              </a:ext>
            </a:extLst>
          </p:cNvPr>
          <p:cNvSpPr txBox="1"/>
          <p:nvPr/>
        </p:nvSpPr>
        <p:spPr>
          <a:xfrm>
            <a:off x="-262079" y="3237233"/>
            <a:ext cx="143847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1" algn="r"/>
            <a:r>
              <a:rPr lang="en-CN" b="0" dirty="0">
                <a:solidFill>
                  <a:srgbClr val="0070C0"/>
                </a:solidFill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Par. </a:t>
            </a:r>
            <a:r>
              <a:rPr lang="en-CN" b="0" dirty="0">
                <a:solidFill>
                  <a:srgbClr val="0070C0"/>
                </a:solidFill>
                <a:latin typeface="+mn-lt"/>
                <a:ea typeface="Helvetica Neue" panose="02000503000000020004" pitchFamily="2" charset="0"/>
                <a:cs typeface="Helvetica Neue" panose="02000503000000020004" pitchFamily="2" charset="0"/>
                <a:sym typeface="Wingdings" pitchFamily="2" charset="2"/>
              </a:rPr>
              <a:t></a:t>
            </a:r>
            <a:endParaRPr lang="en-CN" b="0" dirty="0">
              <a:solidFill>
                <a:srgbClr val="0070C0"/>
              </a:solidFill>
              <a:latin typeface="+mn-lt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BE0AB3AD-783F-0E43-97A5-DD7503B8B5D9}"/>
              </a:ext>
            </a:extLst>
          </p:cNvPr>
          <p:cNvSpPr txBox="1"/>
          <p:nvPr/>
        </p:nvSpPr>
        <p:spPr>
          <a:xfrm>
            <a:off x="-261028" y="3944823"/>
            <a:ext cx="143847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1" algn="r"/>
            <a:r>
              <a:rPr lang="en-CN" b="0" dirty="0">
                <a:solidFill>
                  <a:srgbClr val="0070C0"/>
                </a:solidFill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Par. </a:t>
            </a:r>
            <a:r>
              <a:rPr lang="en-CN" b="0" dirty="0">
                <a:solidFill>
                  <a:srgbClr val="0070C0"/>
                </a:solidFill>
                <a:latin typeface="+mn-lt"/>
                <a:ea typeface="Helvetica Neue" panose="02000503000000020004" pitchFamily="2" charset="0"/>
                <a:cs typeface="Helvetica Neue" panose="02000503000000020004" pitchFamily="2" charset="0"/>
                <a:sym typeface="Wingdings" pitchFamily="2" charset="2"/>
              </a:rPr>
              <a:t></a:t>
            </a:r>
            <a:endParaRPr lang="en-CN" b="0" dirty="0">
              <a:solidFill>
                <a:srgbClr val="0070C0"/>
              </a:solidFill>
              <a:latin typeface="+mn-lt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1DE68939-275D-014B-A6BF-514D9B212F7D}"/>
              </a:ext>
            </a:extLst>
          </p:cNvPr>
          <p:cNvSpPr txBox="1"/>
          <p:nvPr/>
        </p:nvSpPr>
        <p:spPr>
          <a:xfrm>
            <a:off x="5357893" y="2377127"/>
            <a:ext cx="45557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CN" sz="20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ok</a:t>
            </a:r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27EB9C22-6D03-204C-A2B9-3306404808C7}"/>
              </a:ext>
            </a:extLst>
          </p:cNvPr>
          <p:cNvSpPr txBox="1"/>
          <p:nvPr/>
        </p:nvSpPr>
        <p:spPr>
          <a:xfrm>
            <a:off x="4022863" y="2819391"/>
            <a:ext cx="141096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CN" sz="16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Recv W(a+1)</a:t>
            </a:r>
          </a:p>
        </p:txBody>
      </p:sp>
      <p:sp>
        <p:nvSpPr>
          <p:cNvPr id="74" name="TextBox 73">
            <a:extLst>
              <a:ext uri="{FF2B5EF4-FFF2-40B4-BE49-F238E27FC236}">
                <a16:creationId xmlns:a16="http://schemas.microsoft.com/office/drawing/2014/main" id="{C09EDFF4-CBB4-CC40-9DA1-8BD49BC60BEC}"/>
              </a:ext>
            </a:extLst>
          </p:cNvPr>
          <p:cNvSpPr txBox="1"/>
          <p:nvPr/>
        </p:nvSpPr>
        <p:spPr>
          <a:xfrm>
            <a:off x="3896006" y="3508215"/>
            <a:ext cx="141096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CN" sz="16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Recv W(a+1)</a:t>
            </a:r>
          </a:p>
        </p:txBody>
      </p:sp>
      <p:sp>
        <p:nvSpPr>
          <p:cNvPr id="75" name="TextBox 74">
            <a:extLst>
              <a:ext uri="{FF2B5EF4-FFF2-40B4-BE49-F238E27FC236}">
                <a16:creationId xmlns:a16="http://schemas.microsoft.com/office/drawing/2014/main" id="{F37E01F9-FE2A-1249-B835-C1F151C47AAE}"/>
              </a:ext>
            </a:extLst>
          </p:cNvPr>
          <p:cNvSpPr txBox="1"/>
          <p:nvPr/>
        </p:nvSpPr>
        <p:spPr>
          <a:xfrm>
            <a:off x="3737423" y="4254200"/>
            <a:ext cx="141096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CN" sz="16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Recv W(a+1)</a:t>
            </a:r>
          </a:p>
        </p:txBody>
      </p:sp>
      <p:sp>
        <p:nvSpPr>
          <p:cNvPr id="77" name="TextBox 76">
            <a:extLst>
              <a:ext uri="{FF2B5EF4-FFF2-40B4-BE49-F238E27FC236}">
                <a16:creationId xmlns:a16="http://schemas.microsoft.com/office/drawing/2014/main" id="{5E643847-5DCB-7748-9627-115A52D0D486}"/>
              </a:ext>
            </a:extLst>
          </p:cNvPr>
          <p:cNvSpPr txBox="1"/>
          <p:nvPr/>
        </p:nvSpPr>
        <p:spPr>
          <a:xfrm>
            <a:off x="3994808" y="3218953"/>
            <a:ext cx="1168910" cy="307777"/>
          </a:xfrm>
          <a:prstGeom prst="rect">
            <a:avLst/>
          </a:prstGeom>
          <a:solidFill>
            <a:schemeClr val="bg1"/>
          </a:solidFill>
          <a:ln w="12700">
            <a:solidFill>
              <a:srgbClr val="0070C0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CN" sz="1400" b="0" dirty="0">
                <a:solidFill>
                  <a:srgbClr val="0070C0"/>
                </a:solidFill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Log Prepare</a:t>
            </a:r>
          </a:p>
        </p:txBody>
      </p:sp>
      <p:sp>
        <p:nvSpPr>
          <p:cNvPr id="78" name="TextBox 77">
            <a:extLst>
              <a:ext uri="{FF2B5EF4-FFF2-40B4-BE49-F238E27FC236}">
                <a16:creationId xmlns:a16="http://schemas.microsoft.com/office/drawing/2014/main" id="{9C6A4321-C389-A14C-AB69-659F113154EA}"/>
              </a:ext>
            </a:extLst>
          </p:cNvPr>
          <p:cNvSpPr txBox="1"/>
          <p:nvPr/>
        </p:nvSpPr>
        <p:spPr>
          <a:xfrm>
            <a:off x="3987548" y="3934564"/>
            <a:ext cx="1168910" cy="307777"/>
          </a:xfrm>
          <a:prstGeom prst="rect">
            <a:avLst/>
          </a:prstGeom>
          <a:solidFill>
            <a:schemeClr val="bg1"/>
          </a:solidFill>
          <a:ln w="12700">
            <a:solidFill>
              <a:srgbClr val="0070C0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CN" sz="1400" b="0" dirty="0">
                <a:solidFill>
                  <a:srgbClr val="0070C0"/>
                </a:solidFill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Log Prepare</a:t>
            </a:r>
          </a:p>
        </p:txBody>
      </p:sp>
      <p:cxnSp>
        <p:nvCxnSpPr>
          <p:cNvPr id="79" name="Straight Arrow Connector 78">
            <a:extLst>
              <a:ext uri="{FF2B5EF4-FFF2-40B4-BE49-F238E27FC236}">
                <a16:creationId xmlns:a16="http://schemas.microsoft.com/office/drawing/2014/main" id="{E621D4A0-BA98-8943-8986-30969B205BBF}"/>
              </a:ext>
            </a:extLst>
          </p:cNvPr>
          <p:cNvCxnSpPr>
            <a:cxnSpLocks/>
          </p:cNvCxnSpPr>
          <p:nvPr/>
        </p:nvCxnSpPr>
        <p:spPr>
          <a:xfrm>
            <a:off x="3181498" y="1348033"/>
            <a:ext cx="0" cy="2966122"/>
          </a:xfrm>
          <a:prstGeom prst="straightConnector1">
            <a:avLst/>
          </a:prstGeom>
          <a:ln w="19050">
            <a:solidFill>
              <a:schemeClr val="tx1"/>
            </a:solidFill>
            <a:prstDash val="dash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0" name="TextBox 79">
            <a:extLst>
              <a:ext uri="{FF2B5EF4-FFF2-40B4-BE49-F238E27FC236}">
                <a16:creationId xmlns:a16="http://schemas.microsoft.com/office/drawing/2014/main" id="{9B16285C-7321-0142-9CDD-1692E9CDC571}"/>
              </a:ext>
            </a:extLst>
          </p:cNvPr>
          <p:cNvSpPr txBox="1"/>
          <p:nvPr/>
        </p:nvSpPr>
        <p:spPr>
          <a:xfrm>
            <a:off x="1836733" y="1268430"/>
            <a:ext cx="111120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Execute</a:t>
            </a:r>
            <a:endParaRPr lang="en-CN" b="0" dirty="0">
              <a:latin typeface="+mn-lt"/>
            </a:endParaRPr>
          </a:p>
        </p:txBody>
      </p:sp>
      <p:sp>
        <p:nvSpPr>
          <p:cNvPr id="81" name="TextBox 80">
            <a:extLst>
              <a:ext uri="{FF2B5EF4-FFF2-40B4-BE49-F238E27FC236}">
                <a16:creationId xmlns:a16="http://schemas.microsoft.com/office/drawing/2014/main" id="{FFF676E5-59CE-ED4E-B4E5-6112C14AA7E1}"/>
              </a:ext>
            </a:extLst>
          </p:cNvPr>
          <p:cNvSpPr txBox="1"/>
          <p:nvPr/>
        </p:nvSpPr>
        <p:spPr>
          <a:xfrm>
            <a:off x="3882057" y="1265365"/>
            <a:ext cx="114005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Prepare</a:t>
            </a:r>
            <a:endParaRPr lang="en-CN" b="0" dirty="0">
              <a:latin typeface="+mn-lt"/>
            </a:endParaRPr>
          </a:p>
        </p:txBody>
      </p:sp>
      <p:cxnSp>
        <p:nvCxnSpPr>
          <p:cNvPr id="82" name="Straight Arrow Connector 81">
            <a:extLst>
              <a:ext uri="{FF2B5EF4-FFF2-40B4-BE49-F238E27FC236}">
                <a16:creationId xmlns:a16="http://schemas.microsoft.com/office/drawing/2014/main" id="{7C12411C-1621-C74D-A836-A77A320DC6B9}"/>
              </a:ext>
            </a:extLst>
          </p:cNvPr>
          <p:cNvCxnSpPr>
            <a:cxnSpLocks/>
          </p:cNvCxnSpPr>
          <p:nvPr/>
        </p:nvCxnSpPr>
        <p:spPr>
          <a:xfrm>
            <a:off x="5817023" y="1336330"/>
            <a:ext cx="0" cy="2966122"/>
          </a:xfrm>
          <a:prstGeom prst="straightConnector1">
            <a:avLst/>
          </a:prstGeom>
          <a:ln w="19050">
            <a:solidFill>
              <a:schemeClr val="tx1"/>
            </a:solidFill>
            <a:prstDash val="dash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3" name="TextBox 82">
            <a:extLst>
              <a:ext uri="{FF2B5EF4-FFF2-40B4-BE49-F238E27FC236}">
                <a16:creationId xmlns:a16="http://schemas.microsoft.com/office/drawing/2014/main" id="{ECE41377-AB3F-6547-8058-D911046C4528}"/>
              </a:ext>
            </a:extLst>
          </p:cNvPr>
          <p:cNvSpPr txBox="1"/>
          <p:nvPr/>
        </p:nvSpPr>
        <p:spPr>
          <a:xfrm>
            <a:off x="489260" y="1788857"/>
            <a:ext cx="97334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CN" sz="2400" b="0" dirty="0">
                <a:latin typeface="+mn-lt"/>
                <a:ea typeface="Helvetica Neue Medium" panose="02000503000000020004" pitchFamily="2" charset="0"/>
                <a:cs typeface="Helvetica Neue Medium" panose="02000503000000020004" pitchFamily="2" charset="0"/>
              </a:rPr>
              <a:t>Client</a:t>
            </a:r>
          </a:p>
        </p:txBody>
      </p:sp>
      <p:sp>
        <p:nvSpPr>
          <p:cNvPr id="47" name="Content Placeholder 1">
            <a:extLst>
              <a:ext uri="{FF2B5EF4-FFF2-40B4-BE49-F238E27FC236}">
                <a16:creationId xmlns:a16="http://schemas.microsoft.com/office/drawing/2014/main" id="{C29CA76D-9150-B24E-BDB7-FD26CB6D94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1319" y="4698375"/>
            <a:ext cx="8694051" cy="1860367"/>
          </a:xfrm>
        </p:spPr>
        <p:txBody>
          <a:bodyPr>
            <a:normAutofit fontScale="77500" lnSpcReduction="20000"/>
          </a:bodyPr>
          <a:lstStyle/>
          <a:p>
            <a:pPr marL="0" indent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lang="en-US" sz="2400" b="1" dirty="0">
                <a:ea typeface="Helvetica Neue" panose="02000503000000020004" pitchFamily="2" charset="0"/>
                <a:cs typeface="Helvetica Neue" panose="02000503000000020004" pitchFamily="2" charset="0"/>
              </a:rPr>
              <a:t>Prepare: </a:t>
            </a:r>
          </a:p>
          <a:p>
            <a:pPr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</a:pPr>
            <a:r>
              <a:rPr lang="en-US" sz="2400" dirty="0">
                <a:ea typeface="Helvetica Neue" panose="02000503000000020004" pitchFamily="2" charset="0"/>
                <a:cs typeface="Helvetica Neue" panose="02000503000000020004" pitchFamily="2" charset="0"/>
              </a:rPr>
              <a:t>Choose a coordinator, e.g., A, others are participants</a:t>
            </a:r>
          </a:p>
          <a:p>
            <a:pPr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</a:pPr>
            <a:r>
              <a:rPr lang="en-US" sz="2400" dirty="0">
                <a:ea typeface="Helvetica Neue" panose="02000503000000020004" pitchFamily="2" charset="0"/>
                <a:cs typeface="Helvetica Neue" panose="02000503000000020004" pitchFamily="2" charset="0"/>
              </a:rPr>
              <a:t>Send buffered writes and the identity of the coordinator; grab write locks</a:t>
            </a:r>
          </a:p>
          <a:p>
            <a:pPr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</a:pPr>
            <a:r>
              <a:rPr lang="en-US" sz="2400" dirty="0">
                <a:ea typeface="Helvetica Neue" panose="02000503000000020004" pitchFamily="2" charset="0"/>
                <a:cs typeface="Helvetica Neue" panose="02000503000000020004" pitchFamily="2" charset="0"/>
              </a:rPr>
              <a:t>Each participant prepares T by logging a prepare record via </a:t>
            </a:r>
            <a:r>
              <a:rPr lang="en-US" sz="2400" dirty="0" err="1">
                <a:ea typeface="Helvetica Neue" panose="02000503000000020004" pitchFamily="2" charset="0"/>
                <a:cs typeface="Helvetica Neue" panose="02000503000000020004" pitchFamily="2" charset="0"/>
              </a:rPr>
              <a:t>Paxos</a:t>
            </a:r>
            <a:r>
              <a:rPr lang="en-US" sz="2400" dirty="0">
                <a:ea typeface="Helvetica Neue" panose="02000503000000020004" pitchFamily="2" charset="0"/>
                <a:cs typeface="Helvetica Neue" panose="02000503000000020004" pitchFamily="2" charset="0"/>
              </a:rPr>
              <a:t> with its replicas. Coord skips prepare (</a:t>
            </a:r>
            <a:r>
              <a:rPr lang="en-US" sz="2400" dirty="0" err="1">
                <a:ea typeface="Helvetica Neue" panose="02000503000000020004" pitchFamily="2" charset="0"/>
                <a:cs typeface="Helvetica Neue" panose="02000503000000020004" pitchFamily="2" charset="0"/>
              </a:rPr>
              <a:t>Paxos</a:t>
            </a:r>
            <a:r>
              <a:rPr lang="en-US" sz="2400" dirty="0">
                <a:ea typeface="Helvetica Neue" panose="02000503000000020004" pitchFamily="2" charset="0"/>
                <a:cs typeface="Helvetica Neue" panose="02000503000000020004" pitchFamily="2" charset="0"/>
              </a:rPr>
              <a:t> Logging) </a:t>
            </a:r>
          </a:p>
          <a:p>
            <a:pPr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</a:pPr>
            <a:r>
              <a:rPr lang="en-US" sz="2400" dirty="0">
                <a:ea typeface="Helvetica Neue" panose="02000503000000020004" pitchFamily="2" charset="0"/>
                <a:cs typeface="Helvetica Neue" panose="02000503000000020004" pitchFamily="2" charset="0"/>
              </a:rPr>
              <a:t>Participants send OK to the </a:t>
            </a:r>
            <a:r>
              <a:rPr lang="en-US" sz="2400" dirty="0" err="1">
                <a:ea typeface="Helvetica Neue" panose="02000503000000020004" pitchFamily="2" charset="0"/>
                <a:cs typeface="Helvetica Neue" panose="02000503000000020004" pitchFamily="2" charset="0"/>
              </a:rPr>
              <a:t>coord</a:t>
            </a:r>
            <a:r>
              <a:rPr lang="en-US" sz="2400" dirty="0">
                <a:ea typeface="Helvetica Neue" panose="02000503000000020004" pitchFamily="2" charset="0"/>
                <a:cs typeface="Helvetica Neue" panose="02000503000000020004" pitchFamily="2" charset="0"/>
              </a:rPr>
              <a:t> if lock grabbed and after </a:t>
            </a:r>
            <a:r>
              <a:rPr lang="en-US" sz="2400" dirty="0" err="1">
                <a:ea typeface="Helvetica Neue" panose="02000503000000020004" pitchFamily="2" charset="0"/>
                <a:cs typeface="Helvetica Neue" panose="02000503000000020004" pitchFamily="2" charset="0"/>
              </a:rPr>
              <a:t>Paxos</a:t>
            </a:r>
            <a:r>
              <a:rPr lang="en-US" sz="2400" dirty="0">
                <a:ea typeface="Helvetica Neue" panose="02000503000000020004" pitchFamily="2" charset="0"/>
                <a:cs typeface="Helvetica Neue" panose="02000503000000020004" pitchFamily="2" charset="0"/>
              </a:rPr>
              <a:t> logging is done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17DB20-F56A-B24D-8DB0-CF1B362CC1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89315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1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1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000"/>
                            </p:stCondLst>
                            <p:childTnLst>
                              <p:par>
                                <p:cTn id="30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3000"/>
                            </p:stCondLst>
                            <p:childTnLst>
                              <p:par>
                                <p:cTn id="37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8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22" presetClass="entr" presetSubtype="8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4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22" presetClass="entr" presetSubtype="4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4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2500"/>
                            </p:stCondLst>
                            <p:childTnLst>
                              <p:par>
                                <p:cTn id="6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" grpId="0"/>
      <p:bldP spid="59" grpId="0"/>
      <p:bldP spid="60" grpId="0"/>
      <p:bldP spid="61" grpId="0"/>
      <p:bldP spid="65" grpId="0"/>
      <p:bldP spid="74" grpId="0"/>
      <p:bldP spid="75" grpId="0"/>
      <p:bldP spid="77" grpId="0" animBg="1"/>
      <p:bldP spid="78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:a16="http://schemas.microsoft.com/office/drawing/2014/main" id="{F0A884C4-6C43-F24A-8B9A-139E9A1244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Read-Write Transactions (2PL)</a:t>
            </a:r>
          </a:p>
        </p:txBody>
      </p:sp>
      <p:cxnSp>
        <p:nvCxnSpPr>
          <p:cNvPr id="41" name="Straight Arrow Connector 40">
            <a:extLst>
              <a:ext uri="{FF2B5EF4-FFF2-40B4-BE49-F238E27FC236}">
                <a16:creationId xmlns:a16="http://schemas.microsoft.com/office/drawing/2014/main" id="{3A1A8CE0-F4CA-8141-9CC6-D75D39749134}"/>
              </a:ext>
            </a:extLst>
          </p:cNvPr>
          <p:cNvCxnSpPr>
            <a:cxnSpLocks/>
          </p:cNvCxnSpPr>
          <p:nvPr/>
        </p:nvCxnSpPr>
        <p:spPr>
          <a:xfrm>
            <a:off x="1588416" y="2762053"/>
            <a:ext cx="7098384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>
            <a:extLst>
              <a:ext uri="{FF2B5EF4-FFF2-40B4-BE49-F238E27FC236}">
                <a16:creationId xmlns:a16="http://schemas.microsoft.com/office/drawing/2014/main" id="{8CD5D1C3-E770-8F4F-B233-93B5B105BED0}"/>
              </a:ext>
            </a:extLst>
          </p:cNvPr>
          <p:cNvCxnSpPr>
            <a:cxnSpLocks/>
          </p:cNvCxnSpPr>
          <p:nvPr/>
        </p:nvCxnSpPr>
        <p:spPr>
          <a:xfrm>
            <a:off x="1588416" y="3411717"/>
            <a:ext cx="7098384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>
            <a:extLst>
              <a:ext uri="{FF2B5EF4-FFF2-40B4-BE49-F238E27FC236}">
                <a16:creationId xmlns:a16="http://schemas.microsoft.com/office/drawing/2014/main" id="{4414A07B-FCD9-234F-B1C3-4BEB22390B79}"/>
              </a:ext>
            </a:extLst>
          </p:cNvPr>
          <p:cNvCxnSpPr>
            <a:cxnSpLocks/>
          </p:cNvCxnSpPr>
          <p:nvPr/>
        </p:nvCxnSpPr>
        <p:spPr>
          <a:xfrm>
            <a:off x="1588416" y="4148578"/>
            <a:ext cx="7098384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Arrow Connector 45">
            <a:extLst>
              <a:ext uri="{FF2B5EF4-FFF2-40B4-BE49-F238E27FC236}">
                <a16:creationId xmlns:a16="http://schemas.microsoft.com/office/drawing/2014/main" id="{9652B62E-AB99-7342-99EA-075DAAF164A6}"/>
              </a:ext>
            </a:extLst>
          </p:cNvPr>
          <p:cNvCxnSpPr>
            <a:cxnSpLocks/>
          </p:cNvCxnSpPr>
          <p:nvPr/>
        </p:nvCxnSpPr>
        <p:spPr>
          <a:xfrm>
            <a:off x="1588416" y="2057398"/>
            <a:ext cx="7098384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TextBox 47">
            <a:extLst>
              <a:ext uri="{FF2B5EF4-FFF2-40B4-BE49-F238E27FC236}">
                <a16:creationId xmlns:a16="http://schemas.microsoft.com/office/drawing/2014/main" id="{256469DE-647B-914D-89FC-0964EC34AEE4}"/>
              </a:ext>
            </a:extLst>
          </p:cNvPr>
          <p:cNvSpPr txBox="1"/>
          <p:nvPr/>
        </p:nvSpPr>
        <p:spPr>
          <a:xfrm>
            <a:off x="1072753" y="2531220"/>
            <a:ext cx="3898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CN" sz="2400" b="0" dirty="0">
                <a:latin typeface="+mn-lt"/>
                <a:ea typeface="Helvetica Neue Medium" panose="02000503000000020004" pitchFamily="2" charset="0"/>
                <a:cs typeface="Helvetica Neue Medium" panose="02000503000000020004" pitchFamily="2" charset="0"/>
              </a:rPr>
              <a:t>A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9FB5D070-5ACC-2F4F-8BDC-229F86635E54}"/>
              </a:ext>
            </a:extLst>
          </p:cNvPr>
          <p:cNvSpPr txBox="1"/>
          <p:nvPr/>
        </p:nvSpPr>
        <p:spPr>
          <a:xfrm>
            <a:off x="1072753" y="3180884"/>
            <a:ext cx="3898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CN" sz="2400" b="0" dirty="0">
                <a:latin typeface="+mn-lt"/>
                <a:ea typeface="Helvetica Neue Medium" panose="02000503000000020004" pitchFamily="2" charset="0"/>
                <a:cs typeface="Helvetica Neue Medium" panose="02000503000000020004" pitchFamily="2" charset="0"/>
              </a:rPr>
              <a:t>B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96E645A5-F2B2-8E4C-8AAA-428788852193}"/>
              </a:ext>
            </a:extLst>
          </p:cNvPr>
          <p:cNvSpPr txBox="1"/>
          <p:nvPr/>
        </p:nvSpPr>
        <p:spPr>
          <a:xfrm>
            <a:off x="1055119" y="3901465"/>
            <a:ext cx="4074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CN" sz="2400" b="0" dirty="0">
                <a:latin typeface="+mn-lt"/>
                <a:ea typeface="Helvetica Neue Medium" panose="02000503000000020004" pitchFamily="2" charset="0"/>
                <a:cs typeface="Helvetica Neue Medium" panose="02000503000000020004" pitchFamily="2" charset="0"/>
              </a:rPr>
              <a:t>C</a:t>
            </a:r>
          </a:p>
        </p:txBody>
      </p:sp>
      <p:cxnSp>
        <p:nvCxnSpPr>
          <p:cNvPr id="52" name="Straight Arrow Connector 51">
            <a:extLst>
              <a:ext uri="{FF2B5EF4-FFF2-40B4-BE49-F238E27FC236}">
                <a16:creationId xmlns:a16="http://schemas.microsoft.com/office/drawing/2014/main" id="{5131B551-700C-3A48-8ECC-411AD10A60FD}"/>
              </a:ext>
            </a:extLst>
          </p:cNvPr>
          <p:cNvCxnSpPr>
            <a:cxnSpLocks/>
          </p:cNvCxnSpPr>
          <p:nvPr/>
        </p:nvCxnSpPr>
        <p:spPr>
          <a:xfrm>
            <a:off x="2045616" y="2057397"/>
            <a:ext cx="358219" cy="704655"/>
          </a:xfrm>
          <a:prstGeom prst="straightConnector1">
            <a:avLst/>
          </a:prstGeom>
          <a:ln w="19050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TextBox 53">
            <a:extLst>
              <a:ext uri="{FF2B5EF4-FFF2-40B4-BE49-F238E27FC236}">
                <a16:creationId xmlns:a16="http://schemas.microsoft.com/office/drawing/2014/main" id="{62249BD3-E29D-5944-A121-EAE48CCED8F6}"/>
              </a:ext>
            </a:extLst>
          </p:cNvPr>
          <p:cNvSpPr txBox="1"/>
          <p:nvPr/>
        </p:nvSpPr>
        <p:spPr>
          <a:xfrm>
            <a:off x="1859507" y="1579808"/>
            <a:ext cx="37221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CN" sz="24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T</a:t>
            </a: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DF2B60E2-F578-1D40-ABC5-446B296B36CA}"/>
              </a:ext>
            </a:extLst>
          </p:cNvPr>
          <p:cNvSpPr txBox="1"/>
          <p:nvPr/>
        </p:nvSpPr>
        <p:spPr>
          <a:xfrm>
            <a:off x="2431909" y="2787841"/>
            <a:ext cx="72648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CN" sz="20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R(A)</a:t>
            </a:r>
          </a:p>
        </p:txBody>
      </p:sp>
      <p:pic>
        <p:nvPicPr>
          <p:cNvPr id="56" name="Picture 55" descr="A picture containing drawing&#10;&#10;Description automatically generated">
            <a:extLst>
              <a:ext uri="{FF2B5EF4-FFF2-40B4-BE49-F238E27FC236}">
                <a16:creationId xmlns:a16="http://schemas.microsoft.com/office/drawing/2014/main" id="{E87A11A9-78E2-AD4E-963F-AC0436F75C14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schemeClr val="accent3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2257106" y="2813180"/>
            <a:ext cx="208466" cy="297145"/>
          </a:xfrm>
          <a:prstGeom prst="rect">
            <a:avLst/>
          </a:prstGeom>
        </p:spPr>
      </p:pic>
      <p:cxnSp>
        <p:nvCxnSpPr>
          <p:cNvPr id="57" name="Straight Arrow Connector 56">
            <a:extLst>
              <a:ext uri="{FF2B5EF4-FFF2-40B4-BE49-F238E27FC236}">
                <a16:creationId xmlns:a16="http://schemas.microsoft.com/office/drawing/2014/main" id="{46DECEC3-249D-A545-B7EC-AED9C3CE8B95}"/>
              </a:ext>
            </a:extLst>
          </p:cNvPr>
          <p:cNvCxnSpPr>
            <a:cxnSpLocks/>
          </p:cNvCxnSpPr>
          <p:nvPr/>
        </p:nvCxnSpPr>
        <p:spPr>
          <a:xfrm flipV="1">
            <a:off x="2410087" y="2057396"/>
            <a:ext cx="385062" cy="700149"/>
          </a:xfrm>
          <a:prstGeom prst="straightConnector1">
            <a:avLst/>
          </a:prstGeom>
          <a:ln w="19050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Arrow Connector 61">
            <a:extLst>
              <a:ext uri="{FF2B5EF4-FFF2-40B4-BE49-F238E27FC236}">
                <a16:creationId xmlns:a16="http://schemas.microsoft.com/office/drawing/2014/main" id="{4AA817F9-011E-E646-BE64-C51752387970}"/>
              </a:ext>
            </a:extLst>
          </p:cNvPr>
          <p:cNvCxnSpPr>
            <a:cxnSpLocks/>
          </p:cNvCxnSpPr>
          <p:nvPr/>
        </p:nvCxnSpPr>
        <p:spPr>
          <a:xfrm>
            <a:off x="1588416" y="1931907"/>
            <a:ext cx="0" cy="219132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Arrow Connector 65">
            <a:extLst>
              <a:ext uri="{FF2B5EF4-FFF2-40B4-BE49-F238E27FC236}">
                <a16:creationId xmlns:a16="http://schemas.microsoft.com/office/drawing/2014/main" id="{552AC7A3-513E-B14F-A5BB-1652285507A4}"/>
              </a:ext>
            </a:extLst>
          </p:cNvPr>
          <p:cNvCxnSpPr>
            <a:cxnSpLocks/>
          </p:cNvCxnSpPr>
          <p:nvPr/>
        </p:nvCxnSpPr>
        <p:spPr>
          <a:xfrm>
            <a:off x="1594700" y="2647979"/>
            <a:ext cx="0" cy="219132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Arrow Connector 66">
            <a:extLst>
              <a:ext uri="{FF2B5EF4-FFF2-40B4-BE49-F238E27FC236}">
                <a16:creationId xmlns:a16="http://schemas.microsoft.com/office/drawing/2014/main" id="{A67F749F-5635-B34A-A1E1-EDB737446A74}"/>
              </a:ext>
            </a:extLst>
          </p:cNvPr>
          <p:cNvCxnSpPr>
            <a:cxnSpLocks/>
          </p:cNvCxnSpPr>
          <p:nvPr/>
        </p:nvCxnSpPr>
        <p:spPr>
          <a:xfrm>
            <a:off x="1600984" y="3302150"/>
            <a:ext cx="0" cy="219132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Arrow Connector 67">
            <a:extLst>
              <a:ext uri="{FF2B5EF4-FFF2-40B4-BE49-F238E27FC236}">
                <a16:creationId xmlns:a16="http://schemas.microsoft.com/office/drawing/2014/main" id="{FF430EB3-051E-8A4F-B246-4EE43F22D0EA}"/>
              </a:ext>
            </a:extLst>
          </p:cNvPr>
          <p:cNvCxnSpPr>
            <a:cxnSpLocks/>
          </p:cNvCxnSpPr>
          <p:nvPr/>
        </p:nvCxnSpPr>
        <p:spPr>
          <a:xfrm>
            <a:off x="1597843" y="4039012"/>
            <a:ext cx="0" cy="219132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2" name="TextBox 71">
            <a:extLst>
              <a:ext uri="{FF2B5EF4-FFF2-40B4-BE49-F238E27FC236}">
                <a16:creationId xmlns:a16="http://schemas.microsoft.com/office/drawing/2014/main" id="{591670B1-9013-C947-AC2A-A4125322BA97}"/>
              </a:ext>
            </a:extLst>
          </p:cNvPr>
          <p:cNvSpPr txBox="1"/>
          <p:nvPr/>
        </p:nvSpPr>
        <p:spPr>
          <a:xfrm>
            <a:off x="2501213" y="1640704"/>
            <a:ext cx="66236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CN" sz="20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A=a</a:t>
            </a:r>
          </a:p>
        </p:txBody>
      </p:sp>
      <p:cxnSp>
        <p:nvCxnSpPr>
          <p:cNvPr id="73" name="Straight Arrow Connector 72">
            <a:extLst>
              <a:ext uri="{FF2B5EF4-FFF2-40B4-BE49-F238E27FC236}">
                <a16:creationId xmlns:a16="http://schemas.microsoft.com/office/drawing/2014/main" id="{05E88C70-5F0A-D340-950D-A68736CC3293}"/>
              </a:ext>
            </a:extLst>
          </p:cNvPr>
          <p:cNvCxnSpPr>
            <a:cxnSpLocks/>
          </p:cNvCxnSpPr>
          <p:nvPr/>
        </p:nvCxnSpPr>
        <p:spPr>
          <a:xfrm>
            <a:off x="3181498" y="1348033"/>
            <a:ext cx="0" cy="2966122"/>
          </a:xfrm>
          <a:prstGeom prst="straightConnector1">
            <a:avLst/>
          </a:prstGeom>
          <a:ln w="19050">
            <a:solidFill>
              <a:schemeClr val="tx1"/>
            </a:solidFill>
            <a:prstDash val="dash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6" name="TextBox 75">
            <a:extLst>
              <a:ext uri="{FF2B5EF4-FFF2-40B4-BE49-F238E27FC236}">
                <a16:creationId xmlns:a16="http://schemas.microsoft.com/office/drawing/2014/main" id="{85A18D72-3F0F-9646-8B50-8A64A60C0F36}"/>
              </a:ext>
            </a:extLst>
          </p:cNvPr>
          <p:cNvSpPr txBox="1"/>
          <p:nvPr/>
        </p:nvSpPr>
        <p:spPr>
          <a:xfrm>
            <a:off x="1836733" y="1268430"/>
            <a:ext cx="111120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Execute</a:t>
            </a:r>
            <a:endParaRPr lang="en-CN" b="0" dirty="0">
              <a:latin typeface="+mn-lt"/>
            </a:endParaRPr>
          </a:p>
        </p:txBody>
      </p: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AFD9071F-9292-1E4C-A494-B7B9299DAEAA}"/>
              </a:ext>
            </a:extLst>
          </p:cNvPr>
          <p:cNvCxnSpPr>
            <a:cxnSpLocks/>
          </p:cNvCxnSpPr>
          <p:nvPr/>
        </p:nvCxnSpPr>
        <p:spPr>
          <a:xfrm>
            <a:off x="3342022" y="2073324"/>
            <a:ext cx="323998" cy="2109781"/>
          </a:xfrm>
          <a:prstGeom prst="straightConnector1">
            <a:avLst/>
          </a:prstGeom>
          <a:ln w="19050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B37C45F4-1859-0B42-BDBC-C697A4940CA4}"/>
              </a:ext>
            </a:extLst>
          </p:cNvPr>
          <p:cNvCxnSpPr>
            <a:cxnSpLocks/>
          </p:cNvCxnSpPr>
          <p:nvPr/>
        </p:nvCxnSpPr>
        <p:spPr>
          <a:xfrm>
            <a:off x="3354590" y="2055569"/>
            <a:ext cx="516757" cy="1373431"/>
          </a:xfrm>
          <a:prstGeom prst="straightConnector1">
            <a:avLst/>
          </a:prstGeom>
          <a:ln w="19050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>
            <a:extLst>
              <a:ext uri="{FF2B5EF4-FFF2-40B4-BE49-F238E27FC236}">
                <a16:creationId xmlns:a16="http://schemas.microsoft.com/office/drawing/2014/main" id="{AFDBDCD5-38D9-A646-B416-33100C992B1D}"/>
              </a:ext>
            </a:extLst>
          </p:cNvPr>
          <p:cNvCxnSpPr>
            <a:cxnSpLocks/>
          </p:cNvCxnSpPr>
          <p:nvPr/>
        </p:nvCxnSpPr>
        <p:spPr>
          <a:xfrm>
            <a:off x="3342022" y="2051513"/>
            <a:ext cx="653576" cy="706032"/>
          </a:xfrm>
          <a:prstGeom prst="straightConnector1">
            <a:avLst/>
          </a:prstGeom>
          <a:ln w="19050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Box 36">
            <a:extLst>
              <a:ext uri="{FF2B5EF4-FFF2-40B4-BE49-F238E27FC236}">
                <a16:creationId xmlns:a16="http://schemas.microsoft.com/office/drawing/2014/main" id="{76413EC1-9F14-D844-B33D-33CB3DB83185}"/>
              </a:ext>
            </a:extLst>
          </p:cNvPr>
          <p:cNvSpPr txBox="1"/>
          <p:nvPr/>
        </p:nvSpPr>
        <p:spPr>
          <a:xfrm>
            <a:off x="-92446" y="2576258"/>
            <a:ext cx="127631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CN" b="0" dirty="0">
                <a:solidFill>
                  <a:srgbClr val="0070C0"/>
                </a:solidFill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Coord. </a:t>
            </a:r>
            <a:r>
              <a:rPr lang="en-CN" b="0" dirty="0">
                <a:solidFill>
                  <a:srgbClr val="0070C0"/>
                </a:solidFill>
                <a:latin typeface="+mn-lt"/>
                <a:ea typeface="Helvetica Neue" panose="02000503000000020004" pitchFamily="2" charset="0"/>
                <a:cs typeface="Helvetica Neue" panose="02000503000000020004" pitchFamily="2" charset="0"/>
                <a:sym typeface="Wingdings" pitchFamily="2" charset="2"/>
              </a:rPr>
              <a:t></a:t>
            </a:r>
            <a:endParaRPr lang="en-CN" b="0" dirty="0">
              <a:solidFill>
                <a:srgbClr val="0070C0"/>
              </a:solidFill>
              <a:latin typeface="+mn-lt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pic>
        <p:nvPicPr>
          <p:cNvPr id="38" name="Picture 37" descr="A picture containing drawing&#10;&#10;Description automatically generated">
            <a:extLst>
              <a:ext uri="{FF2B5EF4-FFF2-40B4-BE49-F238E27FC236}">
                <a16:creationId xmlns:a16="http://schemas.microsoft.com/office/drawing/2014/main" id="{244E3218-485B-F74D-9319-BF9CDBA5A298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schemeClr val="accent5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3835972" y="2813180"/>
            <a:ext cx="208466" cy="297145"/>
          </a:xfrm>
          <a:prstGeom prst="rect">
            <a:avLst/>
          </a:prstGeom>
        </p:spPr>
      </p:pic>
      <p:pic>
        <p:nvPicPr>
          <p:cNvPr id="39" name="Picture 38" descr="A picture containing drawing&#10;&#10;Description automatically generated">
            <a:extLst>
              <a:ext uri="{FF2B5EF4-FFF2-40B4-BE49-F238E27FC236}">
                <a16:creationId xmlns:a16="http://schemas.microsoft.com/office/drawing/2014/main" id="{4F3AF907-5CFF-A247-97A9-C248AC2D4B85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schemeClr val="accent5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3731739" y="3475247"/>
            <a:ext cx="208466" cy="297145"/>
          </a:xfrm>
          <a:prstGeom prst="rect">
            <a:avLst/>
          </a:prstGeom>
        </p:spPr>
      </p:pic>
      <p:pic>
        <p:nvPicPr>
          <p:cNvPr id="40" name="Picture 39" descr="A picture containing drawing&#10;&#10;Description automatically generated">
            <a:extLst>
              <a:ext uri="{FF2B5EF4-FFF2-40B4-BE49-F238E27FC236}">
                <a16:creationId xmlns:a16="http://schemas.microsoft.com/office/drawing/2014/main" id="{98F63353-4576-2D45-A084-C2802DBF4DA9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schemeClr val="accent5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3544045" y="4231839"/>
            <a:ext cx="208466" cy="297145"/>
          </a:xfrm>
          <a:prstGeom prst="rect">
            <a:avLst/>
          </a:prstGeom>
        </p:spPr>
      </p:pic>
      <p:cxnSp>
        <p:nvCxnSpPr>
          <p:cNvPr id="53" name="Straight Arrow Connector 52">
            <a:extLst>
              <a:ext uri="{FF2B5EF4-FFF2-40B4-BE49-F238E27FC236}">
                <a16:creationId xmlns:a16="http://schemas.microsoft.com/office/drawing/2014/main" id="{88B06350-BA0A-824A-B18E-B3F4998A952D}"/>
              </a:ext>
            </a:extLst>
          </p:cNvPr>
          <p:cNvCxnSpPr>
            <a:cxnSpLocks/>
          </p:cNvCxnSpPr>
          <p:nvPr/>
        </p:nvCxnSpPr>
        <p:spPr>
          <a:xfrm flipV="1">
            <a:off x="5272655" y="2766562"/>
            <a:ext cx="313025" cy="643309"/>
          </a:xfrm>
          <a:prstGeom prst="straightConnector1">
            <a:avLst/>
          </a:prstGeom>
          <a:ln w="19050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Arrow Connector 57">
            <a:extLst>
              <a:ext uri="{FF2B5EF4-FFF2-40B4-BE49-F238E27FC236}">
                <a16:creationId xmlns:a16="http://schemas.microsoft.com/office/drawing/2014/main" id="{E79D310A-6372-6941-95FA-368F1F23728A}"/>
              </a:ext>
            </a:extLst>
          </p:cNvPr>
          <p:cNvCxnSpPr>
            <a:cxnSpLocks/>
          </p:cNvCxnSpPr>
          <p:nvPr/>
        </p:nvCxnSpPr>
        <p:spPr>
          <a:xfrm flipV="1">
            <a:off x="5412589" y="2751995"/>
            <a:ext cx="186933" cy="1377454"/>
          </a:xfrm>
          <a:prstGeom prst="straightConnector1">
            <a:avLst/>
          </a:prstGeom>
          <a:ln w="19050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TextBox 58">
            <a:extLst>
              <a:ext uri="{FF2B5EF4-FFF2-40B4-BE49-F238E27FC236}">
                <a16:creationId xmlns:a16="http://schemas.microsoft.com/office/drawing/2014/main" id="{972E6CF2-60C8-D14D-A72E-7BB2FF915E09}"/>
              </a:ext>
            </a:extLst>
          </p:cNvPr>
          <p:cNvSpPr txBox="1"/>
          <p:nvPr/>
        </p:nvSpPr>
        <p:spPr>
          <a:xfrm>
            <a:off x="-262079" y="3237233"/>
            <a:ext cx="143847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1" algn="r"/>
            <a:r>
              <a:rPr lang="en-CN" b="0" dirty="0">
                <a:solidFill>
                  <a:srgbClr val="0070C0"/>
                </a:solidFill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Par. </a:t>
            </a:r>
            <a:r>
              <a:rPr lang="en-CN" b="0" dirty="0">
                <a:solidFill>
                  <a:srgbClr val="0070C0"/>
                </a:solidFill>
                <a:latin typeface="+mn-lt"/>
                <a:ea typeface="Helvetica Neue" panose="02000503000000020004" pitchFamily="2" charset="0"/>
                <a:cs typeface="Helvetica Neue" panose="02000503000000020004" pitchFamily="2" charset="0"/>
                <a:sym typeface="Wingdings" pitchFamily="2" charset="2"/>
              </a:rPr>
              <a:t></a:t>
            </a:r>
            <a:endParaRPr lang="en-CN" b="0" dirty="0">
              <a:solidFill>
                <a:srgbClr val="0070C0"/>
              </a:solidFill>
              <a:latin typeface="+mn-lt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BE0AB3AD-783F-0E43-97A5-DD7503B8B5D9}"/>
              </a:ext>
            </a:extLst>
          </p:cNvPr>
          <p:cNvSpPr txBox="1"/>
          <p:nvPr/>
        </p:nvSpPr>
        <p:spPr>
          <a:xfrm>
            <a:off x="-261028" y="3944823"/>
            <a:ext cx="143847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1" algn="r"/>
            <a:r>
              <a:rPr lang="en-CN" b="0" dirty="0">
                <a:solidFill>
                  <a:srgbClr val="0070C0"/>
                </a:solidFill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Par. </a:t>
            </a:r>
            <a:r>
              <a:rPr lang="en-CN" b="0" dirty="0">
                <a:solidFill>
                  <a:srgbClr val="0070C0"/>
                </a:solidFill>
                <a:latin typeface="+mn-lt"/>
                <a:ea typeface="Helvetica Neue" panose="02000503000000020004" pitchFamily="2" charset="0"/>
                <a:cs typeface="Helvetica Neue" panose="02000503000000020004" pitchFamily="2" charset="0"/>
                <a:sym typeface="Wingdings" pitchFamily="2" charset="2"/>
              </a:rPr>
              <a:t></a:t>
            </a:r>
            <a:endParaRPr lang="en-CN" b="0" dirty="0">
              <a:solidFill>
                <a:srgbClr val="0070C0"/>
              </a:solidFill>
              <a:latin typeface="+mn-lt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1DE68939-275D-014B-A6BF-514D9B212F7D}"/>
              </a:ext>
            </a:extLst>
          </p:cNvPr>
          <p:cNvSpPr txBox="1"/>
          <p:nvPr/>
        </p:nvSpPr>
        <p:spPr>
          <a:xfrm>
            <a:off x="5357893" y="2377127"/>
            <a:ext cx="45557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CN" sz="20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ok</a:t>
            </a:r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E38C5F95-4CD0-4045-99ED-F133BBD04B82}"/>
              </a:ext>
            </a:extLst>
          </p:cNvPr>
          <p:cNvSpPr txBox="1"/>
          <p:nvPr/>
        </p:nvSpPr>
        <p:spPr>
          <a:xfrm>
            <a:off x="3882057" y="1265365"/>
            <a:ext cx="114005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Prepare</a:t>
            </a:r>
            <a:endParaRPr lang="en-CN" b="0" dirty="0">
              <a:latin typeface="+mn-lt"/>
            </a:endParaRPr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27EB9C22-6D03-204C-A2B9-3306404808C7}"/>
              </a:ext>
            </a:extLst>
          </p:cNvPr>
          <p:cNvSpPr txBox="1"/>
          <p:nvPr/>
        </p:nvSpPr>
        <p:spPr>
          <a:xfrm>
            <a:off x="4022863" y="2819391"/>
            <a:ext cx="141096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CN" sz="16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Recv W(a+1)</a:t>
            </a:r>
          </a:p>
        </p:txBody>
      </p:sp>
      <p:sp>
        <p:nvSpPr>
          <p:cNvPr id="74" name="TextBox 73">
            <a:extLst>
              <a:ext uri="{FF2B5EF4-FFF2-40B4-BE49-F238E27FC236}">
                <a16:creationId xmlns:a16="http://schemas.microsoft.com/office/drawing/2014/main" id="{C09EDFF4-CBB4-CC40-9DA1-8BD49BC60BEC}"/>
              </a:ext>
            </a:extLst>
          </p:cNvPr>
          <p:cNvSpPr txBox="1"/>
          <p:nvPr/>
        </p:nvSpPr>
        <p:spPr>
          <a:xfrm>
            <a:off x="3896006" y="3508215"/>
            <a:ext cx="141096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CN" sz="16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Recv W(a+1)</a:t>
            </a:r>
          </a:p>
        </p:txBody>
      </p:sp>
      <p:sp>
        <p:nvSpPr>
          <p:cNvPr id="75" name="TextBox 74">
            <a:extLst>
              <a:ext uri="{FF2B5EF4-FFF2-40B4-BE49-F238E27FC236}">
                <a16:creationId xmlns:a16="http://schemas.microsoft.com/office/drawing/2014/main" id="{F37E01F9-FE2A-1249-B835-C1F151C47AAE}"/>
              </a:ext>
            </a:extLst>
          </p:cNvPr>
          <p:cNvSpPr txBox="1"/>
          <p:nvPr/>
        </p:nvSpPr>
        <p:spPr>
          <a:xfrm>
            <a:off x="3737423" y="4254200"/>
            <a:ext cx="141096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CN" sz="16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Recv W(a+1)</a:t>
            </a:r>
          </a:p>
        </p:txBody>
      </p:sp>
      <p:sp>
        <p:nvSpPr>
          <p:cNvPr id="77" name="TextBox 76">
            <a:extLst>
              <a:ext uri="{FF2B5EF4-FFF2-40B4-BE49-F238E27FC236}">
                <a16:creationId xmlns:a16="http://schemas.microsoft.com/office/drawing/2014/main" id="{5E643847-5DCB-7748-9627-115A52D0D486}"/>
              </a:ext>
            </a:extLst>
          </p:cNvPr>
          <p:cNvSpPr txBox="1"/>
          <p:nvPr/>
        </p:nvSpPr>
        <p:spPr>
          <a:xfrm>
            <a:off x="3994808" y="3218953"/>
            <a:ext cx="1168910" cy="307777"/>
          </a:xfrm>
          <a:prstGeom prst="rect">
            <a:avLst/>
          </a:prstGeom>
          <a:solidFill>
            <a:schemeClr val="bg1"/>
          </a:solidFill>
          <a:ln w="12700">
            <a:solidFill>
              <a:srgbClr val="0070C0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CN" sz="1400" b="0" dirty="0">
                <a:solidFill>
                  <a:srgbClr val="0070C0"/>
                </a:solidFill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Log Prepare</a:t>
            </a:r>
          </a:p>
        </p:txBody>
      </p:sp>
      <p:sp>
        <p:nvSpPr>
          <p:cNvPr id="78" name="TextBox 77">
            <a:extLst>
              <a:ext uri="{FF2B5EF4-FFF2-40B4-BE49-F238E27FC236}">
                <a16:creationId xmlns:a16="http://schemas.microsoft.com/office/drawing/2014/main" id="{9C6A4321-C389-A14C-AB69-659F113154EA}"/>
              </a:ext>
            </a:extLst>
          </p:cNvPr>
          <p:cNvSpPr txBox="1"/>
          <p:nvPr/>
        </p:nvSpPr>
        <p:spPr>
          <a:xfrm>
            <a:off x="3987548" y="3934564"/>
            <a:ext cx="1168910" cy="307777"/>
          </a:xfrm>
          <a:prstGeom prst="rect">
            <a:avLst/>
          </a:prstGeom>
          <a:solidFill>
            <a:schemeClr val="bg1"/>
          </a:solidFill>
          <a:ln w="12700">
            <a:solidFill>
              <a:srgbClr val="0070C0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CN" sz="1400" b="0" dirty="0">
                <a:solidFill>
                  <a:srgbClr val="0070C0"/>
                </a:solidFill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Log Prepare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7F0016FD-54E1-7C41-93D0-9B7FACBD6AC1}"/>
              </a:ext>
            </a:extLst>
          </p:cNvPr>
          <p:cNvSpPr txBox="1"/>
          <p:nvPr/>
        </p:nvSpPr>
        <p:spPr>
          <a:xfrm>
            <a:off x="5908323" y="2491942"/>
            <a:ext cx="801823" cy="523220"/>
          </a:xfrm>
          <a:prstGeom prst="rect">
            <a:avLst/>
          </a:prstGeom>
          <a:solidFill>
            <a:schemeClr val="bg1"/>
          </a:solidFill>
          <a:ln w="12700">
            <a:solidFill>
              <a:srgbClr val="0070C0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CN" sz="1400" b="0" dirty="0">
                <a:solidFill>
                  <a:srgbClr val="0070C0"/>
                </a:solidFill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Log</a:t>
            </a:r>
          </a:p>
          <a:p>
            <a:pPr algn="ctr"/>
            <a:r>
              <a:rPr lang="en-CN" sz="1400" b="0" dirty="0">
                <a:solidFill>
                  <a:srgbClr val="0070C0"/>
                </a:solidFill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Commit</a:t>
            </a:r>
          </a:p>
        </p:txBody>
      </p:sp>
      <p:cxnSp>
        <p:nvCxnSpPr>
          <p:cNvPr id="79" name="Straight Arrow Connector 78">
            <a:extLst>
              <a:ext uri="{FF2B5EF4-FFF2-40B4-BE49-F238E27FC236}">
                <a16:creationId xmlns:a16="http://schemas.microsoft.com/office/drawing/2014/main" id="{2886A7A2-0E56-F945-8233-3109ED4C51C8}"/>
              </a:ext>
            </a:extLst>
          </p:cNvPr>
          <p:cNvCxnSpPr>
            <a:cxnSpLocks/>
          </p:cNvCxnSpPr>
          <p:nvPr/>
        </p:nvCxnSpPr>
        <p:spPr>
          <a:xfrm>
            <a:off x="6780653" y="2760924"/>
            <a:ext cx="202537" cy="1387654"/>
          </a:xfrm>
          <a:prstGeom prst="straightConnector1">
            <a:avLst/>
          </a:prstGeom>
          <a:ln w="19050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Straight Arrow Connector 79">
            <a:extLst>
              <a:ext uri="{FF2B5EF4-FFF2-40B4-BE49-F238E27FC236}">
                <a16:creationId xmlns:a16="http://schemas.microsoft.com/office/drawing/2014/main" id="{0C99223F-377F-8D4A-A7D0-3F566E1F7D23}"/>
              </a:ext>
            </a:extLst>
          </p:cNvPr>
          <p:cNvCxnSpPr>
            <a:cxnSpLocks/>
          </p:cNvCxnSpPr>
          <p:nvPr/>
        </p:nvCxnSpPr>
        <p:spPr>
          <a:xfrm>
            <a:off x="6780653" y="2772112"/>
            <a:ext cx="294416" cy="656888"/>
          </a:xfrm>
          <a:prstGeom prst="straightConnector1">
            <a:avLst/>
          </a:prstGeom>
          <a:ln w="19050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1" name="TextBox 80">
            <a:extLst>
              <a:ext uri="{FF2B5EF4-FFF2-40B4-BE49-F238E27FC236}">
                <a16:creationId xmlns:a16="http://schemas.microsoft.com/office/drawing/2014/main" id="{D0152EC9-B9B7-6D4C-989D-E6C2E42A6A19}"/>
              </a:ext>
            </a:extLst>
          </p:cNvPr>
          <p:cNvSpPr txBox="1"/>
          <p:nvPr/>
        </p:nvSpPr>
        <p:spPr>
          <a:xfrm>
            <a:off x="7136267" y="3031944"/>
            <a:ext cx="801823" cy="523220"/>
          </a:xfrm>
          <a:prstGeom prst="rect">
            <a:avLst/>
          </a:prstGeom>
          <a:solidFill>
            <a:schemeClr val="bg1"/>
          </a:solidFill>
          <a:ln w="12700">
            <a:solidFill>
              <a:srgbClr val="0070C0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CN" sz="1400" b="0" dirty="0">
                <a:solidFill>
                  <a:srgbClr val="0070C0"/>
                </a:solidFill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Log</a:t>
            </a:r>
          </a:p>
          <a:p>
            <a:pPr algn="ctr"/>
            <a:r>
              <a:rPr lang="en-CN" sz="1400" b="0" dirty="0">
                <a:solidFill>
                  <a:srgbClr val="0070C0"/>
                </a:solidFill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Commit</a:t>
            </a:r>
          </a:p>
        </p:txBody>
      </p:sp>
      <p:sp>
        <p:nvSpPr>
          <p:cNvPr id="82" name="TextBox 81">
            <a:extLst>
              <a:ext uri="{FF2B5EF4-FFF2-40B4-BE49-F238E27FC236}">
                <a16:creationId xmlns:a16="http://schemas.microsoft.com/office/drawing/2014/main" id="{13CA1B80-B4F9-2349-9759-AD23A33CF385}"/>
              </a:ext>
            </a:extLst>
          </p:cNvPr>
          <p:cNvSpPr txBox="1"/>
          <p:nvPr/>
        </p:nvSpPr>
        <p:spPr>
          <a:xfrm>
            <a:off x="7136267" y="3945860"/>
            <a:ext cx="801823" cy="523220"/>
          </a:xfrm>
          <a:prstGeom prst="rect">
            <a:avLst/>
          </a:prstGeom>
          <a:solidFill>
            <a:schemeClr val="bg1"/>
          </a:solidFill>
          <a:ln w="12700">
            <a:solidFill>
              <a:srgbClr val="0070C0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CN" sz="1400" b="0" dirty="0">
                <a:solidFill>
                  <a:srgbClr val="0070C0"/>
                </a:solidFill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Log</a:t>
            </a:r>
          </a:p>
          <a:p>
            <a:pPr algn="ctr"/>
            <a:r>
              <a:rPr lang="en-CN" sz="1400" b="0" dirty="0">
                <a:solidFill>
                  <a:srgbClr val="0070C0"/>
                </a:solidFill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Commit</a:t>
            </a:r>
          </a:p>
        </p:txBody>
      </p:sp>
      <p:sp>
        <p:nvSpPr>
          <p:cNvPr id="83" name="TextBox 82">
            <a:extLst>
              <a:ext uri="{FF2B5EF4-FFF2-40B4-BE49-F238E27FC236}">
                <a16:creationId xmlns:a16="http://schemas.microsoft.com/office/drawing/2014/main" id="{31E1AC8C-274A-9D4C-B9A2-9A084F75EDDF}"/>
              </a:ext>
            </a:extLst>
          </p:cNvPr>
          <p:cNvSpPr txBox="1"/>
          <p:nvPr/>
        </p:nvSpPr>
        <p:spPr>
          <a:xfrm>
            <a:off x="7013198" y="3529613"/>
            <a:ext cx="143340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CN" sz="16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Apply W(a+1)</a:t>
            </a:r>
          </a:p>
        </p:txBody>
      </p:sp>
      <p:sp>
        <p:nvSpPr>
          <p:cNvPr id="84" name="TextBox 83">
            <a:extLst>
              <a:ext uri="{FF2B5EF4-FFF2-40B4-BE49-F238E27FC236}">
                <a16:creationId xmlns:a16="http://schemas.microsoft.com/office/drawing/2014/main" id="{036C2AE9-40B3-A549-9A5A-45DA6FE96986}"/>
              </a:ext>
            </a:extLst>
          </p:cNvPr>
          <p:cNvSpPr txBox="1"/>
          <p:nvPr/>
        </p:nvSpPr>
        <p:spPr>
          <a:xfrm>
            <a:off x="6987197" y="4474069"/>
            <a:ext cx="143340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CN" sz="16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Apply W(a+1)</a:t>
            </a:r>
          </a:p>
        </p:txBody>
      </p:sp>
      <p:pic>
        <p:nvPicPr>
          <p:cNvPr id="85" name="Picture 84" descr="A close up of a logo&#10;&#10;Description automatically generated">
            <a:extLst>
              <a:ext uri="{FF2B5EF4-FFF2-40B4-BE49-F238E27FC236}">
                <a16:creationId xmlns:a16="http://schemas.microsoft.com/office/drawing/2014/main" id="{D5514FDF-13C9-E048-85C9-A0772D44F63B}"/>
              </a:ext>
            </a:extLst>
          </p:cNvPr>
          <p:cNvPicPr>
            <a:picLocks noChangeAspect="1"/>
          </p:cNvPicPr>
          <p:nvPr/>
        </p:nvPicPr>
        <p:blipFill>
          <a:blip r:embed="rId4">
            <a:duotone>
              <a:schemeClr val="accent5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8370479" y="3533346"/>
            <a:ext cx="289742" cy="289742"/>
          </a:xfrm>
          <a:prstGeom prst="rect">
            <a:avLst/>
          </a:prstGeom>
        </p:spPr>
      </p:pic>
      <p:pic>
        <p:nvPicPr>
          <p:cNvPr id="86" name="Picture 85" descr="A close up of a logo&#10;&#10;Description automatically generated">
            <a:extLst>
              <a:ext uri="{FF2B5EF4-FFF2-40B4-BE49-F238E27FC236}">
                <a16:creationId xmlns:a16="http://schemas.microsoft.com/office/drawing/2014/main" id="{81FF3224-34F8-074C-9721-9B8FE4401BEA}"/>
              </a:ext>
            </a:extLst>
          </p:cNvPr>
          <p:cNvPicPr>
            <a:picLocks noChangeAspect="1"/>
          </p:cNvPicPr>
          <p:nvPr/>
        </p:nvPicPr>
        <p:blipFill>
          <a:blip r:embed="rId4">
            <a:duotone>
              <a:schemeClr val="accent5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8335322" y="4467288"/>
            <a:ext cx="289742" cy="289742"/>
          </a:xfrm>
          <a:prstGeom prst="rect">
            <a:avLst/>
          </a:prstGeom>
        </p:spPr>
      </p:pic>
      <p:pic>
        <p:nvPicPr>
          <p:cNvPr id="87" name="Picture 86" descr="A close up of a logo&#10;&#10;Description automatically generated">
            <a:extLst>
              <a:ext uri="{FF2B5EF4-FFF2-40B4-BE49-F238E27FC236}">
                <a16:creationId xmlns:a16="http://schemas.microsoft.com/office/drawing/2014/main" id="{49EC720A-24B3-CE46-90D9-1B0050A3C0AF}"/>
              </a:ext>
            </a:extLst>
          </p:cNvPr>
          <p:cNvPicPr>
            <a:picLocks noChangeAspect="1"/>
          </p:cNvPicPr>
          <p:nvPr/>
        </p:nvPicPr>
        <p:blipFill>
          <a:blip r:embed="rId4">
            <a:duotone>
              <a:schemeClr val="accent5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7075069" y="2441552"/>
            <a:ext cx="289742" cy="289742"/>
          </a:xfrm>
          <a:prstGeom prst="rect">
            <a:avLst/>
          </a:prstGeom>
        </p:spPr>
      </p:pic>
      <p:pic>
        <p:nvPicPr>
          <p:cNvPr id="88" name="Picture 87" descr="A close up of a logo&#10;&#10;Description automatically generated">
            <a:extLst>
              <a:ext uri="{FF2B5EF4-FFF2-40B4-BE49-F238E27FC236}">
                <a16:creationId xmlns:a16="http://schemas.microsoft.com/office/drawing/2014/main" id="{4BEE46B7-9E06-444E-A638-69B53CAE1128}"/>
              </a:ext>
            </a:extLst>
          </p:cNvPr>
          <p:cNvPicPr>
            <a:picLocks noChangeAspect="1"/>
          </p:cNvPicPr>
          <p:nvPr/>
        </p:nvPicPr>
        <p:blipFill>
          <a:blip r:embed="rId4">
            <a:duotone>
              <a:schemeClr val="accent3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6800192" y="2442808"/>
            <a:ext cx="289742" cy="289742"/>
          </a:xfrm>
          <a:prstGeom prst="rect">
            <a:avLst/>
          </a:prstGeom>
        </p:spPr>
      </p:pic>
      <p:cxnSp>
        <p:nvCxnSpPr>
          <p:cNvPr id="90" name="Straight Arrow Connector 89">
            <a:extLst>
              <a:ext uri="{FF2B5EF4-FFF2-40B4-BE49-F238E27FC236}">
                <a16:creationId xmlns:a16="http://schemas.microsoft.com/office/drawing/2014/main" id="{0EEF8D28-E5AF-0B42-A184-80DC28F2B13F}"/>
              </a:ext>
            </a:extLst>
          </p:cNvPr>
          <p:cNvCxnSpPr>
            <a:cxnSpLocks/>
          </p:cNvCxnSpPr>
          <p:nvPr/>
        </p:nvCxnSpPr>
        <p:spPr>
          <a:xfrm flipV="1">
            <a:off x="8052108" y="2768825"/>
            <a:ext cx="313025" cy="643309"/>
          </a:xfrm>
          <a:prstGeom prst="straightConnector1">
            <a:avLst/>
          </a:prstGeom>
          <a:ln w="19050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Straight Arrow Connector 90">
            <a:extLst>
              <a:ext uri="{FF2B5EF4-FFF2-40B4-BE49-F238E27FC236}">
                <a16:creationId xmlns:a16="http://schemas.microsoft.com/office/drawing/2014/main" id="{2778FF28-7330-C84E-B8CF-0348F675C89C}"/>
              </a:ext>
            </a:extLst>
          </p:cNvPr>
          <p:cNvCxnSpPr>
            <a:cxnSpLocks/>
          </p:cNvCxnSpPr>
          <p:nvPr/>
        </p:nvCxnSpPr>
        <p:spPr>
          <a:xfrm flipV="1">
            <a:off x="8033209" y="2776977"/>
            <a:ext cx="331924" cy="1362741"/>
          </a:xfrm>
          <a:prstGeom prst="straightConnector1">
            <a:avLst/>
          </a:prstGeom>
          <a:ln w="19050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Straight Arrow Connector 91">
            <a:extLst>
              <a:ext uri="{FF2B5EF4-FFF2-40B4-BE49-F238E27FC236}">
                <a16:creationId xmlns:a16="http://schemas.microsoft.com/office/drawing/2014/main" id="{C088DA30-C9FA-4C4A-8D1A-2B20A37A85B8}"/>
              </a:ext>
            </a:extLst>
          </p:cNvPr>
          <p:cNvCxnSpPr>
            <a:cxnSpLocks/>
          </p:cNvCxnSpPr>
          <p:nvPr/>
        </p:nvCxnSpPr>
        <p:spPr>
          <a:xfrm>
            <a:off x="5817023" y="1336330"/>
            <a:ext cx="0" cy="2966122"/>
          </a:xfrm>
          <a:prstGeom prst="straightConnector1">
            <a:avLst/>
          </a:prstGeom>
          <a:ln w="19050">
            <a:solidFill>
              <a:schemeClr val="tx1"/>
            </a:solidFill>
            <a:prstDash val="dash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3" name="TextBox 92">
            <a:extLst>
              <a:ext uri="{FF2B5EF4-FFF2-40B4-BE49-F238E27FC236}">
                <a16:creationId xmlns:a16="http://schemas.microsoft.com/office/drawing/2014/main" id="{36F00782-C704-3049-953C-3A3667A14817}"/>
              </a:ext>
            </a:extLst>
          </p:cNvPr>
          <p:cNvSpPr txBox="1"/>
          <p:nvPr/>
        </p:nvSpPr>
        <p:spPr>
          <a:xfrm>
            <a:off x="6717951" y="1266781"/>
            <a:ext cx="106792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Commit</a:t>
            </a:r>
            <a:endParaRPr lang="en-CN" b="0" dirty="0">
              <a:latin typeface="+mn-lt"/>
            </a:endParaRPr>
          </a:p>
        </p:txBody>
      </p:sp>
      <p:sp>
        <p:nvSpPr>
          <p:cNvPr id="94" name="TextBox 93">
            <a:extLst>
              <a:ext uri="{FF2B5EF4-FFF2-40B4-BE49-F238E27FC236}">
                <a16:creationId xmlns:a16="http://schemas.microsoft.com/office/drawing/2014/main" id="{5DD9EFE9-E2AD-A142-B655-A5FAFDB5D72C}"/>
              </a:ext>
            </a:extLst>
          </p:cNvPr>
          <p:cNvSpPr txBox="1"/>
          <p:nvPr/>
        </p:nvSpPr>
        <p:spPr>
          <a:xfrm>
            <a:off x="5749625" y="3013090"/>
            <a:ext cx="111921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CN" sz="12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Apply W(a+1)</a:t>
            </a:r>
          </a:p>
        </p:txBody>
      </p:sp>
      <p:sp>
        <p:nvSpPr>
          <p:cNvPr id="95" name="TextBox 94">
            <a:extLst>
              <a:ext uri="{FF2B5EF4-FFF2-40B4-BE49-F238E27FC236}">
                <a16:creationId xmlns:a16="http://schemas.microsoft.com/office/drawing/2014/main" id="{DFF676DF-035D-E947-91D0-0D8C6A49FCE5}"/>
              </a:ext>
            </a:extLst>
          </p:cNvPr>
          <p:cNvSpPr txBox="1"/>
          <p:nvPr/>
        </p:nvSpPr>
        <p:spPr>
          <a:xfrm>
            <a:off x="8009963" y="2378561"/>
            <a:ext cx="58381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CN" sz="20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ack</a:t>
            </a:r>
          </a:p>
        </p:txBody>
      </p:sp>
      <p:sp>
        <p:nvSpPr>
          <p:cNvPr id="96" name="TextBox 95">
            <a:extLst>
              <a:ext uri="{FF2B5EF4-FFF2-40B4-BE49-F238E27FC236}">
                <a16:creationId xmlns:a16="http://schemas.microsoft.com/office/drawing/2014/main" id="{12CEB7D5-A530-724C-92F0-8AD45CEE91A6}"/>
              </a:ext>
            </a:extLst>
          </p:cNvPr>
          <p:cNvSpPr txBox="1"/>
          <p:nvPr/>
        </p:nvSpPr>
        <p:spPr>
          <a:xfrm>
            <a:off x="489260" y="1788857"/>
            <a:ext cx="97334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CN" sz="2400" b="0" dirty="0">
                <a:latin typeface="+mn-lt"/>
                <a:ea typeface="Helvetica Neue Medium" panose="02000503000000020004" pitchFamily="2" charset="0"/>
                <a:cs typeface="Helvetica Neue Medium" panose="02000503000000020004" pitchFamily="2" charset="0"/>
              </a:rPr>
              <a:t>Client</a:t>
            </a:r>
          </a:p>
        </p:txBody>
      </p:sp>
      <p:sp>
        <p:nvSpPr>
          <p:cNvPr id="63" name="Content Placeholder 1">
            <a:extLst>
              <a:ext uri="{FF2B5EF4-FFF2-40B4-BE49-F238E27FC236}">
                <a16:creationId xmlns:a16="http://schemas.microsoft.com/office/drawing/2014/main" id="{83B11BAA-0DAE-C845-A438-C1B3519BC3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1319" y="4770889"/>
            <a:ext cx="8694051" cy="1887368"/>
          </a:xfrm>
        </p:spPr>
        <p:txBody>
          <a:bodyPr>
            <a:normAutofit fontScale="70000" lnSpcReduction="20000"/>
          </a:bodyPr>
          <a:lstStyle/>
          <a:p>
            <a:pPr marL="0" indent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lang="en-US" sz="2400" b="1" dirty="0">
                <a:ea typeface="Helvetica Neue" panose="02000503000000020004" pitchFamily="2" charset="0"/>
                <a:cs typeface="Helvetica Neue" panose="02000503000000020004" pitchFamily="2" charset="0"/>
              </a:rPr>
              <a:t>Commit: </a:t>
            </a:r>
          </a:p>
          <a:p>
            <a:pPr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</a:pPr>
            <a:r>
              <a:rPr lang="en-US" sz="2400" dirty="0">
                <a:ea typeface="Helvetica Neue" panose="02000503000000020004" pitchFamily="2" charset="0"/>
                <a:cs typeface="Helvetica Neue" panose="02000503000000020004" pitchFamily="2" charset="0"/>
              </a:rPr>
              <a:t>After hearing from all participants, </a:t>
            </a:r>
            <a:r>
              <a:rPr lang="en-US" sz="2400" dirty="0" err="1">
                <a:ea typeface="Helvetica Neue" panose="02000503000000020004" pitchFamily="2" charset="0"/>
                <a:cs typeface="Helvetica Neue" panose="02000503000000020004" pitchFamily="2" charset="0"/>
              </a:rPr>
              <a:t>coord</a:t>
            </a:r>
            <a:r>
              <a:rPr lang="en-US" sz="2400" dirty="0">
                <a:ea typeface="Helvetica Neue" panose="02000503000000020004" pitchFamily="2" charset="0"/>
                <a:cs typeface="Helvetica Neue" panose="02000503000000020004" pitchFamily="2" charset="0"/>
              </a:rPr>
              <a:t> commits T if all OK; otherwise, abort T </a:t>
            </a:r>
          </a:p>
          <a:p>
            <a:pPr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</a:pPr>
            <a:r>
              <a:rPr lang="en-US" sz="2400" dirty="0">
                <a:ea typeface="Helvetica Neue" panose="02000503000000020004" pitchFamily="2" charset="0"/>
                <a:cs typeface="Helvetica Neue" panose="02000503000000020004" pitchFamily="2" charset="0"/>
              </a:rPr>
              <a:t>Coord logs a commit/abort record via </a:t>
            </a:r>
            <a:r>
              <a:rPr lang="en-US" sz="2400" dirty="0" err="1">
                <a:ea typeface="Helvetica Neue" panose="02000503000000020004" pitchFamily="2" charset="0"/>
                <a:cs typeface="Helvetica Neue" panose="02000503000000020004" pitchFamily="2" charset="0"/>
              </a:rPr>
              <a:t>Paxos</a:t>
            </a:r>
            <a:r>
              <a:rPr lang="en-US" sz="2400" dirty="0">
                <a:ea typeface="Helvetica Neue" panose="02000503000000020004" pitchFamily="2" charset="0"/>
                <a:cs typeface="Helvetica Neue" panose="02000503000000020004" pitchFamily="2" charset="0"/>
              </a:rPr>
              <a:t>, applies writes if commit, release all locks</a:t>
            </a:r>
          </a:p>
          <a:p>
            <a:pPr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</a:pPr>
            <a:r>
              <a:rPr lang="en-US" sz="2400" dirty="0">
                <a:ea typeface="Helvetica Neue" panose="02000503000000020004" pitchFamily="2" charset="0"/>
                <a:cs typeface="Helvetica Neue" panose="02000503000000020004" pitchFamily="2" charset="0"/>
              </a:rPr>
              <a:t>Coord sends commit/abort messages to participants</a:t>
            </a:r>
          </a:p>
          <a:p>
            <a:pPr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</a:pPr>
            <a:r>
              <a:rPr lang="en-US" sz="2400" dirty="0">
                <a:ea typeface="Helvetica Neue" panose="02000503000000020004" pitchFamily="2" charset="0"/>
                <a:cs typeface="Helvetica Neue" panose="02000503000000020004" pitchFamily="2" charset="0"/>
              </a:rPr>
              <a:t>Participants log commit/abort via </a:t>
            </a:r>
            <a:r>
              <a:rPr lang="en-US" sz="2400" dirty="0" err="1">
                <a:ea typeface="Helvetica Neue" panose="02000503000000020004" pitchFamily="2" charset="0"/>
                <a:cs typeface="Helvetica Neue" panose="02000503000000020004" pitchFamily="2" charset="0"/>
              </a:rPr>
              <a:t>Paxos</a:t>
            </a:r>
            <a:r>
              <a:rPr lang="en-US" sz="2400" dirty="0">
                <a:ea typeface="Helvetica Neue" panose="02000503000000020004" pitchFamily="2" charset="0"/>
                <a:cs typeface="Helvetica Neue" panose="02000503000000020004" pitchFamily="2" charset="0"/>
              </a:rPr>
              <a:t>, apply writes if commit, release locks</a:t>
            </a:r>
          </a:p>
          <a:p>
            <a:pPr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</a:pPr>
            <a:r>
              <a:rPr lang="en-US" sz="2400" dirty="0">
                <a:ea typeface="Helvetica Neue" panose="02000503000000020004" pitchFamily="2" charset="0"/>
                <a:cs typeface="Helvetica Neue" panose="02000503000000020004" pitchFamily="2" charset="0"/>
              </a:rPr>
              <a:t>Coord sends result to client either after its “log commit” or after ack 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820B508-13D0-9D4A-98DC-E5B74BC080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90773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3000"/>
                            </p:stCondLst>
                            <p:childTnLst>
                              <p:par>
                                <p:cTn id="18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1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9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1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" presetClass="entr" presetSubtype="0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2000"/>
                            </p:stCondLst>
                            <p:childTnLst>
                              <p:par>
                                <p:cTn id="43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3000"/>
                            </p:stCondLst>
                            <p:childTnLst>
                              <p:par>
                                <p:cTn id="48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1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4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9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22" presetClass="entr" presetSubtype="4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1500"/>
                            </p:stCondLst>
                            <p:childTnLst>
                              <p:par>
                                <p:cTn id="6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" grpId="0" animBg="1"/>
      <p:bldP spid="81" grpId="0" animBg="1"/>
      <p:bldP spid="82" grpId="0" animBg="1"/>
      <p:bldP spid="83" grpId="0"/>
      <p:bldP spid="84" grpId="0"/>
      <p:bldP spid="94" grpId="0"/>
      <p:bldP spid="95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:a16="http://schemas.microsoft.com/office/drawing/2014/main" id="{F0A884C4-6C43-F24A-8B9A-139E9A1244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400" dirty="0"/>
              <a:t>Timestamping Read-Write Transactions</a:t>
            </a:r>
          </a:p>
        </p:txBody>
      </p:sp>
      <p:cxnSp>
        <p:nvCxnSpPr>
          <p:cNvPr id="41" name="Straight Arrow Connector 40">
            <a:extLst>
              <a:ext uri="{FF2B5EF4-FFF2-40B4-BE49-F238E27FC236}">
                <a16:creationId xmlns:a16="http://schemas.microsoft.com/office/drawing/2014/main" id="{3A1A8CE0-F4CA-8141-9CC6-D75D39749134}"/>
              </a:ext>
            </a:extLst>
          </p:cNvPr>
          <p:cNvCxnSpPr>
            <a:cxnSpLocks/>
          </p:cNvCxnSpPr>
          <p:nvPr/>
        </p:nvCxnSpPr>
        <p:spPr>
          <a:xfrm>
            <a:off x="1588416" y="2762053"/>
            <a:ext cx="7098384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>
            <a:extLst>
              <a:ext uri="{FF2B5EF4-FFF2-40B4-BE49-F238E27FC236}">
                <a16:creationId xmlns:a16="http://schemas.microsoft.com/office/drawing/2014/main" id="{8CD5D1C3-E770-8F4F-B233-93B5B105BED0}"/>
              </a:ext>
            </a:extLst>
          </p:cNvPr>
          <p:cNvCxnSpPr>
            <a:cxnSpLocks/>
          </p:cNvCxnSpPr>
          <p:nvPr/>
        </p:nvCxnSpPr>
        <p:spPr>
          <a:xfrm>
            <a:off x="1588416" y="3411717"/>
            <a:ext cx="7098384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>
            <a:extLst>
              <a:ext uri="{FF2B5EF4-FFF2-40B4-BE49-F238E27FC236}">
                <a16:creationId xmlns:a16="http://schemas.microsoft.com/office/drawing/2014/main" id="{4414A07B-FCD9-234F-B1C3-4BEB22390B79}"/>
              </a:ext>
            </a:extLst>
          </p:cNvPr>
          <p:cNvCxnSpPr>
            <a:cxnSpLocks/>
          </p:cNvCxnSpPr>
          <p:nvPr/>
        </p:nvCxnSpPr>
        <p:spPr>
          <a:xfrm>
            <a:off x="1588416" y="4148578"/>
            <a:ext cx="7098384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Arrow Connector 45">
            <a:extLst>
              <a:ext uri="{FF2B5EF4-FFF2-40B4-BE49-F238E27FC236}">
                <a16:creationId xmlns:a16="http://schemas.microsoft.com/office/drawing/2014/main" id="{9652B62E-AB99-7342-99EA-075DAAF164A6}"/>
              </a:ext>
            </a:extLst>
          </p:cNvPr>
          <p:cNvCxnSpPr>
            <a:cxnSpLocks/>
          </p:cNvCxnSpPr>
          <p:nvPr/>
        </p:nvCxnSpPr>
        <p:spPr>
          <a:xfrm>
            <a:off x="1588416" y="2057398"/>
            <a:ext cx="7098384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TextBox 46">
            <a:extLst>
              <a:ext uri="{FF2B5EF4-FFF2-40B4-BE49-F238E27FC236}">
                <a16:creationId xmlns:a16="http://schemas.microsoft.com/office/drawing/2014/main" id="{08B55DE8-D722-4243-A166-1C7DDD37BFD1}"/>
              </a:ext>
            </a:extLst>
          </p:cNvPr>
          <p:cNvSpPr txBox="1"/>
          <p:nvPr/>
        </p:nvSpPr>
        <p:spPr>
          <a:xfrm>
            <a:off x="489260" y="1788857"/>
            <a:ext cx="97334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CN" sz="2400" b="0" dirty="0">
                <a:latin typeface="+mn-lt"/>
                <a:ea typeface="Helvetica Neue Medium" panose="02000503000000020004" pitchFamily="2" charset="0"/>
                <a:cs typeface="Helvetica Neue Medium" panose="02000503000000020004" pitchFamily="2" charset="0"/>
              </a:rPr>
              <a:t>Client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256469DE-647B-914D-89FC-0964EC34AEE4}"/>
              </a:ext>
            </a:extLst>
          </p:cNvPr>
          <p:cNvSpPr txBox="1"/>
          <p:nvPr/>
        </p:nvSpPr>
        <p:spPr>
          <a:xfrm>
            <a:off x="1072753" y="2531220"/>
            <a:ext cx="3898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CN" sz="2400" b="0" dirty="0">
                <a:latin typeface="+mn-lt"/>
                <a:ea typeface="Helvetica Neue Medium" panose="02000503000000020004" pitchFamily="2" charset="0"/>
                <a:cs typeface="Helvetica Neue Medium" panose="02000503000000020004" pitchFamily="2" charset="0"/>
              </a:rPr>
              <a:t>A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9FB5D070-5ACC-2F4F-8BDC-229F86635E54}"/>
              </a:ext>
            </a:extLst>
          </p:cNvPr>
          <p:cNvSpPr txBox="1"/>
          <p:nvPr/>
        </p:nvSpPr>
        <p:spPr>
          <a:xfrm>
            <a:off x="1072753" y="3180884"/>
            <a:ext cx="3898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CN" sz="2400" b="0" dirty="0">
                <a:latin typeface="+mn-lt"/>
                <a:ea typeface="Helvetica Neue Medium" panose="02000503000000020004" pitchFamily="2" charset="0"/>
                <a:cs typeface="Helvetica Neue Medium" panose="02000503000000020004" pitchFamily="2" charset="0"/>
              </a:rPr>
              <a:t>B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96E645A5-F2B2-8E4C-8AAA-428788852193}"/>
              </a:ext>
            </a:extLst>
          </p:cNvPr>
          <p:cNvSpPr txBox="1"/>
          <p:nvPr/>
        </p:nvSpPr>
        <p:spPr>
          <a:xfrm>
            <a:off x="1055119" y="3901465"/>
            <a:ext cx="4074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CN" sz="2400" b="0" dirty="0">
                <a:latin typeface="+mn-lt"/>
                <a:ea typeface="Helvetica Neue Medium" panose="02000503000000020004" pitchFamily="2" charset="0"/>
                <a:cs typeface="Helvetica Neue Medium" panose="02000503000000020004" pitchFamily="2" charset="0"/>
              </a:rPr>
              <a:t>C</a:t>
            </a:r>
          </a:p>
        </p:txBody>
      </p:sp>
      <p:cxnSp>
        <p:nvCxnSpPr>
          <p:cNvPr id="52" name="Straight Arrow Connector 51">
            <a:extLst>
              <a:ext uri="{FF2B5EF4-FFF2-40B4-BE49-F238E27FC236}">
                <a16:creationId xmlns:a16="http://schemas.microsoft.com/office/drawing/2014/main" id="{5131B551-700C-3A48-8ECC-411AD10A60FD}"/>
              </a:ext>
            </a:extLst>
          </p:cNvPr>
          <p:cNvCxnSpPr>
            <a:cxnSpLocks/>
          </p:cNvCxnSpPr>
          <p:nvPr/>
        </p:nvCxnSpPr>
        <p:spPr>
          <a:xfrm>
            <a:off x="1781665" y="2057397"/>
            <a:ext cx="358219" cy="704655"/>
          </a:xfrm>
          <a:prstGeom prst="straightConnector1">
            <a:avLst/>
          </a:prstGeom>
          <a:ln w="19050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TextBox 53">
            <a:extLst>
              <a:ext uri="{FF2B5EF4-FFF2-40B4-BE49-F238E27FC236}">
                <a16:creationId xmlns:a16="http://schemas.microsoft.com/office/drawing/2014/main" id="{62249BD3-E29D-5944-A121-EAE48CCED8F6}"/>
              </a:ext>
            </a:extLst>
          </p:cNvPr>
          <p:cNvSpPr txBox="1"/>
          <p:nvPr/>
        </p:nvSpPr>
        <p:spPr>
          <a:xfrm>
            <a:off x="1595556" y="1579808"/>
            <a:ext cx="37221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CN" sz="24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T</a:t>
            </a:r>
          </a:p>
        </p:txBody>
      </p:sp>
      <p:pic>
        <p:nvPicPr>
          <p:cNvPr id="56" name="Picture 55" descr="A picture containing drawing&#10;&#10;Description automatically generated">
            <a:extLst>
              <a:ext uri="{FF2B5EF4-FFF2-40B4-BE49-F238E27FC236}">
                <a16:creationId xmlns:a16="http://schemas.microsoft.com/office/drawing/2014/main" id="{E87A11A9-78E2-AD4E-963F-AC0436F75C14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schemeClr val="accent3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1993155" y="2813180"/>
            <a:ext cx="208466" cy="297145"/>
          </a:xfrm>
          <a:prstGeom prst="rect">
            <a:avLst/>
          </a:prstGeom>
        </p:spPr>
      </p:pic>
      <p:cxnSp>
        <p:nvCxnSpPr>
          <p:cNvPr id="57" name="Straight Arrow Connector 56">
            <a:extLst>
              <a:ext uri="{FF2B5EF4-FFF2-40B4-BE49-F238E27FC236}">
                <a16:creationId xmlns:a16="http://schemas.microsoft.com/office/drawing/2014/main" id="{46DECEC3-249D-A545-B7EC-AED9C3CE8B95}"/>
              </a:ext>
            </a:extLst>
          </p:cNvPr>
          <p:cNvCxnSpPr>
            <a:cxnSpLocks/>
          </p:cNvCxnSpPr>
          <p:nvPr/>
        </p:nvCxnSpPr>
        <p:spPr>
          <a:xfrm flipV="1">
            <a:off x="2146136" y="2057396"/>
            <a:ext cx="385062" cy="700149"/>
          </a:xfrm>
          <a:prstGeom prst="straightConnector1">
            <a:avLst/>
          </a:prstGeom>
          <a:ln w="19050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Arrow Connector 61">
            <a:extLst>
              <a:ext uri="{FF2B5EF4-FFF2-40B4-BE49-F238E27FC236}">
                <a16:creationId xmlns:a16="http://schemas.microsoft.com/office/drawing/2014/main" id="{4AA817F9-011E-E646-BE64-C51752387970}"/>
              </a:ext>
            </a:extLst>
          </p:cNvPr>
          <p:cNvCxnSpPr>
            <a:cxnSpLocks/>
          </p:cNvCxnSpPr>
          <p:nvPr/>
        </p:nvCxnSpPr>
        <p:spPr>
          <a:xfrm>
            <a:off x="1588416" y="1931907"/>
            <a:ext cx="0" cy="219132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Arrow Connector 65">
            <a:extLst>
              <a:ext uri="{FF2B5EF4-FFF2-40B4-BE49-F238E27FC236}">
                <a16:creationId xmlns:a16="http://schemas.microsoft.com/office/drawing/2014/main" id="{552AC7A3-513E-B14F-A5BB-1652285507A4}"/>
              </a:ext>
            </a:extLst>
          </p:cNvPr>
          <p:cNvCxnSpPr>
            <a:cxnSpLocks/>
          </p:cNvCxnSpPr>
          <p:nvPr/>
        </p:nvCxnSpPr>
        <p:spPr>
          <a:xfrm>
            <a:off x="1594700" y="2647979"/>
            <a:ext cx="0" cy="219132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Arrow Connector 66">
            <a:extLst>
              <a:ext uri="{FF2B5EF4-FFF2-40B4-BE49-F238E27FC236}">
                <a16:creationId xmlns:a16="http://schemas.microsoft.com/office/drawing/2014/main" id="{A67F749F-5635-B34A-A1E1-EDB737446A74}"/>
              </a:ext>
            </a:extLst>
          </p:cNvPr>
          <p:cNvCxnSpPr>
            <a:cxnSpLocks/>
          </p:cNvCxnSpPr>
          <p:nvPr/>
        </p:nvCxnSpPr>
        <p:spPr>
          <a:xfrm>
            <a:off x="1600984" y="3302150"/>
            <a:ext cx="0" cy="219132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Arrow Connector 67">
            <a:extLst>
              <a:ext uri="{FF2B5EF4-FFF2-40B4-BE49-F238E27FC236}">
                <a16:creationId xmlns:a16="http://schemas.microsoft.com/office/drawing/2014/main" id="{FF430EB3-051E-8A4F-B246-4EE43F22D0EA}"/>
              </a:ext>
            </a:extLst>
          </p:cNvPr>
          <p:cNvCxnSpPr>
            <a:cxnSpLocks/>
          </p:cNvCxnSpPr>
          <p:nvPr/>
        </p:nvCxnSpPr>
        <p:spPr>
          <a:xfrm>
            <a:off x="1597843" y="4039012"/>
            <a:ext cx="0" cy="219132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Straight Arrow Connector 72">
            <a:extLst>
              <a:ext uri="{FF2B5EF4-FFF2-40B4-BE49-F238E27FC236}">
                <a16:creationId xmlns:a16="http://schemas.microsoft.com/office/drawing/2014/main" id="{05E88C70-5F0A-D340-950D-A68736CC3293}"/>
              </a:ext>
            </a:extLst>
          </p:cNvPr>
          <p:cNvCxnSpPr>
            <a:cxnSpLocks/>
          </p:cNvCxnSpPr>
          <p:nvPr/>
        </p:nvCxnSpPr>
        <p:spPr>
          <a:xfrm>
            <a:off x="2634742" y="1348033"/>
            <a:ext cx="0" cy="2966122"/>
          </a:xfrm>
          <a:prstGeom prst="straightConnector1">
            <a:avLst/>
          </a:prstGeom>
          <a:ln w="19050">
            <a:solidFill>
              <a:schemeClr val="tx1"/>
            </a:solidFill>
            <a:prstDash val="dash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6" name="TextBox 75">
            <a:extLst>
              <a:ext uri="{FF2B5EF4-FFF2-40B4-BE49-F238E27FC236}">
                <a16:creationId xmlns:a16="http://schemas.microsoft.com/office/drawing/2014/main" id="{85A18D72-3F0F-9646-8B50-8A64A60C0F36}"/>
              </a:ext>
            </a:extLst>
          </p:cNvPr>
          <p:cNvSpPr txBox="1"/>
          <p:nvPr/>
        </p:nvSpPr>
        <p:spPr>
          <a:xfrm>
            <a:off x="1572782" y="1268430"/>
            <a:ext cx="111120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Execute</a:t>
            </a:r>
            <a:endParaRPr lang="en-CN" b="0" dirty="0">
              <a:latin typeface="+mn-lt"/>
            </a:endParaRPr>
          </a:p>
        </p:txBody>
      </p: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AFD9071F-9292-1E4C-A494-B7B9299DAEAA}"/>
              </a:ext>
            </a:extLst>
          </p:cNvPr>
          <p:cNvCxnSpPr>
            <a:cxnSpLocks/>
          </p:cNvCxnSpPr>
          <p:nvPr/>
        </p:nvCxnSpPr>
        <p:spPr>
          <a:xfrm>
            <a:off x="2663289" y="2073324"/>
            <a:ext cx="323998" cy="2109781"/>
          </a:xfrm>
          <a:prstGeom prst="straightConnector1">
            <a:avLst/>
          </a:prstGeom>
          <a:ln w="19050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B37C45F4-1859-0B42-BDBC-C697A4940CA4}"/>
              </a:ext>
            </a:extLst>
          </p:cNvPr>
          <p:cNvCxnSpPr>
            <a:cxnSpLocks/>
          </p:cNvCxnSpPr>
          <p:nvPr/>
        </p:nvCxnSpPr>
        <p:spPr>
          <a:xfrm>
            <a:off x="2675857" y="2055569"/>
            <a:ext cx="516757" cy="1373431"/>
          </a:xfrm>
          <a:prstGeom prst="straightConnector1">
            <a:avLst/>
          </a:prstGeom>
          <a:ln w="19050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>
            <a:extLst>
              <a:ext uri="{FF2B5EF4-FFF2-40B4-BE49-F238E27FC236}">
                <a16:creationId xmlns:a16="http://schemas.microsoft.com/office/drawing/2014/main" id="{AFDBDCD5-38D9-A646-B416-33100C992B1D}"/>
              </a:ext>
            </a:extLst>
          </p:cNvPr>
          <p:cNvCxnSpPr>
            <a:cxnSpLocks/>
          </p:cNvCxnSpPr>
          <p:nvPr/>
        </p:nvCxnSpPr>
        <p:spPr>
          <a:xfrm>
            <a:off x="2663289" y="2051513"/>
            <a:ext cx="653576" cy="706032"/>
          </a:xfrm>
          <a:prstGeom prst="straightConnector1">
            <a:avLst/>
          </a:prstGeom>
          <a:ln w="19050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Box 36">
            <a:extLst>
              <a:ext uri="{FF2B5EF4-FFF2-40B4-BE49-F238E27FC236}">
                <a16:creationId xmlns:a16="http://schemas.microsoft.com/office/drawing/2014/main" id="{76413EC1-9F14-D844-B33D-33CB3DB83185}"/>
              </a:ext>
            </a:extLst>
          </p:cNvPr>
          <p:cNvSpPr txBox="1"/>
          <p:nvPr/>
        </p:nvSpPr>
        <p:spPr>
          <a:xfrm>
            <a:off x="-92446" y="2576258"/>
            <a:ext cx="127631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CN" b="0" dirty="0">
                <a:solidFill>
                  <a:srgbClr val="0070C0"/>
                </a:solidFill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Coord. </a:t>
            </a:r>
            <a:r>
              <a:rPr lang="en-CN" b="0" dirty="0">
                <a:solidFill>
                  <a:srgbClr val="0070C0"/>
                </a:solidFill>
                <a:latin typeface="+mn-lt"/>
                <a:ea typeface="Helvetica Neue" panose="02000503000000020004" pitchFamily="2" charset="0"/>
                <a:cs typeface="Helvetica Neue" panose="02000503000000020004" pitchFamily="2" charset="0"/>
                <a:sym typeface="Wingdings" pitchFamily="2" charset="2"/>
              </a:rPr>
              <a:t></a:t>
            </a:r>
            <a:endParaRPr lang="en-CN" b="0" dirty="0">
              <a:solidFill>
                <a:srgbClr val="0070C0"/>
              </a:solidFill>
              <a:latin typeface="+mn-lt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pic>
        <p:nvPicPr>
          <p:cNvPr id="38" name="Picture 37" descr="A picture containing drawing&#10;&#10;Description automatically generated">
            <a:extLst>
              <a:ext uri="{FF2B5EF4-FFF2-40B4-BE49-F238E27FC236}">
                <a16:creationId xmlns:a16="http://schemas.microsoft.com/office/drawing/2014/main" id="{244E3218-485B-F74D-9319-BF9CDBA5A298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schemeClr val="accent5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3157239" y="2813180"/>
            <a:ext cx="208466" cy="297145"/>
          </a:xfrm>
          <a:prstGeom prst="rect">
            <a:avLst/>
          </a:prstGeom>
        </p:spPr>
      </p:pic>
      <p:pic>
        <p:nvPicPr>
          <p:cNvPr id="39" name="Picture 38" descr="A picture containing drawing&#10;&#10;Description automatically generated">
            <a:extLst>
              <a:ext uri="{FF2B5EF4-FFF2-40B4-BE49-F238E27FC236}">
                <a16:creationId xmlns:a16="http://schemas.microsoft.com/office/drawing/2014/main" id="{4F3AF907-5CFF-A247-97A9-C248AC2D4B85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schemeClr val="accent5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3053006" y="3475247"/>
            <a:ext cx="208466" cy="297145"/>
          </a:xfrm>
          <a:prstGeom prst="rect">
            <a:avLst/>
          </a:prstGeom>
        </p:spPr>
      </p:pic>
      <p:pic>
        <p:nvPicPr>
          <p:cNvPr id="40" name="Picture 39" descr="A picture containing drawing&#10;&#10;Description automatically generated">
            <a:extLst>
              <a:ext uri="{FF2B5EF4-FFF2-40B4-BE49-F238E27FC236}">
                <a16:creationId xmlns:a16="http://schemas.microsoft.com/office/drawing/2014/main" id="{98F63353-4576-2D45-A084-C2802DBF4DA9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schemeClr val="accent5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2865312" y="4231839"/>
            <a:ext cx="208466" cy="297145"/>
          </a:xfrm>
          <a:prstGeom prst="rect">
            <a:avLst/>
          </a:prstGeom>
        </p:spPr>
      </p:pic>
      <p:cxnSp>
        <p:nvCxnSpPr>
          <p:cNvPr id="53" name="Straight Arrow Connector 52">
            <a:extLst>
              <a:ext uri="{FF2B5EF4-FFF2-40B4-BE49-F238E27FC236}">
                <a16:creationId xmlns:a16="http://schemas.microsoft.com/office/drawing/2014/main" id="{88B06350-BA0A-824A-B18E-B3F4998A952D}"/>
              </a:ext>
            </a:extLst>
          </p:cNvPr>
          <p:cNvCxnSpPr>
            <a:cxnSpLocks/>
          </p:cNvCxnSpPr>
          <p:nvPr/>
        </p:nvCxnSpPr>
        <p:spPr>
          <a:xfrm flipV="1">
            <a:off x="4678764" y="2766562"/>
            <a:ext cx="313025" cy="643309"/>
          </a:xfrm>
          <a:prstGeom prst="straightConnector1">
            <a:avLst/>
          </a:prstGeom>
          <a:ln w="19050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Arrow Connector 57">
            <a:extLst>
              <a:ext uri="{FF2B5EF4-FFF2-40B4-BE49-F238E27FC236}">
                <a16:creationId xmlns:a16="http://schemas.microsoft.com/office/drawing/2014/main" id="{E79D310A-6372-6941-95FA-368F1F23728A}"/>
              </a:ext>
            </a:extLst>
          </p:cNvPr>
          <p:cNvCxnSpPr>
            <a:cxnSpLocks/>
          </p:cNvCxnSpPr>
          <p:nvPr/>
        </p:nvCxnSpPr>
        <p:spPr>
          <a:xfrm flipV="1">
            <a:off x="4818698" y="2751995"/>
            <a:ext cx="186933" cy="1377454"/>
          </a:xfrm>
          <a:prstGeom prst="straightConnector1">
            <a:avLst/>
          </a:prstGeom>
          <a:ln w="19050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TextBox 58">
            <a:extLst>
              <a:ext uri="{FF2B5EF4-FFF2-40B4-BE49-F238E27FC236}">
                <a16:creationId xmlns:a16="http://schemas.microsoft.com/office/drawing/2014/main" id="{972E6CF2-60C8-D14D-A72E-7BB2FF915E09}"/>
              </a:ext>
            </a:extLst>
          </p:cNvPr>
          <p:cNvSpPr txBox="1"/>
          <p:nvPr/>
        </p:nvSpPr>
        <p:spPr>
          <a:xfrm>
            <a:off x="-262079" y="3237233"/>
            <a:ext cx="143847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1" algn="r"/>
            <a:r>
              <a:rPr lang="en-CN" b="0" dirty="0">
                <a:solidFill>
                  <a:srgbClr val="0070C0"/>
                </a:solidFill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Par. </a:t>
            </a:r>
            <a:r>
              <a:rPr lang="en-CN" b="0" dirty="0">
                <a:solidFill>
                  <a:srgbClr val="0070C0"/>
                </a:solidFill>
                <a:latin typeface="+mn-lt"/>
                <a:ea typeface="Helvetica Neue" panose="02000503000000020004" pitchFamily="2" charset="0"/>
                <a:cs typeface="Helvetica Neue" panose="02000503000000020004" pitchFamily="2" charset="0"/>
                <a:sym typeface="Wingdings" pitchFamily="2" charset="2"/>
              </a:rPr>
              <a:t></a:t>
            </a:r>
            <a:endParaRPr lang="en-CN" b="0" dirty="0">
              <a:solidFill>
                <a:srgbClr val="0070C0"/>
              </a:solidFill>
              <a:latin typeface="+mn-lt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BE0AB3AD-783F-0E43-97A5-DD7503B8B5D9}"/>
              </a:ext>
            </a:extLst>
          </p:cNvPr>
          <p:cNvSpPr txBox="1"/>
          <p:nvPr/>
        </p:nvSpPr>
        <p:spPr>
          <a:xfrm>
            <a:off x="-261028" y="3944823"/>
            <a:ext cx="143847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1" algn="r"/>
            <a:r>
              <a:rPr lang="en-CN" b="0" dirty="0">
                <a:solidFill>
                  <a:srgbClr val="0070C0"/>
                </a:solidFill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Par. </a:t>
            </a:r>
            <a:r>
              <a:rPr lang="en-CN" b="0" dirty="0">
                <a:solidFill>
                  <a:srgbClr val="0070C0"/>
                </a:solidFill>
                <a:latin typeface="+mn-lt"/>
                <a:ea typeface="Helvetica Neue" panose="02000503000000020004" pitchFamily="2" charset="0"/>
                <a:cs typeface="Helvetica Neue" panose="02000503000000020004" pitchFamily="2" charset="0"/>
                <a:sym typeface="Wingdings" pitchFamily="2" charset="2"/>
              </a:rPr>
              <a:t></a:t>
            </a:r>
            <a:endParaRPr lang="en-CN" b="0" dirty="0">
              <a:solidFill>
                <a:srgbClr val="0070C0"/>
              </a:solidFill>
              <a:latin typeface="+mn-lt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1DE68939-275D-014B-A6BF-514D9B212F7D}"/>
              </a:ext>
            </a:extLst>
          </p:cNvPr>
          <p:cNvSpPr txBox="1"/>
          <p:nvPr/>
        </p:nvSpPr>
        <p:spPr>
          <a:xfrm>
            <a:off x="4429556" y="2169963"/>
            <a:ext cx="81144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o</a:t>
            </a:r>
            <a:r>
              <a:rPr lang="en-CN" sz="16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k,</a:t>
            </a:r>
          </a:p>
          <a:p>
            <a:pPr algn="ctr"/>
            <a:r>
              <a:rPr lang="en-CN" sz="1600" b="0" dirty="0">
                <a:solidFill>
                  <a:srgbClr val="FF0000"/>
                </a:solidFill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ts</a:t>
            </a:r>
            <a:r>
              <a:rPr lang="en-CN" sz="1600" b="0" baseline="-25000" dirty="0">
                <a:solidFill>
                  <a:srgbClr val="FF0000"/>
                </a:solidFill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B</a:t>
            </a:r>
            <a:r>
              <a:rPr lang="en-CN" sz="16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, </a:t>
            </a:r>
            <a:r>
              <a:rPr lang="en-CN" sz="1600" b="0" dirty="0">
                <a:solidFill>
                  <a:srgbClr val="FF0000"/>
                </a:solidFill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ts</a:t>
            </a:r>
            <a:r>
              <a:rPr lang="en-CN" sz="1600" b="0" baseline="-25000" dirty="0">
                <a:solidFill>
                  <a:srgbClr val="FF0000"/>
                </a:solidFill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C</a:t>
            </a:r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E38C5F95-4CD0-4045-99ED-F133BBD04B82}"/>
              </a:ext>
            </a:extLst>
          </p:cNvPr>
          <p:cNvSpPr txBox="1"/>
          <p:nvPr/>
        </p:nvSpPr>
        <p:spPr>
          <a:xfrm>
            <a:off x="3374312" y="1266402"/>
            <a:ext cx="114005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Prepare</a:t>
            </a:r>
            <a:endParaRPr lang="en-CN" b="0" dirty="0">
              <a:latin typeface="+mn-lt"/>
            </a:endParaRPr>
          </a:p>
        </p:txBody>
      </p:sp>
      <p:sp>
        <p:nvSpPr>
          <p:cNvPr id="77" name="TextBox 76">
            <a:extLst>
              <a:ext uri="{FF2B5EF4-FFF2-40B4-BE49-F238E27FC236}">
                <a16:creationId xmlns:a16="http://schemas.microsoft.com/office/drawing/2014/main" id="{5E643847-5DCB-7748-9627-115A52D0D486}"/>
              </a:ext>
            </a:extLst>
          </p:cNvPr>
          <p:cNvSpPr txBox="1"/>
          <p:nvPr/>
        </p:nvSpPr>
        <p:spPr>
          <a:xfrm>
            <a:off x="3794298" y="3123168"/>
            <a:ext cx="853119" cy="523220"/>
          </a:xfrm>
          <a:prstGeom prst="rect">
            <a:avLst/>
          </a:prstGeom>
          <a:solidFill>
            <a:schemeClr val="bg1"/>
          </a:solidFill>
          <a:ln w="12700">
            <a:solidFill>
              <a:srgbClr val="0070C0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CN" sz="1400" b="0" dirty="0">
                <a:solidFill>
                  <a:srgbClr val="0070C0"/>
                </a:solidFill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Log</a:t>
            </a:r>
          </a:p>
          <a:p>
            <a:pPr algn="ctr"/>
            <a:r>
              <a:rPr lang="en-CN" sz="1400" b="0" dirty="0">
                <a:solidFill>
                  <a:srgbClr val="0070C0"/>
                </a:solidFill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Prepare</a:t>
            </a:r>
          </a:p>
        </p:txBody>
      </p:sp>
      <p:sp>
        <p:nvSpPr>
          <p:cNvPr id="78" name="TextBox 77">
            <a:extLst>
              <a:ext uri="{FF2B5EF4-FFF2-40B4-BE49-F238E27FC236}">
                <a16:creationId xmlns:a16="http://schemas.microsoft.com/office/drawing/2014/main" id="{9C6A4321-C389-A14C-AB69-659F113154EA}"/>
              </a:ext>
            </a:extLst>
          </p:cNvPr>
          <p:cNvSpPr txBox="1"/>
          <p:nvPr/>
        </p:nvSpPr>
        <p:spPr>
          <a:xfrm>
            <a:off x="3810032" y="3921495"/>
            <a:ext cx="853119" cy="523220"/>
          </a:xfrm>
          <a:prstGeom prst="rect">
            <a:avLst/>
          </a:prstGeom>
          <a:solidFill>
            <a:schemeClr val="bg1"/>
          </a:solidFill>
          <a:ln w="12700">
            <a:solidFill>
              <a:srgbClr val="0070C0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CN" sz="1400" b="0" dirty="0">
                <a:solidFill>
                  <a:srgbClr val="0070C0"/>
                </a:solidFill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Log</a:t>
            </a:r>
          </a:p>
          <a:p>
            <a:pPr algn="ctr"/>
            <a:r>
              <a:rPr lang="en-CN" sz="1400" b="0" dirty="0">
                <a:solidFill>
                  <a:srgbClr val="0070C0"/>
                </a:solidFill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Prepare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7F0016FD-54E1-7C41-93D0-9B7FACBD6AC1}"/>
              </a:ext>
            </a:extLst>
          </p:cNvPr>
          <p:cNvSpPr txBox="1"/>
          <p:nvPr/>
        </p:nvSpPr>
        <p:spPr>
          <a:xfrm>
            <a:off x="5710360" y="2652199"/>
            <a:ext cx="801823" cy="523220"/>
          </a:xfrm>
          <a:prstGeom prst="rect">
            <a:avLst/>
          </a:prstGeom>
          <a:solidFill>
            <a:schemeClr val="bg1"/>
          </a:solidFill>
          <a:ln w="12700">
            <a:solidFill>
              <a:srgbClr val="0070C0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CN" sz="1400" b="0" dirty="0">
                <a:solidFill>
                  <a:srgbClr val="0070C0"/>
                </a:solidFill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Log</a:t>
            </a:r>
          </a:p>
          <a:p>
            <a:pPr algn="ctr"/>
            <a:r>
              <a:rPr lang="en-CN" sz="1400" b="0" dirty="0">
                <a:solidFill>
                  <a:srgbClr val="0070C0"/>
                </a:solidFill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Commit</a:t>
            </a:r>
          </a:p>
        </p:txBody>
      </p:sp>
      <p:cxnSp>
        <p:nvCxnSpPr>
          <p:cNvPr id="79" name="Straight Arrow Connector 78">
            <a:extLst>
              <a:ext uri="{FF2B5EF4-FFF2-40B4-BE49-F238E27FC236}">
                <a16:creationId xmlns:a16="http://schemas.microsoft.com/office/drawing/2014/main" id="{2886A7A2-0E56-F945-8233-3109ED4C51C8}"/>
              </a:ext>
            </a:extLst>
          </p:cNvPr>
          <p:cNvCxnSpPr>
            <a:cxnSpLocks/>
          </p:cNvCxnSpPr>
          <p:nvPr/>
        </p:nvCxnSpPr>
        <p:spPr>
          <a:xfrm>
            <a:off x="6780653" y="2760924"/>
            <a:ext cx="202537" cy="1387654"/>
          </a:xfrm>
          <a:prstGeom prst="straightConnector1">
            <a:avLst/>
          </a:prstGeom>
          <a:ln w="19050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Straight Arrow Connector 79">
            <a:extLst>
              <a:ext uri="{FF2B5EF4-FFF2-40B4-BE49-F238E27FC236}">
                <a16:creationId xmlns:a16="http://schemas.microsoft.com/office/drawing/2014/main" id="{0C99223F-377F-8D4A-A7D0-3F566E1F7D23}"/>
              </a:ext>
            </a:extLst>
          </p:cNvPr>
          <p:cNvCxnSpPr>
            <a:cxnSpLocks/>
          </p:cNvCxnSpPr>
          <p:nvPr/>
        </p:nvCxnSpPr>
        <p:spPr>
          <a:xfrm>
            <a:off x="6780653" y="2772112"/>
            <a:ext cx="294416" cy="656888"/>
          </a:xfrm>
          <a:prstGeom prst="straightConnector1">
            <a:avLst/>
          </a:prstGeom>
          <a:ln w="19050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1" name="TextBox 80">
            <a:extLst>
              <a:ext uri="{FF2B5EF4-FFF2-40B4-BE49-F238E27FC236}">
                <a16:creationId xmlns:a16="http://schemas.microsoft.com/office/drawing/2014/main" id="{D0152EC9-B9B7-6D4C-989D-E6C2E42A6A19}"/>
              </a:ext>
            </a:extLst>
          </p:cNvPr>
          <p:cNvSpPr txBox="1"/>
          <p:nvPr/>
        </p:nvSpPr>
        <p:spPr>
          <a:xfrm>
            <a:off x="7136267" y="3031944"/>
            <a:ext cx="801823" cy="523220"/>
          </a:xfrm>
          <a:prstGeom prst="rect">
            <a:avLst/>
          </a:prstGeom>
          <a:solidFill>
            <a:schemeClr val="bg1"/>
          </a:solidFill>
          <a:ln w="12700">
            <a:solidFill>
              <a:srgbClr val="0070C0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CN" sz="1400" b="0" dirty="0">
                <a:solidFill>
                  <a:srgbClr val="0070C0"/>
                </a:solidFill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Log</a:t>
            </a:r>
          </a:p>
          <a:p>
            <a:pPr algn="ctr"/>
            <a:r>
              <a:rPr lang="en-CN" sz="1400" b="0" dirty="0">
                <a:solidFill>
                  <a:srgbClr val="0070C0"/>
                </a:solidFill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Commit</a:t>
            </a:r>
          </a:p>
        </p:txBody>
      </p:sp>
      <p:sp>
        <p:nvSpPr>
          <p:cNvPr id="82" name="TextBox 81">
            <a:extLst>
              <a:ext uri="{FF2B5EF4-FFF2-40B4-BE49-F238E27FC236}">
                <a16:creationId xmlns:a16="http://schemas.microsoft.com/office/drawing/2014/main" id="{13CA1B80-B4F9-2349-9759-AD23A33CF385}"/>
              </a:ext>
            </a:extLst>
          </p:cNvPr>
          <p:cNvSpPr txBox="1"/>
          <p:nvPr/>
        </p:nvSpPr>
        <p:spPr>
          <a:xfrm>
            <a:off x="7136267" y="3945860"/>
            <a:ext cx="801823" cy="523220"/>
          </a:xfrm>
          <a:prstGeom prst="rect">
            <a:avLst/>
          </a:prstGeom>
          <a:solidFill>
            <a:schemeClr val="bg1"/>
          </a:solidFill>
          <a:ln w="12700">
            <a:solidFill>
              <a:srgbClr val="0070C0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CN" sz="1400" b="0" dirty="0">
                <a:solidFill>
                  <a:srgbClr val="0070C0"/>
                </a:solidFill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Log</a:t>
            </a:r>
          </a:p>
          <a:p>
            <a:pPr algn="ctr"/>
            <a:r>
              <a:rPr lang="en-CN" sz="1400" b="0" dirty="0">
                <a:solidFill>
                  <a:srgbClr val="0070C0"/>
                </a:solidFill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Commit</a:t>
            </a:r>
          </a:p>
        </p:txBody>
      </p:sp>
      <p:pic>
        <p:nvPicPr>
          <p:cNvPr id="85" name="Picture 84" descr="A close up of a logo&#10;&#10;Description automatically generated">
            <a:extLst>
              <a:ext uri="{FF2B5EF4-FFF2-40B4-BE49-F238E27FC236}">
                <a16:creationId xmlns:a16="http://schemas.microsoft.com/office/drawing/2014/main" id="{D5514FDF-13C9-E048-85C9-A0772D44F63B}"/>
              </a:ext>
            </a:extLst>
          </p:cNvPr>
          <p:cNvPicPr>
            <a:picLocks noChangeAspect="1"/>
          </p:cNvPicPr>
          <p:nvPr/>
        </p:nvPicPr>
        <p:blipFill>
          <a:blip r:embed="rId4">
            <a:duotone>
              <a:schemeClr val="accent5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8370479" y="3533346"/>
            <a:ext cx="289742" cy="289742"/>
          </a:xfrm>
          <a:prstGeom prst="rect">
            <a:avLst/>
          </a:prstGeom>
        </p:spPr>
      </p:pic>
      <p:pic>
        <p:nvPicPr>
          <p:cNvPr id="86" name="Picture 85" descr="A close up of a logo&#10;&#10;Description automatically generated">
            <a:extLst>
              <a:ext uri="{FF2B5EF4-FFF2-40B4-BE49-F238E27FC236}">
                <a16:creationId xmlns:a16="http://schemas.microsoft.com/office/drawing/2014/main" id="{81FF3224-34F8-074C-9721-9B8FE4401BEA}"/>
              </a:ext>
            </a:extLst>
          </p:cNvPr>
          <p:cNvPicPr>
            <a:picLocks noChangeAspect="1"/>
          </p:cNvPicPr>
          <p:nvPr/>
        </p:nvPicPr>
        <p:blipFill>
          <a:blip r:embed="rId4">
            <a:duotone>
              <a:schemeClr val="accent5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8335322" y="4467288"/>
            <a:ext cx="289742" cy="289742"/>
          </a:xfrm>
          <a:prstGeom prst="rect">
            <a:avLst/>
          </a:prstGeom>
        </p:spPr>
      </p:pic>
      <p:pic>
        <p:nvPicPr>
          <p:cNvPr id="87" name="Picture 86" descr="A close up of a logo&#10;&#10;Description automatically generated">
            <a:extLst>
              <a:ext uri="{FF2B5EF4-FFF2-40B4-BE49-F238E27FC236}">
                <a16:creationId xmlns:a16="http://schemas.microsoft.com/office/drawing/2014/main" id="{49EC720A-24B3-CE46-90D9-1B0050A3C0AF}"/>
              </a:ext>
            </a:extLst>
          </p:cNvPr>
          <p:cNvPicPr>
            <a:picLocks noChangeAspect="1"/>
          </p:cNvPicPr>
          <p:nvPr/>
        </p:nvPicPr>
        <p:blipFill>
          <a:blip r:embed="rId4">
            <a:duotone>
              <a:schemeClr val="accent5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7075069" y="2441552"/>
            <a:ext cx="289742" cy="289742"/>
          </a:xfrm>
          <a:prstGeom prst="rect">
            <a:avLst/>
          </a:prstGeom>
        </p:spPr>
      </p:pic>
      <p:pic>
        <p:nvPicPr>
          <p:cNvPr id="88" name="Picture 87" descr="A close up of a logo&#10;&#10;Description automatically generated">
            <a:extLst>
              <a:ext uri="{FF2B5EF4-FFF2-40B4-BE49-F238E27FC236}">
                <a16:creationId xmlns:a16="http://schemas.microsoft.com/office/drawing/2014/main" id="{4BEE46B7-9E06-444E-A638-69B53CAE1128}"/>
              </a:ext>
            </a:extLst>
          </p:cNvPr>
          <p:cNvPicPr>
            <a:picLocks noChangeAspect="1"/>
          </p:cNvPicPr>
          <p:nvPr/>
        </p:nvPicPr>
        <p:blipFill>
          <a:blip r:embed="rId4">
            <a:duotone>
              <a:schemeClr val="accent3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6800192" y="2442808"/>
            <a:ext cx="289742" cy="289742"/>
          </a:xfrm>
          <a:prstGeom prst="rect">
            <a:avLst/>
          </a:prstGeom>
        </p:spPr>
      </p:pic>
      <p:cxnSp>
        <p:nvCxnSpPr>
          <p:cNvPr id="90" name="Straight Arrow Connector 89">
            <a:extLst>
              <a:ext uri="{FF2B5EF4-FFF2-40B4-BE49-F238E27FC236}">
                <a16:creationId xmlns:a16="http://schemas.microsoft.com/office/drawing/2014/main" id="{0EEF8D28-E5AF-0B42-A184-80DC28F2B13F}"/>
              </a:ext>
            </a:extLst>
          </p:cNvPr>
          <p:cNvCxnSpPr>
            <a:cxnSpLocks/>
          </p:cNvCxnSpPr>
          <p:nvPr/>
        </p:nvCxnSpPr>
        <p:spPr>
          <a:xfrm flipV="1">
            <a:off x="8052108" y="2768825"/>
            <a:ext cx="313025" cy="643309"/>
          </a:xfrm>
          <a:prstGeom prst="straightConnector1">
            <a:avLst/>
          </a:prstGeom>
          <a:ln w="19050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Straight Arrow Connector 90">
            <a:extLst>
              <a:ext uri="{FF2B5EF4-FFF2-40B4-BE49-F238E27FC236}">
                <a16:creationId xmlns:a16="http://schemas.microsoft.com/office/drawing/2014/main" id="{2778FF28-7330-C84E-B8CF-0348F675C89C}"/>
              </a:ext>
            </a:extLst>
          </p:cNvPr>
          <p:cNvCxnSpPr>
            <a:cxnSpLocks/>
          </p:cNvCxnSpPr>
          <p:nvPr/>
        </p:nvCxnSpPr>
        <p:spPr>
          <a:xfrm flipV="1">
            <a:off x="8033209" y="2776977"/>
            <a:ext cx="331924" cy="1362741"/>
          </a:xfrm>
          <a:prstGeom prst="straightConnector1">
            <a:avLst/>
          </a:prstGeom>
          <a:ln w="19050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Straight Arrow Connector 91">
            <a:extLst>
              <a:ext uri="{FF2B5EF4-FFF2-40B4-BE49-F238E27FC236}">
                <a16:creationId xmlns:a16="http://schemas.microsoft.com/office/drawing/2014/main" id="{C088DA30-C9FA-4C4A-8D1A-2B20A37A85B8}"/>
              </a:ext>
            </a:extLst>
          </p:cNvPr>
          <p:cNvCxnSpPr>
            <a:cxnSpLocks/>
          </p:cNvCxnSpPr>
          <p:nvPr/>
        </p:nvCxnSpPr>
        <p:spPr>
          <a:xfrm>
            <a:off x="5223133" y="1336330"/>
            <a:ext cx="0" cy="2966122"/>
          </a:xfrm>
          <a:prstGeom prst="straightConnector1">
            <a:avLst/>
          </a:prstGeom>
          <a:ln w="19050">
            <a:solidFill>
              <a:schemeClr val="tx1"/>
            </a:solidFill>
            <a:prstDash val="dash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3" name="TextBox 92">
            <a:extLst>
              <a:ext uri="{FF2B5EF4-FFF2-40B4-BE49-F238E27FC236}">
                <a16:creationId xmlns:a16="http://schemas.microsoft.com/office/drawing/2014/main" id="{36F00782-C704-3049-953C-3A3667A14817}"/>
              </a:ext>
            </a:extLst>
          </p:cNvPr>
          <p:cNvSpPr txBox="1"/>
          <p:nvPr/>
        </p:nvSpPr>
        <p:spPr>
          <a:xfrm>
            <a:off x="6286216" y="1265502"/>
            <a:ext cx="106792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Commit</a:t>
            </a:r>
            <a:endParaRPr lang="en-CN" b="0" dirty="0">
              <a:latin typeface="+mn-lt"/>
            </a:endParaRPr>
          </a:p>
        </p:txBody>
      </p:sp>
      <p:sp>
        <p:nvSpPr>
          <p:cNvPr id="95" name="TextBox 94">
            <a:extLst>
              <a:ext uri="{FF2B5EF4-FFF2-40B4-BE49-F238E27FC236}">
                <a16:creationId xmlns:a16="http://schemas.microsoft.com/office/drawing/2014/main" id="{DFF676DF-035D-E947-91D0-0D8C6A49FCE5}"/>
              </a:ext>
            </a:extLst>
          </p:cNvPr>
          <p:cNvSpPr txBox="1"/>
          <p:nvPr/>
        </p:nvSpPr>
        <p:spPr>
          <a:xfrm>
            <a:off x="8009963" y="2378561"/>
            <a:ext cx="58381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CN" sz="20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ack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FF23012C-F4C2-9747-8624-DCF5C20EDC79}"/>
              </a:ext>
            </a:extLst>
          </p:cNvPr>
          <p:cNvGrpSpPr/>
          <p:nvPr/>
        </p:nvGrpSpPr>
        <p:grpSpPr>
          <a:xfrm>
            <a:off x="3276080" y="3324144"/>
            <a:ext cx="497251" cy="555005"/>
            <a:chOff x="3276080" y="3324144"/>
            <a:chExt cx="497251" cy="555005"/>
          </a:xfrm>
        </p:grpSpPr>
        <p:sp>
          <p:nvSpPr>
            <p:cNvPr id="63" name="Oval 62">
              <a:extLst>
                <a:ext uri="{FF2B5EF4-FFF2-40B4-BE49-F238E27FC236}">
                  <a16:creationId xmlns:a16="http://schemas.microsoft.com/office/drawing/2014/main" id="{375E68C2-A8C5-A245-9FBD-2702434A233C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3392758" y="3324144"/>
              <a:ext cx="180000" cy="18000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N" b="0" dirty="0"/>
            </a:p>
          </p:txBody>
        </p:sp>
        <p:sp>
          <p:nvSpPr>
            <p:cNvPr id="96" name="TextBox 95">
              <a:extLst>
                <a:ext uri="{FF2B5EF4-FFF2-40B4-BE49-F238E27FC236}">
                  <a16:creationId xmlns:a16="http://schemas.microsoft.com/office/drawing/2014/main" id="{52AAD54A-82CD-9642-B8DA-110345BF943C}"/>
                </a:ext>
              </a:extLst>
            </p:cNvPr>
            <p:cNvSpPr txBox="1"/>
            <p:nvPr/>
          </p:nvSpPr>
          <p:spPr>
            <a:xfrm>
              <a:off x="3276080" y="3479039"/>
              <a:ext cx="497251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000" b="0" dirty="0" err="1">
                  <a:solidFill>
                    <a:srgbClr val="FF0000"/>
                  </a:solidFill>
                  <a:latin typeface="+mn-lt"/>
                  <a:ea typeface="Helvetica Neue" panose="02000503000000020004" pitchFamily="2" charset="0"/>
                  <a:cs typeface="Helvetica Neue" panose="02000503000000020004" pitchFamily="2" charset="0"/>
                </a:rPr>
                <a:t>ts</a:t>
              </a:r>
              <a:r>
                <a:rPr lang="en-US" sz="2000" b="0" baseline="-25000" dirty="0" err="1">
                  <a:solidFill>
                    <a:srgbClr val="FF0000"/>
                  </a:solidFill>
                  <a:latin typeface="+mn-lt"/>
                  <a:ea typeface="Helvetica Neue" panose="02000503000000020004" pitchFamily="2" charset="0"/>
                  <a:cs typeface="Helvetica Neue" panose="02000503000000020004" pitchFamily="2" charset="0"/>
                </a:rPr>
                <a:t>B</a:t>
              </a:r>
              <a:endParaRPr lang="en-CN" sz="2000" b="0" baseline="-25000" dirty="0">
                <a:solidFill>
                  <a:srgbClr val="FF0000"/>
                </a:solidFill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endParaRPr>
            </a:p>
          </p:txBody>
        </p:sp>
      </p:grpSp>
      <p:grpSp>
        <p:nvGrpSpPr>
          <p:cNvPr id="5" name="Group 4">
            <a:extLst>
              <a:ext uri="{FF2B5EF4-FFF2-40B4-BE49-F238E27FC236}">
                <a16:creationId xmlns:a16="http://schemas.microsoft.com/office/drawing/2014/main" id="{32A49A72-E194-F640-9FAA-BE6CE22F9313}"/>
              </a:ext>
            </a:extLst>
          </p:cNvPr>
          <p:cNvGrpSpPr/>
          <p:nvPr/>
        </p:nvGrpSpPr>
        <p:grpSpPr>
          <a:xfrm>
            <a:off x="3183371" y="4051310"/>
            <a:ext cx="506870" cy="554003"/>
            <a:chOff x="3183371" y="4051310"/>
            <a:chExt cx="506870" cy="554003"/>
          </a:xfrm>
        </p:grpSpPr>
        <p:sp>
          <p:nvSpPr>
            <p:cNvPr id="89" name="Oval 88">
              <a:extLst>
                <a:ext uri="{FF2B5EF4-FFF2-40B4-BE49-F238E27FC236}">
                  <a16:creationId xmlns:a16="http://schemas.microsoft.com/office/drawing/2014/main" id="{3EBEE03D-8897-8F40-A304-BD9B83494C2B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3308256" y="4051310"/>
              <a:ext cx="180000" cy="18000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N" b="0" dirty="0"/>
            </a:p>
          </p:txBody>
        </p:sp>
        <p:sp>
          <p:nvSpPr>
            <p:cNvPr id="97" name="TextBox 96">
              <a:extLst>
                <a:ext uri="{FF2B5EF4-FFF2-40B4-BE49-F238E27FC236}">
                  <a16:creationId xmlns:a16="http://schemas.microsoft.com/office/drawing/2014/main" id="{9591859A-F42B-3448-BB2A-58CE62B556BE}"/>
                </a:ext>
              </a:extLst>
            </p:cNvPr>
            <p:cNvSpPr txBox="1"/>
            <p:nvPr/>
          </p:nvSpPr>
          <p:spPr>
            <a:xfrm>
              <a:off x="3183371" y="4205203"/>
              <a:ext cx="506870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000" b="0" dirty="0" err="1">
                  <a:solidFill>
                    <a:srgbClr val="FF0000"/>
                  </a:solidFill>
                  <a:latin typeface="+mn-lt"/>
                  <a:ea typeface="Helvetica Neue" panose="02000503000000020004" pitchFamily="2" charset="0"/>
                  <a:cs typeface="Helvetica Neue" panose="02000503000000020004" pitchFamily="2" charset="0"/>
                </a:rPr>
                <a:t>ts</a:t>
              </a:r>
              <a:r>
                <a:rPr lang="en-US" sz="2000" b="0" baseline="-25000" dirty="0" err="1">
                  <a:solidFill>
                    <a:srgbClr val="FF0000"/>
                  </a:solidFill>
                  <a:latin typeface="+mn-lt"/>
                  <a:ea typeface="Helvetica Neue" panose="02000503000000020004" pitchFamily="2" charset="0"/>
                  <a:cs typeface="Helvetica Neue" panose="02000503000000020004" pitchFamily="2" charset="0"/>
                </a:rPr>
                <a:t>C</a:t>
              </a:r>
              <a:endParaRPr lang="en-CN" sz="2000" b="0" baseline="-25000" dirty="0">
                <a:solidFill>
                  <a:srgbClr val="FF0000"/>
                </a:solidFill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endParaRPr>
            </a:p>
          </p:txBody>
        </p:sp>
      </p:grpSp>
      <p:grpSp>
        <p:nvGrpSpPr>
          <p:cNvPr id="6" name="Group 5">
            <a:extLst>
              <a:ext uri="{FF2B5EF4-FFF2-40B4-BE49-F238E27FC236}">
                <a16:creationId xmlns:a16="http://schemas.microsoft.com/office/drawing/2014/main" id="{991180DA-E696-4241-B872-DCB466B37441}"/>
              </a:ext>
            </a:extLst>
          </p:cNvPr>
          <p:cNvGrpSpPr/>
          <p:nvPr/>
        </p:nvGrpSpPr>
        <p:grpSpPr>
          <a:xfrm>
            <a:off x="5238739" y="2674900"/>
            <a:ext cx="497251" cy="536151"/>
            <a:chOff x="5238739" y="2674900"/>
            <a:chExt cx="497251" cy="536151"/>
          </a:xfrm>
        </p:grpSpPr>
        <p:sp>
          <p:nvSpPr>
            <p:cNvPr id="98" name="Oval 97">
              <a:extLst>
                <a:ext uri="{FF2B5EF4-FFF2-40B4-BE49-F238E27FC236}">
                  <a16:creationId xmlns:a16="http://schemas.microsoft.com/office/drawing/2014/main" id="{F4DB2047-AA47-D64A-A243-DC6BD458D85E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5355417" y="2674900"/>
              <a:ext cx="180000" cy="18000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N" b="0" dirty="0"/>
            </a:p>
          </p:txBody>
        </p:sp>
        <p:sp>
          <p:nvSpPr>
            <p:cNvPr id="99" name="TextBox 98">
              <a:extLst>
                <a:ext uri="{FF2B5EF4-FFF2-40B4-BE49-F238E27FC236}">
                  <a16:creationId xmlns:a16="http://schemas.microsoft.com/office/drawing/2014/main" id="{DF43EAF1-6CA6-3E4A-B9F5-DD25ED2A345F}"/>
                </a:ext>
              </a:extLst>
            </p:cNvPr>
            <p:cNvSpPr txBox="1"/>
            <p:nvPr/>
          </p:nvSpPr>
          <p:spPr>
            <a:xfrm>
              <a:off x="5238739" y="2810941"/>
              <a:ext cx="497251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000" b="0" dirty="0" err="1">
                  <a:solidFill>
                    <a:srgbClr val="FF0000"/>
                  </a:solidFill>
                  <a:latin typeface="+mn-lt"/>
                  <a:ea typeface="Helvetica Neue" panose="02000503000000020004" pitchFamily="2" charset="0"/>
                  <a:cs typeface="Helvetica Neue" panose="02000503000000020004" pitchFamily="2" charset="0"/>
                </a:rPr>
                <a:t>ts</a:t>
              </a:r>
              <a:r>
                <a:rPr lang="en-US" sz="2000" b="0" baseline="-25000" dirty="0" err="1">
                  <a:solidFill>
                    <a:srgbClr val="FF0000"/>
                  </a:solidFill>
                  <a:latin typeface="+mn-lt"/>
                  <a:ea typeface="Helvetica Neue" panose="02000503000000020004" pitchFamily="2" charset="0"/>
                  <a:cs typeface="Helvetica Neue" panose="02000503000000020004" pitchFamily="2" charset="0"/>
                </a:rPr>
                <a:t>A</a:t>
              </a:r>
              <a:endParaRPr lang="en-CN" sz="2000" b="0" baseline="-25000" dirty="0">
                <a:solidFill>
                  <a:srgbClr val="FF0000"/>
                </a:solidFill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endParaRPr>
            </a:p>
          </p:txBody>
        </p:sp>
      </p:grpSp>
      <p:grpSp>
        <p:nvGrpSpPr>
          <p:cNvPr id="7" name="Group 6">
            <a:extLst>
              <a:ext uri="{FF2B5EF4-FFF2-40B4-BE49-F238E27FC236}">
                <a16:creationId xmlns:a16="http://schemas.microsoft.com/office/drawing/2014/main" id="{81DEAA18-9995-5142-99EE-B12D6EA6159C}"/>
              </a:ext>
            </a:extLst>
          </p:cNvPr>
          <p:cNvGrpSpPr/>
          <p:nvPr/>
        </p:nvGrpSpPr>
        <p:grpSpPr>
          <a:xfrm>
            <a:off x="5438400" y="2094162"/>
            <a:ext cx="1227762" cy="523220"/>
            <a:chOff x="5438400" y="2094162"/>
            <a:chExt cx="1227762" cy="523220"/>
          </a:xfrm>
        </p:grpSpPr>
        <p:cxnSp>
          <p:nvCxnSpPr>
            <p:cNvPr id="100" name="Straight Arrow Connector 99">
              <a:extLst>
                <a:ext uri="{FF2B5EF4-FFF2-40B4-BE49-F238E27FC236}">
                  <a16:creationId xmlns:a16="http://schemas.microsoft.com/office/drawing/2014/main" id="{3EEA58C6-31D9-EC43-A246-CBD2E78E0B37}"/>
                </a:ext>
              </a:extLst>
            </p:cNvPr>
            <p:cNvCxnSpPr>
              <a:cxnSpLocks/>
            </p:cNvCxnSpPr>
            <p:nvPr/>
          </p:nvCxnSpPr>
          <p:spPr>
            <a:xfrm>
              <a:off x="5438400" y="2334538"/>
              <a:ext cx="0" cy="220822"/>
            </a:xfrm>
            <a:prstGeom prst="straightConnector1">
              <a:avLst/>
            </a:prstGeom>
            <a:ln w="12700">
              <a:solidFill>
                <a:srgbClr val="FF0000"/>
              </a:solidFill>
              <a:prstDash val="solid"/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2" name="Straight Arrow Connector 101">
              <a:extLst>
                <a:ext uri="{FF2B5EF4-FFF2-40B4-BE49-F238E27FC236}">
                  <a16:creationId xmlns:a16="http://schemas.microsoft.com/office/drawing/2014/main" id="{E80A2687-C631-2547-BBEC-769DAF7F7A83}"/>
                </a:ext>
              </a:extLst>
            </p:cNvPr>
            <p:cNvCxnSpPr>
              <a:cxnSpLocks/>
            </p:cNvCxnSpPr>
            <p:nvPr/>
          </p:nvCxnSpPr>
          <p:spPr>
            <a:xfrm>
              <a:off x="5438400" y="2439061"/>
              <a:ext cx="1227057" cy="0"/>
            </a:xfrm>
            <a:prstGeom prst="straightConnector1">
              <a:avLst/>
            </a:prstGeom>
            <a:ln w="12700">
              <a:solidFill>
                <a:srgbClr val="FF0000"/>
              </a:solidFill>
              <a:prstDash val="solid"/>
              <a:headEnd type="stealth" w="lg" len="lg"/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E9E6B3AA-4EA8-AC48-B387-E569FAD73616}"/>
                </a:ext>
              </a:extLst>
            </p:cNvPr>
            <p:cNvSpPr txBox="1"/>
            <p:nvPr/>
          </p:nvSpPr>
          <p:spPr>
            <a:xfrm>
              <a:off x="5645300" y="2094162"/>
              <a:ext cx="821060" cy="523220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CN" sz="1400" b="0" dirty="0">
                  <a:solidFill>
                    <a:srgbClr val="FF0000"/>
                  </a:solidFill>
                  <a:latin typeface="+mn-lt"/>
                  <a:ea typeface="Helvetica Neue Light" panose="02000403000000020004" pitchFamily="2" charset="0"/>
                  <a:cs typeface="Helvetica Neue" panose="02000503000000020004" pitchFamily="2" charset="0"/>
                </a:rPr>
                <a:t>Commit</a:t>
              </a:r>
            </a:p>
            <a:p>
              <a:pPr algn="ctr"/>
              <a:r>
                <a:rPr lang="en-CN" sz="1400" b="0" dirty="0">
                  <a:solidFill>
                    <a:srgbClr val="FF0000"/>
                  </a:solidFill>
                  <a:latin typeface="+mn-lt"/>
                  <a:ea typeface="Helvetica Neue Light" panose="02000403000000020004" pitchFamily="2" charset="0"/>
                  <a:cs typeface="Helvetica Neue" panose="02000503000000020004" pitchFamily="2" charset="0"/>
                </a:rPr>
                <a:t>Wait</a:t>
              </a:r>
            </a:p>
          </p:txBody>
        </p:sp>
        <p:cxnSp>
          <p:nvCxnSpPr>
            <p:cNvPr id="103" name="Straight Arrow Connector 102">
              <a:extLst>
                <a:ext uri="{FF2B5EF4-FFF2-40B4-BE49-F238E27FC236}">
                  <a16:creationId xmlns:a16="http://schemas.microsoft.com/office/drawing/2014/main" id="{25238EB5-1DD2-D245-95E8-AB5BD2DBF1F3}"/>
                </a:ext>
              </a:extLst>
            </p:cNvPr>
            <p:cNvCxnSpPr>
              <a:cxnSpLocks/>
            </p:cNvCxnSpPr>
            <p:nvPr/>
          </p:nvCxnSpPr>
          <p:spPr>
            <a:xfrm>
              <a:off x="6666162" y="2328650"/>
              <a:ext cx="0" cy="220822"/>
            </a:xfrm>
            <a:prstGeom prst="straightConnector1">
              <a:avLst/>
            </a:prstGeom>
            <a:ln w="12700">
              <a:solidFill>
                <a:srgbClr val="FF0000"/>
              </a:solidFill>
              <a:prstDash val="solid"/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4" name="TextBox 103">
            <a:extLst>
              <a:ext uri="{FF2B5EF4-FFF2-40B4-BE49-F238E27FC236}">
                <a16:creationId xmlns:a16="http://schemas.microsoft.com/office/drawing/2014/main" id="{942C99D3-9027-A643-8D8C-C0DB6BAAA3CC}"/>
              </a:ext>
            </a:extLst>
          </p:cNvPr>
          <p:cNvSpPr txBox="1"/>
          <p:nvPr/>
        </p:nvSpPr>
        <p:spPr>
          <a:xfrm>
            <a:off x="7086331" y="3507746"/>
            <a:ext cx="99225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b="0" dirty="0" err="1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T.ts</a:t>
            </a:r>
            <a:r>
              <a:rPr lang="en-US" sz="16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 = </a:t>
            </a:r>
            <a:r>
              <a:rPr lang="en-US" sz="1600" b="0" dirty="0" err="1">
                <a:solidFill>
                  <a:srgbClr val="FF0000"/>
                </a:solidFill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ts</a:t>
            </a:r>
            <a:r>
              <a:rPr lang="en-US" sz="1600" b="0" baseline="-25000" dirty="0" err="1">
                <a:solidFill>
                  <a:srgbClr val="FF0000"/>
                </a:solidFill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A</a:t>
            </a:r>
            <a:endParaRPr lang="en-CN" sz="1600" b="0" baseline="-25000" dirty="0">
              <a:solidFill>
                <a:srgbClr val="FF0000"/>
              </a:solidFill>
              <a:latin typeface="+mn-lt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105" name="TextBox 104">
            <a:extLst>
              <a:ext uri="{FF2B5EF4-FFF2-40B4-BE49-F238E27FC236}">
                <a16:creationId xmlns:a16="http://schemas.microsoft.com/office/drawing/2014/main" id="{F3A0D842-6021-AC4F-AA48-F585796A325A}"/>
              </a:ext>
            </a:extLst>
          </p:cNvPr>
          <p:cNvSpPr txBox="1"/>
          <p:nvPr/>
        </p:nvSpPr>
        <p:spPr>
          <a:xfrm>
            <a:off x="7086331" y="4441695"/>
            <a:ext cx="99225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b="0" dirty="0" err="1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T.ts</a:t>
            </a:r>
            <a:r>
              <a:rPr lang="en-US" sz="16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 = </a:t>
            </a:r>
            <a:r>
              <a:rPr lang="en-US" sz="1600" b="0" dirty="0" err="1">
                <a:solidFill>
                  <a:srgbClr val="FF0000"/>
                </a:solidFill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ts</a:t>
            </a:r>
            <a:r>
              <a:rPr lang="en-US" sz="1600" b="0" baseline="-25000" dirty="0" err="1">
                <a:solidFill>
                  <a:srgbClr val="FF0000"/>
                </a:solidFill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A</a:t>
            </a:r>
            <a:endParaRPr lang="en-CN" sz="1600" b="0" baseline="-25000" dirty="0">
              <a:solidFill>
                <a:srgbClr val="FF0000"/>
              </a:solidFill>
              <a:latin typeface="+mn-lt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106" name="TextBox 105">
            <a:extLst>
              <a:ext uri="{FF2B5EF4-FFF2-40B4-BE49-F238E27FC236}">
                <a16:creationId xmlns:a16="http://schemas.microsoft.com/office/drawing/2014/main" id="{B173783D-9566-E54E-8F57-2918840306A8}"/>
              </a:ext>
            </a:extLst>
          </p:cNvPr>
          <p:cNvSpPr txBox="1"/>
          <p:nvPr/>
        </p:nvSpPr>
        <p:spPr>
          <a:xfrm>
            <a:off x="5652975" y="3112961"/>
            <a:ext cx="99225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b="0" dirty="0" err="1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T.ts</a:t>
            </a:r>
            <a:r>
              <a:rPr lang="en-US" sz="16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 = </a:t>
            </a:r>
            <a:r>
              <a:rPr lang="en-US" sz="1600" b="0" dirty="0" err="1">
                <a:solidFill>
                  <a:srgbClr val="FF0000"/>
                </a:solidFill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ts</a:t>
            </a:r>
            <a:r>
              <a:rPr lang="en-US" sz="1600" b="0" baseline="-25000" dirty="0" err="1">
                <a:solidFill>
                  <a:srgbClr val="FF0000"/>
                </a:solidFill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A</a:t>
            </a:r>
            <a:endParaRPr lang="en-CN" sz="1600" b="0" baseline="-25000" dirty="0">
              <a:solidFill>
                <a:srgbClr val="FF0000"/>
              </a:solidFill>
              <a:latin typeface="+mn-lt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71" name="Content Placeholder 1">
            <a:extLst>
              <a:ext uri="{FF2B5EF4-FFF2-40B4-BE49-F238E27FC236}">
                <a16:creationId xmlns:a16="http://schemas.microsoft.com/office/drawing/2014/main" id="{0A2FC27B-6E2C-9045-B736-9476513313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1319" y="4654047"/>
            <a:ext cx="8694051" cy="2067428"/>
          </a:xfrm>
        </p:spPr>
        <p:txBody>
          <a:bodyPr>
            <a:normAutofit fontScale="70000" lnSpcReduction="20000"/>
          </a:bodyPr>
          <a:lstStyle/>
          <a:p>
            <a:pPr marL="0" indent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None/>
            </a:pPr>
            <a:r>
              <a:rPr lang="en-US" sz="2400" b="1" dirty="0">
                <a:ea typeface="Helvetica Neue" panose="02000503000000020004" pitchFamily="2" charset="0"/>
                <a:cs typeface="Helvetica Neue" panose="02000503000000020004" pitchFamily="2" charset="0"/>
              </a:rPr>
              <a:t>Timestamping: </a:t>
            </a:r>
          </a:p>
          <a:p>
            <a:pPr>
              <a:lnSpc>
                <a:spcPct val="90000"/>
              </a:lnSpc>
              <a:spcBef>
                <a:spcPts val="800"/>
              </a:spcBef>
              <a:spcAft>
                <a:spcPts val="0"/>
              </a:spcAft>
            </a:pPr>
            <a:r>
              <a:rPr lang="en-US" sz="2400" dirty="0">
                <a:ea typeface="Helvetica Neue" panose="02000503000000020004" pitchFamily="2" charset="0"/>
                <a:cs typeface="Helvetica Neue" panose="02000503000000020004" pitchFamily="2" charset="0"/>
              </a:rPr>
              <a:t>Participant: choose a timestamp, e.g., </a:t>
            </a:r>
            <a:r>
              <a:rPr lang="en-US" sz="2400" dirty="0" err="1">
                <a:ea typeface="Helvetica Neue" panose="02000503000000020004" pitchFamily="2" charset="0"/>
                <a:cs typeface="Helvetica Neue" panose="02000503000000020004" pitchFamily="2" charset="0"/>
              </a:rPr>
              <a:t>ts</a:t>
            </a:r>
            <a:r>
              <a:rPr lang="en-US" sz="2400" baseline="-25000" dirty="0" err="1">
                <a:ea typeface="Helvetica Neue" panose="02000503000000020004" pitchFamily="2" charset="0"/>
                <a:cs typeface="Helvetica Neue" panose="02000503000000020004" pitchFamily="2" charset="0"/>
              </a:rPr>
              <a:t>B</a:t>
            </a:r>
            <a:r>
              <a:rPr lang="en-US" sz="2400" dirty="0">
                <a:ea typeface="Helvetica Neue" panose="02000503000000020004" pitchFamily="2" charset="0"/>
                <a:cs typeface="Helvetica Neue" panose="02000503000000020004" pitchFamily="2" charset="0"/>
              </a:rPr>
              <a:t> and </a:t>
            </a:r>
            <a:r>
              <a:rPr lang="en-US" sz="2400" dirty="0" err="1">
                <a:ea typeface="Helvetica Neue" panose="02000503000000020004" pitchFamily="2" charset="0"/>
                <a:cs typeface="Helvetica Neue" panose="02000503000000020004" pitchFamily="2" charset="0"/>
              </a:rPr>
              <a:t>ts</a:t>
            </a:r>
            <a:r>
              <a:rPr lang="en-US" sz="2400" baseline="-25000" dirty="0" err="1">
                <a:ea typeface="Helvetica Neue" panose="02000503000000020004" pitchFamily="2" charset="0"/>
                <a:cs typeface="Helvetica Neue" panose="02000503000000020004" pitchFamily="2" charset="0"/>
              </a:rPr>
              <a:t>C</a:t>
            </a:r>
            <a:r>
              <a:rPr lang="en-US" sz="2400" dirty="0">
                <a:ea typeface="Helvetica Neue" panose="02000503000000020004" pitchFamily="2" charset="0"/>
                <a:cs typeface="Helvetica Neue" panose="02000503000000020004" pitchFamily="2" charset="0"/>
              </a:rPr>
              <a:t>, larger than any writes it has applied</a:t>
            </a:r>
            <a:endParaRPr lang="en-US" sz="2400" baseline="-25000" dirty="0"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pPr>
              <a:lnSpc>
                <a:spcPct val="90000"/>
              </a:lnSpc>
              <a:spcBef>
                <a:spcPts val="800"/>
              </a:spcBef>
              <a:spcAft>
                <a:spcPts val="0"/>
              </a:spcAft>
            </a:pPr>
            <a:r>
              <a:rPr lang="en-US" sz="2400" dirty="0">
                <a:ea typeface="Helvetica Neue" panose="02000503000000020004" pitchFamily="2" charset="0"/>
                <a:cs typeface="Helvetica Neue" panose="02000503000000020004" pitchFamily="2" charset="0"/>
              </a:rPr>
              <a:t>Coordinator: choose a timestamp, e.g., </a:t>
            </a:r>
            <a:r>
              <a:rPr lang="en-US" sz="2400" dirty="0" err="1">
                <a:ea typeface="Helvetica Neue" panose="02000503000000020004" pitchFamily="2" charset="0"/>
                <a:cs typeface="Helvetica Neue" panose="02000503000000020004" pitchFamily="2" charset="0"/>
              </a:rPr>
              <a:t>ts</a:t>
            </a:r>
            <a:r>
              <a:rPr lang="en-US" sz="2400" baseline="-25000" dirty="0" err="1">
                <a:ea typeface="Helvetica Neue" panose="02000503000000020004" pitchFamily="2" charset="0"/>
                <a:cs typeface="Helvetica Neue" panose="02000503000000020004" pitchFamily="2" charset="0"/>
              </a:rPr>
              <a:t>A</a:t>
            </a:r>
            <a:r>
              <a:rPr lang="en-US" sz="2400" dirty="0">
                <a:ea typeface="Helvetica Neue" panose="02000503000000020004" pitchFamily="2" charset="0"/>
                <a:cs typeface="Helvetica Neue" panose="02000503000000020004" pitchFamily="2" charset="0"/>
              </a:rPr>
              <a:t>, larger than</a:t>
            </a:r>
          </a:p>
          <a:p>
            <a:pPr lv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</a:pPr>
            <a:r>
              <a:rPr lang="en-US" sz="2000" dirty="0">
                <a:ea typeface="Helvetica Neue" panose="02000503000000020004" pitchFamily="2" charset="0"/>
                <a:cs typeface="Helvetica Neue" panose="02000503000000020004" pitchFamily="2" charset="0"/>
              </a:rPr>
              <a:t>Any writes it has applied</a:t>
            </a:r>
          </a:p>
          <a:p>
            <a:pPr lv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</a:pPr>
            <a:r>
              <a:rPr lang="en-US" sz="2000" dirty="0">
                <a:ea typeface="Helvetica Neue" panose="02000503000000020004" pitchFamily="2" charset="0"/>
                <a:cs typeface="Helvetica Neue" panose="02000503000000020004" pitchFamily="2" charset="0"/>
              </a:rPr>
              <a:t>Any timestamps proposed by the participants, e.g., </a:t>
            </a:r>
            <a:r>
              <a:rPr lang="en-US" sz="2000" dirty="0" err="1">
                <a:ea typeface="Helvetica Neue" panose="02000503000000020004" pitchFamily="2" charset="0"/>
                <a:cs typeface="Helvetica Neue" panose="02000503000000020004" pitchFamily="2" charset="0"/>
              </a:rPr>
              <a:t>ts</a:t>
            </a:r>
            <a:r>
              <a:rPr lang="en-US" sz="2000" baseline="-25000" dirty="0" err="1">
                <a:ea typeface="Helvetica Neue" panose="02000503000000020004" pitchFamily="2" charset="0"/>
                <a:cs typeface="Helvetica Neue" panose="02000503000000020004" pitchFamily="2" charset="0"/>
              </a:rPr>
              <a:t>B</a:t>
            </a:r>
            <a:r>
              <a:rPr lang="en-US" sz="2000" dirty="0">
                <a:ea typeface="Helvetica Neue" panose="02000503000000020004" pitchFamily="2" charset="0"/>
                <a:cs typeface="Helvetica Neue" panose="02000503000000020004" pitchFamily="2" charset="0"/>
              </a:rPr>
              <a:t> and </a:t>
            </a:r>
            <a:r>
              <a:rPr lang="en-US" sz="2000" dirty="0" err="1">
                <a:ea typeface="Helvetica Neue" panose="02000503000000020004" pitchFamily="2" charset="0"/>
                <a:cs typeface="Helvetica Neue" panose="02000503000000020004" pitchFamily="2" charset="0"/>
              </a:rPr>
              <a:t>ts</a:t>
            </a:r>
            <a:r>
              <a:rPr lang="en-US" sz="2000" baseline="-25000" dirty="0" err="1">
                <a:ea typeface="Helvetica Neue" panose="02000503000000020004" pitchFamily="2" charset="0"/>
                <a:cs typeface="Helvetica Neue" panose="02000503000000020004" pitchFamily="2" charset="0"/>
              </a:rPr>
              <a:t>C</a:t>
            </a:r>
            <a:endParaRPr lang="en-US" sz="2000" dirty="0"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pPr lv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</a:pPr>
            <a:r>
              <a:rPr lang="en-US" sz="2000" dirty="0">
                <a:ea typeface="Helvetica Neue" panose="02000503000000020004" pitchFamily="2" charset="0"/>
                <a:cs typeface="Helvetica Neue" panose="02000503000000020004" pitchFamily="2" charset="0"/>
              </a:rPr>
              <a:t>Its current </a:t>
            </a:r>
            <a:r>
              <a:rPr lang="en-US" sz="2000" dirty="0" err="1">
                <a:solidFill>
                  <a:srgbClr val="00B050"/>
                </a:solidFill>
                <a:ea typeface="Helvetica Neue" panose="02000503000000020004" pitchFamily="2" charset="0"/>
                <a:cs typeface="Helvetica Neue" panose="02000503000000020004" pitchFamily="2" charset="0"/>
              </a:rPr>
              <a:t>TT.now</a:t>
            </a:r>
            <a:r>
              <a:rPr lang="en-US" sz="2000" dirty="0">
                <a:solidFill>
                  <a:srgbClr val="00B050"/>
                </a:solidFill>
                <a:ea typeface="Helvetica Neue" panose="02000503000000020004" pitchFamily="2" charset="0"/>
                <a:cs typeface="Helvetica Neue" panose="02000503000000020004" pitchFamily="2" charset="0"/>
              </a:rPr>
              <a:t>().latest</a:t>
            </a:r>
          </a:p>
          <a:p>
            <a:pPr>
              <a:lnSpc>
                <a:spcPct val="90000"/>
              </a:lnSpc>
              <a:spcBef>
                <a:spcPts val="800"/>
              </a:spcBef>
              <a:spcAft>
                <a:spcPts val="0"/>
              </a:spcAft>
            </a:pPr>
            <a:r>
              <a:rPr lang="en-US" sz="2400" dirty="0">
                <a:ea typeface="Helvetica Neue" panose="02000503000000020004" pitchFamily="2" charset="0"/>
                <a:cs typeface="Helvetica Neue" panose="02000503000000020004" pitchFamily="2" charset="0"/>
              </a:rPr>
              <a:t>Coord </a:t>
            </a:r>
            <a:r>
              <a:rPr lang="en-US" sz="2400" dirty="0">
                <a:solidFill>
                  <a:srgbClr val="00B050"/>
                </a:solidFill>
                <a:ea typeface="Helvetica Neue" panose="02000503000000020004" pitchFamily="2" charset="0"/>
                <a:cs typeface="Helvetica Neue" panose="02000503000000020004" pitchFamily="2" charset="0"/>
              </a:rPr>
              <a:t>commit-waits</a:t>
            </a:r>
            <a:r>
              <a:rPr lang="en-US" sz="2400" dirty="0">
                <a:ea typeface="Helvetica Neue" panose="02000503000000020004" pitchFamily="2" charset="0"/>
                <a:cs typeface="Helvetica Neue" panose="02000503000000020004" pitchFamily="2" charset="0"/>
              </a:rPr>
              <a:t>: </a:t>
            </a:r>
            <a:r>
              <a:rPr lang="en-US" sz="2400" dirty="0" err="1">
                <a:ea typeface="Helvetica Neue" panose="02000503000000020004" pitchFamily="2" charset="0"/>
                <a:cs typeface="Helvetica Neue" panose="02000503000000020004" pitchFamily="2" charset="0"/>
              </a:rPr>
              <a:t>TT.after</a:t>
            </a:r>
            <a:r>
              <a:rPr lang="en-US" sz="2400" dirty="0">
                <a:ea typeface="Helvetica Neue" panose="02000503000000020004" pitchFamily="2" charset="0"/>
                <a:cs typeface="Helvetica Neue" panose="02000503000000020004" pitchFamily="2" charset="0"/>
              </a:rPr>
              <a:t>(</a:t>
            </a:r>
            <a:r>
              <a:rPr lang="en-US" sz="2400" dirty="0" err="1">
                <a:ea typeface="Helvetica Neue" panose="02000503000000020004" pitchFamily="2" charset="0"/>
                <a:cs typeface="Helvetica Neue" panose="02000503000000020004" pitchFamily="2" charset="0"/>
              </a:rPr>
              <a:t>ts</a:t>
            </a:r>
            <a:r>
              <a:rPr lang="en-US" sz="2400" baseline="-25000" dirty="0" err="1">
                <a:ea typeface="Helvetica Neue" panose="02000503000000020004" pitchFamily="2" charset="0"/>
                <a:cs typeface="Helvetica Neue" panose="02000503000000020004" pitchFamily="2" charset="0"/>
              </a:rPr>
              <a:t>A</a:t>
            </a:r>
            <a:r>
              <a:rPr lang="en-US" sz="2400" dirty="0">
                <a:ea typeface="Helvetica Neue" panose="02000503000000020004" pitchFamily="2" charset="0"/>
                <a:cs typeface="Helvetica Neue" panose="02000503000000020004" pitchFamily="2" charset="0"/>
              </a:rPr>
              <a:t>) == true. Commit-wait overlaps with </a:t>
            </a:r>
            <a:r>
              <a:rPr lang="en-US" sz="2400" dirty="0" err="1">
                <a:ea typeface="Helvetica Neue" panose="02000503000000020004" pitchFamily="2" charset="0"/>
                <a:cs typeface="Helvetica Neue" panose="02000503000000020004" pitchFamily="2" charset="0"/>
              </a:rPr>
              <a:t>Paxos</a:t>
            </a:r>
            <a:r>
              <a:rPr lang="en-US" sz="2400" dirty="0">
                <a:ea typeface="Helvetica Neue" panose="02000503000000020004" pitchFamily="2" charset="0"/>
                <a:cs typeface="Helvetica Neue" panose="02000503000000020004" pitchFamily="2" charset="0"/>
              </a:rPr>
              <a:t> logging</a:t>
            </a:r>
          </a:p>
          <a:p>
            <a:pPr>
              <a:lnSpc>
                <a:spcPct val="90000"/>
              </a:lnSpc>
              <a:spcBef>
                <a:spcPts val="800"/>
              </a:spcBef>
              <a:spcAft>
                <a:spcPts val="0"/>
              </a:spcAft>
            </a:pPr>
            <a:r>
              <a:rPr lang="en-US" sz="2400" dirty="0" err="1">
                <a:ea typeface="Helvetica Neue" panose="02000503000000020004" pitchFamily="2" charset="0"/>
                <a:cs typeface="Helvetica Neue" panose="02000503000000020004" pitchFamily="2" charset="0"/>
              </a:rPr>
              <a:t>ts</a:t>
            </a:r>
            <a:r>
              <a:rPr lang="en-US" sz="2400" baseline="-25000" dirty="0" err="1">
                <a:ea typeface="Helvetica Neue" panose="02000503000000020004" pitchFamily="2" charset="0"/>
                <a:cs typeface="Helvetica Neue" panose="02000503000000020004" pitchFamily="2" charset="0"/>
              </a:rPr>
              <a:t>A</a:t>
            </a:r>
            <a:r>
              <a:rPr lang="en-US" sz="2400" dirty="0">
                <a:ea typeface="Helvetica Neue" panose="02000503000000020004" pitchFamily="2" charset="0"/>
                <a:cs typeface="Helvetica Neue" panose="02000503000000020004" pitchFamily="2" charset="0"/>
              </a:rPr>
              <a:t> is T’s commit timestamp</a:t>
            </a:r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119DA09F-87F8-4740-832B-1E67974E68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29918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8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000"/>
                            </p:stCondLst>
                            <p:childTnLst>
                              <p:par>
                                <p:cTn id="45" presetID="1" presetClass="entr" presetSubtype="0" fill="hold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Tag writes with physical timestamps upon commit</a:t>
            </a:r>
          </a:p>
          <a:p>
            <a:pPr lvl="1"/>
            <a:r>
              <a:rPr lang="en-US" dirty="0"/>
              <a:t>Write </a:t>
            </a:r>
            <a:r>
              <a:rPr lang="en-US" dirty="0" err="1"/>
              <a:t>txns</a:t>
            </a:r>
            <a:r>
              <a:rPr lang="en-US" dirty="0"/>
              <a:t> are strictly serializable, e.g., 2PL</a:t>
            </a:r>
          </a:p>
          <a:p>
            <a:endParaRPr lang="en-US" dirty="0"/>
          </a:p>
          <a:p>
            <a:r>
              <a:rPr lang="en-US" dirty="0"/>
              <a:t>Read-only </a:t>
            </a:r>
            <a:r>
              <a:rPr lang="en-US" dirty="0" err="1"/>
              <a:t>txns</a:t>
            </a:r>
            <a:r>
              <a:rPr lang="en-US" dirty="0"/>
              <a:t> return the writes, whose commit timestamps precede the reads’ current time</a:t>
            </a:r>
          </a:p>
          <a:p>
            <a:pPr lvl="1"/>
            <a:r>
              <a:rPr lang="en-US" dirty="0"/>
              <a:t>Ro-</a:t>
            </a:r>
            <a:r>
              <a:rPr lang="en-US" dirty="0" err="1"/>
              <a:t>txns</a:t>
            </a:r>
            <a:r>
              <a:rPr lang="en-US" dirty="0"/>
              <a:t> are one-round, lock-free, and never abort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F0A884C4-6C43-F24A-8B9A-139E9A1244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Ideas Behind Read-Only </a:t>
            </a:r>
            <a:r>
              <a:rPr lang="en-US" sz="3600" dirty="0" err="1"/>
              <a:t>Txns</a:t>
            </a:r>
            <a:endParaRPr lang="en-US" sz="36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E2AB7A5-AADC-2E4A-AB9C-6DAA963475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798321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:a16="http://schemas.microsoft.com/office/drawing/2014/main" id="{F0A884C4-6C43-F24A-8B9A-139E9A1244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400" dirty="0"/>
              <a:t>Read-Only Transactions (shards part)</a:t>
            </a:r>
          </a:p>
        </p:txBody>
      </p:sp>
      <p:cxnSp>
        <p:nvCxnSpPr>
          <p:cNvPr id="41" name="Straight Arrow Connector 40">
            <a:extLst>
              <a:ext uri="{FF2B5EF4-FFF2-40B4-BE49-F238E27FC236}">
                <a16:creationId xmlns:a16="http://schemas.microsoft.com/office/drawing/2014/main" id="{3A1A8CE0-F4CA-8141-9CC6-D75D39749134}"/>
              </a:ext>
            </a:extLst>
          </p:cNvPr>
          <p:cNvCxnSpPr>
            <a:cxnSpLocks/>
          </p:cNvCxnSpPr>
          <p:nvPr/>
        </p:nvCxnSpPr>
        <p:spPr>
          <a:xfrm>
            <a:off x="1588416" y="2762053"/>
            <a:ext cx="6226405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>
            <a:extLst>
              <a:ext uri="{FF2B5EF4-FFF2-40B4-BE49-F238E27FC236}">
                <a16:creationId xmlns:a16="http://schemas.microsoft.com/office/drawing/2014/main" id="{8CD5D1C3-E770-8F4F-B233-93B5B105BED0}"/>
              </a:ext>
            </a:extLst>
          </p:cNvPr>
          <p:cNvCxnSpPr>
            <a:cxnSpLocks/>
          </p:cNvCxnSpPr>
          <p:nvPr/>
        </p:nvCxnSpPr>
        <p:spPr>
          <a:xfrm flipV="1">
            <a:off x="1588416" y="3496559"/>
            <a:ext cx="6226405" cy="1"/>
          </a:xfrm>
          <a:prstGeom prst="straightConnector1">
            <a:avLst/>
          </a:prstGeom>
          <a:ln w="38100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>
            <a:extLst>
              <a:ext uri="{FF2B5EF4-FFF2-40B4-BE49-F238E27FC236}">
                <a16:creationId xmlns:a16="http://schemas.microsoft.com/office/drawing/2014/main" id="{4414A07B-FCD9-234F-B1C3-4BEB22390B79}"/>
              </a:ext>
            </a:extLst>
          </p:cNvPr>
          <p:cNvCxnSpPr>
            <a:cxnSpLocks/>
          </p:cNvCxnSpPr>
          <p:nvPr/>
        </p:nvCxnSpPr>
        <p:spPr>
          <a:xfrm>
            <a:off x="1588416" y="4289979"/>
            <a:ext cx="6226405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Arrow Connector 45">
            <a:extLst>
              <a:ext uri="{FF2B5EF4-FFF2-40B4-BE49-F238E27FC236}">
                <a16:creationId xmlns:a16="http://schemas.microsoft.com/office/drawing/2014/main" id="{9652B62E-AB99-7342-99EA-075DAAF164A6}"/>
              </a:ext>
            </a:extLst>
          </p:cNvPr>
          <p:cNvCxnSpPr>
            <a:cxnSpLocks/>
          </p:cNvCxnSpPr>
          <p:nvPr/>
        </p:nvCxnSpPr>
        <p:spPr>
          <a:xfrm>
            <a:off x="1588416" y="2057398"/>
            <a:ext cx="6226405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TextBox 47">
            <a:extLst>
              <a:ext uri="{FF2B5EF4-FFF2-40B4-BE49-F238E27FC236}">
                <a16:creationId xmlns:a16="http://schemas.microsoft.com/office/drawing/2014/main" id="{256469DE-647B-914D-89FC-0964EC34AEE4}"/>
              </a:ext>
            </a:extLst>
          </p:cNvPr>
          <p:cNvSpPr txBox="1"/>
          <p:nvPr/>
        </p:nvSpPr>
        <p:spPr>
          <a:xfrm>
            <a:off x="1072753" y="2531220"/>
            <a:ext cx="3898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CN" sz="2400" b="0" dirty="0">
                <a:latin typeface="+mn-lt"/>
                <a:ea typeface="Helvetica Neue Medium" panose="02000503000000020004" pitchFamily="2" charset="0"/>
                <a:cs typeface="Helvetica Neue Medium" panose="02000503000000020004" pitchFamily="2" charset="0"/>
              </a:rPr>
              <a:t>A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9FB5D070-5ACC-2F4F-8BDC-229F86635E54}"/>
              </a:ext>
            </a:extLst>
          </p:cNvPr>
          <p:cNvSpPr txBox="1"/>
          <p:nvPr/>
        </p:nvSpPr>
        <p:spPr>
          <a:xfrm>
            <a:off x="1072753" y="3265727"/>
            <a:ext cx="3898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CN" sz="2400" b="0" dirty="0">
                <a:latin typeface="+mn-lt"/>
                <a:ea typeface="Helvetica Neue Medium" panose="02000503000000020004" pitchFamily="2" charset="0"/>
                <a:cs typeface="Helvetica Neue Medium" panose="02000503000000020004" pitchFamily="2" charset="0"/>
              </a:rPr>
              <a:t>B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96E645A5-F2B2-8E4C-8AAA-428788852193}"/>
              </a:ext>
            </a:extLst>
          </p:cNvPr>
          <p:cNvSpPr txBox="1"/>
          <p:nvPr/>
        </p:nvSpPr>
        <p:spPr>
          <a:xfrm>
            <a:off x="1055119" y="4042866"/>
            <a:ext cx="4074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CN" sz="2400" b="0" dirty="0">
                <a:latin typeface="+mn-lt"/>
                <a:ea typeface="Helvetica Neue Medium" panose="02000503000000020004" pitchFamily="2" charset="0"/>
                <a:cs typeface="Helvetica Neue Medium" panose="02000503000000020004" pitchFamily="2" charset="0"/>
              </a:rPr>
              <a:t>C</a:t>
            </a:r>
          </a:p>
        </p:txBody>
      </p:sp>
      <p:cxnSp>
        <p:nvCxnSpPr>
          <p:cNvPr id="52" name="Straight Arrow Connector 51">
            <a:extLst>
              <a:ext uri="{FF2B5EF4-FFF2-40B4-BE49-F238E27FC236}">
                <a16:creationId xmlns:a16="http://schemas.microsoft.com/office/drawing/2014/main" id="{5131B551-700C-3A48-8ECC-411AD10A60FD}"/>
              </a:ext>
            </a:extLst>
          </p:cNvPr>
          <p:cNvCxnSpPr>
            <a:cxnSpLocks/>
            <a:stCxn id="10" idx="0"/>
          </p:cNvCxnSpPr>
          <p:nvPr/>
        </p:nvCxnSpPr>
        <p:spPr>
          <a:xfrm>
            <a:off x="3135121" y="2056737"/>
            <a:ext cx="1566497" cy="1439822"/>
          </a:xfrm>
          <a:prstGeom prst="straightConnector1">
            <a:avLst/>
          </a:prstGeom>
          <a:ln w="19050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Arrow Connector 56">
            <a:extLst>
              <a:ext uri="{FF2B5EF4-FFF2-40B4-BE49-F238E27FC236}">
                <a16:creationId xmlns:a16="http://schemas.microsoft.com/office/drawing/2014/main" id="{46DECEC3-249D-A545-B7EC-AED9C3CE8B95}"/>
              </a:ext>
            </a:extLst>
          </p:cNvPr>
          <p:cNvCxnSpPr>
            <a:cxnSpLocks/>
          </p:cNvCxnSpPr>
          <p:nvPr/>
        </p:nvCxnSpPr>
        <p:spPr>
          <a:xfrm flipV="1">
            <a:off x="4487395" y="2053614"/>
            <a:ext cx="455430" cy="708351"/>
          </a:xfrm>
          <a:prstGeom prst="straightConnector1">
            <a:avLst/>
          </a:prstGeom>
          <a:ln w="19050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Arrow Connector 61">
            <a:extLst>
              <a:ext uri="{FF2B5EF4-FFF2-40B4-BE49-F238E27FC236}">
                <a16:creationId xmlns:a16="http://schemas.microsoft.com/office/drawing/2014/main" id="{4AA817F9-011E-E646-BE64-C51752387970}"/>
              </a:ext>
            </a:extLst>
          </p:cNvPr>
          <p:cNvCxnSpPr>
            <a:cxnSpLocks/>
          </p:cNvCxnSpPr>
          <p:nvPr/>
        </p:nvCxnSpPr>
        <p:spPr>
          <a:xfrm>
            <a:off x="1588416" y="1931907"/>
            <a:ext cx="0" cy="219132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Arrow Connector 65">
            <a:extLst>
              <a:ext uri="{FF2B5EF4-FFF2-40B4-BE49-F238E27FC236}">
                <a16:creationId xmlns:a16="http://schemas.microsoft.com/office/drawing/2014/main" id="{552AC7A3-513E-B14F-A5BB-1652285507A4}"/>
              </a:ext>
            </a:extLst>
          </p:cNvPr>
          <p:cNvCxnSpPr>
            <a:cxnSpLocks/>
          </p:cNvCxnSpPr>
          <p:nvPr/>
        </p:nvCxnSpPr>
        <p:spPr>
          <a:xfrm>
            <a:off x="1594700" y="2647979"/>
            <a:ext cx="0" cy="219132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Arrow Connector 66">
            <a:extLst>
              <a:ext uri="{FF2B5EF4-FFF2-40B4-BE49-F238E27FC236}">
                <a16:creationId xmlns:a16="http://schemas.microsoft.com/office/drawing/2014/main" id="{A67F749F-5635-B34A-A1E1-EDB737446A74}"/>
              </a:ext>
            </a:extLst>
          </p:cNvPr>
          <p:cNvCxnSpPr>
            <a:cxnSpLocks/>
          </p:cNvCxnSpPr>
          <p:nvPr/>
        </p:nvCxnSpPr>
        <p:spPr>
          <a:xfrm>
            <a:off x="1600984" y="3386993"/>
            <a:ext cx="0" cy="219132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Arrow Connector 67">
            <a:extLst>
              <a:ext uri="{FF2B5EF4-FFF2-40B4-BE49-F238E27FC236}">
                <a16:creationId xmlns:a16="http://schemas.microsoft.com/office/drawing/2014/main" id="{FF430EB3-051E-8A4F-B246-4EE43F22D0EA}"/>
              </a:ext>
            </a:extLst>
          </p:cNvPr>
          <p:cNvCxnSpPr>
            <a:cxnSpLocks/>
          </p:cNvCxnSpPr>
          <p:nvPr/>
        </p:nvCxnSpPr>
        <p:spPr>
          <a:xfrm>
            <a:off x="1597843" y="4180413"/>
            <a:ext cx="0" cy="219132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9" name="TextBox 68">
            <a:extLst>
              <a:ext uri="{FF2B5EF4-FFF2-40B4-BE49-F238E27FC236}">
                <a16:creationId xmlns:a16="http://schemas.microsoft.com/office/drawing/2014/main" id="{28310A13-7371-F749-B0A1-32439521A348}"/>
              </a:ext>
            </a:extLst>
          </p:cNvPr>
          <p:cNvSpPr txBox="1"/>
          <p:nvPr/>
        </p:nvSpPr>
        <p:spPr>
          <a:xfrm>
            <a:off x="1434176" y="2808041"/>
            <a:ext cx="32733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CN" sz="20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0</a:t>
            </a:r>
          </a:p>
        </p:txBody>
      </p:sp>
      <p:sp>
        <p:nvSpPr>
          <p:cNvPr id="70" name="TextBox 69">
            <a:extLst>
              <a:ext uri="{FF2B5EF4-FFF2-40B4-BE49-F238E27FC236}">
                <a16:creationId xmlns:a16="http://schemas.microsoft.com/office/drawing/2014/main" id="{34624AC0-36E0-6143-A8B8-10990E1F450B}"/>
              </a:ext>
            </a:extLst>
          </p:cNvPr>
          <p:cNvSpPr txBox="1"/>
          <p:nvPr/>
        </p:nvSpPr>
        <p:spPr>
          <a:xfrm>
            <a:off x="1448390" y="3563421"/>
            <a:ext cx="32733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CN" sz="20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0</a:t>
            </a:r>
          </a:p>
        </p:txBody>
      </p:sp>
      <p:sp>
        <p:nvSpPr>
          <p:cNvPr id="71" name="TextBox 70">
            <a:extLst>
              <a:ext uri="{FF2B5EF4-FFF2-40B4-BE49-F238E27FC236}">
                <a16:creationId xmlns:a16="http://schemas.microsoft.com/office/drawing/2014/main" id="{F63CD528-63EC-A941-8381-F1A4384C45DF}"/>
              </a:ext>
            </a:extLst>
          </p:cNvPr>
          <p:cNvSpPr txBox="1"/>
          <p:nvPr/>
        </p:nvSpPr>
        <p:spPr>
          <a:xfrm>
            <a:off x="1434176" y="4356839"/>
            <a:ext cx="32733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CN" sz="20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0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6892ACF-7054-D045-8B5F-79DE0D9245B5}"/>
              </a:ext>
            </a:extLst>
          </p:cNvPr>
          <p:cNvSpPr txBox="1"/>
          <p:nvPr/>
        </p:nvSpPr>
        <p:spPr>
          <a:xfrm>
            <a:off x="166388" y="4685961"/>
            <a:ext cx="333001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0" dirty="0" err="1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Txn</a:t>
            </a:r>
            <a:r>
              <a:rPr lang="en-US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 T’ = R(A=?, B=?, C=?)</a:t>
            </a:r>
          </a:p>
        </p:txBody>
      </p:sp>
      <p:sp>
        <p:nvSpPr>
          <p:cNvPr id="72" name="TextBox 71">
            <a:extLst>
              <a:ext uri="{FF2B5EF4-FFF2-40B4-BE49-F238E27FC236}">
                <a16:creationId xmlns:a16="http://schemas.microsoft.com/office/drawing/2014/main" id="{79965719-294D-9F46-B55D-53E9EEB00295}"/>
              </a:ext>
            </a:extLst>
          </p:cNvPr>
          <p:cNvSpPr txBox="1"/>
          <p:nvPr/>
        </p:nvSpPr>
        <p:spPr>
          <a:xfrm>
            <a:off x="489260" y="1788857"/>
            <a:ext cx="97334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CN" sz="2400" b="0" dirty="0">
                <a:latin typeface="+mn-lt"/>
                <a:ea typeface="Helvetica Neue Medium" panose="02000503000000020004" pitchFamily="2" charset="0"/>
                <a:cs typeface="Helvetica Neue Medium" panose="02000503000000020004" pitchFamily="2" charset="0"/>
              </a:rPr>
              <a:t>Client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6B1B58A2-889B-5241-B04D-9C346F0826AC}"/>
              </a:ext>
            </a:extLst>
          </p:cNvPr>
          <p:cNvGrpSpPr/>
          <p:nvPr/>
        </p:nvGrpSpPr>
        <p:grpSpPr>
          <a:xfrm>
            <a:off x="2711767" y="1466818"/>
            <a:ext cx="846707" cy="990029"/>
            <a:chOff x="1712023" y="1466818"/>
            <a:chExt cx="846707" cy="990029"/>
          </a:xfrm>
        </p:grpSpPr>
        <p:sp>
          <p:nvSpPr>
            <p:cNvPr id="54" name="TextBox 53">
              <a:extLst>
                <a:ext uri="{FF2B5EF4-FFF2-40B4-BE49-F238E27FC236}">
                  <a16:creationId xmlns:a16="http://schemas.microsoft.com/office/drawing/2014/main" id="{62249BD3-E29D-5944-A121-EAE48CCED8F6}"/>
                </a:ext>
              </a:extLst>
            </p:cNvPr>
            <p:cNvSpPr txBox="1"/>
            <p:nvPr/>
          </p:nvSpPr>
          <p:spPr>
            <a:xfrm>
              <a:off x="1905210" y="1466818"/>
              <a:ext cx="457176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CN" sz="2400" b="0" dirty="0">
                  <a:latin typeface="+mn-lt"/>
                  <a:ea typeface="Helvetica Neue" panose="02000503000000020004" pitchFamily="2" charset="0"/>
                  <a:cs typeface="Helvetica Neue" panose="02000503000000020004" pitchFamily="2" charset="0"/>
                </a:rPr>
                <a:t>T’</a:t>
              </a:r>
            </a:p>
          </p:txBody>
        </p:sp>
        <p:sp>
          <p:nvSpPr>
            <p:cNvPr id="74" name="Oval 73">
              <a:extLst>
                <a:ext uri="{FF2B5EF4-FFF2-40B4-BE49-F238E27FC236}">
                  <a16:creationId xmlns:a16="http://schemas.microsoft.com/office/drawing/2014/main" id="{5C72731B-D9B6-C449-9E98-15CDED4A5575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996663" y="1955020"/>
              <a:ext cx="180000" cy="180000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N" b="0" dirty="0"/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334E1E26-D5B5-BC44-B4D0-7BD0BDB61E3D}"/>
                </a:ext>
              </a:extLst>
            </p:cNvPr>
            <p:cNvSpPr txBox="1"/>
            <p:nvPr/>
          </p:nvSpPr>
          <p:spPr>
            <a:xfrm>
              <a:off x="1712023" y="2056737"/>
              <a:ext cx="846707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000" b="0" dirty="0">
                  <a:latin typeface="+mn-lt"/>
                  <a:ea typeface="Helvetica Neue" panose="02000503000000020004" pitchFamily="2" charset="0"/>
                  <a:cs typeface="Helvetica Neue" panose="02000503000000020004" pitchFamily="2" charset="0"/>
                </a:rPr>
                <a:t>t</a:t>
              </a:r>
              <a:r>
                <a:rPr lang="en-CN" sz="2000" b="0" dirty="0">
                  <a:latin typeface="+mn-lt"/>
                  <a:ea typeface="Helvetica Neue" panose="02000503000000020004" pitchFamily="2" charset="0"/>
                  <a:cs typeface="Helvetica Neue" panose="02000503000000020004" pitchFamily="2" charset="0"/>
                </a:rPr>
                <a:t>s=10</a:t>
              </a:r>
            </a:p>
          </p:txBody>
        </p:sp>
      </p:grpSp>
      <p:cxnSp>
        <p:nvCxnSpPr>
          <p:cNvPr id="101" name="Straight Arrow Connector 100">
            <a:extLst>
              <a:ext uri="{FF2B5EF4-FFF2-40B4-BE49-F238E27FC236}">
                <a16:creationId xmlns:a16="http://schemas.microsoft.com/office/drawing/2014/main" id="{2639B94D-E44B-354F-9DB9-5007921F55B6}"/>
              </a:ext>
            </a:extLst>
          </p:cNvPr>
          <p:cNvCxnSpPr>
            <a:cxnSpLocks/>
            <a:stCxn id="10" idx="0"/>
          </p:cNvCxnSpPr>
          <p:nvPr/>
        </p:nvCxnSpPr>
        <p:spPr>
          <a:xfrm>
            <a:off x="3135121" y="2056737"/>
            <a:ext cx="1716703" cy="2224264"/>
          </a:xfrm>
          <a:prstGeom prst="straightConnector1">
            <a:avLst/>
          </a:prstGeom>
          <a:ln w="19050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Straight Arrow Connector 106">
            <a:extLst>
              <a:ext uri="{FF2B5EF4-FFF2-40B4-BE49-F238E27FC236}">
                <a16:creationId xmlns:a16="http://schemas.microsoft.com/office/drawing/2014/main" id="{419A3BC2-7E8A-E64B-93E3-8FCB67CA7520}"/>
              </a:ext>
            </a:extLst>
          </p:cNvPr>
          <p:cNvCxnSpPr>
            <a:cxnSpLocks/>
            <a:stCxn id="10" idx="0"/>
          </p:cNvCxnSpPr>
          <p:nvPr/>
        </p:nvCxnSpPr>
        <p:spPr>
          <a:xfrm>
            <a:off x="3135121" y="2056737"/>
            <a:ext cx="1344534" cy="703485"/>
          </a:xfrm>
          <a:prstGeom prst="straightConnector1">
            <a:avLst/>
          </a:prstGeom>
          <a:ln w="19050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Straight Arrow Connector 107">
            <a:extLst>
              <a:ext uri="{FF2B5EF4-FFF2-40B4-BE49-F238E27FC236}">
                <a16:creationId xmlns:a16="http://schemas.microsoft.com/office/drawing/2014/main" id="{6A60A77B-09E7-E64E-96EC-0E054D257EFC}"/>
              </a:ext>
            </a:extLst>
          </p:cNvPr>
          <p:cNvCxnSpPr>
            <a:cxnSpLocks/>
          </p:cNvCxnSpPr>
          <p:nvPr/>
        </p:nvCxnSpPr>
        <p:spPr>
          <a:xfrm>
            <a:off x="2567230" y="2647979"/>
            <a:ext cx="0" cy="219132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9" name="TextBox 108">
            <a:extLst>
              <a:ext uri="{FF2B5EF4-FFF2-40B4-BE49-F238E27FC236}">
                <a16:creationId xmlns:a16="http://schemas.microsoft.com/office/drawing/2014/main" id="{FA11E624-6AFE-AF40-8E6E-D37D31B22290}"/>
              </a:ext>
            </a:extLst>
          </p:cNvPr>
          <p:cNvSpPr txBox="1"/>
          <p:nvPr/>
        </p:nvSpPr>
        <p:spPr>
          <a:xfrm>
            <a:off x="2403563" y="2808041"/>
            <a:ext cx="32733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CN" sz="20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5</a:t>
            </a:r>
          </a:p>
        </p:txBody>
      </p:sp>
      <p:sp>
        <p:nvSpPr>
          <p:cNvPr id="110" name="TextBox 109">
            <a:extLst>
              <a:ext uri="{FF2B5EF4-FFF2-40B4-BE49-F238E27FC236}">
                <a16:creationId xmlns:a16="http://schemas.microsoft.com/office/drawing/2014/main" id="{DE29DA54-15E6-104A-B27D-4A4E94D78369}"/>
              </a:ext>
            </a:extLst>
          </p:cNvPr>
          <p:cNvSpPr txBox="1"/>
          <p:nvPr/>
        </p:nvSpPr>
        <p:spPr>
          <a:xfrm>
            <a:off x="2278153" y="2298130"/>
            <a:ext cx="8963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W</a:t>
            </a:r>
            <a:r>
              <a:rPr lang="en-CN" sz="2000" b="0" baseline="-2500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1</a:t>
            </a:r>
            <a:r>
              <a:rPr lang="en-CN" sz="14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cmt</a:t>
            </a:r>
          </a:p>
        </p:txBody>
      </p:sp>
      <p:cxnSp>
        <p:nvCxnSpPr>
          <p:cNvPr id="111" name="Straight Arrow Connector 110">
            <a:extLst>
              <a:ext uri="{FF2B5EF4-FFF2-40B4-BE49-F238E27FC236}">
                <a16:creationId xmlns:a16="http://schemas.microsoft.com/office/drawing/2014/main" id="{25A01D5C-FC8C-FC4B-95D2-A4BBA111D2B1}"/>
              </a:ext>
            </a:extLst>
          </p:cNvPr>
          <p:cNvCxnSpPr>
            <a:cxnSpLocks/>
          </p:cNvCxnSpPr>
          <p:nvPr/>
        </p:nvCxnSpPr>
        <p:spPr>
          <a:xfrm>
            <a:off x="3862674" y="3388825"/>
            <a:ext cx="0" cy="219132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2" name="TextBox 111">
            <a:extLst>
              <a:ext uri="{FF2B5EF4-FFF2-40B4-BE49-F238E27FC236}">
                <a16:creationId xmlns:a16="http://schemas.microsoft.com/office/drawing/2014/main" id="{83E1E303-BA0C-A248-B320-F07DC4B8AE93}"/>
              </a:ext>
            </a:extLst>
          </p:cNvPr>
          <p:cNvSpPr txBox="1"/>
          <p:nvPr/>
        </p:nvSpPr>
        <p:spPr>
          <a:xfrm>
            <a:off x="3627673" y="3548887"/>
            <a:ext cx="47000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CN" sz="20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12</a:t>
            </a:r>
          </a:p>
        </p:txBody>
      </p:sp>
      <p:sp>
        <p:nvSpPr>
          <p:cNvPr id="113" name="TextBox 112">
            <a:extLst>
              <a:ext uri="{FF2B5EF4-FFF2-40B4-BE49-F238E27FC236}">
                <a16:creationId xmlns:a16="http://schemas.microsoft.com/office/drawing/2014/main" id="{E8DD691E-31D7-EE4D-92A6-AF1CA85AA0C8}"/>
              </a:ext>
            </a:extLst>
          </p:cNvPr>
          <p:cNvSpPr txBox="1"/>
          <p:nvPr/>
        </p:nvSpPr>
        <p:spPr>
          <a:xfrm>
            <a:off x="3573597" y="3038976"/>
            <a:ext cx="8963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W</a:t>
            </a:r>
            <a:r>
              <a:rPr lang="en-CN" sz="2000" b="0" baseline="-2500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2</a:t>
            </a:r>
            <a:r>
              <a:rPr lang="en-CN" sz="14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prep</a:t>
            </a:r>
          </a:p>
        </p:txBody>
      </p:sp>
      <p:sp>
        <p:nvSpPr>
          <p:cNvPr id="114" name="TextBox 113">
            <a:extLst>
              <a:ext uri="{FF2B5EF4-FFF2-40B4-BE49-F238E27FC236}">
                <a16:creationId xmlns:a16="http://schemas.microsoft.com/office/drawing/2014/main" id="{ED6815DC-1AFA-B347-9179-CB194E9709DB}"/>
              </a:ext>
            </a:extLst>
          </p:cNvPr>
          <p:cNvSpPr txBox="1"/>
          <p:nvPr/>
        </p:nvSpPr>
        <p:spPr>
          <a:xfrm>
            <a:off x="1353854" y="2295564"/>
            <a:ext cx="53589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W</a:t>
            </a:r>
            <a:r>
              <a:rPr lang="en-CN" sz="2000" b="0" baseline="-2500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0</a:t>
            </a:r>
            <a:endParaRPr lang="en-CN" sz="1400" b="0" dirty="0">
              <a:latin typeface="+mn-lt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115" name="TextBox 114">
            <a:extLst>
              <a:ext uri="{FF2B5EF4-FFF2-40B4-BE49-F238E27FC236}">
                <a16:creationId xmlns:a16="http://schemas.microsoft.com/office/drawing/2014/main" id="{91AE0BCB-C2E5-1342-AFAF-38E70493BBEF}"/>
              </a:ext>
            </a:extLst>
          </p:cNvPr>
          <p:cNvSpPr txBox="1"/>
          <p:nvPr/>
        </p:nvSpPr>
        <p:spPr>
          <a:xfrm>
            <a:off x="1380559" y="3078495"/>
            <a:ext cx="53589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W</a:t>
            </a:r>
            <a:r>
              <a:rPr lang="en-CN" sz="2000" b="0" baseline="-2500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0</a:t>
            </a:r>
            <a:endParaRPr lang="en-CN" sz="1400" b="0" dirty="0">
              <a:latin typeface="+mn-lt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116" name="TextBox 115">
            <a:extLst>
              <a:ext uri="{FF2B5EF4-FFF2-40B4-BE49-F238E27FC236}">
                <a16:creationId xmlns:a16="http://schemas.microsoft.com/office/drawing/2014/main" id="{485CC196-0606-974A-A9A2-13F5B6DF75AF}"/>
              </a:ext>
            </a:extLst>
          </p:cNvPr>
          <p:cNvSpPr txBox="1"/>
          <p:nvPr/>
        </p:nvSpPr>
        <p:spPr>
          <a:xfrm>
            <a:off x="1374922" y="3860821"/>
            <a:ext cx="53589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W</a:t>
            </a:r>
            <a:r>
              <a:rPr lang="en-CN" sz="2000" b="0" baseline="-2500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0</a:t>
            </a:r>
            <a:endParaRPr lang="en-CN" sz="1400" b="0" dirty="0">
              <a:latin typeface="+mn-lt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cxnSp>
        <p:nvCxnSpPr>
          <p:cNvPr id="117" name="Straight Arrow Connector 116">
            <a:extLst>
              <a:ext uri="{FF2B5EF4-FFF2-40B4-BE49-F238E27FC236}">
                <a16:creationId xmlns:a16="http://schemas.microsoft.com/office/drawing/2014/main" id="{1E85AA40-D09E-8644-9A64-DF264B530310}"/>
              </a:ext>
            </a:extLst>
          </p:cNvPr>
          <p:cNvCxnSpPr>
            <a:cxnSpLocks/>
          </p:cNvCxnSpPr>
          <p:nvPr/>
        </p:nvCxnSpPr>
        <p:spPr>
          <a:xfrm>
            <a:off x="2900450" y="4172101"/>
            <a:ext cx="0" cy="219132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8" name="TextBox 117">
            <a:extLst>
              <a:ext uri="{FF2B5EF4-FFF2-40B4-BE49-F238E27FC236}">
                <a16:creationId xmlns:a16="http://schemas.microsoft.com/office/drawing/2014/main" id="{3DFF7C9D-C18C-1347-9DDA-35A47A940DDF}"/>
              </a:ext>
            </a:extLst>
          </p:cNvPr>
          <p:cNvSpPr txBox="1"/>
          <p:nvPr/>
        </p:nvSpPr>
        <p:spPr>
          <a:xfrm>
            <a:off x="2736781" y="4332163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CN" sz="20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8</a:t>
            </a:r>
          </a:p>
        </p:txBody>
      </p:sp>
      <p:sp>
        <p:nvSpPr>
          <p:cNvPr id="119" name="TextBox 118">
            <a:extLst>
              <a:ext uri="{FF2B5EF4-FFF2-40B4-BE49-F238E27FC236}">
                <a16:creationId xmlns:a16="http://schemas.microsoft.com/office/drawing/2014/main" id="{90B594A7-F29C-CD49-A7A9-0C00284EC782}"/>
              </a:ext>
            </a:extLst>
          </p:cNvPr>
          <p:cNvSpPr txBox="1"/>
          <p:nvPr/>
        </p:nvSpPr>
        <p:spPr>
          <a:xfrm>
            <a:off x="2422833" y="3822252"/>
            <a:ext cx="8963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W</a:t>
            </a:r>
            <a:r>
              <a:rPr lang="en-CN" sz="2000" b="0" baseline="-2500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3</a:t>
            </a:r>
            <a:r>
              <a:rPr lang="en-CN" sz="14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prep</a:t>
            </a:r>
          </a:p>
        </p:txBody>
      </p:sp>
      <p:cxnSp>
        <p:nvCxnSpPr>
          <p:cNvPr id="120" name="Straight Arrow Connector 119">
            <a:extLst>
              <a:ext uri="{FF2B5EF4-FFF2-40B4-BE49-F238E27FC236}">
                <a16:creationId xmlns:a16="http://schemas.microsoft.com/office/drawing/2014/main" id="{1C307337-2E8C-2649-BBBD-DF7A9A87AACB}"/>
              </a:ext>
            </a:extLst>
          </p:cNvPr>
          <p:cNvCxnSpPr>
            <a:cxnSpLocks/>
          </p:cNvCxnSpPr>
          <p:nvPr/>
        </p:nvCxnSpPr>
        <p:spPr>
          <a:xfrm>
            <a:off x="3508682" y="1903932"/>
            <a:ext cx="0" cy="2495613"/>
          </a:xfrm>
          <a:prstGeom prst="straightConnector1">
            <a:avLst/>
          </a:prstGeom>
          <a:ln w="28575">
            <a:solidFill>
              <a:srgbClr val="00B050"/>
            </a:solidFill>
            <a:prstDash val="dash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1" name="TextBox 120">
            <a:extLst>
              <a:ext uri="{FF2B5EF4-FFF2-40B4-BE49-F238E27FC236}">
                <a16:creationId xmlns:a16="http://schemas.microsoft.com/office/drawing/2014/main" id="{508957C4-24E3-5040-AEE5-6DEC8C8453F9}"/>
              </a:ext>
            </a:extLst>
          </p:cNvPr>
          <p:cNvSpPr txBox="1"/>
          <p:nvPr/>
        </p:nvSpPr>
        <p:spPr>
          <a:xfrm>
            <a:off x="3283052" y="4324112"/>
            <a:ext cx="47000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CN" sz="2000" b="0" dirty="0">
                <a:solidFill>
                  <a:srgbClr val="00B050"/>
                </a:solidFill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10</a:t>
            </a:r>
          </a:p>
        </p:txBody>
      </p:sp>
      <p:sp>
        <p:nvSpPr>
          <p:cNvPr id="122" name="TextBox 121">
            <a:extLst>
              <a:ext uri="{FF2B5EF4-FFF2-40B4-BE49-F238E27FC236}">
                <a16:creationId xmlns:a16="http://schemas.microsoft.com/office/drawing/2014/main" id="{A1F2E1B3-E2DC-EC4D-92CC-E925BCE110F7}"/>
              </a:ext>
            </a:extLst>
          </p:cNvPr>
          <p:cNvSpPr txBox="1"/>
          <p:nvPr/>
        </p:nvSpPr>
        <p:spPr>
          <a:xfrm>
            <a:off x="4701618" y="1681077"/>
            <a:ext cx="60282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W</a:t>
            </a:r>
            <a:r>
              <a:rPr lang="en-CN" sz="2000" b="0" baseline="-2500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1</a:t>
            </a:r>
            <a:endParaRPr lang="en-CN" sz="1400" b="0" dirty="0">
              <a:latin typeface="+mn-lt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cxnSp>
        <p:nvCxnSpPr>
          <p:cNvPr id="123" name="Straight Arrow Connector 122">
            <a:extLst>
              <a:ext uri="{FF2B5EF4-FFF2-40B4-BE49-F238E27FC236}">
                <a16:creationId xmlns:a16="http://schemas.microsoft.com/office/drawing/2014/main" id="{E2DCB51D-A053-314B-8619-30FA5065D383}"/>
              </a:ext>
            </a:extLst>
          </p:cNvPr>
          <p:cNvCxnSpPr>
            <a:cxnSpLocks/>
          </p:cNvCxnSpPr>
          <p:nvPr/>
        </p:nvCxnSpPr>
        <p:spPr>
          <a:xfrm flipV="1">
            <a:off x="4707486" y="2046711"/>
            <a:ext cx="749287" cy="1440871"/>
          </a:xfrm>
          <a:prstGeom prst="straightConnector1">
            <a:avLst/>
          </a:prstGeom>
          <a:ln w="19050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4" name="TextBox 123">
            <a:extLst>
              <a:ext uri="{FF2B5EF4-FFF2-40B4-BE49-F238E27FC236}">
                <a16:creationId xmlns:a16="http://schemas.microsoft.com/office/drawing/2014/main" id="{D77D635C-8A6C-1343-AF34-91412EA2D28A}"/>
              </a:ext>
            </a:extLst>
          </p:cNvPr>
          <p:cNvSpPr txBox="1"/>
          <p:nvPr/>
        </p:nvSpPr>
        <p:spPr>
          <a:xfrm>
            <a:off x="5207509" y="1681933"/>
            <a:ext cx="60282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W</a:t>
            </a:r>
            <a:r>
              <a:rPr lang="en-CN" sz="2000" b="0" baseline="-2500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0</a:t>
            </a:r>
            <a:endParaRPr lang="en-CN" sz="1400" b="0" dirty="0">
              <a:latin typeface="+mn-lt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cxnSp>
        <p:nvCxnSpPr>
          <p:cNvPr id="125" name="Straight Arrow Connector 124">
            <a:extLst>
              <a:ext uri="{FF2B5EF4-FFF2-40B4-BE49-F238E27FC236}">
                <a16:creationId xmlns:a16="http://schemas.microsoft.com/office/drawing/2014/main" id="{55AB8C63-2357-9345-8A20-090AB8162EC1}"/>
              </a:ext>
            </a:extLst>
          </p:cNvPr>
          <p:cNvCxnSpPr>
            <a:cxnSpLocks/>
          </p:cNvCxnSpPr>
          <p:nvPr/>
        </p:nvCxnSpPr>
        <p:spPr>
          <a:xfrm flipV="1">
            <a:off x="5821991" y="2087746"/>
            <a:ext cx="947661" cy="2214566"/>
          </a:xfrm>
          <a:prstGeom prst="straightConnector1">
            <a:avLst/>
          </a:prstGeom>
          <a:ln w="19050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6" name="TextBox 125">
            <a:extLst>
              <a:ext uri="{FF2B5EF4-FFF2-40B4-BE49-F238E27FC236}">
                <a16:creationId xmlns:a16="http://schemas.microsoft.com/office/drawing/2014/main" id="{9DECA60E-E675-7E45-8AEA-DB9AC6644288}"/>
              </a:ext>
            </a:extLst>
          </p:cNvPr>
          <p:cNvSpPr txBox="1"/>
          <p:nvPr/>
        </p:nvSpPr>
        <p:spPr>
          <a:xfrm>
            <a:off x="6406318" y="1658238"/>
            <a:ext cx="60282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W</a:t>
            </a:r>
            <a:r>
              <a:rPr lang="en-CN" sz="2000" b="0" baseline="-2500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0</a:t>
            </a:r>
            <a:endParaRPr lang="en-CN" sz="1400" b="0" dirty="0">
              <a:latin typeface="+mn-lt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4B8A5CC7-C324-4848-8E22-EF1BEC4F8851}"/>
              </a:ext>
            </a:extLst>
          </p:cNvPr>
          <p:cNvGrpSpPr/>
          <p:nvPr/>
        </p:nvGrpSpPr>
        <p:grpSpPr>
          <a:xfrm>
            <a:off x="5025619" y="3822252"/>
            <a:ext cx="896380" cy="901336"/>
            <a:chOff x="5025619" y="3822252"/>
            <a:chExt cx="896380" cy="901336"/>
          </a:xfrm>
        </p:grpSpPr>
        <p:cxnSp>
          <p:nvCxnSpPr>
            <p:cNvPr id="127" name="Straight Arrow Connector 126">
              <a:extLst>
                <a:ext uri="{FF2B5EF4-FFF2-40B4-BE49-F238E27FC236}">
                  <a16:creationId xmlns:a16="http://schemas.microsoft.com/office/drawing/2014/main" id="{1C042308-F881-184D-9D6E-BF90E4C5E157}"/>
                </a:ext>
              </a:extLst>
            </p:cNvPr>
            <p:cNvCxnSpPr>
              <a:cxnSpLocks/>
            </p:cNvCxnSpPr>
            <p:nvPr/>
          </p:nvCxnSpPr>
          <p:spPr>
            <a:xfrm>
              <a:off x="5314696" y="4172101"/>
              <a:ext cx="0" cy="219132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8" name="TextBox 127">
              <a:extLst>
                <a:ext uri="{FF2B5EF4-FFF2-40B4-BE49-F238E27FC236}">
                  <a16:creationId xmlns:a16="http://schemas.microsoft.com/office/drawing/2014/main" id="{24056619-AFD3-F345-B36E-24FEC7C3A2CA}"/>
                </a:ext>
              </a:extLst>
            </p:cNvPr>
            <p:cNvSpPr txBox="1"/>
            <p:nvPr/>
          </p:nvSpPr>
          <p:spPr>
            <a:xfrm>
              <a:off x="5025619" y="3822252"/>
              <a:ext cx="89638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b="0" dirty="0">
                  <a:latin typeface="+mn-lt"/>
                  <a:ea typeface="Helvetica Neue" panose="02000503000000020004" pitchFamily="2" charset="0"/>
                  <a:cs typeface="Helvetica Neue" panose="02000503000000020004" pitchFamily="2" charset="0"/>
                </a:rPr>
                <a:t>W</a:t>
              </a:r>
              <a:r>
                <a:rPr lang="en-CN" sz="2000" b="0" baseline="-25000" dirty="0">
                  <a:latin typeface="+mn-lt"/>
                  <a:ea typeface="Helvetica Neue" panose="02000503000000020004" pitchFamily="2" charset="0"/>
                  <a:cs typeface="Helvetica Neue" panose="02000503000000020004" pitchFamily="2" charset="0"/>
                </a:rPr>
                <a:t>3</a:t>
              </a:r>
              <a:r>
                <a:rPr lang="en-CN" sz="1400" b="0" dirty="0">
                  <a:latin typeface="+mn-lt"/>
                  <a:ea typeface="Helvetica Neue" panose="02000503000000020004" pitchFamily="2" charset="0"/>
                  <a:cs typeface="Helvetica Neue" panose="02000503000000020004" pitchFamily="2" charset="0"/>
                </a:rPr>
                <a:t>cmt</a:t>
              </a:r>
            </a:p>
          </p:txBody>
        </p:sp>
        <p:sp>
          <p:nvSpPr>
            <p:cNvPr id="129" name="TextBox 128">
              <a:extLst>
                <a:ext uri="{FF2B5EF4-FFF2-40B4-BE49-F238E27FC236}">
                  <a16:creationId xmlns:a16="http://schemas.microsoft.com/office/drawing/2014/main" id="{35FDD4EE-0D87-324D-987C-0731B37BD989}"/>
                </a:ext>
              </a:extLst>
            </p:cNvPr>
            <p:cNvSpPr txBox="1"/>
            <p:nvPr/>
          </p:nvSpPr>
          <p:spPr>
            <a:xfrm>
              <a:off x="5086951" y="4323478"/>
              <a:ext cx="470000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CN" sz="2000" b="0" dirty="0">
                  <a:latin typeface="+mn-lt"/>
                  <a:ea typeface="Helvetica Neue" panose="02000503000000020004" pitchFamily="2" charset="0"/>
                  <a:cs typeface="Helvetica Neue" panose="02000503000000020004" pitchFamily="2" charset="0"/>
                </a:rPr>
                <a:t>15</a:t>
              </a:r>
            </a:p>
          </p:txBody>
        </p:sp>
      </p:grpSp>
      <p:grpSp>
        <p:nvGrpSpPr>
          <p:cNvPr id="7" name="Group 6">
            <a:extLst>
              <a:ext uri="{FF2B5EF4-FFF2-40B4-BE49-F238E27FC236}">
                <a16:creationId xmlns:a16="http://schemas.microsoft.com/office/drawing/2014/main" id="{44A8D1CB-E9B9-9445-89F8-25BC20C1D52A}"/>
              </a:ext>
            </a:extLst>
          </p:cNvPr>
          <p:cNvGrpSpPr/>
          <p:nvPr/>
        </p:nvGrpSpPr>
        <p:grpSpPr>
          <a:xfrm>
            <a:off x="4883085" y="4534293"/>
            <a:ext cx="904973" cy="559397"/>
            <a:chOff x="4883085" y="4534293"/>
            <a:chExt cx="904973" cy="559397"/>
          </a:xfrm>
        </p:grpSpPr>
        <p:sp>
          <p:nvSpPr>
            <p:cNvPr id="36" name="Freeform 35">
              <a:extLst>
                <a:ext uri="{FF2B5EF4-FFF2-40B4-BE49-F238E27FC236}">
                  <a16:creationId xmlns:a16="http://schemas.microsoft.com/office/drawing/2014/main" id="{6E744995-9F6B-994E-A385-2EE67CA7C4A2}"/>
                </a:ext>
              </a:extLst>
            </p:cNvPr>
            <p:cNvSpPr/>
            <p:nvPr/>
          </p:nvSpPr>
          <p:spPr>
            <a:xfrm>
              <a:off x="4883085" y="4534293"/>
              <a:ext cx="904973" cy="207407"/>
            </a:xfrm>
            <a:custGeom>
              <a:avLst/>
              <a:gdLst>
                <a:gd name="connsiteX0" fmla="*/ 0 w 904973"/>
                <a:gd name="connsiteY0" fmla="*/ 0 h 207407"/>
                <a:gd name="connsiteX1" fmla="*/ 461913 w 904973"/>
                <a:gd name="connsiteY1" fmla="*/ 207389 h 207407"/>
                <a:gd name="connsiteX2" fmla="*/ 904973 w 904973"/>
                <a:gd name="connsiteY2" fmla="*/ 9427 h 2074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904973" h="207407">
                  <a:moveTo>
                    <a:pt x="0" y="0"/>
                  </a:moveTo>
                  <a:cubicBezTo>
                    <a:pt x="155542" y="102909"/>
                    <a:pt x="311084" y="205818"/>
                    <a:pt x="461913" y="207389"/>
                  </a:cubicBezTo>
                  <a:cubicBezTo>
                    <a:pt x="612742" y="208960"/>
                    <a:pt x="758857" y="109193"/>
                    <a:pt x="904973" y="9427"/>
                  </a:cubicBezTo>
                </a:path>
              </a:pathLst>
            </a:custGeom>
            <a:noFill/>
            <a:ln w="19050">
              <a:solidFill>
                <a:schemeClr val="tx1"/>
              </a:solidFill>
              <a:tailEnd type="triangle" w="lg" len="lg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N" b="0"/>
            </a:p>
          </p:txBody>
        </p:sp>
        <p:sp>
          <p:nvSpPr>
            <p:cNvPr id="42" name="TextBox 41">
              <a:extLst>
                <a:ext uri="{FF2B5EF4-FFF2-40B4-BE49-F238E27FC236}">
                  <a16:creationId xmlns:a16="http://schemas.microsoft.com/office/drawing/2014/main" id="{59F82894-8575-DA4B-80FA-C96444EADC8A}"/>
                </a:ext>
              </a:extLst>
            </p:cNvPr>
            <p:cNvSpPr txBox="1"/>
            <p:nvPr/>
          </p:nvSpPr>
          <p:spPr>
            <a:xfrm>
              <a:off x="5003901" y="4693580"/>
              <a:ext cx="715389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0" dirty="0">
                  <a:latin typeface="+mn-lt"/>
                  <a:ea typeface="Helvetica Neue" panose="02000503000000020004" pitchFamily="2" charset="0"/>
                  <a:cs typeface="Helvetica Neue" panose="02000503000000020004" pitchFamily="2" charset="0"/>
                </a:rPr>
                <a:t>W</a:t>
              </a:r>
              <a:r>
                <a:rPr lang="en-CN" b="0" dirty="0">
                  <a:latin typeface="+mn-lt"/>
                  <a:ea typeface="Helvetica Neue" panose="02000503000000020004" pitchFamily="2" charset="0"/>
                  <a:cs typeface="Helvetica Neue" panose="02000503000000020004" pitchFamily="2" charset="0"/>
                </a:rPr>
                <a:t>ait</a:t>
              </a:r>
            </a:p>
          </p:txBody>
        </p:sp>
      </p:grpSp>
      <p:sp>
        <p:nvSpPr>
          <p:cNvPr id="58" name="Content Placeholder 1">
            <a:extLst>
              <a:ext uri="{FF2B5EF4-FFF2-40B4-BE49-F238E27FC236}">
                <a16:creationId xmlns:a16="http://schemas.microsoft.com/office/drawing/2014/main" id="{82501F8F-CFEE-A54D-B17C-E14BCDCEEE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1319" y="5051015"/>
            <a:ext cx="8694051" cy="1670459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</a:pPr>
            <a:r>
              <a:rPr lang="en-US" sz="2400" dirty="0">
                <a:ea typeface="Helvetica Neue" panose="02000503000000020004" pitchFamily="2" charset="0"/>
                <a:cs typeface="Helvetica Neue" panose="02000503000000020004" pitchFamily="2" charset="0"/>
              </a:rPr>
              <a:t>Client chooses a read timestamp </a:t>
            </a:r>
            <a:r>
              <a:rPr lang="en-US" sz="2400" dirty="0" err="1">
                <a:ea typeface="Helvetica Neue" panose="02000503000000020004" pitchFamily="2" charset="0"/>
                <a:cs typeface="Helvetica Neue" panose="02000503000000020004" pitchFamily="2" charset="0"/>
              </a:rPr>
              <a:t>ts</a:t>
            </a:r>
            <a:r>
              <a:rPr lang="en-US" sz="2400" dirty="0">
                <a:ea typeface="Helvetica Neue" panose="02000503000000020004" pitchFamily="2" charset="0"/>
                <a:cs typeface="Helvetica Neue" panose="02000503000000020004" pitchFamily="2" charset="0"/>
              </a:rPr>
              <a:t> = </a:t>
            </a:r>
            <a:r>
              <a:rPr lang="en-US" sz="2400" dirty="0" err="1">
                <a:ea typeface="Helvetica Neue" panose="02000503000000020004" pitchFamily="2" charset="0"/>
                <a:cs typeface="Helvetica Neue" panose="02000503000000020004" pitchFamily="2" charset="0"/>
              </a:rPr>
              <a:t>TT.now</a:t>
            </a:r>
            <a:r>
              <a:rPr lang="en-US" sz="2400" dirty="0">
                <a:ea typeface="Helvetica Neue" panose="02000503000000020004" pitchFamily="2" charset="0"/>
                <a:cs typeface="Helvetica Neue" panose="02000503000000020004" pitchFamily="2" charset="0"/>
              </a:rPr>
              <a:t>().latest</a:t>
            </a:r>
          </a:p>
          <a:p>
            <a:pPr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</a:pPr>
            <a:r>
              <a:rPr lang="en-US" sz="2400" dirty="0">
                <a:ea typeface="Helvetica Neue" panose="02000503000000020004" pitchFamily="2" charset="0"/>
                <a:cs typeface="Helvetica Neue" panose="02000503000000020004" pitchFamily="2" charset="0"/>
              </a:rPr>
              <a:t>If no prepared write, return the preceding write, e.g., on A</a:t>
            </a:r>
          </a:p>
          <a:p>
            <a:pPr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</a:pPr>
            <a:r>
              <a:rPr lang="en-US" sz="2400" dirty="0">
                <a:ea typeface="Helvetica Neue" panose="02000503000000020004" pitchFamily="2" charset="0"/>
                <a:cs typeface="Helvetica Neue" panose="02000503000000020004" pitchFamily="2" charset="0"/>
              </a:rPr>
              <a:t>If write prepared with </a:t>
            </a:r>
            <a:r>
              <a:rPr lang="en-US" sz="2400" dirty="0" err="1">
                <a:ea typeface="Helvetica Neue" panose="02000503000000020004" pitchFamily="2" charset="0"/>
                <a:cs typeface="Helvetica Neue" panose="02000503000000020004" pitchFamily="2" charset="0"/>
              </a:rPr>
              <a:t>ts’</a:t>
            </a:r>
            <a:r>
              <a:rPr lang="en-US" sz="2400" dirty="0">
                <a:ea typeface="Helvetica Neue" panose="02000503000000020004" pitchFamily="2" charset="0"/>
                <a:cs typeface="Helvetica Neue" panose="02000503000000020004" pitchFamily="2" charset="0"/>
              </a:rPr>
              <a:t> &gt; </a:t>
            </a:r>
            <a:r>
              <a:rPr lang="en-US" sz="2400" dirty="0" err="1">
                <a:ea typeface="Helvetica Neue" panose="02000503000000020004" pitchFamily="2" charset="0"/>
                <a:cs typeface="Helvetica Neue" panose="02000503000000020004" pitchFamily="2" charset="0"/>
              </a:rPr>
              <a:t>ts</a:t>
            </a:r>
            <a:r>
              <a:rPr lang="en-US" sz="2400" dirty="0">
                <a:ea typeface="Helvetica Neue" panose="02000503000000020004" pitchFamily="2" charset="0"/>
                <a:cs typeface="Helvetica Neue" panose="02000503000000020004" pitchFamily="2" charset="0"/>
              </a:rPr>
              <a:t>, no need to wait, proceed with read, e.g., on B</a:t>
            </a:r>
          </a:p>
          <a:p>
            <a:pPr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</a:pPr>
            <a:r>
              <a:rPr lang="en-US" sz="2400" dirty="0">
                <a:ea typeface="Helvetica Neue" panose="02000503000000020004" pitchFamily="2" charset="0"/>
                <a:cs typeface="Helvetica Neue" panose="02000503000000020004" pitchFamily="2" charset="0"/>
              </a:rPr>
              <a:t>If write prepared with </a:t>
            </a:r>
            <a:r>
              <a:rPr lang="en-US" sz="2400" dirty="0" err="1">
                <a:ea typeface="Helvetica Neue" panose="02000503000000020004" pitchFamily="2" charset="0"/>
                <a:cs typeface="Helvetica Neue" panose="02000503000000020004" pitchFamily="2" charset="0"/>
              </a:rPr>
              <a:t>ts’</a:t>
            </a:r>
            <a:r>
              <a:rPr lang="en-US" sz="2400" dirty="0">
                <a:ea typeface="Helvetica Neue" panose="02000503000000020004" pitchFamily="2" charset="0"/>
                <a:cs typeface="Helvetica Neue" panose="02000503000000020004" pitchFamily="2" charset="0"/>
              </a:rPr>
              <a:t> &lt; </a:t>
            </a:r>
            <a:r>
              <a:rPr lang="en-US" sz="2400" dirty="0" err="1">
                <a:ea typeface="Helvetica Neue" panose="02000503000000020004" pitchFamily="2" charset="0"/>
                <a:cs typeface="Helvetica Neue" panose="02000503000000020004" pitchFamily="2" charset="0"/>
              </a:rPr>
              <a:t>ts</a:t>
            </a:r>
            <a:r>
              <a:rPr lang="en-US" sz="2400" dirty="0">
                <a:ea typeface="Helvetica Neue" panose="02000503000000020004" pitchFamily="2" charset="0"/>
                <a:cs typeface="Helvetica Neue" panose="02000503000000020004" pitchFamily="2" charset="0"/>
              </a:rPr>
              <a:t>, wait until write commits, e.g., on C</a:t>
            </a:r>
          </a:p>
          <a:p>
            <a:pPr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</a:pPr>
            <a:endParaRPr lang="en-US" sz="2400" dirty="0"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27690523-144F-E240-935B-44367D589D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16</a:t>
            </a:fld>
            <a:endParaRPr lang="en-US" dirty="0"/>
          </a:p>
        </p:txBody>
      </p:sp>
      <p:sp>
        <p:nvSpPr>
          <p:cNvPr id="59" name="Rectangular Callout 58">
            <a:extLst>
              <a:ext uri="{FF2B5EF4-FFF2-40B4-BE49-F238E27FC236}">
                <a16:creationId xmlns:a16="http://schemas.microsoft.com/office/drawing/2014/main" id="{3A93980E-C6D8-7D40-8DB7-ACA3267459CB}"/>
              </a:ext>
            </a:extLst>
          </p:cNvPr>
          <p:cNvSpPr/>
          <p:nvPr/>
        </p:nvSpPr>
        <p:spPr>
          <a:xfrm>
            <a:off x="6363515" y="4398289"/>
            <a:ext cx="2551885" cy="615667"/>
          </a:xfrm>
          <a:prstGeom prst="wedgeRectCallout">
            <a:avLst>
              <a:gd name="adj1" fmla="val -76861"/>
              <a:gd name="adj2" fmla="val 28055"/>
            </a:avLst>
          </a:prstGeom>
          <a:noFill/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0" dirty="0">
                <a:solidFill>
                  <a:srgbClr val="0070C0"/>
                </a:solidFill>
                <a:ea typeface="Helvetica Neue" panose="02000503000000020004" pitchFamily="2" charset="0"/>
                <a:cs typeface="Helvetica Neue" panose="02000503000000020004" pitchFamily="2" charset="0"/>
              </a:rPr>
              <a:t>Don’t know whether and when it commits</a:t>
            </a:r>
            <a:endParaRPr lang="en-CN" b="0" dirty="0">
              <a:solidFill>
                <a:srgbClr val="0070C0"/>
              </a:solidFill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21929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2" presetClass="entr" presetSubtype="1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" dur="5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500"/>
                            </p:stCondLst>
                            <p:childTnLst>
                              <p:par>
                                <p:cTn id="1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500"/>
                            </p:stCondLst>
                            <p:childTnLst>
                              <p:par>
                                <p:cTn id="3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500"/>
                            </p:stCondLst>
                            <p:childTnLst>
                              <p:par>
                                <p:cTn id="5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8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1500"/>
                            </p:stCondLst>
                            <p:childTnLst>
                              <p:par>
                                <p:cTn id="65" presetID="22" presetClass="entr" presetSubtype="4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3000"/>
                            </p:stCondLst>
                            <p:childTnLst>
                              <p:par>
                                <p:cTn id="69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3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1" grpId="0"/>
      <p:bldP spid="122" grpId="0"/>
      <p:bldP spid="124" grpId="0"/>
      <p:bldP spid="126" grpId="0"/>
      <p:bldP spid="59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:a16="http://schemas.microsoft.com/office/drawing/2014/main" id="{F0A884C4-6C43-F24A-8B9A-139E9A1244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400" dirty="0"/>
              <a:t>Read-Only Transactions (</a:t>
            </a:r>
            <a:r>
              <a:rPr lang="en-US" sz="3400" dirty="0" err="1"/>
              <a:t>Paxos</a:t>
            </a:r>
            <a:r>
              <a:rPr lang="en-US" sz="3400" dirty="0"/>
              <a:t> part)</a:t>
            </a:r>
          </a:p>
        </p:txBody>
      </p:sp>
      <p:cxnSp>
        <p:nvCxnSpPr>
          <p:cNvPr id="41" name="Straight Arrow Connector 40">
            <a:extLst>
              <a:ext uri="{FF2B5EF4-FFF2-40B4-BE49-F238E27FC236}">
                <a16:creationId xmlns:a16="http://schemas.microsoft.com/office/drawing/2014/main" id="{3A1A8CE0-F4CA-8141-9CC6-D75D39749134}"/>
              </a:ext>
            </a:extLst>
          </p:cNvPr>
          <p:cNvCxnSpPr>
            <a:cxnSpLocks/>
          </p:cNvCxnSpPr>
          <p:nvPr/>
        </p:nvCxnSpPr>
        <p:spPr>
          <a:xfrm>
            <a:off x="1588416" y="2762053"/>
            <a:ext cx="6226405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>
            <a:extLst>
              <a:ext uri="{FF2B5EF4-FFF2-40B4-BE49-F238E27FC236}">
                <a16:creationId xmlns:a16="http://schemas.microsoft.com/office/drawing/2014/main" id="{8CD5D1C3-E770-8F4F-B233-93B5B105BED0}"/>
              </a:ext>
            </a:extLst>
          </p:cNvPr>
          <p:cNvCxnSpPr>
            <a:cxnSpLocks/>
          </p:cNvCxnSpPr>
          <p:nvPr/>
        </p:nvCxnSpPr>
        <p:spPr>
          <a:xfrm flipV="1">
            <a:off x="1588416" y="3496559"/>
            <a:ext cx="6226405" cy="1"/>
          </a:xfrm>
          <a:prstGeom prst="straightConnector1">
            <a:avLst/>
          </a:prstGeom>
          <a:ln w="38100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>
            <a:extLst>
              <a:ext uri="{FF2B5EF4-FFF2-40B4-BE49-F238E27FC236}">
                <a16:creationId xmlns:a16="http://schemas.microsoft.com/office/drawing/2014/main" id="{4414A07B-FCD9-234F-B1C3-4BEB22390B79}"/>
              </a:ext>
            </a:extLst>
          </p:cNvPr>
          <p:cNvCxnSpPr>
            <a:cxnSpLocks/>
          </p:cNvCxnSpPr>
          <p:nvPr/>
        </p:nvCxnSpPr>
        <p:spPr>
          <a:xfrm>
            <a:off x="1588416" y="4289979"/>
            <a:ext cx="6226405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Arrow Connector 45">
            <a:extLst>
              <a:ext uri="{FF2B5EF4-FFF2-40B4-BE49-F238E27FC236}">
                <a16:creationId xmlns:a16="http://schemas.microsoft.com/office/drawing/2014/main" id="{9652B62E-AB99-7342-99EA-075DAAF164A6}"/>
              </a:ext>
            </a:extLst>
          </p:cNvPr>
          <p:cNvCxnSpPr>
            <a:cxnSpLocks/>
          </p:cNvCxnSpPr>
          <p:nvPr/>
        </p:nvCxnSpPr>
        <p:spPr>
          <a:xfrm>
            <a:off x="1588416" y="2057398"/>
            <a:ext cx="6226405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TextBox 47">
            <a:extLst>
              <a:ext uri="{FF2B5EF4-FFF2-40B4-BE49-F238E27FC236}">
                <a16:creationId xmlns:a16="http://schemas.microsoft.com/office/drawing/2014/main" id="{256469DE-647B-914D-89FC-0964EC34AEE4}"/>
              </a:ext>
            </a:extLst>
          </p:cNvPr>
          <p:cNvSpPr txBox="1"/>
          <p:nvPr/>
        </p:nvSpPr>
        <p:spPr>
          <a:xfrm>
            <a:off x="1072753" y="2531220"/>
            <a:ext cx="3898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CN" sz="2400" b="0" dirty="0">
                <a:latin typeface="+mn-lt"/>
                <a:ea typeface="Helvetica Neue Medium" panose="02000503000000020004" pitchFamily="2" charset="0"/>
                <a:cs typeface="Helvetica Neue Medium" panose="02000503000000020004" pitchFamily="2" charset="0"/>
              </a:rPr>
              <a:t>A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9FB5D070-5ACC-2F4F-8BDC-229F86635E54}"/>
              </a:ext>
            </a:extLst>
          </p:cNvPr>
          <p:cNvSpPr txBox="1"/>
          <p:nvPr/>
        </p:nvSpPr>
        <p:spPr>
          <a:xfrm>
            <a:off x="1072753" y="3265727"/>
            <a:ext cx="3898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CN" sz="2400" b="0" dirty="0">
                <a:latin typeface="+mn-lt"/>
                <a:ea typeface="Helvetica Neue Medium" panose="02000503000000020004" pitchFamily="2" charset="0"/>
                <a:cs typeface="Helvetica Neue Medium" panose="02000503000000020004" pitchFamily="2" charset="0"/>
              </a:rPr>
              <a:t>B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96E645A5-F2B2-8E4C-8AAA-428788852193}"/>
              </a:ext>
            </a:extLst>
          </p:cNvPr>
          <p:cNvSpPr txBox="1"/>
          <p:nvPr/>
        </p:nvSpPr>
        <p:spPr>
          <a:xfrm>
            <a:off x="1055119" y="4042866"/>
            <a:ext cx="4074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CN" sz="2400" b="0" dirty="0">
                <a:latin typeface="+mn-lt"/>
                <a:ea typeface="Helvetica Neue Medium" panose="02000503000000020004" pitchFamily="2" charset="0"/>
                <a:cs typeface="Helvetica Neue Medium" panose="02000503000000020004" pitchFamily="2" charset="0"/>
              </a:rPr>
              <a:t>C</a:t>
            </a:r>
          </a:p>
        </p:txBody>
      </p:sp>
      <p:cxnSp>
        <p:nvCxnSpPr>
          <p:cNvPr id="57" name="Straight Arrow Connector 56">
            <a:extLst>
              <a:ext uri="{FF2B5EF4-FFF2-40B4-BE49-F238E27FC236}">
                <a16:creationId xmlns:a16="http://schemas.microsoft.com/office/drawing/2014/main" id="{46DECEC3-249D-A545-B7EC-AED9C3CE8B95}"/>
              </a:ext>
            </a:extLst>
          </p:cNvPr>
          <p:cNvCxnSpPr>
            <a:cxnSpLocks/>
          </p:cNvCxnSpPr>
          <p:nvPr/>
        </p:nvCxnSpPr>
        <p:spPr>
          <a:xfrm flipV="1">
            <a:off x="4487395" y="2053614"/>
            <a:ext cx="455430" cy="708351"/>
          </a:xfrm>
          <a:prstGeom prst="straightConnector1">
            <a:avLst/>
          </a:prstGeom>
          <a:ln w="19050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Arrow Connector 61">
            <a:extLst>
              <a:ext uri="{FF2B5EF4-FFF2-40B4-BE49-F238E27FC236}">
                <a16:creationId xmlns:a16="http://schemas.microsoft.com/office/drawing/2014/main" id="{4AA817F9-011E-E646-BE64-C51752387970}"/>
              </a:ext>
            </a:extLst>
          </p:cNvPr>
          <p:cNvCxnSpPr>
            <a:cxnSpLocks/>
          </p:cNvCxnSpPr>
          <p:nvPr/>
        </p:nvCxnSpPr>
        <p:spPr>
          <a:xfrm>
            <a:off x="1588416" y="1931907"/>
            <a:ext cx="0" cy="219132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Arrow Connector 65">
            <a:extLst>
              <a:ext uri="{FF2B5EF4-FFF2-40B4-BE49-F238E27FC236}">
                <a16:creationId xmlns:a16="http://schemas.microsoft.com/office/drawing/2014/main" id="{552AC7A3-513E-B14F-A5BB-1652285507A4}"/>
              </a:ext>
            </a:extLst>
          </p:cNvPr>
          <p:cNvCxnSpPr>
            <a:cxnSpLocks/>
          </p:cNvCxnSpPr>
          <p:nvPr/>
        </p:nvCxnSpPr>
        <p:spPr>
          <a:xfrm>
            <a:off x="1594700" y="2647979"/>
            <a:ext cx="0" cy="219132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Arrow Connector 66">
            <a:extLst>
              <a:ext uri="{FF2B5EF4-FFF2-40B4-BE49-F238E27FC236}">
                <a16:creationId xmlns:a16="http://schemas.microsoft.com/office/drawing/2014/main" id="{A67F749F-5635-B34A-A1E1-EDB737446A74}"/>
              </a:ext>
            </a:extLst>
          </p:cNvPr>
          <p:cNvCxnSpPr>
            <a:cxnSpLocks/>
          </p:cNvCxnSpPr>
          <p:nvPr/>
        </p:nvCxnSpPr>
        <p:spPr>
          <a:xfrm>
            <a:off x="1600984" y="3386993"/>
            <a:ext cx="0" cy="219132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Arrow Connector 67">
            <a:extLst>
              <a:ext uri="{FF2B5EF4-FFF2-40B4-BE49-F238E27FC236}">
                <a16:creationId xmlns:a16="http://schemas.microsoft.com/office/drawing/2014/main" id="{FF430EB3-051E-8A4F-B246-4EE43F22D0EA}"/>
              </a:ext>
            </a:extLst>
          </p:cNvPr>
          <p:cNvCxnSpPr>
            <a:cxnSpLocks/>
          </p:cNvCxnSpPr>
          <p:nvPr/>
        </p:nvCxnSpPr>
        <p:spPr>
          <a:xfrm>
            <a:off x="1597843" y="4180413"/>
            <a:ext cx="0" cy="219132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9" name="TextBox 68">
            <a:extLst>
              <a:ext uri="{FF2B5EF4-FFF2-40B4-BE49-F238E27FC236}">
                <a16:creationId xmlns:a16="http://schemas.microsoft.com/office/drawing/2014/main" id="{28310A13-7371-F749-B0A1-32439521A348}"/>
              </a:ext>
            </a:extLst>
          </p:cNvPr>
          <p:cNvSpPr txBox="1"/>
          <p:nvPr/>
        </p:nvSpPr>
        <p:spPr>
          <a:xfrm>
            <a:off x="1434176" y="2808041"/>
            <a:ext cx="32733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CN" sz="20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0</a:t>
            </a:r>
          </a:p>
        </p:txBody>
      </p:sp>
      <p:sp>
        <p:nvSpPr>
          <p:cNvPr id="70" name="TextBox 69">
            <a:extLst>
              <a:ext uri="{FF2B5EF4-FFF2-40B4-BE49-F238E27FC236}">
                <a16:creationId xmlns:a16="http://schemas.microsoft.com/office/drawing/2014/main" id="{34624AC0-36E0-6143-A8B8-10990E1F450B}"/>
              </a:ext>
            </a:extLst>
          </p:cNvPr>
          <p:cNvSpPr txBox="1"/>
          <p:nvPr/>
        </p:nvSpPr>
        <p:spPr>
          <a:xfrm>
            <a:off x="1448390" y="3563421"/>
            <a:ext cx="32733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CN" sz="20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0</a:t>
            </a:r>
          </a:p>
        </p:txBody>
      </p:sp>
      <p:sp>
        <p:nvSpPr>
          <p:cNvPr id="71" name="TextBox 70">
            <a:extLst>
              <a:ext uri="{FF2B5EF4-FFF2-40B4-BE49-F238E27FC236}">
                <a16:creationId xmlns:a16="http://schemas.microsoft.com/office/drawing/2014/main" id="{F63CD528-63EC-A941-8381-F1A4384C45DF}"/>
              </a:ext>
            </a:extLst>
          </p:cNvPr>
          <p:cNvSpPr txBox="1"/>
          <p:nvPr/>
        </p:nvSpPr>
        <p:spPr>
          <a:xfrm>
            <a:off x="1434176" y="4356839"/>
            <a:ext cx="32733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CN" sz="20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0</a:t>
            </a:r>
          </a:p>
        </p:txBody>
      </p:sp>
      <p:sp>
        <p:nvSpPr>
          <p:cNvPr id="72" name="TextBox 71">
            <a:extLst>
              <a:ext uri="{FF2B5EF4-FFF2-40B4-BE49-F238E27FC236}">
                <a16:creationId xmlns:a16="http://schemas.microsoft.com/office/drawing/2014/main" id="{79965719-294D-9F46-B55D-53E9EEB00295}"/>
              </a:ext>
            </a:extLst>
          </p:cNvPr>
          <p:cNvSpPr txBox="1"/>
          <p:nvPr/>
        </p:nvSpPr>
        <p:spPr>
          <a:xfrm>
            <a:off x="489260" y="1788857"/>
            <a:ext cx="97334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CN" sz="2400" b="0" dirty="0">
                <a:latin typeface="+mn-lt"/>
                <a:ea typeface="Helvetica Neue Medium" panose="02000503000000020004" pitchFamily="2" charset="0"/>
                <a:cs typeface="Helvetica Neue Medium" panose="02000503000000020004" pitchFamily="2" charset="0"/>
              </a:rPr>
              <a:t>Client</a:t>
            </a: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6D7C8510-E343-8949-A7B2-8C68CB4C7BF4}"/>
              </a:ext>
            </a:extLst>
          </p:cNvPr>
          <p:cNvGrpSpPr/>
          <p:nvPr/>
        </p:nvGrpSpPr>
        <p:grpSpPr>
          <a:xfrm>
            <a:off x="2614231" y="1466818"/>
            <a:ext cx="846707" cy="990029"/>
            <a:chOff x="1712023" y="1466818"/>
            <a:chExt cx="846707" cy="990029"/>
          </a:xfrm>
        </p:grpSpPr>
        <p:sp>
          <p:nvSpPr>
            <p:cNvPr id="54" name="TextBox 53">
              <a:extLst>
                <a:ext uri="{FF2B5EF4-FFF2-40B4-BE49-F238E27FC236}">
                  <a16:creationId xmlns:a16="http://schemas.microsoft.com/office/drawing/2014/main" id="{62249BD3-E29D-5944-A121-EAE48CCED8F6}"/>
                </a:ext>
              </a:extLst>
            </p:cNvPr>
            <p:cNvSpPr txBox="1"/>
            <p:nvPr/>
          </p:nvSpPr>
          <p:spPr>
            <a:xfrm>
              <a:off x="1905210" y="1466818"/>
              <a:ext cx="457176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CN" sz="2400" b="0" dirty="0">
                  <a:latin typeface="+mn-lt"/>
                  <a:ea typeface="Helvetica Neue" panose="02000503000000020004" pitchFamily="2" charset="0"/>
                  <a:cs typeface="Helvetica Neue" panose="02000503000000020004" pitchFamily="2" charset="0"/>
                </a:rPr>
                <a:t>T’</a:t>
              </a:r>
            </a:p>
          </p:txBody>
        </p:sp>
        <p:sp>
          <p:nvSpPr>
            <p:cNvPr id="74" name="Oval 73">
              <a:extLst>
                <a:ext uri="{FF2B5EF4-FFF2-40B4-BE49-F238E27FC236}">
                  <a16:creationId xmlns:a16="http://schemas.microsoft.com/office/drawing/2014/main" id="{5C72731B-D9B6-C449-9E98-15CDED4A5575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996663" y="1955020"/>
              <a:ext cx="180000" cy="180000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N" b="0" dirty="0"/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334E1E26-D5B5-BC44-B4D0-7BD0BDB61E3D}"/>
                </a:ext>
              </a:extLst>
            </p:cNvPr>
            <p:cNvSpPr txBox="1"/>
            <p:nvPr/>
          </p:nvSpPr>
          <p:spPr>
            <a:xfrm>
              <a:off x="1712023" y="2056737"/>
              <a:ext cx="846707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000" b="0" dirty="0">
                  <a:latin typeface="+mn-lt"/>
                  <a:ea typeface="Helvetica Neue" panose="02000503000000020004" pitchFamily="2" charset="0"/>
                  <a:cs typeface="Helvetica Neue" panose="02000503000000020004" pitchFamily="2" charset="0"/>
                </a:rPr>
                <a:t>t</a:t>
              </a:r>
              <a:r>
                <a:rPr lang="en-CN" sz="2000" b="0" dirty="0">
                  <a:latin typeface="+mn-lt"/>
                  <a:ea typeface="Helvetica Neue" panose="02000503000000020004" pitchFamily="2" charset="0"/>
                  <a:cs typeface="Helvetica Neue" panose="02000503000000020004" pitchFamily="2" charset="0"/>
                </a:rPr>
                <a:t>s=10</a:t>
              </a:r>
            </a:p>
          </p:txBody>
        </p:sp>
      </p:grpSp>
      <p:cxnSp>
        <p:nvCxnSpPr>
          <p:cNvPr id="107" name="Straight Arrow Connector 106">
            <a:extLst>
              <a:ext uri="{FF2B5EF4-FFF2-40B4-BE49-F238E27FC236}">
                <a16:creationId xmlns:a16="http://schemas.microsoft.com/office/drawing/2014/main" id="{419A3BC2-7E8A-E64B-93E3-8FCB67CA7520}"/>
              </a:ext>
            </a:extLst>
          </p:cNvPr>
          <p:cNvCxnSpPr>
            <a:cxnSpLocks/>
            <a:stCxn id="10" idx="0"/>
          </p:cNvCxnSpPr>
          <p:nvPr/>
        </p:nvCxnSpPr>
        <p:spPr>
          <a:xfrm>
            <a:off x="3037585" y="2056737"/>
            <a:ext cx="1442070" cy="703485"/>
          </a:xfrm>
          <a:prstGeom prst="straightConnector1">
            <a:avLst/>
          </a:prstGeom>
          <a:ln w="19050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Straight Arrow Connector 107">
            <a:extLst>
              <a:ext uri="{FF2B5EF4-FFF2-40B4-BE49-F238E27FC236}">
                <a16:creationId xmlns:a16="http://schemas.microsoft.com/office/drawing/2014/main" id="{6A60A77B-09E7-E64E-96EC-0E054D257EFC}"/>
              </a:ext>
            </a:extLst>
          </p:cNvPr>
          <p:cNvCxnSpPr>
            <a:cxnSpLocks/>
          </p:cNvCxnSpPr>
          <p:nvPr/>
        </p:nvCxnSpPr>
        <p:spPr>
          <a:xfrm>
            <a:off x="2567230" y="2647979"/>
            <a:ext cx="0" cy="219132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9" name="TextBox 108">
            <a:extLst>
              <a:ext uri="{FF2B5EF4-FFF2-40B4-BE49-F238E27FC236}">
                <a16:creationId xmlns:a16="http://schemas.microsoft.com/office/drawing/2014/main" id="{FA11E624-6AFE-AF40-8E6E-D37D31B22290}"/>
              </a:ext>
            </a:extLst>
          </p:cNvPr>
          <p:cNvSpPr txBox="1"/>
          <p:nvPr/>
        </p:nvSpPr>
        <p:spPr>
          <a:xfrm>
            <a:off x="2403563" y="2808041"/>
            <a:ext cx="32733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CN" sz="20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5</a:t>
            </a:r>
          </a:p>
        </p:txBody>
      </p:sp>
      <p:sp>
        <p:nvSpPr>
          <p:cNvPr id="110" name="TextBox 109">
            <a:extLst>
              <a:ext uri="{FF2B5EF4-FFF2-40B4-BE49-F238E27FC236}">
                <a16:creationId xmlns:a16="http://schemas.microsoft.com/office/drawing/2014/main" id="{DE29DA54-15E6-104A-B27D-4A4E94D78369}"/>
              </a:ext>
            </a:extLst>
          </p:cNvPr>
          <p:cNvSpPr txBox="1"/>
          <p:nvPr/>
        </p:nvSpPr>
        <p:spPr>
          <a:xfrm>
            <a:off x="2278153" y="2298130"/>
            <a:ext cx="8963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W</a:t>
            </a:r>
            <a:r>
              <a:rPr lang="en-CN" sz="2000" b="0" baseline="-2500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1</a:t>
            </a:r>
            <a:r>
              <a:rPr lang="en-CN" sz="14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cmt</a:t>
            </a:r>
          </a:p>
        </p:txBody>
      </p:sp>
      <p:sp>
        <p:nvSpPr>
          <p:cNvPr id="114" name="TextBox 113">
            <a:extLst>
              <a:ext uri="{FF2B5EF4-FFF2-40B4-BE49-F238E27FC236}">
                <a16:creationId xmlns:a16="http://schemas.microsoft.com/office/drawing/2014/main" id="{ED6815DC-1AFA-B347-9179-CB194E9709DB}"/>
              </a:ext>
            </a:extLst>
          </p:cNvPr>
          <p:cNvSpPr txBox="1"/>
          <p:nvPr/>
        </p:nvSpPr>
        <p:spPr>
          <a:xfrm>
            <a:off x="1353854" y="2295564"/>
            <a:ext cx="53589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W</a:t>
            </a:r>
            <a:r>
              <a:rPr lang="en-CN" sz="2000" b="0" baseline="-2500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0</a:t>
            </a:r>
            <a:endParaRPr lang="en-CN" sz="1400" b="0" dirty="0">
              <a:latin typeface="+mn-lt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115" name="TextBox 114">
            <a:extLst>
              <a:ext uri="{FF2B5EF4-FFF2-40B4-BE49-F238E27FC236}">
                <a16:creationId xmlns:a16="http://schemas.microsoft.com/office/drawing/2014/main" id="{91AE0BCB-C2E5-1342-AFAF-38E70493BBEF}"/>
              </a:ext>
            </a:extLst>
          </p:cNvPr>
          <p:cNvSpPr txBox="1"/>
          <p:nvPr/>
        </p:nvSpPr>
        <p:spPr>
          <a:xfrm>
            <a:off x="1380559" y="3078495"/>
            <a:ext cx="53589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W</a:t>
            </a:r>
            <a:r>
              <a:rPr lang="en-CN" sz="2000" b="0" baseline="-2500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0</a:t>
            </a:r>
            <a:endParaRPr lang="en-CN" sz="1400" b="0" dirty="0">
              <a:latin typeface="+mn-lt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116" name="TextBox 115">
            <a:extLst>
              <a:ext uri="{FF2B5EF4-FFF2-40B4-BE49-F238E27FC236}">
                <a16:creationId xmlns:a16="http://schemas.microsoft.com/office/drawing/2014/main" id="{485CC196-0606-974A-A9A2-13F5B6DF75AF}"/>
              </a:ext>
            </a:extLst>
          </p:cNvPr>
          <p:cNvSpPr txBox="1"/>
          <p:nvPr/>
        </p:nvSpPr>
        <p:spPr>
          <a:xfrm>
            <a:off x="1374922" y="3860821"/>
            <a:ext cx="53589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W</a:t>
            </a:r>
            <a:r>
              <a:rPr lang="en-CN" sz="2000" b="0" baseline="-2500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0</a:t>
            </a:r>
            <a:endParaRPr lang="en-CN" sz="1400" b="0" dirty="0">
              <a:latin typeface="+mn-lt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FA09872C-6014-6A4D-9B60-22A387AF9019}"/>
              </a:ext>
            </a:extLst>
          </p:cNvPr>
          <p:cNvGrpSpPr/>
          <p:nvPr/>
        </p:nvGrpSpPr>
        <p:grpSpPr>
          <a:xfrm>
            <a:off x="3478124" y="1903932"/>
            <a:ext cx="470000" cy="2820290"/>
            <a:chOff x="3014828" y="1903932"/>
            <a:chExt cx="470000" cy="2820290"/>
          </a:xfrm>
        </p:grpSpPr>
        <p:cxnSp>
          <p:nvCxnSpPr>
            <p:cNvPr id="120" name="Straight Arrow Connector 119">
              <a:extLst>
                <a:ext uri="{FF2B5EF4-FFF2-40B4-BE49-F238E27FC236}">
                  <a16:creationId xmlns:a16="http://schemas.microsoft.com/office/drawing/2014/main" id="{1C307337-2E8C-2649-BBBD-DF7A9A87AACB}"/>
                </a:ext>
              </a:extLst>
            </p:cNvPr>
            <p:cNvCxnSpPr>
              <a:cxnSpLocks/>
            </p:cNvCxnSpPr>
            <p:nvPr/>
          </p:nvCxnSpPr>
          <p:spPr>
            <a:xfrm>
              <a:off x="3252650" y="1903932"/>
              <a:ext cx="0" cy="2495613"/>
            </a:xfrm>
            <a:prstGeom prst="straightConnector1">
              <a:avLst/>
            </a:prstGeom>
            <a:ln w="28575">
              <a:solidFill>
                <a:srgbClr val="00B050"/>
              </a:solidFill>
              <a:prstDash val="dash"/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1" name="TextBox 120">
              <a:extLst>
                <a:ext uri="{FF2B5EF4-FFF2-40B4-BE49-F238E27FC236}">
                  <a16:creationId xmlns:a16="http://schemas.microsoft.com/office/drawing/2014/main" id="{508957C4-24E3-5040-AEE5-6DEC8C8453F9}"/>
                </a:ext>
              </a:extLst>
            </p:cNvPr>
            <p:cNvSpPr txBox="1"/>
            <p:nvPr/>
          </p:nvSpPr>
          <p:spPr>
            <a:xfrm>
              <a:off x="3014828" y="4324112"/>
              <a:ext cx="470000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CN" sz="2000" b="0" dirty="0">
                  <a:solidFill>
                    <a:srgbClr val="00B050"/>
                  </a:solidFill>
                  <a:latin typeface="+mn-lt"/>
                  <a:ea typeface="Helvetica Neue" panose="02000503000000020004" pitchFamily="2" charset="0"/>
                  <a:cs typeface="Helvetica Neue" panose="02000503000000020004" pitchFamily="2" charset="0"/>
                </a:rPr>
                <a:t>10</a:t>
              </a:r>
            </a:p>
          </p:txBody>
        </p:sp>
      </p:grpSp>
      <p:sp>
        <p:nvSpPr>
          <p:cNvPr id="122" name="TextBox 121">
            <a:extLst>
              <a:ext uri="{FF2B5EF4-FFF2-40B4-BE49-F238E27FC236}">
                <a16:creationId xmlns:a16="http://schemas.microsoft.com/office/drawing/2014/main" id="{A1F2E1B3-E2DC-EC4D-92CC-E925BCE110F7}"/>
              </a:ext>
            </a:extLst>
          </p:cNvPr>
          <p:cNvSpPr txBox="1"/>
          <p:nvPr/>
        </p:nvSpPr>
        <p:spPr>
          <a:xfrm>
            <a:off x="4701618" y="1681077"/>
            <a:ext cx="60282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W</a:t>
            </a:r>
            <a:r>
              <a:rPr lang="en-CN" sz="2000" b="0" baseline="-2500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2</a:t>
            </a:r>
            <a:endParaRPr lang="en-CN" sz="1400" b="0" dirty="0">
              <a:latin typeface="+mn-lt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FF2D28B9-3BC6-2348-B284-9ACE74454291}"/>
              </a:ext>
            </a:extLst>
          </p:cNvPr>
          <p:cNvGrpSpPr/>
          <p:nvPr/>
        </p:nvGrpSpPr>
        <p:grpSpPr>
          <a:xfrm>
            <a:off x="2709985" y="2808041"/>
            <a:ext cx="1017573" cy="703785"/>
            <a:chOff x="2709985" y="2808041"/>
            <a:chExt cx="1017573" cy="703785"/>
          </a:xfrm>
        </p:grpSpPr>
        <p:sp>
          <p:nvSpPr>
            <p:cNvPr id="58" name="TextBox 57">
              <a:extLst>
                <a:ext uri="{FF2B5EF4-FFF2-40B4-BE49-F238E27FC236}">
                  <a16:creationId xmlns:a16="http://schemas.microsoft.com/office/drawing/2014/main" id="{0AC4C552-AACF-FC41-85E3-59A9E6663E89}"/>
                </a:ext>
              </a:extLst>
            </p:cNvPr>
            <p:cNvSpPr txBox="1"/>
            <p:nvPr/>
          </p:nvSpPr>
          <p:spPr>
            <a:xfrm>
              <a:off x="2709985" y="3111716"/>
              <a:ext cx="1017573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b="0" dirty="0">
                  <a:solidFill>
                    <a:srgbClr val="FF0000"/>
                  </a:solidFill>
                  <a:latin typeface="+mn-lt"/>
                  <a:ea typeface="Helvetica Neue" panose="02000503000000020004" pitchFamily="2" charset="0"/>
                  <a:cs typeface="Helvetica Neue" panose="02000503000000020004" pitchFamily="2" charset="0"/>
                </a:rPr>
                <a:t>W</a:t>
              </a:r>
              <a:r>
                <a:rPr lang="en-CN" sz="2000" b="0" baseline="-25000" dirty="0">
                  <a:solidFill>
                    <a:srgbClr val="FF0000"/>
                  </a:solidFill>
                  <a:latin typeface="+mn-lt"/>
                  <a:ea typeface="Helvetica Neue" panose="02000503000000020004" pitchFamily="2" charset="0"/>
                  <a:cs typeface="Helvetica Neue" panose="02000503000000020004" pitchFamily="2" charset="0"/>
                </a:rPr>
                <a:t>2</a:t>
              </a:r>
              <a:r>
                <a:rPr lang="en-CN" sz="1400" b="0" dirty="0">
                  <a:solidFill>
                    <a:srgbClr val="FF0000"/>
                  </a:solidFill>
                  <a:latin typeface="+mn-lt"/>
                  <a:ea typeface="Helvetica Neue" panose="02000503000000020004" pitchFamily="2" charset="0"/>
                  <a:cs typeface="Helvetica Neue" panose="02000503000000020004" pitchFamily="2" charset="0"/>
                </a:rPr>
                <a:t>Paxos</a:t>
              </a:r>
            </a:p>
          </p:txBody>
        </p:sp>
        <p:sp>
          <p:nvSpPr>
            <p:cNvPr id="5" name="Up Arrow 4">
              <a:extLst>
                <a:ext uri="{FF2B5EF4-FFF2-40B4-BE49-F238E27FC236}">
                  <a16:creationId xmlns:a16="http://schemas.microsoft.com/office/drawing/2014/main" id="{9F6691F3-42B2-5845-89EC-FB37D09372F5}"/>
                </a:ext>
              </a:extLst>
            </p:cNvPr>
            <p:cNvSpPr/>
            <p:nvPr/>
          </p:nvSpPr>
          <p:spPr>
            <a:xfrm>
              <a:off x="2912882" y="2808041"/>
              <a:ext cx="101946" cy="343697"/>
            </a:xfrm>
            <a:prstGeom prst="upArrow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N" b="0" dirty="0"/>
            </a:p>
          </p:txBody>
        </p:sp>
      </p:grpSp>
      <p:grpSp>
        <p:nvGrpSpPr>
          <p:cNvPr id="6" name="Group 5">
            <a:extLst>
              <a:ext uri="{FF2B5EF4-FFF2-40B4-BE49-F238E27FC236}">
                <a16:creationId xmlns:a16="http://schemas.microsoft.com/office/drawing/2014/main" id="{CD7BBC96-98B3-FA49-9CF2-2B8F3B194ADD}"/>
              </a:ext>
            </a:extLst>
          </p:cNvPr>
          <p:cNvGrpSpPr/>
          <p:nvPr/>
        </p:nvGrpSpPr>
        <p:grpSpPr>
          <a:xfrm>
            <a:off x="3785972" y="2809145"/>
            <a:ext cx="1017573" cy="703785"/>
            <a:chOff x="3785972" y="2809145"/>
            <a:chExt cx="1017573" cy="703785"/>
          </a:xfrm>
        </p:grpSpPr>
        <p:sp>
          <p:nvSpPr>
            <p:cNvPr id="59" name="TextBox 58">
              <a:extLst>
                <a:ext uri="{FF2B5EF4-FFF2-40B4-BE49-F238E27FC236}">
                  <a16:creationId xmlns:a16="http://schemas.microsoft.com/office/drawing/2014/main" id="{AA89527A-30E1-B142-A485-A013DF27C0A0}"/>
                </a:ext>
              </a:extLst>
            </p:cNvPr>
            <p:cNvSpPr txBox="1"/>
            <p:nvPr/>
          </p:nvSpPr>
          <p:spPr>
            <a:xfrm>
              <a:off x="3785972" y="3112820"/>
              <a:ext cx="1017573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b="0" dirty="0">
                  <a:solidFill>
                    <a:srgbClr val="FF0000"/>
                  </a:solidFill>
                  <a:latin typeface="+mn-lt"/>
                  <a:ea typeface="Helvetica Neue" panose="02000503000000020004" pitchFamily="2" charset="0"/>
                  <a:cs typeface="Helvetica Neue" panose="02000503000000020004" pitchFamily="2" charset="0"/>
                </a:rPr>
                <a:t>W</a:t>
              </a:r>
              <a:r>
                <a:rPr lang="en-CN" sz="2000" b="0" baseline="-25000" dirty="0">
                  <a:solidFill>
                    <a:srgbClr val="FF0000"/>
                  </a:solidFill>
                  <a:latin typeface="+mn-lt"/>
                  <a:ea typeface="Helvetica Neue" panose="02000503000000020004" pitchFamily="2" charset="0"/>
                  <a:cs typeface="Helvetica Neue" panose="02000503000000020004" pitchFamily="2" charset="0"/>
                </a:rPr>
                <a:t>3</a:t>
              </a:r>
              <a:r>
                <a:rPr lang="en-CN" sz="1400" b="0" dirty="0">
                  <a:solidFill>
                    <a:srgbClr val="FF0000"/>
                  </a:solidFill>
                  <a:latin typeface="+mn-lt"/>
                  <a:ea typeface="Helvetica Neue" panose="02000503000000020004" pitchFamily="2" charset="0"/>
                  <a:cs typeface="Helvetica Neue" panose="02000503000000020004" pitchFamily="2" charset="0"/>
                </a:rPr>
                <a:t>Paxos</a:t>
              </a:r>
            </a:p>
          </p:txBody>
        </p:sp>
        <p:sp>
          <p:nvSpPr>
            <p:cNvPr id="60" name="Up Arrow 59">
              <a:extLst>
                <a:ext uri="{FF2B5EF4-FFF2-40B4-BE49-F238E27FC236}">
                  <a16:creationId xmlns:a16="http://schemas.microsoft.com/office/drawing/2014/main" id="{25D95255-2C8F-784C-BCC8-D923E0A85C69}"/>
                </a:ext>
              </a:extLst>
            </p:cNvPr>
            <p:cNvSpPr/>
            <p:nvPr/>
          </p:nvSpPr>
          <p:spPr>
            <a:xfrm>
              <a:off x="3988869" y="2809145"/>
              <a:ext cx="101946" cy="343697"/>
            </a:xfrm>
            <a:prstGeom prst="upArrow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N" b="0" dirty="0"/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51" name="Content Placeholder 1">
                <a:extLst>
                  <a:ext uri="{FF2B5EF4-FFF2-40B4-BE49-F238E27FC236}">
                    <a16:creationId xmlns:a16="http://schemas.microsoft.com/office/drawing/2014/main" id="{7281CAF5-85DF-F64B-89A6-1D78C64D4D73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224974" y="4859853"/>
                <a:ext cx="8694051" cy="1886467"/>
              </a:xfrm>
            </p:spPr>
            <p:txBody>
              <a:bodyPr>
                <a:normAutofit fontScale="92500" lnSpcReduction="10000"/>
              </a:bodyPr>
              <a:lstStyle/>
              <a:p>
                <a:pPr>
                  <a:lnSpc>
                    <a:spcPct val="90000"/>
                  </a:lnSpc>
                  <a:spcBef>
                    <a:spcPts val="1000"/>
                  </a:spcBef>
                  <a:spcAft>
                    <a:spcPts val="0"/>
                  </a:spcAft>
                </a:pPr>
                <a:r>
                  <a:rPr lang="en-US" sz="1900" dirty="0">
                    <a:ea typeface="Helvetica Neue" panose="02000503000000020004" pitchFamily="2" charset="0"/>
                    <a:cs typeface="Helvetica Neue" panose="02000503000000020004" pitchFamily="2" charset="0"/>
                  </a:rPr>
                  <a:t>Paxos writes are monotonic, e.g., writes with smaller timestamp must be applied earlier, W</a:t>
                </a:r>
                <a:r>
                  <a:rPr lang="en-US" sz="1900" baseline="-25000" dirty="0">
                    <a:ea typeface="Helvetica Neue" panose="02000503000000020004" pitchFamily="2" charset="0"/>
                    <a:cs typeface="Helvetica Neue" panose="02000503000000020004" pitchFamily="2" charset="0"/>
                  </a:rPr>
                  <a:t>2</a:t>
                </a:r>
                <a:r>
                  <a:rPr lang="en-US" sz="1900" dirty="0">
                    <a:ea typeface="Helvetica Neue" panose="02000503000000020004" pitchFamily="2" charset="0"/>
                    <a:cs typeface="Helvetica Neue" panose="02000503000000020004" pitchFamily="2" charset="0"/>
                  </a:rPr>
                  <a:t> is applied before W</a:t>
                </a:r>
                <a:r>
                  <a:rPr lang="en-US" sz="1900" baseline="-25000" dirty="0">
                    <a:ea typeface="Helvetica Neue" panose="02000503000000020004" pitchFamily="2" charset="0"/>
                    <a:cs typeface="Helvetica Neue" panose="02000503000000020004" pitchFamily="2" charset="0"/>
                  </a:rPr>
                  <a:t>3</a:t>
                </a:r>
              </a:p>
              <a:p>
                <a:pPr>
                  <a:lnSpc>
                    <a:spcPct val="90000"/>
                  </a:lnSpc>
                  <a:spcBef>
                    <a:spcPts val="1000"/>
                  </a:spcBef>
                  <a:spcAft>
                    <a:spcPts val="0"/>
                  </a:spcAft>
                </a:pPr>
                <a:r>
                  <a:rPr lang="en-US" sz="1900" dirty="0">
                    <a:ea typeface="Helvetica Neue" panose="02000503000000020004" pitchFamily="2" charset="0"/>
                    <a:cs typeface="Helvetica Neue" panose="02000503000000020004" pitchFamily="2" charset="0"/>
                  </a:rPr>
                  <a:t>T’ needs to wait until there exits a </a:t>
                </a:r>
                <a:r>
                  <a:rPr lang="en-US" sz="1900" dirty="0" err="1">
                    <a:ea typeface="Helvetica Neue" panose="02000503000000020004" pitchFamily="2" charset="0"/>
                    <a:cs typeface="Helvetica Neue" panose="02000503000000020004" pitchFamily="2" charset="0"/>
                  </a:rPr>
                  <a:t>Paxos</a:t>
                </a:r>
                <a:r>
                  <a:rPr lang="en-US" sz="1900" dirty="0">
                    <a:ea typeface="Helvetica Neue" panose="02000503000000020004" pitchFamily="2" charset="0"/>
                    <a:cs typeface="Helvetica Neue" panose="02000503000000020004" pitchFamily="2" charset="0"/>
                  </a:rPr>
                  <a:t> write with </a:t>
                </a:r>
                <a:r>
                  <a:rPr lang="en-US" sz="1900" dirty="0" err="1">
                    <a:ea typeface="Helvetica Neue" panose="02000503000000020004" pitchFamily="2" charset="0"/>
                    <a:cs typeface="Helvetica Neue" panose="02000503000000020004" pitchFamily="2" charset="0"/>
                  </a:rPr>
                  <a:t>ts</a:t>
                </a:r>
                <a:r>
                  <a:rPr lang="en-US" sz="1900" dirty="0">
                    <a:ea typeface="Helvetica Neue" panose="02000503000000020004" pitchFamily="2" charset="0"/>
                    <a:cs typeface="Helvetica Neue" panose="02000503000000020004" pitchFamily="2" charset="0"/>
                  </a:rPr>
                  <a:t>&gt;10, e.g., W</a:t>
                </a:r>
                <a:r>
                  <a:rPr lang="en-US" sz="1900" baseline="-25000" dirty="0">
                    <a:ea typeface="Helvetica Neue" panose="02000503000000020004" pitchFamily="2" charset="0"/>
                    <a:cs typeface="Helvetica Neue" panose="02000503000000020004" pitchFamily="2" charset="0"/>
                  </a:rPr>
                  <a:t>3</a:t>
                </a:r>
                <a:r>
                  <a:rPr lang="en-US" sz="1900" dirty="0">
                    <a:ea typeface="Helvetica Neue" panose="02000503000000020004" pitchFamily="2" charset="0"/>
                    <a:cs typeface="Helvetica Neue" panose="02000503000000020004" pitchFamily="2" charset="0"/>
                  </a:rPr>
                  <a:t>,</a:t>
                </a:r>
                <a:r>
                  <a:rPr lang="en-US" sz="1900" baseline="-25000" dirty="0">
                    <a:ea typeface="Helvetica Neue" panose="02000503000000020004" pitchFamily="2" charset="0"/>
                    <a:cs typeface="Helvetica Neue" panose="02000503000000020004" pitchFamily="2" charset="0"/>
                  </a:rPr>
                  <a:t> </a:t>
                </a:r>
                <a:r>
                  <a:rPr lang="en-US" sz="1900" dirty="0">
                    <a:ea typeface="Helvetica Neue" panose="02000503000000020004" pitchFamily="2" charset="0"/>
                    <a:cs typeface="Helvetica Neue" panose="02000503000000020004" pitchFamily="2" charset="0"/>
                  </a:rPr>
                  <a:t>so all writes before 10 are finalized</a:t>
                </a:r>
              </a:p>
              <a:p>
                <a:pPr>
                  <a:lnSpc>
                    <a:spcPct val="90000"/>
                  </a:lnSpc>
                  <a:spcBef>
                    <a:spcPts val="1000"/>
                  </a:spcBef>
                  <a:spcAft>
                    <a:spcPts val="0"/>
                  </a:spcAft>
                </a:pPr>
                <a:r>
                  <a:rPr lang="en-US" sz="1900" dirty="0">
                    <a:ea typeface="Helvetica Neue" panose="02000503000000020004" pitchFamily="2" charset="0"/>
                    <a:cs typeface="Helvetica Neue" panose="02000503000000020004" pitchFamily="2" charset="0"/>
                  </a:rPr>
                  <a:t>Put it together: a shard can process a read at </a:t>
                </a:r>
                <a:r>
                  <a:rPr lang="en-US" sz="1900" dirty="0" err="1">
                    <a:ea typeface="Helvetica Neue" panose="02000503000000020004" pitchFamily="2" charset="0"/>
                    <a:cs typeface="Helvetica Neue" panose="02000503000000020004" pitchFamily="2" charset="0"/>
                  </a:rPr>
                  <a:t>ts</a:t>
                </a:r>
                <a:r>
                  <a:rPr lang="en-US" sz="1900" dirty="0">
                    <a:ea typeface="Helvetica Neue" panose="02000503000000020004" pitchFamily="2" charset="0"/>
                    <a:cs typeface="Helvetica Neue" panose="02000503000000020004" pitchFamily="2" charset="0"/>
                  </a:rPr>
                  <a:t> if </a:t>
                </a:r>
                <a:r>
                  <a:rPr lang="en-US" sz="1900" dirty="0" err="1">
                    <a:ea typeface="Helvetica Neue" panose="02000503000000020004" pitchFamily="2" charset="0"/>
                    <a:cs typeface="Helvetica Neue" panose="02000503000000020004" pitchFamily="2" charset="0"/>
                  </a:rPr>
                  <a:t>ts</a:t>
                </a:r>
                <a:r>
                  <a:rPr lang="en-US" sz="1900" dirty="0">
                    <a:ea typeface="Helvetica Neue" panose="02000503000000020004" pitchFamily="2" charset="0"/>
                    <a:cs typeface="Helvetica Neue" panose="02000503000000020004" pitchFamily="2" charset="0"/>
                  </a:rPr>
                  <a:t> &lt;= </a:t>
                </a:r>
                <a:r>
                  <a:rPr lang="en-US" sz="1900" dirty="0" err="1">
                    <a:ea typeface="Helvetica Neue" panose="02000503000000020004" pitchFamily="2" charset="0"/>
                    <a:cs typeface="Helvetica Neue" panose="02000503000000020004" pitchFamily="2" charset="0"/>
                  </a:rPr>
                  <a:t>t</a:t>
                </a:r>
                <a:r>
                  <a:rPr lang="en-US" sz="1900" baseline="-25000" dirty="0" err="1">
                    <a:ea typeface="Helvetica Neue" panose="02000503000000020004" pitchFamily="2" charset="0"/>
                    <a:cs typeface="Helvetica Neue" panose="02000503000000020004" pitchFamily="2" charset="0"/>
                  </a:rPr>
                  <a:t>safe</a:t>
                </a:r>
                <a:r>
                  <a:rPr lang="en-US" sz="1900" dirty="0">
                    <a:ea typeface="Helvetica Neue" panose="02000503000000020004" pitchFamily="2" charset="0"/>
                    <a:cs typeface="Helvetica Neue" panose="02000503000000020004" pitchFamily="2" charset="0"/>
                  </a:rPr>
                  <a:t> </a:t>
                </a:r>
              </a:p>
              <a:p>
                <a:pPr>
                  <a:lnSpc>
                    <a:spcPct val="90000"/>
                  </a:lnSpc>
                  <a:spcBef>
                    <a:spcPts val="1000"/>
                  </a:spcBef>
                  <a:spcAft>
                    <a:spcPts val="0"/>
                  </a:spcAft>
                </a:pPr>
                <a:r>
                  <a:rPr lang="en-US" sz="1900" dirty="0" err="1">
                    <a:ea typeface="Helvetica Neue" panose="02000503000000020004" pitchFamily="2" charset="0"/>
                    <a:cs typeface="Helvetica Neue" panose="02000503000000020004" pitchFamily="2" charset="0"/>
                  </a:rPr>
                  <a:t>t</a:t>
                </a:r>
                <a:r>
                  <a:rPr lang="en-US" sz="1900" baseline="-25000" dirty="0" err="1">
                    <a:ea typeface="Helvetica Neue" panose="02000503000000020004" pitchFamily="2" charset="0"/>
                    <a:cs typeface="Helvetica Neue" panose="02000503000000020004" pitchFamily="2" charset="0"/>
                  </a:rPr>
                  <a:t>safe</a:t>
                </a:r>
                <a:r>
                  <a:rPr lang="en-US" sz="1900" dirty="0">
                    <a:ea typeface="Helvetica Neue" panose="02000503000000020004" pitchFamily="2" charset="0"/>
                    <a:cs typeface="Helvetica Neue" panose="02000503000000020004" pitchFamily="2" charset="0"/>
                  </a:rPr>
                  <a:t> =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sz="1900" b="0" i="1" smtClean="0">
                            <a:latin typeface="Cambria Math" panose="02040503050406030204" pitchFamily="18" charset="0"/>
                            <a:ea typeface="Helvetica Neue" panose="02000503000000020004" pitchFamily="2" charset="0"/>
                            <a:cs typeface="Helvetica Neue" panose="02000503000000020004" pitchFamily="2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sz="1900" b="0" i="0" smtClean="0">
                            <a:latin typeface="Cambria Math" panose="02040503050406030204" pitchFamily="18" charset="0"/>
                            <a:ea typeface="Helvetica Neue" panose="02000503000000020004" pitchFamily="2" charset="0"/>
                            <a:cs typeface="Helvetica Neue" panose="02000503000000020004" pitchFamily="2" charset="0"/>
                          </a:rPr>
                          <m:t>min</m:t>
                        </m:r>
                      </m:fName>
                      <m:e>
                        <m:r>
                          <a:rPr lang="en-US" sz="1900" b="0" i="1" smtClean="0">
                            <a:latin typeface="Cambria Math" panose="02040503050406030204" pitchFamily="18" charset="0"/>
                            <a:ea typeface="Helvetica Neue" panose="02000503000000020004" pitchFamily="2" charset="0"/>
                            <a:cs typeface="Helvetica Neue" panose="02000503000000020004" pitchFamily="2" charset="0"/>
                          </a:rPr>
                          <m:t>(</m:t>
                        </m:r>
                        <m:sSubSup>
                          <m:sSubSupPr>
                            <m:ctrlPr>
                              <a:rPr lang="en-US" sz="1900" b="0" i="1" smtClean="0">
                                <a:latin typeface="Cambria Math" panose="02040503050406030204" pitchFamily="18" charset="0"/>
                                <a:ea typeface="Helvetica Neue" panose="02000503000000020004" pitchFamily="2" charset="0"/>
                                <a:cs typeface="Helvetica Neue" panose="02000503000000020004" pitchFamily="2" charset="0"/>
                              </a:rPr>
                            </m:ctrlPr>
                          </m:sSubSupPr>
                          <m:e>
                            <m:r>
                              <a:rPr lang="en-US" sz="1900" b="0" i="1" smtClean="0">
                                <a:latin typeface="Cambria Math" panose="02040503050406030204" pitchFamily="18" charset="0"/>
                                <a:ea typeface="Helvetica Neue" panose="02000503000000020004" pitchFamily="2" charset="0"/>
                                <a:cs typeface="Helvetica Neue" panose="02000503000000020004" pitchFamily="2" charset="0"/>
                              </a:rPr>
                              <m:t>𝑡</m:t>
                            </m:r>
                          </m:e>
                          <m:sub>
                            <m:r>
                              <a:rPr lang="en-US" sz="1900" b="0" i="1" smtClean="0">
                                <a:latin typeface="Cambria Math" panose="02040503050406030204" pitchFamily="18" charset="0"/>
                                <a:ea typeface="Helvetica Neue" panose="02000503000000020004" pitchFamily="2" charset="0"/>
                                <a:cs typeface="Helvetica Neue" panose="02000503000000020004" pitchFamily="2" charset="0"/>
                              </a:rPr>
                              <m:t>𝑠𝑎𝑓𝑒</m:t>
                            </m:r>
                          </m:sub>
                          <m:sup>
                            <m:r>
                              <a:rPr lang="en-US" sz="1900" b="0" i="1" smtClean="0">
                                <a:latin typeface="Cambria Math" panose="02040503050406030204" pitchFamily="18" charset="0"/>
                                <a:ea typeface="Helvetica Neue" panose="02000503000000020004" pitchFamily="2" charset="0"/>
                                <a:cs typeface="Helvetica Neue" panose="02000503000000020004" pitchFamily="2" charset="0"/>
                              </a:rPr>
                              <m:t>𝑃𝑎𝑥𝑜𝑠</m:t>
                            </m:r>
                          </m:sup>
                        </m:sSubSup>
                        <m:r>
                          <a:rPr lang="en-US" sz="1900" b="0" i="1" smtClean="0">
                            <a:latin typeface="Cambria Math" panose="02040503050406030204" pitchFamily="18" charset="0"/>
                            <a:ea typeface="Helvetica Neue" panose="02000503000000020004" pitchFamily="2" charset="0"/>
                            <a:cs typeface="Helvetica Neue" panose="02000503000000020004" pitchFamily="2" charset="0"/>
                          </a:rPr>
                          <m:t>,</m:t>
                        </m:r>
                        <m:sSubSup>
                          <m:sSubSupPr>
                            <m:ctrlPr>
                              <a:rPr lang="en-US" sz="1900" b="0" i="1" smtClean="0">
                                <a:latin typeface="Cambria Math" panose="02040503050406030204" pitchFamily="18" charset="0"/>
                                <a:ea typeface="Helvetica Neue" panose="02000503000000020004" pitchFamily="2" charset="0"/>
                                <a:cs typeface="Helvetica Neue" panose="02000503000000020004" pitchFamily="2" charset="0"/>
                              </a:rPr>
                            </m:ctrlPr>
                          </m:sSubSupPr>
                          <m:e>
                            <m:r>
                              <a:rPr lang="en-US" sz="1900" b="0" i="1" smtClean="0">
                                <a:latin typeface="Cambria Math" panose="02040503050406030204" pitchFamily="18" charset="0"/>
                                <a:ea typeface="Helvetica Neue" panose="02000503000000020004" pitchFamily="2" charset="0"/>
                                <a:cs typeface="Helvetica Neue" panose="02000503000000020004" pitchFamily="2" charset="0"/>
                              </a:rPr>
                              <m:t>𝑡</m:t>
                            </m:r>
                          </m:e>
                          <m:sub>
                            <m:r>
                              <a:rPr lang="en-US" sz="1900" b="0" i="1" smtClean="0">
                                <a:latin typeface="Cambria Math" panose="02040503050406030204" pitchFamily="18" charset="0"/>
                                <a:ea typeface="Helvetica Neue" panose="02000503000000020004" pitchFamily="2" charset="0"/>
                                <a:cs typeface="Helvetica Neue" panose="02000503000000020004" pitchFamily="2" charset="0"/>
                              </a:rPr>
                              <m:t>𝑠𝑎𝑓𝑒</m:t>
                            </m:r>
                          </m:sub>
                          <m:sup>
                            <m:r>
                              <a:rPr lang="en-US" sz="1900" b="0" i="1" smtClean="0">
                                <a:latin typeface="Cambria Math" panose="02040503050406030204" pitchFamily="18" charset="0"/>
                                <a:ea typeface="Helvetica Neue" panose="02000503000000020004" pitchFamily="2" charset="0"/>
                                <a:cs typeface="Helvetica Neue" panose="02000503000000020004" pitchFamily="2" charset="0"/>
                              </a:rPr>
                              <m:t>𝑇𝑀</m:t>
                            </m:r>
                          </m:sup>
                        </m:sSubSup>
                        <m:r>
                          <a:rPr lang="en-US" sz="1900" b="0" i="1" smtClean="0">
                            <a:latin typeface="Cambria Math" panose="02040503050406030204" pitchFamily="18" charset="0"/>
                            <a:ea typeface="Helvetica Neue" panose="02000503000000020004" pitchFamily="2" charset="0"/>
                            <a:cs typeface="Helvetica Neue" panose="02000503000000020004" pitchFamily="2" charset="0"/>
                          </a:rPr>
                          <m:t>)</m:t>
                        </m:r>
                      </m:e>
                    </m:func>
                  </m:oMath>
                </a14:m>
                <a:r>
                  <a:rPr lang="en-US" sz="1500" dirty="0">
                    <a:ea typeface="Helvetica Neue" panose="02000503000000020004" pitchFamily="2" charset="0"/>
                    <a:cs typeface="Helvetica Neue" panose="02000503000000020004" pitchFamily="2" charset="0"/>
                  </a:rPr>
                  <a:t> </a:t>
                </a:r>
                <a:r>
                  <a:rPr lang="en-US" sz="1800" dirty="0">
                    <a:ea typeface="Helvetica Neue" panose="02000503000000020004" pitchFamily="2" charset="0"/>
                    <a:cs typeface="Helvetica Neue" panose="02000503000000020004" pitchFamily="2" charset="0"/>
                  </a:rPr>
                  <a:t>: before </a:t>
                </a:r>
                <a:r>
                  <a:rPr lang="en-US" sz="1800" dirty="0" err="1">
                    <a:ea typeface="Helvetica Neue" panose="02000503000000020004" pitchFamily="2" charset="0"/>
                    <a:cs typeface="Helvetica Neue" panose="02000503000000020004" pitchFamily="2" charset="0"/>
                  </a:rPr>
                  <a:t>t</a:t>
                </a:r>
                <a:r>
                  <a:rPr lang="en-US" sz="1800" baseline="-25000" dirty="0" err="1">
                    <a:ea typeface="Helvetica Neue" panose="02000503000000020004" pitchFamily="2" charset="0"/>
                    <a:cs typeface="Helvetica Neue" panose="02000503000000020004" pitchFamily="2" charset="0"/>
                  </a:rPr>
                  <a:t>safe</a:t>
                </a:r>
                <a:r>
                  <a:rPr lang="en-US" sz="1800" dirty="0">
                    <a:ea typeface="Helvetica Neue" panose="02000503000000020004" pitchFamily="2" charset="0"/>
                    <a:cs typeface="Helvetica Neue" panose="02000503000000020004" pitchFamily="2" charset="0"/>
                  </a:rPr>
                  <a:t>, all system states (writes) have finalized</a:t>
                </a:r>
                <a:endParaRPr lang="en-US" sz="1500" dirty="0">
                  <a:ea typeface="Helvetica Neue" panose="02000503000000020004" pitchFamily="2" charset="0"/>
                  <a:cs typeface="Helvetica Neue" panose="02000503000000020004" pitchFamily="2" charset="0"/>
                </a:endParaRPr>
              </a:p>
              <a:p>
                <a:pPr>
                  <a:lnSpc>
                    <a:spcPct val="90000"/>
                  </a:lnSpc>
                  <a:spcBef>
                    <a:spcPts val="1000"/>
                  </a:spcBef>
                  <a:spcAft>
                    <a:spcPts val="0"/>
                  </a:spcAft>
                </a:pPr>
                <a:endParaRPr lang="en-US" sz="2400" dirty="0">
                  <a:ea typeface="Helvetica Neue" panose="02000503000000020004" pitchFamily="2" charset="0"/>
                  <a:cs typeface="Helvetica Neue" panose="02000503000000020004" pitchFamily="2" charset="0"/>
                </a:endParaRPr>
              </a:p>
            </p:txBody>
          </p:sp>
        </mc:Choice>
        <mc:Fallback xmlns="">
          <p:sp>
            <p:nvSpPr>
              <p:cNvPr id="51" name="Content Placeholder 1">
                <a:extLst>
                  <a:ext uri="{FF2B5EF4-FFF2-40B4-BE49-F238E27FC236}">
                    <a16:creationId xmlns:a16="http://schemas.microsoft.com/office/drawing/2014/main" id="{7281CAF5-85DF-F64B-89A6-1D78C64D4D73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224974" y="4859853"/>
                <a:ext cx="8694051" cy="1886467"/>
              </a:xfrm>
              <a:blipFill>
                <a:blip r:embed="rId3"/>
                <a:stretch>
                  <a:fillRect l="-1020" t="-5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" name="Slide Number Placeholder 14">
            <a:extLst>
              <a:ext uri="{FF2B5EF4-FFF2-40B4-BE49-F238E27FC236}">
                <a16:creationId xmlns:a16="http://schemas.microsoft.com/office/drawing/2014/main" id="{F29D48C8-E812-6E4E-9D71-CD313EE1D9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39838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00"/>
                            </p:stCondLst>
                            <p:childTnLst>
                              <p:par>
                                <p:cTn id="3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0EE5089-CDA5-DE4E-A205-44D501AFA8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</a:pPr>
            <a:r>
              <a:rPr lang="en-CN" sz="2400" dirty="0"/>
              <a:t>What if no replication, only shards</a:t>
            </a:r>
          </a:p>
          <a:p>
            <a:pPr lvl="1" algn="just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</a:pPr>
            <a:r>
              <a:rPr lang="en-CN" sz="2000" dirty="0"/>
              <a:t>Not in the paper, not realistic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F0A884C4-6C43-F24A-8B9A-139E9A1244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400" dirty="0"/>
              <a:t>A Puzzle to Help With Understanding</a:t>
            </a:r>
          </a:p>
        </p:txBody>
      </p:sp>
      <p:cxnSp>
        <p:nvCxnSpPr>
          <p:cNvPr id="41" name="Straight Arrow Connector 40">
            <a:extLst>
              <a:ext uri="{FF2B5EF4-FFF2-40B4-BE49-F238E27FC236}">
                <a16:creationId xmlns:a16="http://schemas.microsoft.com/office/drawing/2014/main" id="{3A1A8CE0-F4CA-8141-9CC6-D75D39749134}"/>
              </a:ext>
            </a:extLst>
          </p:cNvPr>
          <p:cNvCxnSpPr>
            <a:cxnSpLocks/>
          </p:cNvCxnSpPr>
          <p:nvPr/>
        </p:nvCxnSpPr>
        <p:spPr>
          <a:xfrm>
            <a:off x="1664297" y="3955112"/>
            <a:ext cx="6226405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>
            <a:extLst>
              <a:ext uri="{FF2B5EF4-FFF2-40B4-BE49-F238E27FC236}">
                <a16:creationId xmlns:a16="http://schemas.microsoft.com/office/drawing/2014/main" id="{8CD5D1C3-E770-8F4F-B233-93B5B105BED0}"/>
              </a:ext>
            </a:extLst>
          </p:cNvPr>
          <p:cNvCxnSpPr>
            <a:cxnSpLocks/>
          </p:cNvCxnSpPr>
          <p:nvPr/>
        </p:nvCxnSpPr>
        <p:spPr>
          <a:xfrm flipV="1">
            <a:off x="1664297" y="4689618"/>
            <a:ext cx="6226405" cy="1"/>
          </a:xfrm>
          <a:prstGeom prst="straightConnector1">
            <a:avLst/>
          </a:prstGeom>
          <a:ln w="38100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>
            <a:extLst>
              <a:ext uri="{FF2B5EF4-FFF2-40B4-BE49-F238E27FC236}">
                <a16:creationId xmlns:a16="http://schemas.microsoft.com/office/drawing/2014/main" id="{4414A07B-FCD9-234F-B1C3-4BEB22390B79}"/>
              </a:ext>
            </a:extLst>
          </p:cNvPr>
          <p:cNvCxnSpPr>
            <a:cxnSpLocks/>
          </p:cNvCxnSpPr>
          <p:nvPr/>
        </p:nvCxnSpPr>
        <p:spPr>
          <a:xfrm>
            <a:off x="1664297" y="5483038"/>
            <a:ext cx="6226405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Arrow Connector 45">
            <a:extLst>
              <a:ext uri="{FF2B5EF4-FFF2-40B4-BE49-F238E27FC236}">
                <a16:creationId xmlns:a16="http://schemas.microsoft.com/office/drawing/2014/main" id="{9652B62E-AB99-7342-99EA-075DAAF164A6}"/>
              </a:ext>
            </a:extLst>
          </p:cNvPr>
          <p:cNvCxnSpPr>
            <a:cxnSpLocks/>
          </p:cNvCxnSpPr>
          <p:nvPr/>
        </p:nvCxnSpPr>
        <p:spPr>
          <a:xfrm>
            <a:off x="1664297" y="3250457"/>
            <a:ext cx="6226405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TextBox 47">
            <a:extLst>
              <a:ext uri="{FF2B5EF4-FFF2-40B4-BE49-F238E27FC236}">
                <a16:creationId xmlns:a16="http://schemas.microsoft.com/office/drawing/2014/main" id="{256469DE-647B-914D-89FC-0964EC34AEE4}"/>
              </a:ext>
            </a:extLst>
          </p:cNvPr>
          <p:cNvSpPr txBox="1"/>
          <p:nvPr/>
        </p:nvSpPr>
        <p:spPr>
          <a:xfrm>
            <a:off x="1148634" y="3724279"/>
            <a:ext cx="3898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CN" sz="2400" b="0" dirty="0">
                <a:latin typeface="+mn-lt"/>
                <a:ea typeface="Helvetica Neue Medium" panose="02000503000000020004" pitchFamily="2" charset="0"/>
                <a:cs typeface="Helvetica Neue Medium" panose="02000503000000020004" pitchFamily="2" charset="0"/>
              </a:rPr>
              <a:t>A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9FB5D070-5ACC-2F4F-8BDC-229F86635E54}"/>
              </a:ext>
            </a:extLst>
          </p:cNvPr>
          <p:cNvSpPr txBox="1"/>
          <p:nvPr/>
        </p:nvSpPr>
        <p:spPr>
          <a:xfrm>
            <a:off x="1148634" y="4458786"/>
            <a:ext cx="3898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CN" sz="2400" b="0" dirty="0">
                <a:latin typeface="+mn-lt"/>
                <a:ea typeface="Helvetica Neue Medium" panose="02000503000000020004" pitchFamily="2" charset="0"/>
                <a:cs typeface="Helvetica Neue Medium" panose="02000503000000020004" pitchFamily="2" charset="0"/>
              </a:rPr>
              <a:t>B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96E645A5-F2B2-8E4C-8AAA-428788852193}"/>
              </a:ext>
            </a:extLst>
          </p:cNvPr>
          <p:cNvSpPr txBox="1"/>
          <p:nvPr/>
        </p:nvSpPr>
        <p:spPr>
          <a:xfrm>
            <a:off x="1131000" y="5235925"/>
            <a:ext cx="4074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CN" sz="2400" b="0" dirty="0">
                <a:latin typeface="+mn-lt"/>
                <a:ea typeface="Helvetica Neue Medium" panose="02000503000000020004" pitchFamily="2" charset="0"/>
                <a:cs typeface="Helvetica Neue Medium" panose="02000503000000020004" pitchFamily="2" charset="0"/>
              </a:rPr>
              <a:t>C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62249BD3-E29D-5944-A121-EAE48CCED8F6}"/>
              </a:ext>
            </a:extLst>
          </p:cNvPr>
          <p:cNvSpPr txBox="1"/>
          <p:nvPr/>
        </p:nvSpPr>
        <p:spPr>
          <a:xfrm>
            <a:off x="2659819" y="2659877"/>
            <a:ext cx="45717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CN" sz="24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T’</a:t>
            </a:r>
          </a:p>
        </p:txBody>
      </p:sp>
      <p:cxnSp>
        <p:nvCxnSpPr>
          <p:cNvPr id="62" name="Straight Arrow Connector 61">
            <a:extLst>
              <a:ext uri="{FF2B5EF4-FFF2-40B4-BE49-F238E27FC236}">
                <a16:creationId xmlns:a16="http://schemas.microsoft.com/office/drawing/2014/main" id="{4AA817F9-011E-E646-BE64-C51752387970}"/>
              </a:ext>
            </a:extLst>
          </p:cNvPr>
          <p:cNvCxnSpPr>
            <a:cxnSpLocks/>
          </p:cNvCxnSpPr>
          <p:nvPr/>
        </p:nvCxnSpPr>
        <p:spPr>
          <a:xfrm>
            <a:off x="1664297" y="3124966"/>
            <a:ext cx="0" cy="219132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Arrow Connector 65">
            <a:extLst>
              <a:ext uri="{FF2B5EF4-FFF2-40B4-BE49-F238E27FC236}">
                <a16:creationId xmlns:a16="http://schemas.microsoft.com/office/drawing/2014/main" id="{552AC7A3-513E-B14F-A5BB-1652285507A4}"/>
              </a:ext>
            </a:extLst>
          </p:cNvPr>
          <p:cNvCxnSpPr>
            <a:cxnSpLocks/>
          </p:cNvCxnSpPr>
          <p:nvPr/>
        </p:nvCxnSpPr>
        <p:spPr>
          <a:xfrm>
            <a:off x="1670581" y="3841038"/>
            <a:ext cx="0" cy="219132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Arrow Connector 66">
            <a:extLst>
              <a:ext uri="{FF2B5EF4-FFF2-40B4-BE49-F238E27FC236}">
                <a16:creationId xmlns:a16="http://schemas.microsoft.com/office/drawing/2014/main" id="{A67F749F-5635-B34A-A1E1-EDB737446A74}"/>
              </a:ext>
            </a:extLst>
          </p:cNvPr>
          <p:cNvCxnSpPr>
            <a:cxnSpLocks/>
          </p:cNvCxnSpPr>
          <p:nvPr/>
        </p:nvCxnSpPr>
        <p:spPr>
          <a:xfrm>
            <a:off x="1676865" y="4580052"/>
            <a:ext cx="0" cy="219132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Arrow Connector 67">
            <a:extLst>
              <a:ext uri="{FF2B5EF4-FFF2-40B4-BE49-F238E27FC236}">
                <a16:creationId xmlns:a16="http://schemas.microsoft.com/office/drawing/2014/main" id="{FF430EB3-051E-8A4F-B246-4EE43F22D0EA}"/>
              </a:ext>
            </a:extLst>
          </p:cNvPr>
          <p:cNvCxnSpPr>
            <a:cxnSpLocks/>
          </p:cNvCxnSpPr>
          <p:nvPr/>
        </p:nvCxnSpPr>
        <p:spPr>
          <a:xfrm>
            <a:off x="1673724" y="5373472"/>
            <a:ext cx="0" cy="219132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9" name="TextBox 68">
            <a:extLst>
              <a:ext uri="{FF2B5EF4-FFF2-40B4-BE49-F238E27FC236}">
                <a16:creationId xmlns:a16="http://schemas.microsoft.com/office/drawing/2014/main" id="{28310A13-7371-F749-B0A1-32439521A348}"/>
              </a:ext>
            </a:extLst>
          </p:cNvPr>
          <p:cNvSpPr txBox="1"/>
          <p:nvPr/>
        </p:nvSpPr>
        <p:spPr>
          <a:xfrm>
            <a:off x="1510057" y="4001100"/>
            <a:ext cx="32733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CN" sz="20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0</a:t>
            </a:r>
          </a:p>
        </p:txBody>
      </p:sp>
      <p:sp>
        <p:nvSpPr>
          <p:cNvPr id="70" name="TextBox 69">
            <a:extLst>
              <a:ext uri="{FF2B5EF4-FFF2-40B4-BE49-F238E27FC236}">
                <a16:creationId xmlns:a16="http://schemas.microsoft.com/office/drawing/2014/main" id="{34624AC0-36E0-6143-A8B8-10990E1F450B}"/>
              </a:ext>
            </a:extLst>
          </p:cNvPr>
          <p:cNvSpPr txBox="1"/>
          <p:nvPr/>
        </p:nvSpPr>
        <p:spPr>
          <a:xfrm>
            <a:off x="1524271" y="4756480"/>
            <a:ext cx="32733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CN" sz="20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0</a:t>
            </a:r>
          </a:p>
        </p:txBody>
      </p:sp>
      <p:sp>
        <p:nvSpPr>
          <p:cNvPr id="71" name="TextBox 70">
            <a:extLst>
              <a:ext uri="{FF2B5EF4-FFF2-40B4-BE49-F238E27FC236}">
                <a16:creationId xmlns:a16="http://schemas.microsoft.com/office/drawing/2014/main" id="{F63CD528-63EC-A941-8381-F1A4384C45DF}"/>
              </a:ext>
            </a:extLst>
          </p:cNvPr>
          <p:cNvSpPr txBox="1"/>
          <p:nvPr/>
        </p:nvSpPr>
        <p:spPr>
          <a:xfrm>
            <a:off x="1510057" y="5549898"/>
            <a:ext cx="32733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CN" sz="20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0</a:t>
            </a:r>
          </a:p>
        </p:txBody>
      </p:sp>
      <p:sp>
        <p:nvSpPr>
          <p:cNvPr id="72" name="TextBox 71">
            <a:extLst>
              <a:ext uri="{FF2B5EF4-FFF2-40B4-BE49-F238E27FC236}">
                <a16:creationId xmlns:a16="http://schemas.microsoft.com/office/drawing/2014/main" id="{79965719-294D-9F46-B55D-53E9EEB00295}"/>
              </a:ext>
            </a:extLst>
          </p:cNvPr>
          <p:cNvSpPr txBox="1"/>
          <p:nvPr/>
        </p:nvSpPr>
        <p:spPr>
          <a:xfrm>
            <a:off x="565141" y="2981916"/>
            <a:ext cx="97334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CN" sz="2400" b="0" dirty="0">
                <a:latin typeface="+mn-lt"/>
                <a:ea typeface="Helvetica Neue Medium" panose="02000503000000020004" pitchFamily="2" charset="0"/>
                <a:cs typeface="Helvetica Neue Medium" panose="02000503000000020004" pitchFamily="2" charset="0"/>
              </a:rPr>
              <a:t>Client</a:t>
            </a:r>
          </a:p>
        </p:txBody>
      </p:sp>
      <p:sp>
        <p:nvSpPr>
          <p:cNvPr id="74" name="Oval 73">
            <a:extLst>
              <a:ext uri="{FF2B5EF4-FFF2-40B4-BE49-F238E27FC236}">
                <a16:creationId xmlns:a16="http://schemas.microsoft.com/office/drawing/2014/main" id="{5C72731B-D9B6-C449-9E98-15CDED4A5575}"/>
              </a:ext>
            </a:extLst>
          </p:cNvPr>
          <p:cNvSpPr>
            <a:spLocks noChangeAspect="1"/>
          </p:cNvSpPr>
          <p:nvPr/>
        </p:nvSpPr>
        <p:spPr>
          <a:xfrm>
            <a:off x="2751272" y="3148079"/>
            <a:ext cx="180000" cy="180000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N" b="0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34E1E26-D5B5-BC44-B4D0-7BD0BDB61E3D}"/>
              </a:ext>
            </a:extLst>
          </p:cNvPr>
          <p:cNvSpPr txBox="1"/>
          <p:nvPr/>
        </p:nvSpPr>
        <p:spPr>
          <a:xfrm>
            <a:off x="2466632" y="3249796"/>
            <a:ext cx="84670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t</a:t>
            </a:r>
            <a:r>
              <a:rPr lang="en-CN" sz="20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s=10</a:t>
            </a:r>
          </a:p>
        </p:txBody>
      </p:sp>
      <p:cxnSp>
        <p:nvCxnSpPr>
          <p:cNvPr id="107" name="Straight Arrow Connector 106">
            <a:extLst>
              <a:ext uri="{FF2B5EF4-FFF2-40B4-BE49-F238E27FC236}">
                <a16:creationId xmlns:a16="http://schemas.microsoft.com/office/drawing/2014/main" id="{419A3BC2-7E8A-E64B-93E3-8FCB67CA7520}"/>
              </a:ext>
            </a:extLst>
          </p:cNvPr>
          <p:cNvCxnSpPr>
            <a:cxnSpLocks/>
            <a:stCxn id="10" idx="0"/>
          </p:cNvCxnSpPr>
          <p:nvPr/>
        </p:nvCxnSpPr>
        <p:spPr>
          <a:xfrm>
            <a:off x="2889986" y="3249796"/>
            <a:ext cx="520042" cy="690455"/>
          </a:xfrm>
          <a:prstGeom prst="straightConnector1">
            <a:avLst/>
          </a:prstGeom>
          <a:ln w="19050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4" name="TextBox 113">
            <a:extLst>
              <a:ext uri="{FF2B5EF4-FFF2-40B4-BE49-F238E27FC236}">
                <a16:creationId xmlns:a16="http://schemas.microsoft.com/office/drawing/2014/main" id="{ED6815DC-1AFA-B347-9179-CB194E9709DB}"/>
              </a:ext>
            </a:extLst>
          </p:cNvPr>
          <p:cNvSpPr txBox="1"/>
          <p:nvPr/>
        </p:nvSpPr>
        <p:spPr>
          <a:xfrm>
            <a:off x="1429735" y="3488623"/>
            <a:ext cx="53589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W</a:t>
            </a:r>
            <a:r>
              <a:rPr lang="en-CN" sz="2000" b="0" baseline="-2500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0</a:t>
            </a:r>
            <a:endParaRPr lang="en-CN" sz="1400" b="0" dirty="0">
              <a:latin typeface="+mn-lt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115" name="TextBox 114">
            <a:extLst>
              <a:ext uri="{FF2B5EF4-FFF2-40B4-BE49-F238E27FC236}">
                <a16:creationId xmlns:a16="http://schemas.microsoft.com/office/drawing/2014/main" id="{91AE0BCB-C2E5-1342-AFAF-38E70493BBEF}"/>
              </a:ext>
            </a:extLst>
          </p:cNvPr>
          <p:cNvSpPr txBox="1"/>
          <p:nvPr/>
        </p:nvSpPr>
        <p:spPr>
          <a:xfrm>
            <a:off x="1456440" y="4271554"/>
            <a:ext cx="53589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W</a:t>
            </a:r>
            <a:r>
              <a:rPr lang="en-CN" sz="2000" b="0" baseline="-2500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0</a:t>
            </a:r>
            <a:endParaRPr lang="en-CN" sz="1400" b="0" dirty="0">
              <a:latin typeface="+mn-lt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116" name="TextBox 115">
            <a:extLst>
              <a:ext uri="{FF2B5EF4-FFF2-40B4-BE49-F238E27FC236}">
                <a16:creationId xmlns:a16="http://schemas.microsoft.com/office/drawing/2014/main" id="{485CC196-0606-974A-A9A2-13F5B6DF75AF}"/>
              </a:ext>
            </a:extLst>
          </p:cNvPr>
          <p:cNvSpPr txBox="1"/>
          <p:nvPr/>
        </p:nvSpPr>
        <p:spPr>
          <a:xfrm>
            <a:off x="1450803" y="5053880"/>
            <a:ext cx="53589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W</a:t>
            </a:r>
            <a:r>
              <a:rPr lang="en-CN" sz="2000" b="0" baseline="-2500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0</a:t>
            </a:r>
            <a:endParaRPr lang="en-CN" sz="1400" b="0" dirty="0">
              <a:latin typeface="+mn-lt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73" name="TextBox 72">
            <a:extLst>
              <a:ext uri="{FF2B5EF4-FFF2-40B4-BE49-F238E27FC236}">
                <a16:creationId xmlns:a16="http://schemas.microsoft.com/office/drawing/2014/main" id="{8D17E007-46FB-314F-82B9-F2F7A448B5BD}"/>
              </a:ext>
            </a:extLst>
          </p:cNvPr>
          <p:cNvSpPr txBox="1"/>
          <p:nvPr/>
        </p:nvSpPr>
        <p:spPr>
          <a:xfrm>
            <a:off x="350196" y="6091673"/>
            <a:ext cx="856520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T’ sees partial effect of T, e.g., sees W</a:t>
            </a:r>
            <a:r>
              <a:rPr lang="en-US" b="0" baseline="-2500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C</a:t>
            </a:r>
            <a:r>
              <a:rPr lang="en-US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 but not W</a:t>
            </a:r>
            <a:r>
              <a:rPr lang="en-US" b="0" baseline="-2500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A</a:t>
            </a:r>
            <a:r>
              <a:rPr lang="en-US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, and violates atomicity </a:t>
            </a:r>
            <a:endParaRPr lang="en-CN" b="0" dirty="0">
              <a:latin typeface="+mn-lt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8AA73BB7-FAEE-4E4B-B496-DAA74673A134}"/>
              </a:ext>
            </a:extLst>
          </p:cNvPr>
          <p:cNvGrpSpPr/>
          <p:nvPr/>
        </p:nvGrpSpPr>
        <p:grpSpPr>
          <a:xfrm>
            <a:off x="4538446" y="3483884"/>
            <a:ext cx="1148774" cy="969982"/>
            <a:chOff x="4538446" y="3252236"/>
            <a:chExt cx="1148774" cy="969982"/>
          </a:xfrm>
        </p:grpSpPr>
        <p:sp>
          <p:nvSpPr>
            <p:cNvPr id="61" name="TextBox 60">
              <a:extLst>
                <a:ext uri="{FF2B5EF4-FFF2-40B4-BE49-F238E27FC236}">
                  <a16:creationId xmlns:a16="http://schemas.microsoft.com/office/drawing/2014/main" id="{DD150802-B503-3E40-86A2-3980986EAD14}"/>
                </a:ext>
              </a:extLst>
            </p:cNvPr>
            <p:cNvSpPr txBox="1"/>
            <p:nvPr/>
          </p:nvSpPr>
          <p:spPr>
            <a:xfrm>
              <a:off x="4538446" y="3252236"/>
              <a:ext cx="89638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b="0" dirty="0">
                  <a:latin typeface="+mn-lt"/>
                  <a:ea typeface="Helvetica Neue" panose="02000503000000020004" pitchFamily="2" charset="0"/>
                  <a:cs typeface="Helvetica Neue" panose="02000503000000020004" pitchFamily="2" charset="0"/>
                </a:rPr>
                <a:t>W</a:t>
              </a:r>
              <a:r>
                <a:rPr lang="en-CN" sz="2000" b="0" baseline="-25000" dirty="0">
                  <a:latin typeface="+mn-lt"/>
                  <a:ea typeface="Helvetica Neue" panose="02000503000000020004" pitchFamily="2" charset="0"/>
                  <a:cs typeface="Helvetica Neue" panose="02000503000000020004" pitchFamily="2" charset="0"/>
                </a:rPr>
                <a:t>A</a:t>
              </a:r>
              <a:r>
                <a:rPr lang="en-CN" sz="1400" b="0" dirty="0">
                  <a:latin typeface="+mn-lt"/>
                  <a:ea typeface="Helvetica Neue" panose="02000503000000020004" pitchFamily="2" charset="0"/>
                  <a:cs typeface="Helvetica Neue" panose="02000503000000020004" pitchFamily="2" charset="0"/>
                </a:rPr>
                <a:t>cmt</a:t>
              </a:r>
            </a:p>
          </p:txBody>
        </p:sp>
        <p:cxnSp>
          <p:nvCxnSpPr>
            <p:cNvPr id="64" name="Straight Arrow Connector 63">
              <a:extLst>
                <a:ext uri="{FF2B5EF4-FFF2-40B4-BE49-F238E27FC236}">
                  <a16:creationId xmlns:a16="http://schemas.microsoft.com/office/drawing/2014/main" id="{37D80D46-18CD-E34A-B24C-45634FF7E22D}"/>
                </a:ext>
              </a:extLst>
            </p:cNvPr>
            <p:cNvCxnSpPr>
              <a:cxnSpLocks/>
            </p:cNvCxnSpPr>
            <p:nvPr/>
          </p:nvCxnSpPr>
          <p:spPr>
            <a:xfrm>
              <a:off x="4975376" y="3637325"/>
              <a:ext cx="0" cy="219132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5" name="TextBox 64">
              <a:extLst>
                <a:ext uri="{FF2B5EF4-FFF2-40B4-BE49-F238E27FC236}">
                  <a16:creationId xmlns:a16="http://schemas.microsoft.com/office/drawing/2014/main" id="{A7AA9A6F-67B1-F74B-AE97-F8AF873FFEBC}"/>
                </a:ext>
              </a:extLst>
            </p:cNvPr>
            <p:cNvSpPr txBox="1"/>
            <p:nvPr/>
          </p:nvSpPr>
          <p:spPr>
            <a:xfrm>
              <a:off x="4736319" y="3822108"/>
              <a:ext cx="950901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000" b="0" dirty="0">
                  <a:solidFill>
                    <a:srgbClr val="FF0000"/>
                  </a:solidFill>
                  <a:latin typeface="+mn-lt"/>
                  <a:ea typeface="Helvetica Neue" panose="02000503000000020004" pitchFamily="2" charset="0"/>
                  <a:cs typeface="Helvetica Neue" panose="02000503000000020004" pitchFamily="2" charset="0"/>
                </a:rPr>
                <a:t>t</a:t>
              </a:r>
              <a:r>
                <a:rPr lang="en-CN" sz="2000" b="0" dirty="0">
                  <a:solidFill>
                    <a:srgbClr val="FF0000"/>
                  </a:solidFill>
                  <a:latin typeface="+mn-lt"/>
                  <a:ea typeface="Helvetica Neue" panose="02000503000000020004" pitchFamily="2" charset="0"/>
                  <a:cs typeface="Helvetica Neue" panose="02000503000000020004" pitchFamily="2" charset="0"/>
                </a:rPr>
                <a:t>s</a:t>
              </a:r>
              <a:r>
                <a:rPr lang="en-CN" sz="2000" b="0" baseline="-25000" dirty="0">
                  <a:solidFill>
                    <a:srgbClr val="FF0000"/>
                  </a:solidFill>
                  <a:latin typeface="+mn-lt"/>
                  <a:ea typeface="Helvetica Neue" panose="02000503000000020004" pitchFamily="2" charset="0"/>
                  <a:cs typeface="Helvetica Neue" panose="02000503000000020004" pitchFamily="2" charset="0"/>
                </a:rPr>
                <a:t>cmt</a:t>
              </a:r>
              <a:r>
                <a:rPr lang="en-CN" sz="2000" b="0" dirty="0">
                  <a:solidFill>
                    <a:srgbClr val="FF0000"/>
                  </a:solidFill>
                  <a:latin typeface="+mn-lt"/>
                  <a:ea typeface="Helvetica Neue" panose="02000503000000020004" pitchFamily="2" charset="0"/>
                  <a:cs typeface="Helvetica Neue" panose="02000503000000020004" pitchFamily="2" charset="0"/>
                </a:rPr>
                <a:t>=8</a:t>
              </a:r>
            </a:p>
          </p:txBody>
        </p:sp>
      </p:grpSp>
      <p:grpSp>
        <p:nvGrpSpPr>
          <p:cNvPr id="4" name="Group 3">
            <a:extLst>
              <a:ext uri="{FF2B5EF4-FFF2-40B4-BE49-F238E27FC236}">
                <a16:creationId xmlns:a16="http://schemas.microsoft.com/office/drawing/2014/main" id="{5347EC12-0179-5A4A-BD36-B89620226B7D}"/>
              </a:ext>
            </a:extLst>
          </p:cNvPr>
          <p:cNvGrpSpPr/>
          <p:nvPr/>
        </p:nvGrpSpPr>
        <p:grpSpPr>
          <a:xfrm>
            <a:off x="3591718" y="3458713"/>
            <a:ext cx="896380" cy="956823"/>
            <a:chOff x="3591718" y="3227065"/>
            <a:chExt cx="896380" cy="956823"/>
          </a:xfrm>
        </p:grpSpPr>
        <p:cxnSp>
          <p:nvCxnSpPr>
            <p:cNvPr id="42" name="Straight Arrow Connector 41">
              <a:extLst>
                <a:ext uri="{FF2B5EF4-FFF2-40B4-BE49-F238E27FC236}">
                  <a16:creationId xmlns:a16="http://schemas.microsoft.com/office/drawing/2014/main" id="{06DA553F-57CA-3945-8DBE-1E6DEE83A04F}"/>
                </a:ext>
              </a:extLst>
            </p:cNvPr>
            <p:cNvCxnSpPr>
              <a:cxnSpLocks/>
            </p:cNvCxnSpPr>
            <p:nvPr/>
          </p:nvCxnSpPr>
          <p:spPr>
            <a:xfrm>
              <a:off x="4012170" y="3623716"/>
              <a:ext cx="0" cy="219132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3" name="TextBox 42">
              <a:extLst>
                <a:ext uri="{FF2B5EF4-FFF2-40B4-BE49-F238E27FC236}">
                  <a16:creationId xmlns:a16="http://schemas.microsoft.com/office/drawing/2014/main" id="{14C505CE-747D-5C43-97C8-2F5E4920B3A6}"/>
                </a:ext>
              </a:extLst>
            </p:cNvPr>
            <p:cNvSpPr txBox="1"/>
            <p:nvPr/>
          </p:nvSpPr>
          <p:spPr>
            <a:xfrm>
              <a:off x="3678012" y="3783778"/>
              <a:ext cx="724878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CN" sz="2000" b="0" dirty="0">
                  <a:latin typeface="+mn-lt"/>
                  <a:ea typeface="Helvetica Neue" panose="02000503000000020004" pitchFamily="2" charset="0"/>
                  <a:cs typeface="Helvetica Neue" panose="02000503000000020004" pitchFamily="2" charset="0"/>
                </a:rPr>
                <a:t>ts</a:t>
              </a:r>
              <a:r>
                <a:rPr lang="en-CN" sz="2000" b="0" baseline="-25000" dirty="0">
                  <a:latin typeface="+mn-lt"/>
                  <a:ea typeface="Helvetica Neue" panose="02000503000000020004" pitchFamily="2" charset="0"/>
                  <a:cs typeface="Helvetica Neue" panose="02000503000000020004" pitchFamily="2" charset="0"/>
                </a:rPr>
                <a:t>prep</a:t>
              </a:r>
            </a:p>
          </p:txBody>
        </p:sp>
        <p:sp>
          <p:nvSpPr>
            <p:cNvPr id="47" name="TextBox 46">
              <a:extLst>
                <a:ext uri="{FF2B5EF4-FFF2-40B4-BE49-F238E27FC236}">
                  <a16:creationId xmlns:a16="http://schemas.microsoft.com/office/drawing/2014/main" id="{FE6E6201-5B1B-4847-85A2-FDDB52B93148}"/>
                </a:ext>
              </a:extLst>
            </p:cNvPr>
            <p:cNvSpPr txBox="1"/>
            <p:nvPr/>
          </p:nvSpPr>
          <p:spPr>
            <a:xfrm>
              <a:off x="3591718" y="3227065"/>
              <a:ext cx="89638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b="0" dirty="0">
                  <a:latin typeface="+mn-lt"/>
                  <a:ea typeface="Helvetica Neue" panose="02000503000000020004" pitchFamily="2" charset="0"/>
                  <a:cs typeface="Helvetica Neue" panose="02000503000000020004" pitchFamily="2" charset="0"/>
                </a:rPr>
                <a:t>W</a:t>
              </a:r>
              <a:r>
                <a:rPr lang="en-CN" sz="2000" b="0" baseline="-25000" dirty="0">
                  <a:latin typeface="+mn-lt"/>
                  <a:ea typeface="Helvetica Neue" panose="02000503000000020004" pitchFamily="2" charset="0"/>
                  <a:cs typeface="Helvetica Neue" panose="02000503000000020004" pitchFamily="2" charset="0"/>
                </a:rPr>
                <a:t>A</a:t>
              </a:r>
              <a:r>
                <a:rPr lang="en-CN" sz="1400" b="0" dirty="0">
                  <a:latin typeface="+mn-lt"/>
                  <a:ea typeface="Helvetica Neue" panose="02000503000000020004" pitchFamily="2" charset="0"/>
                  <a:cs typeface="Helvetica Neue" panose="02000503000000020004" pitchFamily="2" charset="0"/>
                </a:rPr>
                <a:t>prep</a:t>
              </a:r>
            </a:p>
          </p:txBody>
        </p:sp>
      </p:grpSp>
      <p:grpSp>
        <p:nvGrpSpPr>
          <p:cNvPr id="7" name="Group 6">
            <a:extLst>
              <a:ext uri="{FF2B5EF4-FFF2-40B4-BE49-F238E27FC236}">
                <a16:creationId xmlns:a16="http://schemas.microsoft.com/office/drawing/2014/main" id="{3E5CA6E9-604E-A54F-B7DF-E43D574B1E1B}"/>
              </a:ext>
            </a:extLst>
          </p:cNvPr>
          <p:cNvGrpSpPr/>
          <p:nvPr/>
        </p:nvGrpSpPr>
        <p:grpSpPr>
          <a:xfrm>
            <a:off x="4792732" y="4992839"/>
            <a:ext cx="1148774" cy="969982"/>
            <a:chOff x="4792732" y="4761191"/>
            <a:chExt cx="1148774" cy="969982"/>
          </a:xfrm>
        </p:grpSpPr>
        <p:sp>
          <p:nvSpPr>
            <p:cNvPr id="51" name="TextBox 50">
              <a:extLst>
                <a:ext uri="{FF2B5EF4-FFF2-40B4-BE49-F238E27FC236}">
                  <a16:creationId xmlns:a16="http://schemas.microsoft.com/office/drawing/2014/main" id="{797BEE12-1DE5-BB4F-9CDC-8D238B44C6F8}"/>
                </a:ext>
              </a:extLst>
            </p:cNvPr>
            <p:cNvSpPr txBox="1"/>
            <p:nvPr/>
          </p:nvSpPr>
          <p:spPr>
            <a:xfrm>
              <a:off x="4792732" y="4761191"/>
              <a:ext cx="89638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b="0" dirty="0">
                  <a:latin typeface="+mn-lt"/>
                  <a:ea typeface="Helvetica Neue" panose="02000503000000020004" pitchFamily="2" charset="0"/>
                  <a:cs typeface="Helvetica Neue" panose="02000503000000020004" pitchFamily="2" charset="0"/>
                </a:rPr>
                <a:t>W</a:t>
              </a:r>
              <a:r>
                <a:rPr lang="en-CN" sz="2000" b="0" baseline="-25000" dirty="0">
                  <a:latin typeface="+mn-lt"/>
                  <a:ea typeface="Helvetica Neue" panose="02000503000000020004" pitchFamily="2" charset="0"/>
                  <a:cs typeface="Helvetica Neue" panose="02000503000000020004" pitchFamily="2" charset="0"/>
                </a:rPr>
                <a:t>C</a:t>
              </a:r>
              <a:r>
                <a:rPr lang="en-CN" sz="1400" b="0" dirty="0">
                  <a:latin typeface="+mn-lt"/>
                  <a:ea typeface="Helvetica Neue" panose="02000503000000020004" pitchFamily="2" charset="0"/>
                  <a:cs typeface="Helvetica Neue" panose="02000503000000020004" pitchFamily="2" charset="0"/>
                </a:rPr>
                <a:t>cmt</a:t>
              </a:r>
            </a:p>
          </p:txBody>
        </p:sp>
        <p:cxnSp>
          <p:nvCxnSpPr>
            <p:cNvPr id="52" name="Straight Arrow Connector 51">
              <a:extLst>
                <a:ext uri="{FF2B5EF4-FFF2-40B4-BE49-F238E27FC236}">
                  <a16:creationId xmlns:a16="http://schemas.microsoft.com/office/drawing/2014/main" id="{3BC669C9-C8B0-0341-AAF3-16078DDE6F40}"/>
                </a:ext>
              </a:extLst>
            </p:cNvPr>
            <p:cNvCxnSpPr>
              <a:cxnSpLocks/>
            </p:cNvCxnSpPr>
            <p:nvPr/>
          </p:nvCxnSpPr>
          <p:spPr>
            <a:xfrm>
              <a:off x="5229662" y="5146280"/>
              <a:ext cx="0" cy="219132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3" name="TextBox 52">
              <a:extLst>
                <a:ext uri="{FF2B5EF4-FFF2-40B4-BE49-F238E27FC236}">
                  <a16:creationId xmlns:a16="http://schemas.microsoft.com/office/drawing/2014/main" id="{CDC4B284-0331-F545-B325-39FE1AE8A65B}"/>
                </a:ext>
              </a:extLst>
            </p:cNvPr>
            <p:cNvSpPr txBox="1"/>
            <p:nvPr/>
          </p:nvSpPr>
          <p:spPr>
            <a:xfrm>
              <a:off x="4990605" y="5331063"/>
              <a:ext cx="950901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000" b="0" dirty="0">
                  <a:solidFill>
                    <a:srgbClr val="FF0000"/>
                  </a:solidFill>
                  <a:latin typeface="+mn-lt"/>
                  <a:ea typeface="Helvetica Neue" panose="02000503000000020004" pitchFamily="2" charset="0"/>
                  <a:cs typeface="Helvetica Neue" panose="02000503000000020004" pitchFamily="2" charset="0"/>
                </a:rPr>
                <a:t>t</a:t>
              </a:r>
              <a:r>
                <a:rPr lang="en-CN" sz="2000" b="0" dirty="0">
                  <a:solidFill>
                    <a:srgbClr val="FF0000"/>
                  </a:solidFill>
                  <a:latin typeface="+mn-lt"/>
                  <a:ea typeface="Helvetica Neue" panose="02000503000000020004" pitchFamily="2" charset="0"/>
                  <a:cs typeface="Helvetica Neue" panose="02000503000000020004" pitchFamily="2" charset="0"/>
                </a:rPr>
                <a:t>s</a:t>
              </a:r>
              <a:r>
                <a:rPr lang="en-CN" sz="2000" b="0" baseline="-25000" dirty="0">
                  <a:solidFill>
                    <a:srgbClr val="FF0000"/>
                  </a:solidFill>
                  <a:latin typeface="+mn-lt"/>
                  <a:ea typeface="Helvetica Neue" panose="02000503000000020004" pitchFamily="2" charset="0"/>
                  <a:cs typeface="Helvetica Neue" panose="02000503000000020004" pitchFamily="2" charset="0"/>
                </a:rPr>
                <a:t>cmt</a:t>
              </a:r>
              <a:r>
                <a:rPr lang="en-CN" sz="2000" b="0" dirty="0">
                  <a:solidFill>
                    <a:srgbClr val="FF0000"/>
                  </a:solidFill>
                  <a:latin typeface="+mn-lt"/>
                  <a:ea typeface="Helvetica Neue" panose="02000503000000020004" pitchFamily="2" charset="0"/>
                  <a:cs typeface="Helvetica Neue" panose="02000503000000020004" pitchFamily="2" charset="0"/>
                </a:rPr>
                <a:t>=8</a:t>
              </a:r>
            </a:p>
          </p:txBody>
        </p:sp>
      </p:grpSp>
      <p:grpSp>
        <p:nvGrpSpPr>
          <p:cNvPr id="5" name="Group 4">
            <a:extLst>
              <a:ext uri="{FF2B5EF4-FFF2-40B4-BE49-F238E27FC236}">
                <a16:creationId xmlns:a16="http://schemas.microsoft.com/office/drawing/2014/main" id="{C9E534F2-D473-E947-9721-D10E5B5211DA}"/>
              </a:ext>
            </a:extLst>
          </p:cNvPr>
          <p:cNvGrpSpPr/>
          <p:nvPr/>
        </p:nvGrpSpPr>
        <p:grpSpPr>
          <a:xfrm>
            <a:off x="3846004" y="4967668"/>
            <a:ext cx="946728" cy="956823"/>
            <a:chOff x="3846004" y="4736020"/>
            <a:chExt cx="946728" cy="956823"/>
          </a:xfrm>
        </p:grpSpPr>
        <p:cxnSp>
          <p:nvCxnSpPr>
            <p:cNvPr id="55" name="Straight Arrow Connector 54">
              <a:extLst>
                <a:ext uri="{FF2B5EF4-FFF2-40B4-BE49-F238E27FC236}">
                  <a16:creationId xmlns:a16="http://schemas.microsoft.com/office/drawing/2014/main" id="{CEEE17D5-1872-7A40-80E7-77BEA571E50A}"/>
                </a:ext>
              </a:extLst>
            </p:cNvPr>
            <p:cNvCxnSpPr>
              <a:cxnSpLocks/>
            </p:cNvCxnSpPr>
            <p:nvPr/>
          </p:nvCxnSpPr>
          <p:spPr>
            <a:xfrm>
              <a:off x="4266456" y="5132671"/>
              <a:ext cx="0" cy="219132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6" name="TextBox 55">
              <a:extLst>
                <a:ext uri="{FF2B5EF4-FFF2-40B4-BE49-F238E27FC236}">
                  <a16:creationId xmlns:a16="http://schemas.microsoft.com/office/drawing/2014/main" id="{D18375BA-6AC8-0A46-A08F-577BE17CC713}"/>
                </a:ext>
              </a:extLst>
            </p:cNvPr>
            <p:cNvSpPr txBox="1"/>
            <p:nvPr/>
          </p:nvSpPr>
          <p:spPr>
            <a:xfrm>
              <a:off x="3932298" y="5292733"/>
              <a:ext cx="724878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CN" sz="2000" b="0" dirty="0">
                  <a:latin typeface="+mn-lt"/>
                  <a:ea typeface="Helvetica Neue" panose="02000503000000020004" pitchFamily="2" charset="0"/>
                  <a:cs typeface="Helvetica Neue" panose="02000503000000020004" pitchFamily="2" charset="0"/>
                </a:rPr>
                <a:t>ts</a:t>
              </a:r>
              <a:r>
                <a:rPr lang="en-CN" sz="2000" b="0" baseline="-25000" dirty="0">
                  <a:latin typeface="+mn-lt"/>
                  <a:ea typeface="Helvetica Neue" panose="02000503000000020004" pitchFamily="2" charset="0"/>
                  <a:cs typeface="Helvetica Neue" panose="02000503000000020004" pitchFamily="2" charset="0"/>
                </a:rPr>
                <a:t>prep</a:t>
              </a:r>
            </a:p>
          </p:txBody>
        </p:sp>
        <p:sp>
          <p:nvSpPr>
            <p:cNvPr id="57" name="TextBox 56">
              <a:extLst>
                <a:ext uri="{FF2B5EF4-FFF2-40B4-BE49-F238E27FC236}">
                  <a16:creationId xmlns:a16="http://schemas.microsoft.com/office/drawing/2014/main" id="{D3E5E5E7-2641-0A4C-831E-7C10E7A8D40B}"/>
                </a:ext>
              </a:extLst>
            </p:cNvPr>
            <p:cNvSpPr txBox="1"/>
            <p:nvPr/>
          </p:nvSpPr>
          <p:spPr>
            <a:xfrm>
              <a:off x="3846004" y="4736020"/>
              <a:ext cx="946728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b="0" dirty="0">
                  <a:latin typeface="+mn-lt"/>
                  <a:ea typeface="Helvetica Neue" panose="02000503000000020004" pitchFamily="2" charset="0"/>
                  <a:cs typeface="Helvetica Neue" panose="02000503000000020004" pitchFamily="2" charset="0"/>
                </a:rPr>
                <a:t>W</a:t>
              </a:r>
              <a:r>
                <a:rPr lang="en-CN" sz="2000" b="0" baseline="-25000" dirty="0">
                  <a:latin typeface="+mn-lt"/>
                  <a:ea typeface="Helvetica Neue" panose="02000503000000020004" pitchFamily="2" charset="0"/>
                  <a:cs typeface="Helvetica Neue" panose="02000503000000020004" pitchFamily="2" charset="0"/>
                </a:rPr>
                <a:t>C</a:t>
              </a:r>
              <a:r>
                <a:rPr lang="en-CN" sz="1400" b="0" dirty="0">
                  <a:latin typeface="+mn-lt"/>
                  <a:ea typeface="Helvetica Neue" panose="02000503000000020004" pitchFamily="2" charset="0"/>
                  <a:cs typeface="Helvetica Neue" panose="02000503000000020004" pitchFamily="2" charset="0"/>
                </a:rPr>
                <a:t>prep</a:t>
              </a:r>
            </a:p>
          </p:txBody>
        </p:sp>
      </p:grpSp>
      <p:cxnSp>
        <p:nvCxnSpPr>
          <p:cNvPr id="60" name="Straight Arrow Connector 59">
            <a:extLst>
              <a:ext uri="{FF2B5EF4-FFF2-40B4-BE49-F238E27FC236}">
                <a16:creationId xmlns:a16="http://schemas.microsoft.com/office/drawing/2014/main" id="{1CA41227-0ABD-6446-807F-32AFC64B5D38}"/>
              </a:ext>
            </a:extLst>
          </p:cNvPr>
          <p:cNvCxnSpPr>
            <a:cxnSpLocks/>
            <a:stCxn id="10" idx="0"/>
          </p:cNvCxnSpPr>
          <p:nvPr/>
        </p:nvCxnSpPr>
        <p:spPr>
          <a:xfrm>
            <a:off x="2889986" y="3249796"/>
            <a:ext cx="3376020" cy="2233242"/>
          </a:xfrm>
          <a:prstGeom prst="straightConnector1">
            <a:avLst/>
          </a:prstGeom>
          <a:ln w="19050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Straight Arrow Connector 74">
            <a:extLst>
              <a:ext uri="{FF2B5EF4-FFF2-40B4-BE49-F238E27FC236}">
                <a16:creationId xmlns:a16="http://schemas.microsoft.com/office/drawing/2014/main" id="{7F671343-FA83-9747-8BFD-D5DB8AF495F9}"/>
              </a:ext>
            </a:extLst>
          </p:cNvPr>
          <p:cNvCxnSpPr>
            <a:cxnSpLocks/>
          </p:cNvCxnSpPr>
          <p:nvPr/>
        </p:nvCxnSpPr>
        <p:spPr>
          <a:xfrm flipV="1">
            <a:off x="3439933" y="3233686"/>
            <a:ext cx="302260" cy="714879"/>
          </a:xfrm>
          <a:prstGeom prst="straightConnector1">
            <a:avLst/>
          </a:prstGeom>
          <a:ln w="19050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6" name="TextBox 75">
            <a:extLst>
              <a:ext uri="{FF2B5EF4-FFF2-40B4-BE49-F238E27FC236}">
                <a16:creationId xmlns:a16="http://schemas.microsoft.com/office/drawing/2014/main" id="{C067016E-9C43-3148-B19D-6EED2B8DACFF}"/>
              </a:ext>
            </a:extLst>
          </p:cNvPr>
          <p:cNvSpPr txBox="1"/>
          <p:nvPr/>
        </p:nvSpPr>
        <p:spPr>
          <a:xfrm>
            <a:off x="3428818" y="2847735"/>
            <a:ext cx="60282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0" dirty="0">
                <a:solidFill>
                  <a:srgbClr val="FF0000"/>
                </a:solidFill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W</a:t>
            </a:r>
            <a:r>
              <a:rPr lang="en-CN" sz="2000" b="0" baseline="-25000" dirty="0">
                <a:solidFill>
                  <a:srgbClr val="FF0000"/>
                </a:solidFill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0</a:t>
            </a:r>
            <a:endParaRPr lang="en-CN" sz="1400" b="0" dirty="0">
              <a:solidFill>
                <a:srgbClr val="FF0000"/>
              </a:solidFill>
              <a:latin typeface="+mn-lt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cxnSp>
        <p:nvCxnSpPr>
          <p:cNvPr id="77" name="Straight Arrow Connector 76">
            <a:extLst>
              <a:ext uri="{FF2B5EF4-FFF2-40B4-BE49-F238E27FC236}">
                <a16:creationId xmlns:a16="http://schemas.microsoft.com/office/drawing/2014/main" id="{27E498C8-F7DE-544D-810E-C510198B5EBB}"/>
              </a:ext>
            </a:extLst>
          </p:cNvPr>
          <p:cNvCxnSpPr>
            <a:cxnSpLocks/>
          </p:cNvCxnSpPr>
          <p:nvPr/>
        </p:nvCxnSpPr>
        <p:spPr>
          <a:xfrm flipV="1">
            <a:off x="6266006" y="3260271"/>
            <a:ext cx="436930" cy="2219142"/>
          </a:xfrm>
          <a:prstGeom prst="straightConnector1">
            <a:avLst/>
          </a:prstGeom>
          <a:ln w="19050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" name="TextBox 77">
            <a:extLst>
              <a:ext uri="{FF2B5EF4-FFF2-40B4-BE49-F238E27FC236}">
                <a16:creationId xmlns:a16="http://schemas.microsoft.com/office/drawing/2014/main" id="{B26BBAA9-558A-BB40-8CC5-37645D4D7F30}"/>
              </a:ext>
            </a:extLst>
          </p:cNvPr>
          <p:cNvSpPr txBox="1"/>
          <p:nvPr/>
        </p:nvSpPr>
        <p:spPr>
          <a:xfrm>
            <a:off x="6401526" y="2859365"/>
            <a:ext cx="60282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0" dirty="0">
                <a:solidFill>
                  <a:srgbClr val="FF0000"/>
                </a:solidFill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W</a:t>
            </a:r>
            <a:r>
              <a:rPr lang="en-CN" sz="2000" b="0" baseline="-25000" dirty="0">
                <a:solidFill>
                  <a:srgbClr val="FF0000"/>
                </a:solidFill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C</a:t>
            </a:r>
            <a:endParaRPr lang="en-CN" sz="1400" b="0" dirty="0">
              <a:solidFill>
                <a:srgbClr val="FF0000"/>
              </a:solidFill>
              <a:latin typeface="+mn-lt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79" name="TextBox 78">
            <a:extLst>
              <a:ext uri="{FF2B5EF4-FFF2-40B4-BE49-F238E27FC236}">
                <a16:creationId xmlns:a16="http://schemas.microsoft.com/office/drawing/2014/main" id="{A0EF9666-B6EA-DD4C-BA57-8D37C4933626}"/>
              </a:ext>
            </a:extLst>
          </p:cNvPr>
          <p:cNvSpPr txBox="1"/>
          <p:nvPr/>
        </p:nvSpPr>
        <p:spPr>
          <a:xfrm>
            <a:off x="281062" y="2397998"/>
            <a:ext cx="379995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0" dirty="0" err="1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Txn</a:t>
            </a:r>
            <a:r>
              <a:rPr lang="en-US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 T = {W</a:t>
            </a:r>
            <a:r>
              <a:rPr lang="en-US" b="0" baseline="-2500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A</a:t>
            </a:r>
            <a:r>
              <a:rPr lang="en-US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, W</a:t>
            </a:r>
            <a:r>
              <a:rPr lang="en-US" b="0" baseline="-2500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C</a:t>
            </a:r>
            <a:r>
              <a:rPr lang="en-US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}, T’ = R (A, C)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1756CFCA-4FD0-9548-8B6F-646C9F9AC2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51916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500"/>
                            </p:stCondLst>
                            <p:childTnLst>
                              <p:par>
                                <p:cTn id="1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1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500"/>
                            </p:stCondLst>
                            <p:childTnLst>
                              <p:par>
                                <p:cTn id="3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500"/>
                            </p:stCondLst>
                            <p:childTnLst>
                              <p:par>
                                <p:cTn id="4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3" grpId="0"/>
      <p:bldP spid="76" grpId="0"/>
      <p:bldP spid="78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0EE5089-CDA5-DE4E-A205-44D501AFA8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CN" dirty="0"/>
              <a:t>Solution: uncertainty-wait</a:t>
            </a:r>
          </a:p>
        </p:txBody>
      </p:sp>
      <p:sp>
        <p:nvSpPr>
          <p:cNvPr id="43" name="Title 1">
            <a:extLst>
              <a:ext uri="{FF2B5EF4-FFF2-40B4-BE49-F238E27FC236}">
                <a16:creationId xmlns:a16="http://schemas.microsoft.com/office/drawing/2014/main" id="{4AA7323C-92ED-EC4C-8D33-8C8862179B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400" dirty="0"/>
              <a:t>A Puzzle to Help With Understanding</a:t>
            </a:r>
          </a:p>
        </p:txBody>
      </p:sp>
      <p:cxnSp>
        <p:nvCxnSpPr>
          <p:cNvPr id="41" name="Straight Arrow Connector 40">
            <a:extLst>
              <a:ext uri="{FF2B5EF4-FFF2-40B4-BE49-F238E27FC236}">
                <a16:creationId xmlns:a16="http://schemas.microsoft.com/office/drawing/2014/main" id="{3A1A8CE0-F4CA-8141-9CC6-D75D39749134}"/>
              </a:ext>
            </a:extLst>
          </p:cNvPr>
          <p:cNvCxnSpPr>
            <a:cxnSpLocks/>
          </p:cNvCxnSpPr>
          <p:nvPr/>
        </p:nvCxnSpPr>
        <p:spPr>
          <a:xfrm>
            <a:off x="1664297" y="3704610"/>
            <a:ext cx="6226405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>
            <a:extLst>
              <a:ext uri="{FF2B5EF4-FFF2-40B4-BE49-F238E27FC236}">
                <a16:creationId xmlns:a16="http://schemas.microsoft.com/office/drawing/2014/main" id="{8CD5D1C3-E770-8F4F-B233-93B5B105BED0}"/>
              </a:ext>
            </a:extLst>
          </p:cNvPr>
          <p:cNvCxnSpPr>
            <a:cxnSpLocks/>
          </p:cNvCxnSpPr>
          <p:nvPr/>
        </p:nvCxnSpPr>
        <p:spPr>
          <a:xfrm flipV="1">
            <a:off x="1664297" y="4439116"/>
            <a:ext cx="6226405" cy="1"/>
          </a:xfrm>
          <a:prstGeom prst="straightConnector1">
            <a:avLst/>
          </a:prstGeom>
          <a:ln w="38100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>
            <a:extLst>
              <a:ext uri="{FF2B5EF4-FFF2-40B4-BE49-F238E27FC236}">
                <a16:creationId xmlns:a16="http://schemas.microsoft.com/office/drawing/2014/main" id="{4414A07B-FCD9-234F-B1C3-4BEB22390B79}"/>
              </a:ext>
            </a:extLst>
          </p:cNvPr>
          <p:cNvCxnSpPr>
            <a:cxnSpLocks/>
          </p:cNvCxnSpPr>
          <p:nvPr/>
        </p:nvCxnSpPr>
        <p:spPr>
          <a:xfrm>
            <a:off x="1664297" y="5232536"/>
            <a:ext cx="6226405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Arrow Connector 45">
            <a:extLst>
              <a:ext uri="{FF2B5EF4-FFF2-40B4-BE49-F238E27FC236}">
                <a16:creationId xmlns:a16="http://schemas.microsoft.com/office/drawing/2014/main" id="{9652B62E-AB99-7342-99EA-075DAAF164A6}"/>
              </a:ext>
            </a:extLst>
          </p:cNvPr>
          <p:cNvCxnSpPr>
            <a:cxnSpLocks/>
          </p:cNvCxnSpPr>
          <p:nvPr/>
        </p:nvCxnSpPr>
        <p:spPr>
          <a:xfrm>
            <a:off x="1664297" y="2999955"/>
            <a:ext cx="6226405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TextBox 47">
            <a:extLst>
              <a:ext uri="{FF2B5EF4-FFF2-40B4-BE49-F238E27FC236}">
                <a16:creationId xmlns:a16="http://schemas.microsoft.com/office/drawing/2014/main" id="{256469DE-647B-914D-89FC-0964EC34AEE4}"/>
              </a:ext>
            </a:extLst>
          </p:cNvPr>
          <p:cNvSpPr txBox="1"/>
          <p:nvPr/>
        </p:nvSpPr>
        <p:spPr>
          <a:xfrm>
            <a:off x="1148634" y="3473777"/>
            <a:ext cx="3898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CN" sz="2400" b="0" dirty="0">
                <a:latin typeface="+mn-lt"/>
                <a:ea typeface="Helvetica Neue Medium" panose="02000503000000020004" pitchFamily="2" charset="0"/>
                <a:cs typeface="Helvetica Neue Medium" panose="02000503000000020004" pitchFamily="2" charset="0"/>
              </a:rPr>
              <a:t>A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9FB5D070-5ACC-2F4F-8BDC-229F86635E54}"/>
              </a:ext>
            </a:extLst>
          </p:cNvPr>
          <p:cNvSpPr txBox="1"/>
          <p:nvPr/>
        </p:nvSpPr>
        <p:spPr>
          <a:xfrm>
            <a:off x="1137412" y="4208284"/>
            <a:ext cx="40107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CN" sz="2400" b="0" dirty="0">
                <a:latin typeface="+mn-lt"/>
                <a:ea typeface="Helvetica Neue Medium" panose="02000503000000020004" pitchFamily="2" charset="0"/>
                <a:cs typeface="Helvetica Neue Medium" panose="02000503000000020004" pitchFamily="2" charset="0"/>
              </a:rPr>
              <a:t>B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96E645A5-F2B2-8E4C-8AAA-428788852193}"/>
              </a:ext>
            </a:extLst>
          </p:cNvPr>
          <p:cNvSpPr txBox="1"/>
          <p:nvPr/>
        </p:nvSpPr>
        <p:spPr>
          <a:xfrm>
            <a:off x="1131000" y="4985423"/>
            <a:ext cx="4074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CN" sz="2400" b="0" dirty="0">
                <a:latin typeface="+mn-lt"/>
                <a:ea typeface="Helvetica Neue Medium" panose="02000503000000020004" pitchFamily="2" charset="0"/>
                <a:cs typeface="Helvetica Neue Medium" panose="02000503000000020004" pitchFamily="2" charset="0"/>
              </a:rPr>
              <a:t>C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62249BD3-E29D-5944-A121-EAE48CCED8F6}"/>
              </a:ext>
            </a:extLst>
          </p:cNvPr>
          <p:cNvSpPr txBox="1"/>
          <p:nvPr/>
        </p:nvSpPr>
        <p:spPr>
          <a:xfrm>
            <a:off x="1986701" y="2409375"/>
            <a:ext cx="44595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CN" sz="24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T’</a:t>
            </a:r>
          </a:p>
        </p:txBody>
      </p:sp>
      <p:cxnSp>
        <p:nvCxnSpPr>
          <p:cNvPr id="62" name="Straight Arrow Connector 61">
            <a:extLst>
              <a:ext uri="{FF2B5EF4-FFF2-40B4-BE49-F238E27FC236}">
                <a16:creationId xmlns:a16="http://schemas.microsoft.com/office/drawing/2014/main" id="{4AA817F9-011E-E646-BE64-C51752387970}"/>
              </a:ext>
            </a:extLst>
          </p:cNvPr>
          <p:cNvCxnSpPr>
            <a:cxnSpLocks/>
          </p:cNvCxnSpPr>
          <p:nvPr/>
        </p:nvCxnSpPr>
        <p:spPr>
          <a:xfrm>
            <a:off x="1664297" y="2874464"/>
            <a:ext cx="0" cy="219132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Arrow Connector 65">
            <a:extLst>
              <a:ext uri="{FF2B5EF4-FFF2-40B4-BE49-F238E27FC236}">
                <a16:creationId xmlns:a16="http://schemas.microsoft.com/office/drawing/2014/main" id="{552AC7A3-513E-B14F-A5BB-1652285507A4}"/>
              </a:ext>
            </a:extLst>
          </p:cNvPr>
          <p:cNvCxnSpPr>
            <a:cxnSpLocks/>
          </p:cNvCxnSpPr>
          <p:nvPr/>
        </p:nvCxnSpPr>
        <p:spPr>
          <a:xfrm>
            <a:off x="1670581" y="3590536"/>
            <a:ext cx="0" cy="219132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Arrow Connector 66">
            <a:extLst>
              <a:ext uri="{FF2B5EF4-FFF2-40B4-BE49-F238E27FC236}">
                <a16:creationId xmlns:a16="http://schemas.microsoft.com/office/drawing/2014/main" id="{A67F749F-5635-B34A-A1E1-EDB737446A74}"/>
              </a:ext>
            </a:extLst>
          </p:cNvPr>
          <p:cNvCxnSpPr>
            <a:cxnSpLocks/>
          </p:cNvCxnSpPr>
          <p:nvPr/>
        </p:nvCxnSpPr>
        <p:spPr>
          <a:xfrm>
            <a:off x="1676865" y="4329550"/>
            <a:ext cx="0" cy="219132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Arrow Connector 67">
            <a:extLst>
              <a:ext uri="{FF2B5EF4-FFF2-40B4-BE49-F238E27FC236}">
                <a16:creationId xmlns:a16="http://schemas.microsoft.com/office/drawing/2014/main" id="{FF430EB3-051E-8A4F-B246-4EE43F22D0EA}"/>
              </a:ext>
            </a:extLst>
          </p:cNvPr>
          <p:cNvCxnSpPr>
            <a:cxnSpLocks/>
          </p:cNvCxnSpPr>
          <p:nvPr/>
        </p:nvCxnSpPr>
        <p:spPr>
          <a:xfrm>
            <a:off x="1673724" y="5122970"/>
            <a:ext cx="0" cy="219132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9" name="TextBox 68">
            <a:extLst>
              <a:ext uri="{FF2B5EF4-FFF2-40B4-BE49-F238E27FC236}">
                <a16:creationId xmlns:a16="http://schemas.microsoft.com/office/drawing/2014/main" id="{28310A13-7371-F749-B0A1-32439521A348}"/>
              </a:ext>
            </a:extLst>
          </p:cNvPr>
          <p:cNvSpPr txBox="1"/>
          <p:nvPr/>
        </p:nvSpPr>
        <p:spPr>
          <a:xfrm>
            <a:off x="1510057" y="3750598"/>
            <a:ext cx="32733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CN" sz="20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0</a:t>
            </a:r>
          </a:p>
        </p:txBody>
      </p:sp>
      <p:sp>
        <p:nvSpPr>
          <p:cNvPr id="70" name="TextBox 69">
            <a:extLst>
              <a:ext uri="{FF2B5EF4-FFF2-40B4-BE49-F238E27FC236}">
                <a16:creationId xmlns:a16="http://schemas.microsoft.com/office/drawing/2014/main" id="{34624AC0-36E0-6143-A8B8-10990E1F450B}"/>
              </a:ext>
            </a:extLst>
          </p:cNvPr>
          <p:cNvSpPr txBox="1"/>
          <p:nvPr/>
        </p:nvSpPr>
        <p:spPr>
          <a:xfrm>
            <a:off x="1524271" y="4505978"/>
            <a:ext cx="32733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CN" sz="20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0</a:t>
            </a:r>
          </a:p>
        </p:txBody>
      </p:sp>
      <p:sp>
        <p:nvSpPr>
          <p:cNvPr id="71" name="TextBox 70">
            <a:extLst>
              <a:ext uri="{FF2B5EF4-FFF2-40B4-BE49-F238E27FC236}">
                <a16:creationId xmlns:a16="http://schemas.microsoft.com/office/drawing/2014/main" id="{F63CD528-63EC-A941-8381-F1A4384C45DF}"/>
              </a:ext>
            </a:extLst>
          </p:cNvPr>
          <p:cNvSpPr txBox="1"/>
          <p:nvPr/>
        </p:nvSpPr>
        <p:spPr>
          <a:xfrm>
            <a:off x="1510057" y="5299396"/>
            <a:ext cx="32733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CN" sz="20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0</a:t>
            </a:r>
          </a:p>
        </p:txBody>
      </p:sp>
      <p:sp>
        <p:nvSpPr>
          <p:cNvPr id="72" name="TextBox 71">
            <a:extLst>
              <a:ext uri="{FF2B5EF4-FFF2-40B4-BE49-F238E27FC236}">
                <a16:creationId xmlns:a16="http://schemas.microsoft.com/office/drawing/2014/main" id="{79965719-294D-9F46-B55D-53E9EEB00295}"/>
              </a:ext>
            </a:extLst>
          </p:cNvPr>
          <p:cNvSpPr txBox="1"/>
          <p:nvPr/>
        </p:nvSpPr>
        <p:spPr>
          <a:xfrm>
            <a:off x="533081" y="2731414"/>
            <a:ext cx="100540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CN" sz="2400" b="0" dirty="0">
                <a:latin typeface="+mn-lt"/>
                <a:ea typeface="Helvetica Neue Medium" panose="02000503000000020004" pitchFamily="2" charset="0"/>
                <a:cs typeface="Helvetica Neue Medium" panose="02000503000000020004" pitchFamily="2" charset="0"/>
              </a:rPr>
              <a:t>Client</a:t>
            </a:r>
          </a:p>
        </p:txBody>
      </p:sp>
      <p:sp>
        <p:nvSpPr>
          <p:cNvPr id="74" name="Oval 73">
            <a:extLst>
              <a:ext uri="{FF2B5EF4-FFF2-40B4-BE49-F238E27FC236}">
                <a16:creationId xmlns:a16="http://schemas.microsoft.com/office/drawing/2014/main" id="{5C72731B-D9B6-C449-9E98-15CDED4A5575}"/>
              </a:ext>
            </a:extLst>
          </p:cNvPr>
          <p:cNvSpPr>
            <a:spLocks noChangeAspect="1"/>
          </p:cNvSpPr>
          <p:nvPr/>
        </p:nvSpPr>
        <p:spPr>
          <a:xfrm>
            <a:off x="2072544" y="2897577"/>
            <a:ext cx="180000" cy="180000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N" b="0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34E1E26-D5B5-BC44-B4D0-7BD0BDB61E3D}"/>
              </a:ext>
            </a:extLst>
          </p:cNvPr>
          <p:cNvSpPr txBox="1"/>
          <p:nvPr/>
        </p:nvSpPr>
        <p:spPr>
          <a:xfrm>
            <a:off x="1795118" y="2999294"/>
            <a:ext cx="83227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t</a:t>
            </a:r>
            <a:r>
              <a:rPr lang="en-CN" sz="20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s=10</a:t>
            </a:r>
          </a:p>
        </p:txBody>
      </p:sp>
      <p:sp>
        <p:nvSpPr>
          <p:cNvPr id="83" name="Oval 82">
            <a:extLst>
              <a:ext uri="{FF2B5EF4-FFF2-40B4-BE49-F238E27FC236}">
                <a16:creationId xmlns:a16="http://schemas.microsoft.com/office/drawing/2014/main" id="{1C8B94F4-5AE1-5F4E-BBC3-959E6E321806}"/>
              </a:ext>
            </a:extLst>
          </p:cNvPr>
          <p:cNvSpPr>
            <a:spLocks noChangeAspect="1"/>
          </p:cNvSpPr>
          <p:nvPr/>
        </p:nvSpPr>
        <p:spPr>
          <a:xfrm>
            <a:off x="3544697" y="2899505"/>
            <a:ext cx="180000" cy="180000"/>
          </a:xfrm>
          <a:prstGeom prst="ellipse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N" b="0" dirty="0"/>
          </a:p>
        </p:txBody>
      </p:sp>
      <p:sp>
        <p:nvSpPr>
          <p:cNvPr id="84" name="Freeform 83">
            <a:extLst>
              <a:ext uri="{FF2B5EF4-FFF2-40B4-BE49-F238E27FC236}">
                <a16:creationId xmlns:a16="http://schemas.microsoft.com/office/drawing/2014/main" id="{D10CCCBA-DD72-EB49-B880-43469480DC17}"/>
              </a:ext>
            </a:extLst>
          </p:cNvPr>
          <p:cNvSpPr/>
          <p:nvPr/>
        </p:nvSpPr>
        <p:spPr>
          <a:xfrm>
            <a:off x="2225884" y="2695536"/>
            <a:ext cx="1345474" cy="196310"/>
          </a:xfrm>
          <a:custGeom>
            <a:avLst/>
            <a:gdLst>
              <a:gd name="connsiteX0" fmla="*/ 0 w 1345474"/>
              <a:gd name="connsiteY0" fmla="*/ 157121 h 196310"/>
              <a:gd name="connsiteX1" fmla="*/ 679269 w 1345474"/>
              <a:gd name="connsiteY1" fmla="*/ 367 h 196310"/>
              <a:gd name="connsiteX2" fmla="*/ 1345474 w 1345474"/>
              <a:gd name="connsiteY2" fmla="*/ 196310 h 196310"/>
              <a:gd name="connsiteX3" fmla="*/ 1345474 w 1345474"/>
              <a:gd name="connsiteY3" fmla="*/ 196310 h 1963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345474" h="196310">
                <a:moveTo>
                  <a:pt x="0" y="157121"/>
                </a:moveTo>
                <a:cubicBezTo>
                  <a:pt x="227511" y="75478"/>
                  <a:pt x="455023" y="-6165"/>
                  <a:pt x="679269" y="367"/>
                </a:cubicBezTo>
                <a:cubicBezTo>
                  <a:pt x="903515" y="6898"/>
                  <a:pt x="1345474" y="196310"/>
                  <a:pt x="1345474" y="196310"/>
                </a:cubicBezTo>
                <a:lnTo>
                  <a:pt x="1345474" y="196310"/>
                </a:lnTo>
              </a:path>
            </a:pathLst>
          </a:custGeom>
          <a:noFill/>
          <a:ln w="25400">
            <a:solidFill>
              <a:schemeClr val="tx1"/>
            </a:solidFill>
            <a:headEnd type="none"/>
            <a:tailEnd type="triangle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N" b="0"/>
          </a:p>
        </p:txBody>
      </p:sp>
      <p:sp>
        <p:nvSpPr>
          <p:cNvPr id="94" name="TextBox 93">
            <a:extLst>
              <a:ext uri="{FF2B5EF4-FFF2-40B4-BE49-F238E27FC236}">
                <a16:creationId xmlns:a16="http://schemas.microsoft.com/office/drawing/2014/main" id="{E583DFBC-C671-9149-974C-637ECDC83C73}"/>
              </a:ext>
            </a:extLst>
          </p:cNvPr>
          <p:cNvSpPr txBox="1"/>
          <p:nvPr/>
        </p:nvSpPr>
        <p:spPr>
          <a:xfrm>
            <a:off x="2477468" y="2317849"/>
            <a:ext cx="78880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0" dirty="0">
                <a:latin typeface="+mn-lt"/>
              </a:rPr>
              <a:t>W</a:t>
            </a:r>
            <a:r>
              <a:rPr lang="en-CN" sz="2400" b="0" dirty="0">
                <a:latin typeface="+mn-lt"/>
              </a:rPr>
              <a:t>ait</a:t>
            </a:r>
            <a:endParaRPr lang="en-CN" b="0" dirty="0">
              <a:latin typeface="+mn-lt"/>
            </a:endParaRPr>
          </a:p>
        </p:txBody>
      </p:sp>
      <p:cxnSp>
        <p:nvCxnSpPr>
          <p:cNvPr id="107" name="Straight Arrow Connector 106">
            <a:extLst>
              <a:ext uri="{FF2B5EF4-FFF2-40B4-BE49-F238E27FC236}">
                <a16:creationId xmlns:a16="http://schemas.microsoft.com/office/drawing/2014/main" id="{419A3BC2-7E8A-E64B-93E3-8FCB67CA7520}"/>
              </a:ext>
            </a:extLst>
          </p:cNvPr>
          <p:cNvCxnSpPr>
            <a:cxnSpLocks/>
          </p:cNvCxnSpPr>
          <p:nvPr/>
        </p:nvCxnSpPr>
        <p:spPr>
          <a:xfrm>
            <a:off x="3712195" y="3021009"/>
            <a:ext cx="732255" cy="688082"/>
          </a:xfrm>
          <a:prstGeom prst="straightConnector1">
            <a:avLst/>
          </a:prstGeom>
          <a:ln w="19050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4" name="TextBox 113">
            <a:extLst>
              <a:ext uri="{FF2B5EF4-FFF2-40B4-BE49-F238E27FC236}">
                <a16:creationId xmlns:a16="http://schemas.microsoft.com/office/drawing/2014/main" id="{ED6815DC-1AFA-B347-9179-CB194E9709DB}"/>
              </a:ext>
            </a:extLst>
          </p:cNvPr>
          <p:cNvSpPr txBox="1"/>
          <p:nvPr/>
        </p:nvSpPr>
        <p:spPr>
          <a:xfrm>
            <a:off x="1429735" y="3238121"/>
            <a:ext cx="53589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W</a:t>
            </a:r>
            <a:r>
              <a:rPr lang="en-CN" sz="2000" b="0" baseline="-2500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0</a:t>
            </a:r>
            <a:endParaRPr lang="en-CN" sz="1400" b="0" dirty="0">
              <a:latin typeface="+mn-lt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115" name="TextBox 114">
            <a:extLst>
              <a:ext uri="{FF2B5EF4-FFF2-40B4-BE49-F238E27FC236}">
                <a16:creationId xmlns:a16="http://schemas.microsoft.com/office/drawing/2014/main" id="{91AE0BCB-C2E5-1342-AFAF-38E70493BBEF}"/>
              </a:ext>
            </a:extLst>
          </p:cNvPr>
          <p:cNvSpPr txBox="1"/>
          <p:nvPr/>
        </p:nvSpPr>
        <p:spPr>
          <a:xfrm>
            <a:off x="1456440" y="4021052"/>
            <a:ext cx="53589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W</a:t>
            </a:r>
            <a:r>
              <a:rPr lang="en-CN" sz="2000" b="0" baseline="-2500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0</a:t>
            </a:r>
            <a:endParaRPr lang="en-CN" sz="1400" b="0" dirty="0">
              <a:latin typeface="+mn-lt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116" name="TextBox 115">
            <a:extLst>
              <a:ext uri="{FF2B5EF4-FFF2-40B4-BE49-F238E27FC236}">
                <a16:creationId xmlns:a16="http://schemas.microsoft.com/office/drawing/2014/main" id="{485CC196-0606-974A-A9A2-13F5B6DF75AF}"/>
              </a:ext>
            </a:extLst>
          </p:cNvPr>
          <p:cNvSpPr txBox="1"/>
          <p:nvPr/>
        </p:nvSpPr>
        <p:spPr>
          <a:xfrm>
            <a:off x="1450803" y="4803378"/>
            <a:ext cx="53589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W</a:t>
            </a:r>
            <a:r>
              <a:rPr lang="en-CN" sz="2000" b="0" baseline="-2500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0</a:t>
            </a:r>
            <a:endParaRPr lang="en-CN" sz="1400" b="0" dirty="0">
              <a:latin typeface="+mn-lt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7" name="Rectangular Callout 6">
            <a:extLst>
              <a:ext uri="{FF2B5EF4-FFF2-40B4-BE49-F238E27FC236}">
                <a16:creationId xmlns:a16="http://schemas.microsoft.com/office/drawing/2014/main" id="{CE849779-2971-E24D-86DB-07AD27C90188}"/>
              </a:ext>
            </a:extLst>
          </p:cNvPr>
          <p:cNvSpPr/>
          <p:nvPr/>
        </p:nvSpPr>
        <p:spPr>
          <a:xfrm>
            <a:off x="4022135" y="2152690"/>
            <a:ext cx="1268029" cy="403480"/>
          </a:xfrm>
          <a:prstGeom prst="wedgeRectCallout">
            <a:avLst>
              <a:gd name="adj1" fmla="val -77951"/>
              <a:gd name="adj2" fmla="val 143460"/>
            </a:avLst>
          </a:prstGeom>
          <a:noFill/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N" b="0" i="1" dirty="0">
                <a:solidFill>
                  <a:srgbClr val="0070C0"/>
                </a:solidFill>
                <a:ea typeface="Helvetica Neue" panose="02000503000000020004" pitchFamily="2" charset="0"/>
                <a:cs typeface="Helvetica Neue" panose="02000503000000020004" pitchFamily="2" charset="0"/>
              </a:rPr>
              <a:t>“commit”</a:t>
            </a: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EB8AE657-EE26-DF48-9B2F-4DB4FD7043F2}"/>
              </a:ext>
            </a:extLst>
          </p:cNvPr>
          <p:cNvGrpSpPr/>
          <p:nvPr/>
        </p:nvGrpSpPr>
        <p:grpSpPr>
          <a:xfrm>
            <a:off x="4735050" y="3198620"/>
            <a:ext cx="896380" cy="956823"/>
            <a:chOff x="4410196" y="3198620"/>
            <a:chExt cx="896380" cy="956823"/>
          </a:xfrm>
        </p:grpSpPr>
        <p:cxnSp>
          <p:nvCxnSpPr>
            <p:cNvPr id="58" name="Straight Arrow Connector 57">
              <a:extLst>
                <a:ext uri="{FF2B5EF4-FFF2-40B4-BE49-F238E27FC236}">
                  <a16:creationId xmlns:a16="http://schemas.microsoft.com/office/drawing/2014/main" id="{D7496A98-9F33-E249-A8F3-70C6A5E6248B}"/>
                </a:ext>
              </a:extLst>
            </p:cNvPr>
            <p:cNvCxnSpPr>
              <a:cxnSpLocks/>
            </p:cNvCxnSpPr>
            <p:nvPr/>
          </p:nvCxnSpPr>
          <p:spPr>
            <a:xfrm>
              <a:off x="4830648" y="3595271"/>
              <a:ext cx="0" cy="219132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9" name="TextBox 58">
              <a:extLst>
                <a:ext uri="{FF2B5EF4-FFF2-40B4-BE49-F238E27FC236}">
                  <a16:creationId xmlns:a16="http://schemas.microsoft.com/office/drawing/2014/main" id="{2557E44F-CE12-6246-8713-E74E19763DB7}"/>
                </a:ext>
              </a:extLst>
            </p:cNvPr>
            <p:cNvSpPr txBox="1"/>
            <p:nvPr/>
          </p:nvSpPr>
          <p:spPr>
            <a:xfrm>
              <a:off x="4488411" y="3755333"/>
              <a:ext cx="741037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CN" sz="2000" b="0" dirty="0">
                  <a:latin typeface="+mn-lt"/>
                  <a:ea typeface="Helvetica Neue" panose="02000503000000020004" pitchFamily="2" charset="0"/>
                  <a:cs typeface="Helvetica Neue" panose="02000503000000020004" pitchFamily="2" charset="0"/>
                </a:rPr>
                <a:t>ts</a:t>
              </a:r>
              <a:r>
                <a:rPr lang="en-CN" sz="2000" b="0" baseline="-25000" dirty="0">
                  <a:latin typeface="+mn-lt"/>
                  <a:ea typeface="Helvetica Neue" panose="02000503000000020004" pitchFamily="2" charset="0"/>
                  <a:cs typeface="Helvetica Neue" panose="02000503000000020004" pitchFamily="2" charset="0"/>
                </a:rPr>
                <a:t>prep</a:t>
              </a:r>
            </a:p>
          </p:txBody>
        </p:sp>
        <p:sp>
          <p:nvSpPr>
            <p:cNvPr id="63" name="TextBox 62">
              <a:extLst>
                <a:ext uri="{FF2B5EF4-FFF2-40B4-BE49-F238E27FC236}">
                  <a16:creationId xmlns:a16="http://schemas.microsoft.com/office/drawing/2014/main" id="{297556B0-75E3-904C-9E8E-00C5DB9B2F46}"/>
                </a:ext>
              </a:extLst>
            </p:cNvPr>
            <p:cNvSpPr txBox="1"/>
            <p:nvPr/>
          </p:nvSpPr>
          <p:spPr>
            <a:xfrm>
              <a:off x="4410196" y="3198620"/>
              <a:ext cx="89638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b="0" dirty="0">
                  <a:latin typeface="+mn-lt"/>
                  <a:ea typeface="Helvetica Neue" panose="02000503000000020004" pitchFamily="2" charset="0"/>
                  <a:cs typeface="Helvetica Neue" panose="02000503000000020004" pitchFamily="2" charset="0"/>
                </a:rPr>
                <a:t>W</a:t>
              </a:r>
              <a:r>
                <a:rPr lang="en-CN" sz="2000" b="0" baseline="-25000" dirty="0">
                  <a:latin typeface="+mn-lt"/>
                  <a:ea typeface="Helvetica Neue" panose="02000503000000020004" pitchFamily="2" charset="0"/>
                  <a:cs typeface="Helvetica Neue" panose="02000503000000020004" pitchFamily="2" charset="0"/>
                </a:rPr>
                <a:t>A</a:t>
              </a:r>
              <a:r>
                <a:rPr lang="en-CN" sz="1400" b="0" dirty="0">
                  <a:latin typeface="+mn-lt"/>
                  <a:ea typeface="Helvetica Neue" panose="02000503000000020004" pitchFamily="2" charset="0"/>
                  <a:cs typeface="Helvetica Neue" panose="02000503000000020004" pitchFamily="2" charset="0"/>
                </a:rPr>
                <a:t>prep</a:t>
              </a:r>
            </a:p>
          </p:txBody>
        </p:sp>
      </p:grpSp>
      <p:grpSp>
        <p:nvGrpSpPr>
          <p:cNvPr id="4" name="Group 3">
            <a:extLst>
              <a:ext uri="{FF2B5EF4-FFF2-40B4-BE49-F238E27FC236}">
                <a16:creationId xmlns:a16="http://schemas.microsoft.com/office/drawing/2014/main" id="{5D5A6CB7-ACD8-CB44-9993-43EBCD90C0C2}"/>
              </a:ext>
            </a:extLst>
          </p:cNvPr>
          <p:cNvGrpSpPr/>
          <p:nvPr/>
        </p:nvGrpSpPr>
        <p:grpSpPr>
          <a:xfrm>
            <a:off x="5914537" y="3205447"/>
            <a:ext cx="896380" cy="604221"/>
            <a:chOff x="5589683" y="3205447"/>
            <a:chExt cx="896380" cy="604221"/>
          </a:xfrm>
        </p:grpSpPr>
        <p:sp>
          <p:nvSpPr>
            <p:cNvPr id="61" name="TextBox 60">
              <a:extLst>
                <a:ext uri="{FF2B5EF4-FFF2-40B4-BE49-F238E27FC236}">
                  <a16:creationId xmlns:a16="http://schemas.microsoft.com/office/drawing/2014/main" id="{DD150802-B503-3E40-86A2-3980986EAD14}"/>
                </a:ext>
              </a:extLst>
            </p:cNvPr>
            <p:cNvSpPr txBox="1"/>
            <p:nvPr/>
          </p:nvSpPr>
          <p:spPr>
            <a:xfrm>
              <a:off x="5589683" y="3205447"/>
              <a:ext cx="89638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b="0" dirty="0">
                  <a:latin typeface="+mn-lt"/>
                  <a:ea typeface="Helvetica Neue" panose="02000503000000020004" pitchFamily="2" charset="0"/>
                  <a:cs typeface="Helvetica Neue" panose="02000503000000020004" pitchFamily="2" charset="0"/>
                </a:rPr>
                <a:t>W</a:t>
              </a:r>
              <a:r>
                <a:rPr lang="en-CN" sz="2000" b="0" baseline="-25000" dirty="0">
                  <a:latin typeface="+mn-lt"/>
                  <a:ea typeface="Helvetica Neue" panose="02000503000000020004" pitchFamily="2" charset="0"/>
                  <a:cs typeface="Helvetica Neue" panose="02000503000000020004" pitchFamily="2" charset="0"/>
                </a:rPr>
                <a:t>A</a:t>
              </a:r>
              <a:r>
                <a:rPr lang="en-CN" sz="1400" b="0" dirty="0">
                  <a:latin typeface="+mn-lt"/>
                  <a:ea typeface="Helvetica Neue" panose="02000503000000020004" pitchFamily="2" charset="0"/>
                  <a:cs typeface="Helvetica Neue" panose="02000503000000020004" pitchFamily="2" charset="0"/>
                </a:rPr>
                <a:t>cmt</a:t>
              </a:r>
            </a:p>
          </p:txBody>
        </p:sp>
        <p:cxnSp>
          <p:nvCxnSpPr>
            <p:cNvPr id="64" name="Straight Arrow Connector 63">
              <a:extLst>
                <a:ext uri="{FF2B5EF4-FFF2-40B4-BE49-F238E27FC236}">
                  <a16:creationId xmlns:a16="http://schemas.microsoft.com/office/drawing/2014/main" id="{37D80D46-18CD-E34A-B24C-45634FF7E22D}"/>
                </a:ext>
              </a:extLst>
            </p:cNvPr>
            <p:cNvCxnSpPr>
              <a:cxnSpLocks/>
            </p:cNvCxnSpPr>
            <p:nvPr/>
          </p:nvCxnSpPr>
          <p:spPr>
            <a:xfrm>
              <a:off x="6026613" y="3590536"/>
              <a:ext cx="0" cy="219132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5" name="TextBox 64">
            <a:extLst>
              <a:ext uri="{FF2B5EF4-FFF2-40B4-BE49-F238E27FC236}">
                <a16:creationId xmlns:a16="http://schemas.microsoft.com/office/drawing/2014/main" id="{A7AA9A6F-67B1-F74B-AE97-F8AF873FFEBC}"/>
              </a:ext>
            </a:extLst>
          </p:cNvPr>
          <p:cNvSpPr txBox="1"/>
          <p:nvPr/>
        </p:nvSpPr>
        <p:spPr>
          <a:xfrm>
            <a:off x="6095204" y="3783648"/>
            <a:ext cx="112402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b="0" dirty="0">
                <a:solidFill>
                  <a:srgbClr val="FF0000"/>
                </a:solidFill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t</a:t>
            </a:r>
            <a:r>
              <a:rPr lang="en-CN" sz="2000" b="0" dirty="0">
                <a:solidFill>
                  <a:srgbClr val="FF0000"/>
                </a:solidFill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s</a:t>
            </a:r>
            <a:r>
              <a:rPr lang="en-CN" sz="2000" b="0" baseline="-25000" dirty="0">
                <a:solidFill>
                  <a:srgbClr val="FF0000"/>
                </a:solidFill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cmt</a:t>
            </a:r>
            <a:r>
              <a:rPr lang="en-CN" sz="2000" b="0" dirty="0">
                <a:solidFill>
                  <a:srgbClr val="FF0000"/>
                </a:solidFill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&gt;10</a:t>
            </a:r>
            <a:endParaRPr lang="en-CN" sz="2000" b="0" baseline="-25000" dirty="0">
              <a:solidFill>
                <a:srgbClr val="FF0000"/>
              </a:solidFill>
              <a:latin typeface="+mn-lt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cxnSp>
        <p:nvCxnSpPr>
          <p:cNvPr id="40" name="Straight Arrow Connector 39">
            <a:extLst>
              <a:ext uri="{FF2B5EF4-FFF2-40B4-BE49-F238E27FC236}">
                <a16:creationId xmlns:a16="http://schemas.microsoft.com/office/drawing/2014/main" id="{0D5FD6D6-08E1-EE44-A414-FCD693CC09FF}"/>
              </a:ext>
            </a:extLst>
          </p:cNvPr>
          <p:cNvCxnSpPr>
            <a:cxnSpLocks/>
          </p:cNvCxnSpPr>
          <p:nvPr/>
        </p:nvCxnSpPr>
        <p:spPr>
          <a:xfrm flipV="1">
            <a:off x="4414282" y="2991751"/>
            <a:ext cx="455430" cy="708351"/>
          </a:xfrm>
          <a:prstGeom prst="straightConnector1">
            <a:avLst/>
          </a:prstGeom>
          <a:ln w="19050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1" name="Group 10">
            <a:extLst>
              <a:ext uri="{FF2B5EF4-FFF2-40B4-BE49-F238E27FC236}">
                <a16:creationId xmlns:a16="http://schemas.microsoft.com/office/drawing/2014/main" id="{D9601D00-DFFC-C749-A799-68F6CA59F107}"/>
              </a:ext>
            </a:extLst>
          </p:cNvPr>
          <p:cNvGrpSpPr/>
          <p:nvPr/>
        </p:nvGrpSpPr>
        <p:grpSpPr>
          <a:xfrm>
            <a:off x="5816440" y="4722790"/>
            <a:ext cx="896380" cy="604221"/>
            <a:chOff x="5816440" y="4722790"/>
            <a:chExt cx="896380" cy="604221"/>
          </a:xfrm>
        </p:grpSpPr>
        <p:sp>
          <p:nvSpPr>
            <p:cNvPr id="51" name="TextBox 50">
              <a:extLst>
                <a:ext uri="{FF2B5EF4-FFF2-40B4-BE49-F238E27FC236}">
                  <a16:creationId xmlns:a16="http://schemas.microsoft.com/office/drawing/2014/main" id="{C72B5E04-658B-CE4E-A474-F59D7010341A}"/>
                </a:ext>
              </a:extLst>
            </p:cNvPr>
            <p:cNvSpPr txBox="1"/>
            <p:nvPr/>
          </p:nvSpPr>
          <p:spPr>
            <a:xfrm>
              <a:off x="5816440" y="4722790"/>
              <a:ext cx="89638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b="0" dirty="0">
                  <a:latin typeface="+mn-lt"/>
                  <a:ea typeface="Helvetica Neue" panose="02000503000000020004" pitchFamily="2" charset="0"/>
                  <a:cs typeface="Helvetica Neue" panose="02000503000000020004" pitchFamily="2" charset="0"/>
                </a:rPr>
                <a:t>W</a:t>
              </a:r>
              <a:r>
                <a:rPr lang="en-CN" sz="2000" b="0" baseline="-25000" dirty="0">
                  <a:latin typeface="+mn-lt"/>
                  <a:ea typeface="Helvetica Neue" panose="02000503000000020004" pitchFamily="2" charset="0"/>
                  <a:cs typeface="Helvetica Neue" panose="02000503000000020004" pitchFamily="2" charset="0"/>
                </a:rPr>
                <a:t>C</a:t>
              </a:r>
              <a:r>
                <a:rPr lang="en-CN" sz="1400" b="0" dirty="0">
                  <a:latin typeface="+mn-lt"/>
                  <a:ea typeface="Helvetica Neue" panose="02000503000000020004" pitchFamily="2" charset="0"/>
                  <a:cs typeface="Helvetica Neue" panose="02000503000000020004" pitchFamily="2" charset="0"/>
                </a:rPr>
                <a:t>cmt</a:t>
              </a:r>
            </a:p>
          </p:txBody>
        </p:sp>
        <p:cxnSp>
          <p:nvCxnSpPr>
            <p:cNvPr id="52" name="Straight Arrow Connector 51">
              <a:extLst>
                <a:ext uri="{FF2B5EF4-FFF2-40B4-BE49-F238E27FC236}">
                  <a16:creationId xmlns:a16="http://schemas.microsoft.com/office/drawing/2014/main" id="{7EB034F5-4DCD-A840-B44A-5BAA761F50D7}"/>
                </a:ext>
              </a:extLst>
            </p:cNvPr>
            <p:cNvCxnSpPr>
              <a:cxnSpLocks/>
            </p:cNvCxnSpPr>
            <p:nvPr/>
          </p:nvCxnSpPr>
          <p:spPr>
            <a:xfrm>
              <a:off x="6253370" y="5107879"/>
              <a:ext cx="0" cy="219132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3" name="TextBox 52">
            <a:extLst>
              <a:ext uri="{FF2B5EF4-FFF2-40B4-BE49-F238E27FC236}">
                <a16:creationId xmlns:a16="http://schemas.microsoft.com/office/drawing/2014/main" id="{BA7E4F17-CEF9-C547-B6D1-F7DE42DBBE35}"/>
              </a:ext>
            </a:extLst>
          </p:cNvPr>
          <p:cNvSpPr txBox="1"/>
          <p:nvPr/>
        </p:nvSpPr>
        <p:spPr>
          <a:xfrm>
            <a:off x="5927751" y="5292662"/>
            <a:ext cx="112402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b="0" dirty="0">
                <a:solidFill>
                  <a:srgbClr val="FF0000"/>
                </a:solidFill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t</a:t>
            </a:r>
            <a:r>
              <a:rPr lang="en-CN" sz="2000" b="0" dirty="0">
                <a:solidFill>
                  <a:srgbClr val="FF0000"/>
                </a:solidFill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s</a:t>
            </a:r>
            <a:r>
              <a:rPr lang="en-CN" sz="2000" b="0" baseline="-25000" dirty="0">
                <a:solidFill>
                  <a:srgbClr val="FF0000"/>
                </a:solidFill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cmt</a:t>
            </a:r>
            <a:r>
              <a:rPr lang="en-CN" sz="2000" b="0" dirty="0">
                <a:solidFill>
                  <a:srgbClr val="FF0000"/>
                </a:solidFill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&gt;10</a:t>
            </a:r>
          </a:p>
        </p:txBody>
      </p:sp>
      <p:grpSp>
        <p:nvGrpSpPr>
          <p:cNvPr id="55" name="Group 54">
            <a:extLst>
              <a:ext uri="{FF2B5EF4-FFF2-40B4-BE49-F238E27FC236}">
                <a16:creationId xmlns:a16="http://schemas.microsoft.com/office/drawing/2014/main" id="{6995D2DF-0058-624C-993A-4F3AFF61069F}"/>
              </a:ext>
            </a:extLst>
          </p:cNvPr>
          <p:cNvGrpSpPr/>
          <p:nvPr/>
        </p:nvGrpSpPr>
        <p:grpSpPr>
          <a:xfrm>
            <a:off x="4869712" y="4697619"/>
            <a:ext cx="946728" cy="956823"/>
            <a:chOff x="3846004" y="4736020"/>
            <a:chExt cx="946728" cy="956823"/>
          </a:xfrm>
        </p:grpSpPr>
        <p:cxnSp>
          <p:nvCxnSpPr>
            <p:cNvPr id="56" name="Straight Arrow Connector 55">
              <a:extLst>
                <a:ext uri="{FF2B5EF4-FFF2-40B4-BE49-F238E27FC236}">
                  <a16:creationId xmlns:a16="http://schemas.microsoft.com/office/drawing/2014/main" id="{7C474E3C-6F6F-5544-8CB1-2DB18239F466}"/>
                </a:ext>
              </a:extLst>
            </p:cNvPr>
            <p:cNvCxnSpPr>
              <a:cxnSpLocks/>
            </p:cNvCxnSpPr>
            <p:nvPr/>
          </p:nvCxnSpPr>
          <p:spPr>
            <a:xfrm>
              <a:off x="4266456" y="5132671"/>
              <a:ext cx="0" cy="219132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7" name="TextBox 56">
              <a:extLst>
                <a:ext uri="{FF2B5EF4-FFF2-40B4-BE49-F238E27FC236}">
                  <a16:creationId xmlns:a16="http://schemas.microsoft.com/office/drawing/2014/main" id="{32692F79-4DEF-2B4B-AB2D-EC3B7A9E4461}"/>
                </a:ext>
              </a:extLst>
            </p:cNvPr>
            <p:cNvSpPr txBox="1"/>
            <p:nvPr/>
          </p:nvSpPr>
          <p:spPr>
            <a:xfrm>
              <a:off x="3924219" y="5292733"/>
              <a:ext cx="741037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CN" sz="2000" b="0" dirty="0">
                  <a:latin typeface="+mn-lt"/>
                  <a:ea typeface="Helvetica Neue" panose="02000503000000020004" pitchFamily="2" charset="0"/>
                  <a:cs typeface="Helvetica Neue" panose="02000503000000020004" pitchFamily="2" charset="0"/>
                </a:rPr>
                <a:t>ts</a:t>
              </a:r>
              <a:r>
                <a:rPr lang="en-CN" sz="2000" b="0" baseline="-25000" dirty="0">
                  <a:latin typeface="+mn-lt"/>
                  <a:ea typeface="Helvetica Neue" panose="02000503000000020004" pitchFamily="2" charset="0"/>
                  <a:cs typeface="Helvetica Neue" panose="02000503000000020004" pitchFamily="2" charset="0"/>
                </a:rPr>
                <a:t>prep</a:t>
              </a:r>
            </a:p>
          </p:txBody>
        </p:sp>
        <p:sp>
          <p:nvSpPr>
            <p:cNvPr id="60" name="TextBox 59">
              <a:extLst>
                <a:ext uri="{FF2B5EF4-FFF2-40B4-BE49-F238E27FC236}">
                  <a16:creationId xmlns:a16="http://schemas.microsoft.com/office/drawing/2014/main" id="{E59FDF7C-FD59-D949-AB41-441DBEF9722C}"/>
                </a:ext>
              </a:extLst>
            </p:cNvPr>
            <p:cNvSpPr txBox="1"/>
            <p:nvPr/>
          </p:nvSpPr>
          <p:spPr>
            <a:xfrm>
              <a:off x="3846004" y="4736020"/>
              <a:ext cx="946728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b="0" dirty="0">
                  <a:latin typeface="+mn-lt"/>
                  <a:ea typeface="Helvetica Neue" panose="02000503000000020004" pitchFamily="2" charset="0"/>
                  <a:cs typeface="Helvetica Neue" panose="02000503000000020004" pitchFamily="2" charset="0"/>
                </a:rPr>
                <a:t>W</a:t>
              </a:r>
              <a:r>
                <a:rPr lang="en-CN" sz="2000" b="0" baseline="-25000" dirty="0">
                  <a:latin typeface="+mn-lt"/>
                  <a:ea typeface="Helvetica Neue" panose="02000503000000020004" pitchFamily="2" charset="0"/>
                  <a:cs typeface="Helvetica Neue" panose="02000503000000020004" pitchFamily="2" charset="0"/>
                </a:rPr>
                <a:t>C</a:t>
              </a:r>
              <a:r>
                <a:rPr lang="en-CN" sz="1400" b="0" dirty="0">
                  <a:latin typeface="+mn-lt"/>
                  <a:ea typeface="Helvetica Neue" panose="02000503000000020004" pitchFamily="2" charset="0"/>
                  <a:cs typeface="Helvetica Neue" panose="02000503000000020004" pitchFamily="2" charset="0"/>
                </a:rPr>
                <a:t>prep</a:t>
              </a:r>
            </a:p>
          </p:txBody>
        </p:sp>
      </p:grpSp>
      <p:cxnSp>
        <p:nvCxnSpPr>
          <p:cNvPr id="75" name="Straight Arrow Connector 74">
            <a:extLst>
              <a:ext uri="{FF2B5EF4-FFF2-40B4-BE49-F238E27FC236}">
                <a16:creationId xmlns:a16="http://schemas.microsoft.com/office/drawing/2014/main" id="{DA09BE68-E31D-EA4E-AEF5-D7170A45A62B}"/>
              </a:ext>
            </a:extLst>
          </p:cNvPr>
          <p:cNvCxnSpPr>
            <a:cxnSpLocks/>
          </p:cNvCxnSpPr>
          <p:nvPr/>
        </p:nvCxnSpPr>
        <p:spPr>
          <a:xfrm>
            <a:off x="3712195" y="2993811"/>
            <a:ext cx="3376020" cy="2233242"/>
          </a:xfrm>
          <a:prstGeom prst="straightConnector1">
            <a:avLst/>
          </a:prstGeom>
          <a:ln w="19050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Arrow Connector 75">
            <a:extLst>
              <a:ext uri="{FF2B5EF4-FFF2-40B4-BE49-F238E27FC236}">
                <a16:creationId xmlns:a16="http://schemas.microsoft.com/office/drawing/2014/main" id="{364C6910-720A-734C-82C3-E27A418D2C2D}"/>
              </a:ext>
            </a:extLst>
          </p:cNvPr>
          <p:cNvCxnSpPr>
            <a:cxnSpLocks/>
          </p:cNvCxnSpPr>
          <p:nvPr/>
        </p:nvCxnSpPr>
        <p:spPr>
          <a:xfrm flipV="1">
            <a:off x="7088215" y="3004286"/>
            <a:ext cx="436930" cy="2219142"/>
          </a:xfrm>
          <a:prstGeom prst="straightConnector1">
            <a:avLst/>
          </a:prstGeom>
          <a:ln w="19050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7" name="TextBox 76">
            <a:extLst>
              <a:ext uri="{FF2B5EF4-FFF2-40B4-BE49-F238E27FC236}">
                <a16:creationId xmlns:a16="http://schemas.microsoft.com/office/drawing/2014/main" id="{52A5E5F5-A90D-1744-9FAB-FEDFB5C5691E}"/>
              </a:ext>
            </a:extLst>
          </p:cNvPr>
          <p:cNvSpPr txBox="1"/>
          <p:nvPr/>
        </p:nvSpPr>
        <p:spPr>
          <a:xfrm>
            <a:off x="7223735" y="2603380"/>
            <a:ext cx="60282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0" dirty="0">
                <a:solidFill>
                  <a:srgbClr val="00B050"/>
                </a:solidFill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W</a:t>
            </a:r>
            <a:r>
              <a:rPr lang="en-CN" sz="2000" b="0" baseline="-25000" dirty="0">
                <a:solidFill>
                  <a:srgbClr val="00B050"/>
                </a:solidFill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0</a:t>
            </a:r>
            <a:endParaRPr lang="en-CN" sz="1400" b="0" dirty="0">
              <a:solidFill>
                <a:srgbClr val="00B050"/>
              </a:solidFill>
              <a:latin typeface="+mn-lt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78" name="TextBox 77">
            <a:extLst>
              <a:ext uri="{FF2B5EF4-FFF2-40B4-BE49-F238E27FC236}">
                <a16:creationId xmlns:a16="http://schemas.microsoft.com/office/drawing/2014/main" id="{3D733905-0855-A24F-A062-62237D027DF0}"/>
              </a:ext>
            </a:extLst>
          </p:cNvPr>
          <p:cNvSpPr txBox="1"/>
          <p:nvPr/>
        </p:nvSpPr>
        <p:spPr>
          <a:xfrm>
            <a:off x="4511855" y="2596786"/>
            <a:ext cx="60282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0" dirty="0">
                <a:solidFill>
                  <a:srgbClr val="00B050"/>
                </a:solidFill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W</a:t>
            </a:r>
            <a:r>
              <a:rPr lang="en-CN" sz="2000" b="0" baseline="-25000" dirty="0">
                <a:solidFill>
                  <a:srgbClr val="00B050"/>
                </a:solidFill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0</a:t>
            </a:r>
            <a:endParaRPr lang="en-CN" sz="1400" b="0" dirty="0">
              <a:solidFill>
                <a:srgbClr val="00B050"/>
              </a:solidFill>
              <a:latin typeface="+mn-lt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79" name="TextBox 78">
            <a:extLst>
              <a:ext uri="{FF2B5EF4-FFF2-40B4-BE49-F238E27FC236}">
                <a16:creationId xmlns:a16="http://schemas.microsoft.com/office/drawing/2014/main" id="{CF3D2D9B-791F-7742-9F1D-1277C16036C0}"/>
              </a:ext>
            </a:extLst>
          </p:cNvPr>
          <p:cNvSpPr txBox="1"/>
          <p:nvPr/>
        </p:nvSpPr>
        <p:spPr>
          <a:xfrm>
            <a:off x="665014" y="5658766"/>
            <a:ext cx="798226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Uncertainty-wait ensures that t</a:t>
            </a:r>
            <a:r>
              <a:rPr lang="en-CN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s</a:t>
            </a:r>
            <a:r>
              <a:rPr lang="en-CN" b="0" baseline="-2500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cmt</a:t>
            </a:r>
            <a:r>
              <a:rPr lang="en-CN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 must &gt; readTS because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CN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W</a:t>
            </a:r>
            <a:r>
              <a:rPr lang="en-CN" b="0" baseline="-2500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1</a:t>
            </a:r>
            <a:r>
              <a:rPr lang="en-CN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 starts after T’ “commits,” and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CN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T’ waits out uncertainty before “commit”, e.g., TT.after(10) == true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977E286-F763-604F-8D90-B8E183D90D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91390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5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"/>
                            </p:stCondLst>
                            <p:childTnLst>
                              <p:par>
                                <p:cTn id="25" presetID="22" presetClass="entr" presetSubtype="4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500"/>
                            </p:stCondLst>
                            <p:childTnLst>
                              <p:par>
                                <p:cTn id="2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3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500"/>
                            </p:stCondLst>
                            <p:childTnLst>
                              <p:par>
                                <p:cTn id="55" presetID="22" presetClass="entr" presetSubtype="4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2000"/>
                            </p:stCondLst>
                            <p:childTnLst>
                              <p:par>
                                <p:cTn id="5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2000"/>
                            </p:stCondLst>
                            <p:childTnLst>
                              <p:par>
                                <p:cTn id="62" presetID="1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3" grpId="0" animBg="1"/>
      <p:bldP spid="84" grpId="0" animBg="1"/>
      <p:bldP spid="94" grpId="0"/>
      <p:bldP spid="7" grpId="0" animBg="1"/>
      <p:bldP spid="65" grpId="0"/>
      <p:bldP spid="53" grpId="0"/>
      <p:bldP spid="77" grpId="0"/>
      <p:bldP spid="78" grpId="0"/>
      <p:bldP spid="79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Efficient read-only transactions in strictly serializable systems</a:t>
            </a:r>
          </a:p>
          <a:p>
            <a:pPr lvl="1"/>
            <a:r>
              <a:rPr lang="en-US" dirty="0"/>
              <a:t>Strict serializability is desirable but costly!</a:t>
            </a:r>
          </a:p>
          <a:p>
            <a:pPr lvl="1"/>
            <a:r>
              <a:rPr lang="en-US" dirty="0"/>
              <a:t>Reads are prevalent! (340x more than write </a:t>
            </a:r>
            <a:r>
              <a:rPr lang="en-US" dirty="0" err="1"/>
              <a:t>txns</a:t>
            </a:r>
            <a:r>
              <a:rPr lang="en-US" dirty="0"/>
              <a:t>)</a:t>
            </a:r>
          </a:p>
          <a:p>
            <a:pPr lvl="1"/>
            <a:r>
              <a:rPr lang="en-US" dirty="0"/>
              <a:t>Efficient </a:t>
            </a:r>
            <a:r>
              <a:rPr lang="en-US" dirty="0" err="1"/>
              <a:t>ro-txns</a:t>
            </a:r>
            <a:r>
              <a:rPr lang="en-US" dirty="0"/>
              <a:t> </a:t>
            </a:r>
            <a:r>
              <a:rPr lang="en-US" dirty="0">
                <a:sym typeface="Wingdings" pitchFamily="2" charset="2"/>
              </a:rPr>
              <a:t> good overall performance</a:t>
            </a:r>
            <a:endParaRPr lang="en-US" dirty="0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F0A884C4-6C43-F24A-8B9A-139E9A1244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Recap: Spanner is Strictly Serializable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5F84703-B565-4E4D-BD58-E54AD137DC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528566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</a:pPr>
            <a:r>
              <a:rPr lang="en-US" dirty="0"/>
              <a:t>Client specifies a read timestamp way in the past</a:t>
            </a:r>
          </a:p>
          <a:p>
            <a:pPr lv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</a:pPr>
            <a:r>
              <a:rPr lang="en-US" dirty="0"/>
              <a:t>E.g., one hour ago</a:t>
            </a:r>
          </a:p>
          <a:p>
            <a:pPr lv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</a:pPr>
            <a:endParaRPr lang="en-US" dirty="0"/>
          </a:p>
          <a:p>
            <a:pPr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</a:pPr>
            <a:r>
              <a:rPr lang="en-US" dirty="0"/>
              <a:t>Read shards at the stale timestamp</a:t>
            </a:r>
          </a:p>
          <a:p>
            <a:pPr lvl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</a:pPr>
            <a:endParaRPr lang="en-US" dirty="0"/>
          </a:p>
          <a:p>
            <a:pPr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</a:pPr>
            <a:r>
              <a:rPr lang="en-US" dirty="0"/>
              <a:t>Serializable</a:t>
            </a:r>
          </a:p>
          <a:p>
            <a:pPr lv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</a:pPr>
            <a:r>
              <a:rPr lang="en-US" dirty="0"/>
              <a:t>Old timestamp cannot ensure real-time order</a:t>
            </a:r>
          </a:p>
          <a:p>
            <a:pPr lv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</a:pPr>
            <a:endParaRPr lang="en-US" dirty="0"/>
          </a:p>
          <a:p>
            <a:pPr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</a:pPr>
            <a:r>
              <a:rPr lang="en-US" dirty="0"/>
              <a:t>Better performance</a:t>
            </a:r>
          </a:p>
          <a:p>
            <a:pPr lv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</a:pPr>
            <a:r>
              <a:rPr lang="en-US" dirty="0"/>
              <a:t>No waiting in any cases </a:t>
            </a:r>
          </a:p>
          <a:p>
            <a:pPr lv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</a:pPr>
            <a:r>
              <a:rPr lang="en-US" dirty="0"/>
              <a:t>E.g., non-blocking, not just lock-free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F0A884C4-6C43-F24A-8B9A-139E9A1244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Serializable Snapshot Reads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D39CFC2-A9C4-1743-9863-261E390311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778020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</a:pPr>
            <a:r>
              <a:rPr lang="en-US" dirty="0"/>
              <a:t>Strictly serializable (externally consistent)</a:t>
            </a:r>
          </a:p>
          <a:p>
            <a:pPr lvl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</a:pPr>
            <a:r>
              <a:rPr lang="en-US" dirty="0"/>
              <a:t>Make it easy for developers to build apps!</a:t>
            </a:r>
          </a:p>
          <a:p>
            <a:pPr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</a:pPr>
            <a:endParaRPr lang="en-US" dirty="0"/>
          </a:p>
          <a:p>
            <a:pPr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</a:pPr>
            <a:r>
              <a:rPr lang="en-US" dirty="0"/>
              <a:t>Reads dominant, make them efficient</a:t>
            </a:r>
          </a:p>
          <a:p>
            <a:pPr lvl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</a:pPr>
            <a:r>
              <a:rPr lang="en-US" dirty="0"/>
              <a:t>One-round, lock-free</a:t>
            </a:r>
          </a:p>
          <a:p>
            <a:pPr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</a:pPr>
            <a:endParaRPr lang="en-US" dirty="0"/>
          </a:p>
          <a:p>
            <a:pPr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</a:pPr>
            <a:r>
              <a:rPr lang="en-US" dirty="0" err="1"/>
              <a:t>TrueTime</a:t>
            </a:r>
            <a:r>
              <a:rPr lang="en-US" dirty="0"/>
              <a:t> exposes clock uncertainty</a:t>
            </a:r>
          </a:p>
          <a:p>
            <a:pPr lvl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</a:pPr>
            <a:r>
              <a:rPr lang="en-US" dirty="0"/>
              <a:t>Commit wait and at least </a:t>
            </a:r>
            <a:r>
              <a:rPr lang="en-US" dirty="0" err="1"/>
              <a:t>TT.now.latest</a:t>
            </a:r>
            <a:r>
              <a:rPr lang="en-US" dirty="0"/>
              <a:t>() for timestamps ensure real-time ordering</a:t>
            </a:r>
          </a:p>
          <a:p>
            <a:pPr lvl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</a:pPr>
            <a:endParaRPr lang="en-US" dirty="0"/>
          </a:p>
          <a:p>
            <a:pPr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</a:pPr>
            <a:r>
              <a:rPr lang="en-US" dirty="0"/>
              <a:t>Globally-distributed database</a:t>
            </a:r>
          </a:p>
          <a:p>
            <a:pPr lvl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</a:pPr>
            <a:r>
              <a:rPr lang="en-US" dirty="0"/>
              <a:t>2PL w/ 2PC over </a:t>
            </a:r>
            <a:r>
              <a:rPr lang="en-US" dirty="0" err="1"/>
              <a:t>Paxos</a:t>
            </a:r>
            <a:r>
              <a:rPr lang="en-US" dirty="0"/>
              <a:t>!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Takeaway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AB38E13-2787-3942-A172-C8F7668749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67934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spcBef>
                <a:spcPts val="1600"/>
              </a:spcBef>
            </a:pPr>
            <a:r>
              <a:rPr lang="en-US" dirty="0"/>
              <a:t>Timestamping writes must enforce the invariant</a:t>
            </a:r>
          </a:p>
          <a:p>
            <a:pPr lvl="1"/>
            <a:r>
              <a:rPr lang="en-US" dirty="0">
                <a:solidFill>
                  <a:srgbClr val="00B050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If T2 starts after T1 commits (finishes), then T2 must have a larger timestamp</a:t>
            </a:r>
            <a:endParaRPr lang="en-US" dirty="0"/>
          </a:p>
          <a:p>
            <a:pPr>
              <a:spcBef>
                <a:spcPts val="1600"/>
              </a:spcBef>
            </a:pPr>
            <a:r>
              <a:rPr lang="en-US" dirty="0" err="1"/>
              <a:t>TrueTime</a:t>
            </a:r>
            <a:r>
              <a:rPr lang="en-US" dirty="0"/>
              <a:t>: partially-synchronized clock abstraction</a:t>
            </a:r>
          </a:p>
          <a:p>
            <a:pPr lvl="1"/>
            <a:r>
              <a:rPr lang="en-US" dirty="0"/>
              <a:t>Bounded clock skew (uncertainty)</a:t>
            </a:r>
          </a:p>
          <a:p>
            <a:pPr lvl="1"/>
            <a:r>
              <a:rPr lang="en-US" dirty="0" err="1"/>
              <a:t>TT.now</a:t>
            </a:r>
            <a:r>
              <a:rPr lang="en-US" dirty="0"/>
              <a:t>() </a:t>
            </a:r>
            <a:r>
              <a:rPr lang="en-US" dirty="0">
                <a:sym typeface="Wingdings" pitchFamily="2" charset="2"/>
              </a:rPr>
              <a:t> [earliest, latest]; earliest &lt;= T</a:t>
            </a:r>
            <a:r>
              <a:rPr lang="en-US" baseline="-25000" dirty="0">
                <a:sym typeface="Wingdings" pitchFamily="2" charset="2"/>
              </a:rPr>
              <a:t>abs</a:t>
            </a:r>
            <a:r>
              <a:rPr lang="en-US" dirty="0">
                <a:sym typeface="Wingdings" pitchFamily="2" charset="2"/>
              </a:rPr>
              <a:t> &lt;= latest</a:t>
            </a:r>
            <a:endParaRPr lang="en-US" baseline="-25000" dirty="0">
              <a:sym typeface="Wingdings" pitchFamily="2" charset="2"/>
            </a:endParaRPr>
          </a:p>
          <a:p>
            <a:pPr lvl="1"/>
            <a:r>
              <a:rPr lang="en-US" dirty="0"/>
              <a:t>Uncertainty (</a:t>
            </a:r>
            <a:r>
              <a:rPr lang="en-US" dirty="0" err="1">
                <a:ea typeface="Helvetica Neue Medium" charset="0"/>
                <a:cs typeface="Helvetica Neue Medium" charset="0"/>
              </a:rPr>
              <a:t>ε</a:t>
            </a:r>
            <a:r>
              <a:rPr lang="en-US" dirty="0"/>
              <a:t>) is kept short</a:t>
            </a:r>
          </a:p>
          <a:p>
            <a:pPr>
              <a:spcBef>
                <a:spcPts val="1600"/>
              </a:spcBef>
            </a:pPr>
            <a:r>
              <a:rPr lang="en-US" dirty="0" err="1"/>
              <a:t>TrueTime</a:t>
            </a:r>
            <a:r>
              <a:rPr lang="en-US" dirty="0"/>
              <a:t> enforces the invariant by</a:t>
            </a:r>
          </a:p>
          <a:p>
            <a:pPr lvl="1"/>
            <a:r>
              <a:rPr lang="en-US" dirty="0"/>
              <a:t>Use </a:t>
            </a:r>
            <a:r>
              <a:rPr lang="en-US" dirty="0">
                <a:solidFill>
                  <a:srgbClr val="00B050"/>
                </a:solidFill>
              </a:rPr>
              <a:t>at least</a:t>
            </a:r>
            <a:r>
              <a:rPr lang="en-US" dirty="0"/>
              <a:t> </a:t>
            </a:r>
            <a:r>
              <a:rPr lang="en-US" dirty="0" err="1"/>
              <a:t>TT.now</a:t>
            </a:r>
            <a:r>
              <a:rPr lang="en-US" dirty="0"/>
              <a:t>().latest for timestamps</a:t>
            </a:r>
          </a:p>
          <a:p>
            <a:pPr lvl="1"/>
            <a:r>
              <a:rPr lang="en-US" dirty="0">
                <a:solidFill>
                  <a:srgbClr val="00B050"/>
                </a:solidFill>
              </a:rPr>
              <a:t>Commit wait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F0A884C4-6C43-F24A-8B9A-139E9A1244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Recap: </a:t>
            </a:r>
            <a:r>
              <a:rPr lang="en-US" sz="3600" dirty="0" err="1"/>
              <a:t>TrueTime</a:t>
            </a:r>
            <a:endParaRPr lang="en-US" sz="36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68C9D57-9AC7-324C-8872-0D093064BD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15243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ea typeface="Helvetica Neue Medium" charset="0"/>
                <a:cs typeface="Helvetica Neue Medium" charset="0"/>
              </a:rPr>
              <a:t>Enforcing the Invariant with TT</a:t>
            </a:r>
          </a:p>
        </p:txBody>
      </p:sp>
      <p:cxnSp>
        <p:nvCxnSpPr>
          <p:cNvPr id="3" name="Straight Arrow Connector 2">
            <a:extLst>
              <a:ext uri="{FF2B5EF4-FFF2-40B4-BE49-F238E27FC236}">
                <a16:creationId xmlns:a16="http://schemas.microsoft.com/office/drawing/2014/main" id="{54B25E81-65D0-4B4C-939A-CC8F4D13E592}"/>
              </a:ext>
            </a:extLst>
          </p:cNvPr>
          <p:cNvCxnSpPr>
            <a:cxnSpLocks/>
          </p:cNvCxnSpPr>
          <p:nvPr/>
        </p:nvCxnSpPr>
        <p:spPr>
          <a:xfrm flipV="1">
            <a:off x="1423850" y="4167054"/>
            <a:ext cx="6296297" cy="1"/>
          </a:xfrm>
          <a:prstGeom prst="straightConnector1">
            <a:avLst/>
          </a:prstGeom>
          <a:ln w="38100">
            <a:solidFill>
              <a:srgbClr val="0070C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EEACEB23-D0AD-6649-AA4E-276C2F099A24}"/>
              </a:ext>
            </a:extLst>
          </p:cNvPr>
          <p:cNvCxnSpPr>
            <a:cxnSpLocks/>
          </p:cNvCxnSpPr>
          <p:nvPr/>
        </p:nvCxnSpPr>
        <p:spPr>
          <a:xfrm flipV="1">
            <a:off x="1423849" y="5165476"/>
            <a:ext cx="6296297" cy="1"/>
          </a:xfrm>
          <a:prstGeom prst="straightConnector1">
            <a:avLst/>
          </a:prstGeom>
          <a:ln w="38100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9BF44678-C083-4048-9D07-0FB97B122977}"/>
              </a:ext>
            </a:extLst>
          </p:cNvPr>
          <p:cNvCxnSpPr>
            <a:cxnSpLocks/>
          </p:cNvCxnSpPr>
          <p:nvPr/>
        </p:nvCxnSpPr>
        <p:spPr>
          <a:xfrm flipV="1">
            <a:off x="1423848" y="3168631"/>
            <a:ext cx="6296297" cy="1"/>
          </a:xfrm>
          <a:prstGeom prst="straightConnector1">
            <a:avLst/>
          </a:prstGeom>
          <a:ln w="38100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id="{E2960A73-4B8A-0847-9390-0FD1FE571DD2}"/>
              </a:ext>
            </a:extLst>
          </p:cNvPr>
          <p:cNvSpPr txBox="1"/>
          <p:nvPr/>
        </p:nvSpPr>
        <p:spPr>
          <a:xfrm>
            <a:off x="480696" y="3905444"/>
            <a:ext cx="75078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sz="28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T</a:t>
            </a:r>
            <a:r>
              <a:rPr lang="en-CN" sz="2800" b="0" baseline="-2500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abs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9AF8CD49-A7A4-C34C-9778-44CC9EAF7D9D}"/>
              </a:ext>
            </a:extLst>
          </p:cNvPr>
          <p:cNvSpPr txBox="1"/>
          <p:nvPr/>
        </p:nvSpPr>
        <p:spPr>
          <a:xfrm>
            <a:off x="479124" y="2892717"/>
            <a:ext cx="58381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sz="28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S</a:t>
            </a:r>
            <a:r>
              <a:rPr lang="en-CN" sz="2800" b="0" baseline="-2500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A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60D31B34-3425-0B4D-97C1-F5706E1D70D1}"/>
              </a:ext>
            </a:extLst>
          </p:cNvPr>
          <p:cNvSpPr txBox="1"/>
          <p:nvPr/>
        </p:nvSpPr>
        <p:spPr>
          <a:xfrm>
            <a:off x="484734" y="4903866"/>
            <a:ext cx="5806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sz="28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S</a:t>
            </a:r>
            <a:r>
              <a:rPr lang="en-CN" sz="2800" b="0" baseline="-2500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B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8D2E143A-274C-2E44-9EE1-03D514B23355}"/>
              </a:ext>
            </a:extLst>
          </p:cNvPr>
          <p:cNvSpPr txBox="1"/>
          <p:nvPr/>
        </p:nvSpPr>
        <p:spPr>
          <a:xfrm>
            <a:off x="3673068" y="6045981"/>
            <a:ext cx="169847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sz="28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TrueTime</a:t>
            </a:r>
            <a:endParaRPr lang="en-CN" sz="2800" b="0" baseline="-25000" dirty="0">
              <a:latin typeface="+mn-lt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EE5DDB41-EE7A-5349-8F29-E7DEA8F84336}"/>
              </a:ext>
            </a:extLst>
          </p:cNvPr>
          <p:cNvSpPr>
            <a:spLocks noChangeAspect="1"/>
          </p:cNvSpPr>
          <p:nvPr/>
        </p:nvSpPr>
        <p:spPr>
          <a:xfrm>
            <a:off x="2429691" y="5075476"/>
            <a:ext cx="180000" cy="180000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N" b="0" dirty="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451B0BC3-AC5D-2B4B-8231-31C27C549CE0}"/>
              </a:ext>
            </a:extLst>
          </p:cNvPr>
          <p:cNvSpPr txBox="1"/>
          <p:nvPr/>
        </p:nvSpPr>
        <p:spPr>
          <a:xfrm>
            <a:off x="1819820" y="5281604"/>
            <a:ext cx="139974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sz="24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T1.now()</a:t>
            </a:r>
          </a:p>
          <a:p>
            <a:r>
              <a:rPr lang="en-CN" sz="24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= </a:t>
            </a:r>
            <a:r>
              <a:rPr lang="en-CN" sz="2400" b="0" dirty="0">
                <a:solidFill>
                  <a:srgbClr val="0070C0"/>
                </a:solidFill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[3, 15]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623B48FA-7DF9-304C-B5AC-3D0694FD328B}"/>
              </a:ext>
            </a:extLst>
          </p:cNvPr>
          <p:cNvSpPr txBox="1"/>
          <p:nvPr/>
        </p:nvSpPr>
        <p:spPr>
          <a:xfrm>
            <a:off x="3668821" y="5288728"/>
            <a:ext cx="164981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sz="24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T1.commit</a:t>
            </a:r>
          </a:p>
          <a:p>
            <a:r>
              <a:rPr lang="en-CN" sz="24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(ts = </a:t>
            </a:r>
            <a:r>
              <a:rPr lang="en-CN" sz="2400" b="0" dirty="0">
                <a:solidFill>
                  <a:srgbClr val="0070C0"/>
                </a:solidFill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15</a:t>
            </a:r>
            <a:r>
              <a:rPr lang="en-CN" sz="24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)</a:t>
            </a:r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553EA56B-77A1-504C-B523-4A5F6DB3E411}"/>
              </a:ext>
            </a:extLst>
          </p:cNvPr>
          <p:cNvSpPr>
            <a:spLocks noChangeAspect="1"/>
          </p:cNvSpPr>
          <p:nvPr/>
        </p:nvSpPr>
        <p:spPr>
          <a:xfrm>
            <a:off x="2992900" y="5068062"/>
            <a:ext cx="180000" cy="180000"/>
          </a:xfrm>
          <a:prstGeom prst="ellipse">
            <a:avLst/>
          </a:prstGeom>
          <a:noFill/>
          <a:ln w="38100">
            <a:solidFill>
              <a:schemeClr val="tx1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N" b="0" dirty="0"/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A3F8866E-D825-3B48-B30C-C4D36D5289E7}"/>
              </a:ext>
            </a:extLst>
          </p:cNvPr>
          <p:cNvSpPr txBox="1"/>
          <p:nvPr/>
        </p:nvSpPr>
        <p:spPr>
          <a:xfrm>
            <a:off x="2876437" y="3711443"/>
            <a:ext cx="3561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N" sz="2400" b="0" dirty="0">
                <a:solidFill>
                  <a:srgbClr val="0070C0"/>
                </a:solidFill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8</a:t>
            </a:r>
            <a:endParaRPr lang="en-CN" sz="2400" b="0" baseline="-25000" dirty="0">
              <a:solidFill>
                <a:srgbClr val="0070C0"/>
              </a:solidFill>
              <a:latin typeface="+mn-lt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71E108C5-2E63-9248-80B9-9C459AECC264}"/>
              </a:ext>
            </a:extLst>
          </p:cNvPr>
          <p:cNvSpPr txBox="1"/>
          <p:nvPr/>
        </p:nvSpPr>
        <p:spPr>
          <a:xfrm>
            <a:off x="4949127" y="3715478"/>
            <a:ext cx="52770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CN" sz="2400" b="0" dirty="0">
                <a:solidFill>
                  <a:srgbClr val="0070C0"/>
                </a:solidFill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20</a:t>
            </a:r>
            <a:endParaRPr lang="en-CN" sz="2400" b="0" baseline="-25000" dirty="0">
              <a:solidFill>
                <a:srgbClr val="0070C0"/>
              </a:solidFill>
              <a:latin typeface="+mn-lt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AD0D3387-02C3-204F-AE25-7C6BDC49B791}"/>
              </a:ext>
            </a:extLst>
          </p:cNvPr>
          <p:cNvSpPr txBox="1"/>
          <p:nvPr/>
        </p:nvSpPr>
        <p:spPr>
          <a:xfrm>
            <a:off x="3365652" y="3722141"/>
            <a:ext cx="52770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CN" sz="2400" b="0" dirty="0">
                <a:solidFill>
                  <a:srgbClr val="0070C0"/>
                </a:solidFill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15</a:t>
            </a:r>
            <a:endParaRPr lang="en-CN" sz="2400" b="0" baseline="-25000" dirty="0">
              <a:solidFill>
                <a:srgbClr val="0070C0"/>
              </a:solidFill>
              <a:latin typeface="+mn-lt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041446CF-C4D8-3349-A660-2D9D591850E3}"/>
              </a:ext>
            </a:extLst>
          </p:cNvPr>
          <p:cNvCxnSpPr>
            <a:cxnSpLocks/>
            <a:stCxn id="39" idx="2"/>
          </p:cNvCxnSpPr>
          <p:nvPr/>
        </p:nvCxnSpPr>
        <p:spPr>
          <a:xfrm>
            <a:off x="1879545" y="4175674"/>
            <a:ext cx="640146" cy="899802"/>
          </a:xfrm>
          <a:prstGeom prst="straightConnector1">
            <a:avLst/>
          </a:prstGeom>
          <a:ln w="31750">
            <a:solidFill>
              <a:srgbClr val="00B050"/>
            </a:solidFill>
            <a:prstDash val="dash"/>
            <a:headEnd type="triangle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>
            <a:extLst>
              <a:ext uri="{FF2B5EF4-FFF2-40B4-BE49-F238E27FC236}">
                <a16:creationId xmlns:a16="http://schemas.microsoft.com/office/drawing/2014/main" id="{9A166964-5B47-3843-A365-402C5E167FD7}"/>
              </a:ext>
            </a:extLst>
          </p:cNvPr>
          <p:cNvCxnSpPr>
            <a:cxnSpLocks/>
            <a:endCxn id="17" idx="0"/>
          </p:cNvCxnSpPr>
          <p:nvPr/>
        </p:nvCxnSpPr>
        <p:spPr>
          <a:xfrm flipH="1">
            <a:off x="2519691" y="4184281"/>
            <a:ext cx="1174184" cy="891195"/>
          </a:xfrm>
          <a:prstGeom prst="straightConnector1">
            <a:avLst/>
          </a:prstGeom>
          <a:ln w="31750">
            <a:solidFill>
              <a:srgbClr val="00B050"/>
            </a:solidFill>
            <a:prstDash val="dash"/>
            <a:headEnd type="triangle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TextBox 38">
            <a:extLst>
              <a:ext uri="{FF2B5EF4-FFF2-40B4-BE49-F238E27FC236}">
                <a16:creationId xmlns:a16="http://schemas.microsoft.com/office/drawing/2014/main" id="{2D5B2451-5AB3-214F-849A-98245FF38081}"/>
              </a:ext>
            </a:extLst>
          </p:cNvPr>
          <p:cNvSpPr txBox="1"/>
          <p:nvPr/>
        </p:nvSpPr>
        <p:spPr>
          <a:xfrm>
            <a:off x="1701451" y="3714009"/>
            <a:ext cx="3561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sz="2400" b="0" dirty="0">
                <a:solidFill>
                  <a:srgbClr val="0070C0"/>
                </a:solidFill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3</a:t>
            </a:r>
            <a:endParaRPr lang="en-CN" sz="2400" b="0" baseline="-25000" dirty="0">
              <a:solidFill>
                <a:srgbClr val="0070C0"/>
              </a:solidFill>
              <a:latin typeface="+mn-lt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38" name="Oval 37">
            <a:extLst>
              <a:ext uri="{FF2B5EF4-FFF2-40B4-BE49-F238E27FC236}">
                <a16:creationId xmlns:a16="http://schemas.microsoft.com/office/drawing/2014/main" id="{2E72DBD4-6E77-BC44-BA25-BCCD3EA9FB0D}"/>
              </a:ext>
            </a:extLst>
          </p:cNvPr>
          <p:cNvSpPr>
            <a:spLocks noChangeAspect="1"/>
          </p:cNvSpPr>
          <p:nvPr/>
        </p:nvSpPr>
        <p:spPr>
          <a:xfrm>
            <a:off x="4439360" y="5077373"/>
            <a:ext cx="180000" cy="180000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N" b="0" dirty="0"/>
          </a:p>
        </p:txBody>
      </p:sp>
      <p:cxnSp>
        <p:nvCxnSpPr>
          <p:cNvPr id="40" name="Straight Arrow Connector 39">
            <a:extLst>
              <a:ext uri="{FF2B5EF4-FFF2-40B4-BE49-F238E27FC236}">
                <a16:creationId xmlns:a16="http://schemas.microsoft.com/office/drawing/2014/main" id="{654819F8-A410-2F49-AE47-9344365CB15E}"/>
              </a:ext>
            </a:extLst>
          </p:cNvPr>
          <p:cNvCxnSpPr>
            <a:cxnSpLocks/>
            <a:stCxn id="45" idx="2"/>
            <a:endCxn id="38" idx="0"/>
          </p:cNvCxnSpPr>
          <p:nvPr/>
        </p:nvCxnSpPr>
        <p:spPr>
          <a:xfrm>
            <a:off x="3982078" y="4179976"/>
            <a:ext cx="547282" cy="897397"/>
          </a:xfrm>
          <a:prstGeom prst="straightConnector1">
            <a:avLst/>
          </a:prstGeom>
          <a:ln w="31750">
            <a:solidFill>
              <a:srgbClr val="00B050"/>
            </a:solidFill>
            <a:prstDash val="dash"/>
            <a:headEnd type="triangle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>
            <a:extLst>
              <a:ext uri="{FF2B5EF4-FFF2-40B4-BE49-F238E27FC236}">
                <a16:creationId xmlns:a16="http://schemas.microsoft.com/office/drawing/2014/main" id="{40FAA88A-6FBD-D741-83FC-22DDF5D461FF}"/>
              </a:ext>
            </a:extLst>
          </p:cNvPr>
          <p:cNvCxnSpPr>
            <a:cxnSpLocks/>
            <a:stCxn id="28" idx="2"/>
            <a:endCxn id="38" idx="0"/>
          </p:cNvCxnSpPr>
          <p:nvPr/>
        </p:nvCxnSpPr>
        <p:spPr>
          <a:xfrm flipH="1">
            <a:off x="4529360" y="4177143"/>
            <a:ext cx="683622" cy="900230"/>
          </a:xfrm>
          <a:prstGeom prst="straightConnector1">
            <a:avLst/>
          </a:prstGeom>
          <a:ln w="31750">
            <a:solidFill>
              <a:srgbClr val="00B050"/>
            </a:solidFill>
            <a:prstDash val="dash"/>
            <a:headEnd type="triangle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Box 44">
            <a:extLst>
              <a:ext uri="{FF2B5EF4-FFF2-40B4-BE49-F238E27FC236}">
                <a16:creationId xmlns:a16="http://schemas.microsoft.com/office/drawing/2014/main" id="{0E38B969-3D17-1A49-9066-6E0F620CE7CF}"/>
              </a:ext>
            </a:extLst>
          </p:cNvPr>
          <p:cNvSpPr txBox="1"/>
          <p:nvPr/>
        </p:nvSpPr>
        <p:spPr>
          <a:xfrm>
            <a:off x="3718223" y="3718311"/>
            <a:ext cx="52770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CN" sz="2400" b="0" dirty="0">
                <a:solidFill>
                  <a:srgbClr val="0070C0"/>
                </a:solidFill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16</a:t>
            </a:r>
            <a:endParaRPr lang="en-CN" sz="2400" b="0" baseline="-25000" dirty="0">
              <a:solidFill>
                <a:srgbClr val="0070C0"/>
              </a:solidFill>
              <a:latin typeface="+mn-lt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2" name="Freeform 1">
            <a:extLst>
              <a:ext uri="{FF2B5EF4-FFF2-40B4-BE49-F238E27FC236}">
                <a16:creationId xmlns:a16="http://schemas.microsoft.com/office/drawing/2014/main" id="{B84277F8-CD8F-0C4C-B8F7-298DF35A1C74}"/>
              </a:ext>
            </a:extLst>
          </p:cNvPr>
          <p:cNvSpPr/>
          <p:nvPr/>
        </p:nvSpPr>
        <p:spPr>
          <a:xfrm>
            <a:off x="3095897" y="4872079"/>
            <a:ext cx="1345474" cy="196310"/>
          </a:xfrm>
          <a:custGeom>
            <a:avLst/>
            <a:gdLst>
              <a:gd name="connsiteX0" fmla="*/ 0 w 1345474"/>
              <a:gd name="connsiteY0" fmla="*/ 157121 h 196310"/>
              <a:gd name="connsiteX1" fmla="*/ 679269 w 1345474"/>
              <a:gd name="connsiteY1" fmla="*/ 367 h 196310"/>
              <a:gd name="connsiteX2" fmla="*/ 1345474 w 1345474"/>
              <a:gd name="connsiteY2" fmla="*/ 196310 h 196310"/>
              <a:gd name="connsiteX3" fmla="*/ 1345474 w 1345474"/>
              <a:gd name="connsiteY3" fmla="*/ 196310 h 1963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345474" h="196310">
                <a:moveTo>
                  <a:pt x="0" y="157121"/>
                </a:moveTo>
                <a:cubicBezTo>
                  <a:pt x="227511" y="75478"/>
                  <a:pt x="455023" y="-6165"/>
                  <a:pt x="679269" y="367"/>
                </a:cubicBezTo>
                <a:cubicBezTo>
                  <a:pt x="903515" y="6898"/>
                  <a:pt x="1345474" y="196310"/>
                  <a:pt x="1345474" y="196310"/>
                </a:cubicBezTo>
                <a:lnTo>
                  <a:pt x="1345474" y="196310"/>
                </a:lnTo>
              </a:path>
            </a:pathLst>
          </a:custGeom>
          <a:noFill/>
          <a:ln w="25400">
            <a:solidFill>
              <a:schemeClr val="tx1"/>
            </a:solidFill>
            <a:headEnd type="none"/>
            <a:tailEnd type="triangle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N" b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10BAEDA-9A10-7943-9C68-A69B95DB309F}"/>
              </a:ext>
            </a:extLst>
          </p:cNvPr>
          <p:cNvSpPr txBox="1"/>
          <p:nvPr/>
        </p:nvSpPr>
        <p:spPr>
          <a:xfrm>
            <a:off x="3351777" y="4494392"/>
            <a:ext cx="73289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sz="2400" b="0" dirty="0">
                <a:latin typeface="+mn-lt"/>
              </a:rPr>
              <a:t>wait</a:t>
            </a:r>
          </a:p>
        </p:txBody>
      </p:sp>
      <p:sp>
        <p:nvSpPr>
          <p:cNvPr id="7" name="Rectangular Callout 6">
            <a:extLst>
              <a:ext uri="{FF2B5EF4-FFF2-40B4-BE49-F238E27FC236}">
                <a16:creationId xmlns:a16="http://schemas.microsoft.com/office/drawing/2014/main" id="{0B370C6E-788E-314D-A3BA-AD1A444ED6DC}"/>
              </a:ext>
            </a:extLst>
          </p:cNvPr>
          <p:cNvSpPr/>
          <p:nvPr/>
        </p:nvSpPr>
        <p:spPr>
          <a:xfrm>
            <a:off x="4871171" y="2071348"/>
            <a:ext cx="1812419" cy="875508"/>
          </a:xfrm>
          <a:prstGeom prst="wedgeRectCallout">
            <a:avLst>
              <a:gd name="adj1" fmla="val -109734"/>
              <a:gd name="adj2" fmla="val 234809"/>
            </a:avLst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N" sz="2400" b="0" dirty="0">
                <a:solidFill>
                  <a:schemeClr val="tx1"/>
                </a:solidFill>
              </a:rPr>
              <a:t>TT.after(15) == true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CE8D3FE5-9545-1945-9509-AD1B4C336B45}"/>
              </a:ext>
            </a:extLst>
          </p:cNvPr>
          <p:cNvSpPr txBox="1"/>
          <p:nvPr/>
        </p:nvSpPr>
        <p:spPr>
          <a:xfrm>
            <a:off x="2596540" y="5992287"/>
            <a:ext cx="39786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sz="28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b</a:t>
            </a:r>
            <a:endParaRPr lang="en-CN" sz="2800" b="0" baseline="-25000" dirty="0">
              <a:latin typeface="+mn-lt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847B2A22-E521-FA4A-88AC-B7B1206A673A}"/>
              </a:ext>
            </a:extLst>
          </p:cNvPr>
          <p:cNvSpPr txBox="1"/>
          <p:nvPr/>
        </p:nvSpPr>
        <p:spPr>
          <a:xfrm>
            <a:off x="4366819" y="3879186"/>
            <a:ext cx="37061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sz="28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x</a:t>
            </a:r>
            <a:endParaRPr lang="en-CN" sz="2800" b="0" baseline="-25000" dirty="0">
              <a:latin typeface="+mn-lt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1BEB0727-A85A-5547-8F9E-55637ACE742D}"/>
              </a:ext>
            </a:extLst>
          </p:cNvPr>
          <p:cNvSpPr txBox="1"/>
          <p:nvPr/>
        </p:nvSpPr>
        <p:spPr>
          <a:xfrm>
            <a:off x="6695947" y="2155996"/>
            <a:ext cx="99738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b &lt; x</a:t>
            </a:r>
            <a:endParaRPr lang="en-CN" sz="2800" b="0" dirty="0">
              <a:latin typeface="+mn-lt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id="{D1E10C9D-ACA7-D343-8AA9-9812981CC23F}"/>
              </a:ext>
            </a:extLst>
          </p:cNvPr>
          <p:cNvCxnSpPr>
            <a:cxnSpLocks/>
          </p:cNvCxnSpPr>
          <p:nvPr/>
        </p:nvCxnSpPr>
        <p:spPr>
          <a:xfrm>
            <a:off x="4544711" y="4270782"/>
            <a:ext cx="0" cy="887280"/>
          </a:xfrm>
          <a:prstGeom prst="straightConnector1">
            <a:avLst/>
          </a:prstGeom>
          <a:ln w="31750">
            <a:solidFill>
              <a:schemeClr val="tx1"/>
            </a:solidFill>
            <a:prstDash val="dash"/>
            <a:headEnd type="none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Content Placeholder 3">
            <a:extLst>
              <a:ext uri="{FF2B5EF4-FFF2-40B4-BE49-F238E27FC236}">
                <a16:creationId xmlns:a16="http://schemas.microsoft.com/office/drawing/2014/main" id="{A9F2226E-8102-DE42-B93F-399B4CD007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8324" y="1430914"/>
            <a:ext cx="8592064" cy="474604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>
                <a:solidFill>
                  <a:srgbClr val="00B050"/>
                </a:solidFill>
                <a:ea typeface="Helvetica Neue" panose="02000503000000020004" pitchFamily="2" charset="0"/>
                <a:cs typeface="Helvetica Neue" panose="02000503000000020004" pitchFamily="2" charset="0"/>
              </a:rPr>
              <a:t>If T2 starts after T1 commits (finishes), then T2 must have a larger timestamp</a:t>
            </a:r>
          </a:p>
          <a:p>
            <a:pPr marL="0" indent="0">
              <a:spcBef>
                <a:spcPts val="800"/>
              </a:spcBef>
              <a:buNone/>
            </a:pPr>
            <a:r>
              <a:rPr lang="en-US" sz="2000" dirty="0">
                <a:ea typeface="Helvetica Neue" panose="02000503000000020004" pitchFamily="2" charset="0"/>
                <a:cs typeface="Helvetica Neue" panose="02000503000000020004" pitchFamily="2" charset="0"/>
              </a:rPr>
              <a:t>Let T1 write S</a:t>
            </a:r>
            <a:r>
              <a:rPr lang="en-US" sz="2000" baseline="-25000" dirty="0">
                <a:ea typeface="Helvetica Neue" panose="02000503000000020004" pitchFamily="2" charset="0"/>
                <a:cs typeface="Helvetica Neue" panose="02000503000000020004" pitchFamily="2" charset="0"/>
              </a:rPr>
              <a:t>B</a:t>
            </a:r>
            <a:r>
              <a:rPr lang="en-US" sz="2000" dirty="0">
                <a:ea typeface="Helvetica Neue" panose="02000503000000020004" pitchFamily="2" charset="0"/>
                <a:cs typeface="Helvetica Neue" panose="02000503000000020004" pitchFamily="2" charset="0"/>
              </a:rPr>
              <a:t> and T2 write S</a:t>
            </a:r>
            <a:r>
              <a:rPr lang="en-US" sz="2000" baseline="-25000" dirty="0">
                <a:ea typeface="Helvetica Neue" panose="02000503000000020004" pitchFamily="2" charset="0"/>
                <a:cs typeface="Helvetica Neue" panose="02000503000000020004" pitchFamily="2" charset="0"/>
              </a:rPr>
              <a:t>A</a:t>
            </a:r>
          </a:p>
          <a:p>
            <a:pPr marL="0" indent="0">
              <a:buNone/>
            </a:pPr>
            <a:endParaRPr lang="en-US" dirty="0">
              <a:solidFill>
                <a:srgbClr val="00B050"/>
              </a:solidFill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pPr marL="0" indent="0">
              <a:buNone/>
            </a:pPr>
            <a:endParaRPr lang="en-CN" dirty="0"/>
          </a:p>
          <a:p>
            <a:pPr marL="914400" lvl="2" indent="0">
              <a:buNone/>
            </a:pPr>
            <a:endParaRPr lang="en-CN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B4F7259-D488-7648-B576-3364A82E06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9072059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3848"/>
    </mc:Choice>
    <mc:Fallback xmlns="">
      <p:transition xmlns:p14="http://schemas.microsoft.com/office/powerpoint/2010/main" spd="slow" advTm="43848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ea typeface="Helvetica Neue Medium" charset="0"/>
                <a:cs typeface="Helvetica Neue Medium" charset="0"/>
              </a:rPr>
              <a:t>Enforcing the Invariant with TT</a:t>
            </a:r>
          </a:p>
        </p:txBody>
      </p:sp>
      <p:cxnSp>
        <p:nvCxnSpPr>
          <p:cNvPr id="3" name="Straight Arrow Connector 2">
            <a:extLst>
              <a:ext uri="{FF2B5EF4-FFF2-40B4-BE49-F238E27FC236}">
                <a16:creationId xmlns:a16="http://schemas.microsoft.com/office/drawing/2014/main" id="{54B25E81-65D0-4B4C-939A-CC8F4D13E592}"/>
              </a:ext>
            </a:extLst>
          </p:cNvPr>
          <p:cNvCxnSpPr>
            <a:cxnSpLocks/>
          </p:cNvCxnSpPr>
          <p:nvPr/>
        </p:nvCxnSpPr>
        <p:spPr>
          <a:xfrm flipV="1">
            <a:off x="1423850" y="4167054"/>
            <a:ext cx="6296297" cy="1"/>
          </a:xfrm>
          <a:prstGeom prst="straightConnector1">
            <a:avLst/>
          </a:prstGeom>
          <a:ln w="38100">
            <a:solidFill>
              <a:srgbClr val="0070C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EEACEB23-D0AD-6649-AA4E-276C2F099A24}"/>
              </a:ext>
            </a:extLst>
          </p:cNvPr>
          <p:cNvCxnSpPr>
            <a:cxnSpLocks/>
          </p:cNvCxnSpPr>
          <p:nvPr/>
        </p:nvCxnSpPr>
        <p:spPr>
          <a:xfrm flipV="1">
            <a:off x="1423849" y="5165476"/>
            <a:ext cx="6296297" cy="1"/>
          </a:xfrm>
          <a:prstGeom prst="straightConnector1">
            <a:avLst/>
          </a:prstGeom>
          <a:ln w="38100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9BF44678-C083-4048-9D07-0FB97B122977}"/>
              </a:ext>
            </a:extLst>
          </p:cNvPr>
          <p:cNvCxnSpPr>
            <a:cxnSpLocks/>
          </p:cNvCxnSpPr>
          <p:nvPr/>
        </p:nvCxnSpPr>
        <p:spPr>
          <a:xfrm flipV="1">
            <a:off x="1423848" y="3168631"/>
            <a:ext cx="6296297" cy="1"/>
          </a:xfrm>
          <a:prstGeom prst="straightConnector1">
            <a:avLst/>
          </a:prstGeom>
          <a:ln w="38100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id="{E2960A73-4B8A-0847-9390-0FD1FE571DD2}"/>
              </a:ext>
            </a:extLst>
          </p:cNvPr>
          <p:cNvSpPr txBox="1"/>
          <p:nvPr/>
        </p:nvSpPr>
        <p:spPr>
          <a:xfrm>
            <a:off x="480696" y="3905444"/>
            <a:ext cx="75078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sz="28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T</a:t>
            </a:r>
            <a:r>
              <a:rPr lang="en-CN" sz="2800" b="0" baseline="-2500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abs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9AF8CD49-A7A4-C34C-9778-44CC9EAF7D9D}"/>
              </a:ext>
            </a:extLst>
          </p:cNvPr>
          <p:cNvSpPr txBox="1"/>
          <p:nvPr/>
        </p:nvSpPr>
        <p:spPr>
          <a:xfrm>
            <a:off x="479124" y="2892717"/>
            <a:ext cx="58381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sz="28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S</a:t>
            </a:r>
            <a:r>
              <a:rPr lang="en-CN" sz="2800" b="0" baseline="-2500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A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60D31B34-3425-0B4D-97C1-F5706E1D70D1}"/>
              </a:ext>
            </a:extLst>
          </p:cNvPr>
          <p:cNvSpPr txBox="1"/>
          <p:nvPr/>
        </p:nvSpPr>
        <p:spPr>
          <a:xfrm>
            <a:off x="484734" y="4903866"/>
            <a:ext cx="5806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sz="28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S</a:t>
            </a:r>
            <a:r>
              <a:rPr lang="en-CN" sz="2800" b="0" baseline="-2500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B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8D2E143A-274C-2E44-9EE1-03D514B23355}"/>
              </a:ext>
            </a:extLst>
          </p:cNvPr>
          <p:cNvSpPr txBox="1"/>
          <p:nvPr/>
        </p:nvSpPr>
        <p:spPr>
          <a:xfrm>
            <a:off x="3673068" y="6045981"/>
            <a:ext cx="169847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sz="28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TrueTime</a:t>
            </a:r>
            <a:endParaRPr lang="en-CN" sz="2800" b="0" baseline="-25000" dirty="0">
              <a:latin typeface="+mn-lt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EE5DDB41-EE7A-5349-8F29-E7DEA8F84336}"/>
              </a:ext>
            </a:extLst>
          </p:cNvPr>
          <p:cNvSpPr>
            <a:spLocks noChangeAspect="1"/>
          </p:cNvSpPr>
          <p:nvPr/>
        </p:nvSpPr>
        <p:spPr>
          <a:xfrm>
            <a:off x="2429691" y="5075476"/>
            <a:ext cx="180000" cy="180000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N" b="0" dirty="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451B0BC3-AC5D-2B4B-8231-31C27C549CE0}"/>
              </a:ext>
            </a:extLst>
          </p:cNvPr>
          <p:cNvSpPr txBox="1"/>
          <p:nvPr/>
        </p:nvSpPr>
        <p:spPr>
          <a:xfrm>
            <a:off x="1819820" y="5281604"/>
            <a:ext cx="139974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sz="24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T1.now()</a:t>
            </a:r>
          </a:p>
          <a:p>
            <a:r>
              <a:rPr lang="en-CN" sz="24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= </a:t>
            </a:r>
            <a:r>
              <a:rPr lang="en-CN" sz="2400" b="0" dirty="0">
                <a:solidFill>
                  <a:srgbClr val="0070C0"/>
                </a:solidFill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[3, 15]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623B48FA-7DF9-304C-B5AC-3D0694FD328B}"/>
              </a:ext>
            </a:extLst>
          </p:cNvPr>
          <p:cNvSpPr txBox="1"/>
          <p:nvPr/>
        </p:nvSpPr>
        <p:spPr>
          <a:xfrm>
            <a:off x="3668821" y="5288728"/>
            <a:ext cx="164981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sz="24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T1.commit</a:t>
            </a:r>
          </a:p>
          <a:p>
            <a:r>
              <a:rPr lang="en-CN" sz="24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(ts = </a:t>
            </a:r>
            <a:r>
              <a:rPr lang="en-CN" sz="2400" b="0" dirty="0">
                <a:solidFill>
                  <a:srgbClr val="0070C0"/>
                </a:solidFill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15</a:t>
            </a:r>
            <a:r>
              <a:rPr lang="en-CN" sz="24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)</a:t>
            </a:r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553EA56B-77A1-504C-B523-4A5F6DB3E411}"/>
              </a:ext>
            </a:extLst>
          </p:cNvPr>
          <p:cNvSpPr>
            <a:spLocks noChangeAspect="1"/>
          </p:cNvSpPr>
          <p:nvPr/>
        </p:nvSpPr>
        <p:spPr>
          <a:xfrm>
            <a:off x="2992900" y="5068062"/>
            <a:ext cx="180000" cy="180000"/>
          </a:xfrm>
          <a:prstGeom prst="ellipse">
            <a:avLst/>
          </a:prstGeom>
          <a:noFill/>
          <a:ln w="38100">
            <a:solidFill>
              <a:schemeClr val="tx1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N" b="0" dirty="0"/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A3F8866E-D825-3B48-B30C-C4D36D5289E7}"/>
              </a:ext>
            </a:extLst>
          </p:cNvPr>
          <p:cNvSpPr txBox="1"/>
          <p:nvPr/>
        </p:nvSpPr>
        <p:spPr>
          <a:xfrm>
            <a:off x="2876437" y="3711443"/>
            <a:ext cx="3561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N" sz="2400" b="0" dirty="0">
                <a:solidFill>
                  <a:srgbClr val="0070C0"/>
                </a:solidFill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8</a:t>
            </a:r>
            <a:endParaRPr lang="en-CN" sz="2400" b="0" baseline="-25000" dirty="0">
              <a:solidFill>
                <a:srgbClr val="0070C0"/>
              </a:solidFill>
              <a:latin typeface="+mn-lt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3E6C2475-A783-C443-A348-C4C22B9D9D52}"/>
              </a:ext>
            </a:extLst>
          </p:cNvPr>
          <p:cNvSpPr>
            <a:spLocks noChangeAspect="1"/>
          </p:cNvSpPr>
          <p:nvPr/>
        </p:nvSpPr>
        <p:spPr>
          <a:xfrm>
            <a:off x="4952870" y="3089569"/>
            <a:ext cx="180000" cy="180000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N" b="0" dirty="0"/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71E108C5-2E63-9248-80B9-9C459AECC264}"/>
              </a:ext>
            </a:extLst>
          </p:cNvPr>
          <p:cNvSpPr txBox="1"/>
          <p:nvPr/>
        </p:nvSpPr>
        <p:spPr>
          <a:xfrm>
            <a:off x="4949127" y="3715478"/>
            <a:ext cx="52770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CN" sz="2400" b="0" dirty="0">
                <a:solidFill>
                  <a:srgbClr val="0070C0"/>
                </a:solidFill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20</a:t>
            </a:r>
            <a:endParaRPr lang="en-CN" sz="2400" b="0" baseline="-25000" dirty="0">
              <a:solidFill>
                <a:srgbClr val="0070C0"/>
              </a:solidFill>
              <a:latin typeface="+mn-lt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493393C5-8035-4A48-BA44-989C2C7BBF8D}"/>
              </a:ext>
            </a:extLst>
          </p:cNvPr>
          <p:cNvSpPr txBox="1"/>
          <p:nvPr/>
        </p:nvSpPr>
        <p:spPr>
          <a:xfrm>
            <a:off x="4363035" y="2318504"/>
            <a:ext cx="1470274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sz="24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T2.now()</a:t>
            </a:r>
          </a:p>
          <a:p>
            <a:r>
              <a:rPr lang="en-CN" sz="24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= </a:t>
            </a:r>
            <a:r>
              <a:rPr lang="en-CN" sz="2400" b="0" dirty="0">
                <a:solidFill>
                  <a:srgbClr val="0070C0"/>
                </a:solidFill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[18, 22]</a:t>
            </a:r>
            <a:endParaRPr lang="en-CN" sz="2400" b="0" dirty="0">
              <a:latin typeface="+mn-lt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33" name="Oval 32">
            <a:extLst>
              <a:ext uri="{FF2B5EF4-FFF2-40B4-BE49-F238E27FC236}">
                <a16:creationId xmlns:a16="http://schemas.microsoft.com/office/drawing/2014/main" id="{A0AC6419-034D-9D44-9283-2C20B4E2CBF6}"/>
              </a:ext>
            </a:extLst>
          </p:cNvPr>
          <p:cNvSpPr>
            <a:spLocks noChangeAspect="1"/>
          </p:cNvSpPr>
          <p:nvPr/>
        </p:nvSpPr>
        <p:spPr>
          <a:xfrm>
            <a:off x="6631424" y="3089569"/>
            <a:ext cx="180000" cy="180000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N" b="0" dirty="0"/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52303529-17FD-974C-9673-26751949683E}"/>
              </a:ext>
            </a:extLst>
          </p:cNvPr>
          <p:cNvSpPr txBox="1"/>
          <p:nvPr/>
        </p:nvSpPr>
        <p:spPr>
          <a:xfrm>
            <a:off x="5896518" y="2306858"/>
            <a:ext cx="164981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sz="24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T2.commit</a:t>
            </a:r>
          </a:p>
          <a:p>
            <a:r>
              <a:rPr lang="en-CN" sz="24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(ts = </a:t>
            </a:r>
            <a:r>
              <a:rPr lang="en-CN" sz="2400" b="0" dirty="0">
                <a:solidFill>
                  <a:srgbClr val="0070C0"/>
                </a:solidFill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22</a:t>
            </a:r>
            <a:r>
              <a:rPr lang="en-CN" sz="24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)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AD0D3387-02C3-204F-AE25-7C6BDC49B791}"/>
              </a:ext>
            </a:extLst>
          </p:cNvPr>
          <p:cNvSpPr txBox="1"/>
          <p:nvPr/>
        </p:nvSpPr>
        <p:spPr>
          <a:xfrm>
            <a:off x="3365652" y="3722141"/>
            <a:ext cx="52770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CN" sz="2400" b="0" dirty="0">
                <a:solidFill>
                  <a:srgbClr val="0070C0"/>
                </a:solidFill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15</a:t>
            </a:r>
            <a:endParaRPr lang="en-CN" sz="2400" b="0" baseline="-25000" dirty="0">
              <a:solidFill>
                <a:srgbClr val="0070C0"/>
              </a:solidFill>
              <a:latin typeface="+mn-lt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1C803CCD-8A83-6642-9A22-70E2801F7B6C}"/>
              </a:ext>
            </a:extLst>
          </p:cNvPr>
          <p:cNvSpPr txBox="1"/>
          <p:nvPr/>
        </p:nvSpPr>
        <p:spPr>
          <a:xfrm>
            <a:off x="5919913" y="5542529"/>
            <a:ext cx="189430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sz="2400" b="0" dirty="0">
                <a:solidFill>
                  <a:srgbClr val="00B050"/>
                </a:solidFill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T2.ts &gt; T1.ts</a:t>
            </a:r>
          </a:p>
        </p:txBody>
      </p: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041446CF-C4D8-3349-A660-2D9D591850E3}"/>
              </a:ext>
            </a:extLst>
          </p:cNvPr>
          <p:cNvCxnSpPr>
            <a:cxnSpLocks/>
            <a:stCxn id="39" idx="2"/>
          </p:cNvCxnSpPr>
          <p:nvPr/>
        </p:nvCxnSpPr>
        <p:spPr>
          <a:xfrm>
            <a:off x="1879545" y="4175674"/>
            <a:ext cx="640146" cy="899802"/>
          </a:xfrm>
          <a:prstGeom prst="straightConnector1">
            <a:avLst/>
          </a:prstGeom>
          <a:ln w="31750">
            <a:solidFill>
              <a:srgbClr val="00B050"/>
            </a:solidFill>
            <a:prstDash val="dash"/>
            <a:headEnd type="triangle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>
            <a:extLst>
              <a:ext uri="{FF2B5EF4-FFF2-40B4-BE49-F238E27FC236}">
                <a16:creationId xmlns:a16="http://schemas.microsoft.com/office/drawing/2014/main" id="{182D04CC-4B66-FF4D-95D4-E4343F9A0517}"/>
              </a:ext>
            </a:extLst>
          </p:cNvPr>
          <p:cNvCxnSpPr>
            <a:cxnSpLocks/>
          </p:cNvCxnSpPr>
          <p:nvPr/>
        </p:nvCxnSpPr>
        <p:spPr>
          <a:xfrm flipV="1">
            <a:off x="4429886" y="3237229"/>
            <a:ext cx="540205" cy="968875"/>
          </a:xfrm>
          <a:prstGeom prst="straightConnector1">
            <a:avLst/>
          </a:prstGeom>
          <a:ln w="31750">
            <a:solidFill>
              <a:srgbClr val="00B050"/>
            </a:solidFill>
            <a:prstDash val="dash"/>
            <a:headEnd type="triangle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>
            <a:extLst>
              <a:ext uri="{FF2B5EF4-FFF2-40B4-BE49-F238E27FC236}">
                <a16:creationId xmlns:a16="http://schemas.microsoft.com/office/drawing/2014/main" id="{9A166964-5B47-3843-A365-402C5E167FD7}"/>
              </a:ext>
            </a:extLst>
          </p:cNvPr>
          <p:cNvCxnSpPr>
            <a:cxnSpLocks/>
            <a:endCxn id="17" idx="0"/>
          </p:cNvCxnSpPr>
          <p:nvPr/>
        </p:nvCxnSpPr>
        <p:spPr>
          <a:xfrm flipH="1">
            <a:off x="2519691" y="4184281"/>
            <a:ext cx="1174184" cy="891195"/>
          </a:xfrm>
          <a:prstGeom prst="straightConnector1">
            <a:avLst/>
          </a:prstGeom>
          <a:ln w="31750">
            <a:solidFill>
              <a:srgbClr val="00B050"/>
            </a:solidFill>
            <a:prstDash val="dash"/>
            <a:headEnd type="triangle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TextBox 38">
            <a:extLst>
              <a:ext uri="{FF2B5EF4-FFF2-40B4-BE49-F238E27FC236}">
                <a16:creationId xmlns:a16="http://schemas.microsoft.com/office/drawing/2014/main" id="{2D5B2451-5AB3-214F-849A-98245FF38081}"/>
              </a:ext>
            </a:extLst>
          </p:cNvPr>
          <p:cNvSpPr txBox="1"/>
          <p:nvPr/>
        </p:nvSpPr>
        <p:spPr>
          <a:xfrm>
            <a:off x="1701451" y="3714009"/>
            <a:ext cx="3561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sz="2400" b="0" dirty="0">
                <a:solidFill>
                  <a:srgbClr val="0070C0"/>
                </a:solidFill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3</a:t>
            </a:r>
            <a:endParaRPr lang="en-CN" sz="2400" b="0" baseline="-25000" dirty="0">
              <a:solidFill>
                <a:srgbClr val="0070C0"/>
              </a:solidFill>
              <a:latin typeface="+mn-lt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cxnSp>
        <p:nvCxnSpPr>
          <p:cNvPr id="41" name="Straight Arrow Connector 40">
            <a:extLst>
              <a:ext uri="{FF2B5EF4-FFF2-40B4-BE49-F238E27FC236}">
                <a16:creationId xmlns:a16="http://schemas.microsoft.com/office/drawing/2014/main" id="{2DC37AE2-4FAF-0741-9600-16001654FA6F}"/>
              </a:ext>
            </a:extLst>
          </p:cNvPr>
          <p:cNvCxnSpPr>
            <a:cxnSpLocks/>
            <a:endCxn id="27" idx="4"/>
          </p:cNvCxnSpPr>
          <p:nvPr/>
        </p:nvCxnSpPr>
        <p:spPr>
          <a:xfrm flipH="1" flipV="1">
            <a:off x="5042870" y="3269569"/>
            <a:ext cx="924927" cy="897484"/>
          </a:xfrm>
          <a:prstGeom prst="straightConnector1">
            <a:avLst/>
          </a:prstGeom>
          <a:ln w="31750">
            <a:solidFill>
              <a:srgbClr val="00B050"/>
            </a:solidFill>
            <a:prstDash val="dash"/>
            <a:headEnd type="triangle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TextBox 42">
            <a:extLst>
              <a:ext uri="{FF2B5EF4-FFF2-40B4-BE49-F238E27FC236}">
                <a16:creationId xmlns:a16="http://schemas.microsoft.com/office/drawing/2014/main" id="{DE1D3C42-EAF9-7142-A8FD-CF6172AAC5F9}"/>
              </a:ext>
            </a:extLst>
          </p:cNvPr>
          <p:cNvSpPr txBox="1"/>
          <p:nvPr/>
        </p:nvSpPr>
        <p:spPr>
          <a:xfrm>
            <a:off x="5662705" y="4180355"/>
            <a:ext cx="52771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CN" sz="2400" b="0" dirty="0">
                <a:solidFill>
                  <a:srgbClr val="0070C0"/>
                </a:solidFill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22</a:t>
            </a:r>
            <a:endParaRPr lang="en-CN" sz="2400" b="0" baseline="-25000" dirty="0">
              <a:solidFill>
                <a:srgbClr val="0070C0"/>
              </a:solidFill>
              <a:latin typeface="+mn-lt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38" name="Oval 37">
            <a:extLst>
              <a:ext uri="{FF2B5EF4-FFF2-40B4-BE49-F238E27FC236}">
                <a16:creationId xmlns:a16="http://schemas.microsoft.com/office/drawing/2014/main" id="{2E72DBD4-6E77-BC44-BA25-BCCD3EA9FB0D}"/>
              </a:ext>
            </a:extLst>
          </p:cNvPr>
          <p:cNvSpPr>
            <a:spLocks noChangeAspect="1"/>
          </p:cNvSpPr>
          <p:nvPr/>
        </p:nvSpPr>
        <p:spPr>
          <a:xfrm>
            <a:off x="4439360" y="5077373"/>
            <a:ext cx="180000" cy="180000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N" b="0" dirty="0"/>
          </a:p>
        </p:txBody>
      </p:sp>
      <p:cxnSp>
        <p:nvCxnSpPr>
          <p:cNvPr id="40" name="Straight Arrow Connector 39">
            <a:extLst>
              <a:ext uri="{FF2B5EF4-FFF2-40B4-BE49-F238E27FC236}">
                <a16:creationId xmlns:a16="http://schemas.microsoft.com/office/drawing/2014/main" id="{654819F8-A410-2F49-AE47-9344365CB15E}"/>
              </a:ext>
            </a:extLst>
          </p:cNvPr>
          <p:cNvCxnSpPr>
            <a:cxnSpLocks/>
            <a:stCxn id="45" idx="2"/>
            <a:endCxn id="38" idx="0"/>
          </p:cNvCxnSpPr>
          <p:nvPr/>
        </p:nvCxnSpPr>
        <p:spPr>
          <a:xfrm>
            <a:off x="3982078" y="4179976"/>
            <a:ext cx="547282" cy="897397"/>
          </a:xfrm>
          <a:prstGeom prst="straightConnector1">
            <a:avLst/>
          </a:prstGeom>
          <a:ln w="31750">
            <a:solidFill>
              <a:srgbClr val="00B050"/>
            </a:solidFill>
            <a:prstDash val="dash"/>
            <a:headEnd type="triangle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>
            <a:extLst>
              <a:ext uri="{FF2B5EF4-FFF2-40B4-BE49-F238E27FC236}">
                <a16:creationId xmlns:a16="http://schemas.microsoft.com/office/drawing/2014/main" id="{40FAA88A-6FBD-D741-83FC-22DDF5D461FF}"/>
              </a:ext>
            </a:extLst>
          </p:cNvPr>
          <p:cNvCxnSpPr>
            <a:cxnSpLocks/>
            <a:stCxn id="28" idx="2"/>
            <a:endCxn id="38" idx="0"/>
          </p:cNvCxnSpPr>
          <p:nvPr/>
        </p:nvCxnSpPr>
        <p:spPr>
          <a:xfrm flipH="1">
            <a:off x="4529360" y="4177143"/>
            <a:ext cx="683622" cy="900230"/>
          </a:xfrm>
          <a:prstGeom prst="straightConnector1">
            <a:avLst/>
          </a:prstGeom>
          <a:ln w="31750">
            <a:solidFill>
              <a:srgbClr val="00B050"/>
            </a:solidFill>
            <a:prstDash val="dash"/>
            <a:headEnd type="triangle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Box 44">
            <a:extLst>
              <a:ext uri="{FF2B5EF4-FFF2-40B4-BE49-F238E27FC236}">
                <a16:creationId xmlns:a16="http://schemas.microsoft.com/office/drawing/2014/main" id="{0E38B969-3D17-1A49-9066-6E0F620CE7CF}"/>
              </a:ext>
            </a:extLst>
          </p:cNvPr>
          <p:cNvSpPr txBox="1"/>
          <p:nvPr/>
        </p:nvSpPr>
        <p:spPr>
          <a:xfrm>
            <a:off x="3718223" y="3718311"/>
            <a:ext cx="52770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CN" sz="2400" b="0" dirty="0">
                <a:solidFill>
                  <a:srgbClr val="0070C0"/>
                </a:solidFill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16</a:t>
            </a:r>
            <a:endParaRPr lang="en-CN" sz="2400" b="0" baseline="-25000" dirty="0">
              <a:solidFill>
                <a:srgbClr val="0070C0"/>
              </a:solidFill>
              <a:latin typeface="+mn-lt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863ADEB5-4D41-D443-A293-9F0FD3BEA70B}"/>
              </a:ext>
            </a:extLst>
          </p:cNvPr>
          <p:cNvSpPr txBox="1"/>
          <p:nvPr/>
        </p:nvSpPr>
        <p:spPr>
          <a:xfrm>
            <a:off x="4170519" y="4175456"/>
            <a:ext cx="52770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CN" sz="2400" b="0" dirty="0">
                <a:solidFill>
                  <a:srgbClr val="0070C0"/>
                </a:solidFill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18</a:t>
            </a:r>
            <a:endParaRPr lang="en-CN" sz="2400" b="0" baseline="-25000" dirty="0">
              <a:solidFill>
                <a:srgbClr val="0070C0"/>
              </a:solidFill>
              <a:latin typeface="+mn-lt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42" name="Freeform 41">
            <a:extLst>
              <a:ext uri="{FF2B5EF4-FFF2-40B4-BE49-F238E27FC236}">
                <a16:creationId xmlns:a16="http://schemas.microsoft.com/office/drawing/2014/main" id="{233426EB-8E32-5D44-A347-B586B1FCF4D2}"/>
              </a:ext>
            </a:extLst>
          </p:cNvPr>
          <p:cNvSpPr/>
          <p:nvPr/>
        </p:nvSpPr>
        <p:spPr>
          <a:xfrm>
            <a:off x="3095897" y="4872079"/>
            <a:ext cx="1345474" cy="196310"/>
          </a:xfrm>
          <a:custGeom>
            <a:avLst/>
            <a:gdLst>
              <a:gd name="connsiteX0" fmla="*/ 0 w 1345474"/>
              <a:gd name="connsiteY0" fmla="*/ 157121 h 196310"/>
              <a:gd name="connsiteX1" fmla="*/ 679269 w 1345474"/>
              <a:gd name="connsiteY1" fmla="*/ 367 h 196310"/>
              <a:gd name="connsiteX2" fmla="*/ 1345474 w 1345474"/>
              <a:gd name="connsiteY2" fmla="*/ 196310 h 196310"/>
              <a:gd name="connsiteX3" fmla="*/ 1345474 w 1345474"/>
              <a:gd name="connsiteY3" fmla="*/ 196310 h 1963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345474" h="196310">
                <a:moveTo>
                  <a:pt x="0" y="157121"/>
                </a:moveTo>
                <a:cubicBezTo>
                  <a:pt x="227511" y="75478"/>
                  <a:pt x="455023" y="-6165"/>
                  <a:pt x="679269" y="367"/>
                </a:cubicBezTo>
                <a:cubicBezTo>
                  <a:pt x="903515" y="6898"/>
                  <a:pt x="1345474" y="196310"/>
                  <a:pt x="1345474" y="196310"/>
                </a:cubicBezTo>
                <a:lnTo>
                  <a:pt x="1345474" y="196310"/>
                </a:lnTo>
              </a:path>
            </a:pathLst>
          </a:custGeom>
          <a:noFill/>
          <a:ln w="25400">
            <a:solidFill>
              <a:schemeClr val="tx1"/>
            </a:solidFill>
            <a:headEnd type="none"/>
            <a:tailEnd type="triangle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N" b="0"/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F0580BC9-B859-424D-A84F-2F4A017295C1}"/>
              </a:ext>
            </a:extLst>
          </p:cNvPr>
          <p:cNvSpPr txBox="1"/>
          <p:nvPr/>
        </p:nvSpPr>
        <p:spPr>
          <a:xfrm>
            <a:off x="3351777" y="4494392"/>
            <a:ext cx="73289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sz="2400" b="0" dirty="0">
                <a:latin typeface="+mn-lt"/>
              </a:rPr>
              <a:t>wait</a:t>
            </a:r>
          </a:p>
        </p:txBody>
      </p:sp>
      <p:sp>
        <p:nvSpPr>
          <p:cNvPr id="48" name="Freeform 47">
            <a:extLst>
              <a:ext uri="{FF2B5EF4-FFF2-40B4-BE49-F238E27FC236}">
                <a16:creationId xmlns:a16="http://schemas.microsoft.com/office/drawing/2014/main" id="{925FC33E-6EFD-FB48-9AB3-CBD279D6BAFE}"/>
              </a:ext>
            </a:extLst>
          </p:cNvPr>
          <p:cNvSpPr/>
          <p:nvPr/>
        </p:nvSpPr>
        <p:spPr>
          <a:xfrm rot="10800000">
            <a:off x="5318632" y="3263516"/>
            <a:ext cx="1345474" cy="196310"/>
          </a:xfrm>
          <a:custGeom>
            <a:avLst/>
            <a:gdLst>
              <a:gd name="connsiteX0" fmla="*/ 0 w 1345474"/>
              <a:gd name="connsiteY0" fmla="*/ 157121 h 196310"/>
              <a:gd name="connsiteX1" fmla="*/ 679269 w 1345474"/>
              <a:gd name="connsiteY1" fmla="*/ 367 h 196310"/>
              <a:gd name="connsiteX2" fmla="*/ 1345474 w 1345474"/>
              <a:gd name="connsiteY2" fmla="*/ 196310 h 196310"/>
              <a:gd name="connsiteX3" fmla="*/ 1345474 w 1345474"/>
              <a:gd name="connsiteY3" fmla="*/ 196310 h 1963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345474" h="196310">
                <a:moveTo>
                  <a:pt x="0" y="157121"/>
                </a:moveTo>
                <a:cubicBezTo>
                  <a:pt x="227511" y="75478"/>
                  <a:pt x="455023" y="-6165"/>
                  <a:pt x="679269" y="367"/>
                </a:cubicBezTo>
                <a:cubicBezTo>
                  <a:pt x="903515" y="6898"/>
                  <a:pt x="1345474" y="196310"/>
                  <a:pt x="1345474" y="196310"/>
                </a:cubicBezTo>
                <a:lnTo>
                  <a:pt x="1345474" y="196310"/>
                </a:lnTo>
              </a:path>
            </a:pathLst>
          </a:custGeom>
          <a:noFill/>
          <a:ln w="25400">
            <a:solidFill>
              <a:schemeClr val="tx1"/>
            </a:solidFill>
            <a:headEnd type="triangle" w="lg" len="lg"/>
            <a:tailEnd type="none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N" b="0" dirty="0"/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A47C1BB2-F118-F243-8A88-DC6B4530390B}"/>
              </a:ext>
            </a:extLst>
          </p:cNvPr>
          <p:cNvSpPr txBox="1"/>
          <p:nvPr/>
        </p:nvSpPr>
        <p:spPr>
          <a:xfrm>
            <a:off x="5671301" y="3351774"/>
            <a:ext cx="73289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sz="2400" b="0" dirty="0">
                <a:latin typeface="+mn-lt"/>
              </a:rPr>
              <a:t>wait</a:t>
            </a:r>
          </a:p>
        </p:txBody>
      </p:sp>
      <p:sp>
        <p:nvSpPr>
          <p:cNvPr id="50" name="Content Placeholder 3">
            <a:extLst>
              <a:ext uri="{FF2B5EF4-FFF2-40B4-BE49-F238E27FC236}">
                <a16:creationId xmlns:a16="http://schemas.microsoft.com/office/drawing/2014/main" id="{290778D1-2819-EF46-9CF5-6E85C1B8D7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8324" y="1430914"/>
            <a:ext cx="8592064" cy="474604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>
                <a:solidFill>
                  <a:srgbClr val="00B050"/>
                </a:solidFill>
                <a:ea typeface="Helvetica Neue" panose="02000503000000020004" pitchFamily="2" charset="0"/>
                <a:cs typeface="Helvetica Neue" panose="02000503000000020004" pitchFamily="2" charset="0"/>
              </a:rPr>
              <a:t>If T2 starts after T1 commits (finishes), then T2 must have a larger timestamp</a:t>
            </a:r>
          </a:p>
          <a:p>
            <a:pPr marL="0" indent="0">
              <a:spcBef>
                <a:spcPts val="800"/>
              </a:spcBef>
              <a:buNone/>
            </a:pPr>
            <a:r>
              <a:rPr lang="en-US" sz="2000" dirty="0">
                <a:ea typeface="Helvetica Neue" panose="02000503000000020004" pitchFamily="2" charset="0"/>
                <a:cs typeface="Helvetica Neue" panose="02000503000000020004" pitchFamily="2" charset="0"/>
              </a:rPr>
              <a:t>Let T1 write S</a:t>
            </a:r>
            <a:r>
              <a:rPr lang="en-US" sz="2000" baseline="-25000" dirty="0">
                <a:ea typeface="Helvetica Neue" panose="02000503000000020004" pitchFamily="2" charset="0"/>
                <a:cs typeface="Helvetica Neue" panose="02000503000000020004" pitchFamily="2" charset="0"/>
              </a:rPr>
              <a:t>B</a:t>
            </a:r>
            <a:r>
              <a:rPr lang="en-US" sz="2000" dirty="0">
                <a:ea typeface="Helvetica Neue" panose="02000503000000020004" pitchFamily="2" charset="0"/>
                <a:cs typeface="Helvetica Neue" panose="02000503000000020004" pitchFamily="2" charset="0"/>
              </a:rPr>
              <a:t> and T2 write S</a:t>
            </a:r>
            <a:r>
              <a:rPr lang="en-US" sz="2000" baseline="-25000" dirty="0">
                <a:ea typeface="Helvetica Neue" panose="02000503000000020004" pitchFamily="2" charset="0"/>
                <a:cs typeface="Helvetica Neue" panose="02000503000000020004" pitchFamily="2" charset="0"/>
              </a:rPr>
              <a:t>A</a:t>
            </a:r>
          </a:p>
          <a:p>
            <a:pPr marL="0" indent="0">
              <a:buNone/>
            </a:pPr>
            <a:endParaRPr lang="en-US" dirty="0">
              <a:solidFill>
                <a:srgbClr val="00B050"/>
              </a:solidFill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pPr marL="0" indent="0">
              <a:buNone/>
            </a:pPr>
            <a:endParaRPr lang="en-CN" dirty="0"/>
          </a:p>
          <a:p>
            <a:pPr marL="914400" lvl="2" indent="0">
              <a:buNone/>
            </a:pPr>
            <a:endParaRPr lang="en-CN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F95A54FC-ACEF-D945-B4E8-5E8800CA95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7389076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3848"/>
    </mc:Choice>
    <mc:Fallback xmlns="">
      <p:transition xmlns:p14="http://schemas.microsoft.com/office/powerpoint/2010/main" spd="slow" advTm="43848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Strictly Serializable Multi-Shard Transactions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How are clocks made “nearly perfect”?</a:t>
            </a:r>
          </a:p>
          <a:p>
            <a:pPr lvl="1"/>
            <a:r>
              <a:rPr lang="en-US" dirty="0" err="1">
                <a:solidFill>
                  <a:srgbClr val="00B050"/>
                </a:solidFill>
              </a:rPr>
              <a:t>TrueTime</a:t>
            </a:r>
            <a:endParaRPr lang="en-US" dirty="0"/>
          </a:p>
          <a:p>
            <a:r>
              <a:rPr lang="en-US" dirty="0"/>
              <a:t>How does Spanner leverage these clocks?</a:t>
            </a:r>
          </a:p>
          <a:p>
            <a:pPr lvl="1"/>
            <a:r>
              <a:rPr lang="en-US" dirty="0"/>
              <a:t>How are writes done and tagged?</a:t>
            </a:r>
          </a:p>
          <a:p>
            <a:pPr lvl="1"/>
            <a:r>
              <a:rPr lang="en-US" dirty="0"/>
              <a:t>How read-only transactions are made efficient?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E1BE2DC-997A-CD41-93BA-BB885443B7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39735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Scale-out vs. fault tolerance</a:t>
            </a:r>
          </a:p>
        </p:txBody>
      </p:sp>
      <p:grpSp>
        <p:nvGrpSpPr>
          <p:cNvPr id="6" name="Group 5"/>
          <p:cNvGrpSpPr/>
          <p:nvPr/>
        </p:nvGrpSpPr>
        <p:grpSpPr>
          <a:xfrm>
            <a:off x="1673961" y="1563304"/>
            <a:ext cx="5869839" cy="400110"/>
            <a:chOff x="2532400" y="1639034"/>
            <a:chExt cx="5869839" cy="400110"/>
          </a:xfrm>
        </p:grpSpPr>
        <p:cxnSp>
          <p:nvCxnSpPr>
            <p:cNvPr id="7" name="Straight Arrow Connector 6"/>
            <p:cNvCxnSpPr/>
            <p:nvPr/>
          </p:nvCxnSpPr>
          <p:spPr>
            <a:xfrm>
              <a:off x="2915839" y="1811505"/>
              <a:ext cx="5486400" cy="16625"/>
            </a:xfrm>
            <a:prstGeom prst="straightConnector1">
              <a:avLst/>
            </a:prstGeom>
            <a:ln>
              <a:prstDash val="solid"/>
              <a:headEnd type="none"/>
              <a:tailEnd type="stealth" w="lg" len="lg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8" name="TextBox 7"/>
            <p:cNvSpPr txBox="1"/>
            <p:nvPr/>
          </p:nvSpPr>
          <p:spPr>
            <a:xfrm>
              <a:off x="2532400" y="1639034"/>
              <a:ext cx="383439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+mn-lt"/>
                  <a:ea typeface="Arial" charset="0"/>
                  <a:cs typeface="Arial" charset="0"/>
                </a:rPr>
                <a:t>O</a:t>
              </a:r>
            </a:p>
          </p:txBody>
        </p:sp>
      </p:grpSp>
      <p:grpSp>
        <p:nvGrpSpPr>
          <p:cNvPr id="9" name="Group 8"/>
          <p:cNvGrpSpPr/>
          <p:nvPr/>
        </p:nvGrpSpPr>
        <p:grpSpPr>
          <a:xfrm>
            <a:off x="1673961" y="2418535"/>
            <a:ext cx="5869839" cy="400110"/>
            <a:chOff x="2532400" y="2125579"/>
            <a:chExt cx="5869839" cy="400110"/>
          </a:xfrm>
        </p:grpSpPr>
        <p:cxnSp>
          <p:nvCxnSpPr>
            <p:cNvPr id="10" name="Straight Arrow Connector 9"/>
            <p:cNvCxnSpPr/>
            <p:nvPr/>
          </p:nvCxnSpPr>
          <p:spPr>
            <a:xfrm>
              <a:off x="2915839" y="2314675"/>
              <a:ext cx="5486400" cy="16625"/>
            </a:xfrm>
            <a:prstGeom prst="straightConnector1">
              <a:avLst/>
            </a:prstGeom>
            <a:ln>
              <a:prstDash val="solid"/>
              <a:headEnd type="none"/>
              <a:tailEnd type="stealth" w="lg" len="lg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11" name="TextBox 10"/>
            <p:cNvSpPr txBox="1"/>
            <p:nvPr/>
          </p:nvSpPr>
          <p:spPr>
            <a:xfrm>
              <a:off x="2532400" y="2125579"/>
              <a:ext cx="356188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+mn-lt"/>
                  <a:ea typeface="Arial" charset="0"/>
                  <a:cs typeface="Arial" charset="0"/>
                </a:rPr>
                <a:t>P</a:t>
              </a:r>
            </a:p>
          </p:txBody>
        </p:sp>
      </p:grpSp>
      <p:grpSp>
        <p:nvGrpSpPr>
          <p:cNvPr id="12" name="Group 11"/>
          <p:cNvGrpSpPr/>
          <p:nvPr/>
        </p:nvGrpSpPr>
        <p:grpSpPr>
          <a:xfrm>
            <a:off x="1673961" y="3273766"/>
            <a:ext cx="5869839" cy="400110"/>
            <a:chOff x="2532400" y="3404989"/>
            <a:chExt cx="5869839" cy="400110"/>
          </a:xfrm>
        </p:grpSpPr>
        <p:cxnSp>
          <p:nvCxnSpPr>
            <p:cNvPr id="13" name="Straight Arrow Connector 12"/>
            <p:cNvCxnSpPr/>
            <p:nvPr/>
          </p:nvCxnSpPr>
          <p:spPr>
            <a:xfrm>
              <a:off x="2915839" y="3610710"/>
              <a:ext cx="5486400" cy="16625"/>
            </a:xfrm>
            <a:prstGeom prst="straightConnector1">
              <a:avLst/>
            </a:prstGeom>
            <a:ln>
              <a:prstDash val="solid"/>
              <a:headEnd type="none"/>
              <a:tailEnd type="stealth" w="lg" len="lg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14" name="TextBox 13"/>
            <p:cNvSpPr txBox="1"/>
            <p:nvPr/>
          </p:nvSpPr>
          <p:spPr>
            <a:xfrm>
              <a:off x="2532400" y="3404989"/>
              <a:ext cx="383439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+mn-lt"/>
                  <a:ea typeface="Arial" charset="0"/>
                  <a:cs typeface="Arial" charset="0"/>
                </a:rPr>
                <a:t>Q</a:t>
              </a:r>
            </a:p>
          </p:txBody>
        </p:sp>
      </p:grpSp>
      <p:grpSp>
        <p:nvGrpSpPr>
          <p:cNvPr id="15" name="Group 14"/>
          <p:cNvGrpSpPr/>
          <p:nvPr/>
        </p:nvGrpSpPr>
        <p:grpSpPr>
          <a:xfrm>
            <a:off x="1826361" y="3426166"/>
            <a:ext cx="5869839" cy="400110"/>
            <a:chOff x="2532400" y="3404989"/>
            <a:chExt cx="5869839" cy="400110"/>
          </a:xfrm>
        </p:grpSpPr>
        <p:cxnSp>
          <p:nvCxnSpPr>
            <p:cNvPr id="16" name="Straight Arrow Connector 15"/>
            <p:cNvCxnSpPr/>
            <p:nvPr/>
          </p:nvCxnSpPr>
          <p:spPr>
            <a:xfrm>
              <a:off x="2915839" y="3610710"/>
              <a:ext cx="5486400" cy="16625"/>
            </a:xfrm>
            <a:prstGeom prst="straightConnector1">
              <a:avLst/>
            </a:prstGeom>
            <a:ln>
              <a:prstDash val="solid"/>
              <a:headEnd type="none"/>
              <a:tailEnd type="stealth" w="lg" len="lg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17" name="TextBox 16"/>
            <p:cNvSpPr txBox="1"/>
            <p:nvPr/>
          </p:nvSpPr>
          <p:spPr>
            <a:xfrm>
              <a:off x="2532400" y="3404989"/>
              <a:ext cx="383439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+mn-lt"/>
                  <a:ea typeface="Arial" charset="0"/>
                  <a:cs typeface="Arial" charset="0"/>
                </a:rPr>
                <a:t>Q</a:t>
              </a:r>
            </a:p>
          </p:txBody>
        </p:sp>
      </p:grpSp>
      <p:grpSp>
        <p:nvGrpSpPr>
          <p:cNvPr id="18" name="Group 17"/>
          <p:cNvGrpSpPr/>
          <p:nvPr/>
        </p:nvGrpSpPr>
        <p:grpSpPr>
          <a:xfrm>
            <a:off x="1978761" y="3578566"/>
            <a:ext cx="5869839" cy="400110"/>
            <a:chOff x="2532400" y="3404989"/>
            <a:chExt cx="5869839" cy="400110"/>
          </a:xfrm>
        </p:grpSpPr>
        <p:cxnSp>
          <p:nvCxnSpPr>
            <p:cNvPr id="19" name="Straight Arrow Connector 18"/>
            <p:cNvCxnSpPr/>
            <p:nvPr/>
          </p:nvCxnSpPr>
          <p:spPr>
            <a:xfrm>
              <a:off x="2915839" y="3610710"/>
              <a:ext cx="5486400" cy="16625"/>
            </a:xfrm>
            <a:prstGeom prst="straightConnector1">
              <a:avLst/>
            </a:prstGeom>
            <a:ln>
              <a:prstDash val="solid"/>
              <a:headEnd type="none"/>
              <a:tailEnd type="stealth" w="lg" len="lg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20" name="TextBox 19"/>
            <p:cNvSpPr txBox="1"/>
            <p:nvPr/>
          </p:nvSpPr>
          <p:spPr>
            <a:xfrm>
              <a:off x="2532400" y="3404989"/>
              <a:ext cx="383439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+mn-lt"/>
                  <a:ea typeface="Arial" charset="0"/>
                  <a:cs typeface="Arial" charset="0"/>
                </a:rPr>
                <a:t>Q</a:t>
              </a:r>
            </a:p>
          </p:txBody>
        </p:sp>
      </p:grpSp>
      <p:grpSp>
        <p:nvGrpSpPr>
          <p:cNvPr id="21" name="Group 20"/>
          <p:cNvGrpSpPr/>
          <p:nvPr/>
        </p:nvGrpSpPr>
        <p:grpSpPr>
          <a:xfrm>
            <a:off x="1826361" y="2570935"/>
            <a:ext cx="5869839" cy="400110"/>
            <a:chOff x="2532400" y="2125579"/>
            <a:chExt cx="5869839" cy="400110"/>
          </a:xfrm>
        </p:grpSpPr>
        <p:cxnSp>
          <p:nvCxnSpPr>
            <p:cNvPr id="22" name="Straight Arrow Connector 21"/>
            <p:cNvCxnSpPr/>
            <p:nvPr/>
          </p:nvCxnSpPr>
          <p:spPr>
            <a:xfrm>
              <a:off x="2915839" y="2314675"/>
              <a:ext cx="5486400" cy="16625"/>
            </a:xfrm>
            <a:prstGeom prst="straightConnector1">
              <a:avLst/>
            </a:prstGeom>
            <a:ln>
              <a:prstDash val="solid"/>
              <a:headEnd type="none"/>
              <a:tailEnd type="stealth" w="lg" len="lg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23" name="TextBox 22"/>
            <p:cNvSpPr txBox="1"/>
            <p:nvPr/>
          </p:nvSpPr>
          <p:spPr>
            <a:xfrm>
              <a:off x="2532400" y="2125579"/>
              <a:ext cx="356188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+mn-lt"/>
                  <a:ea typeface="Arial" charset="0"/>
                  <a:cs typeface="Arial" charset="0"/>
                </a:rPr>
                <a:t>P</a:t>
              </a:r>
            </a:p>
          </p:txBody>
        </p:sp>
      </p:grpSp>
      <p:grpSp>
        <p:nvGrpSpPr>
          <p:cNvPr id="24" name="Group 23"/>
          <p:cNvGrpSpPr/>
          <p:nvPr/>
        </p:nvGrpSpPr>
        <p:grpSpPr>
          <a:xfrm>
            <a:off x="1978761" y="2723335"/>
            <a:ext cx="5869839" cy="400110"/>
            <a:chOff x="2532400" y="2125579"/>
            <a:chExt cx="5869839" cy="400110"/>
          </a:xfrm>
        </p:grpSpPr>
        <p:cxnSp>
          <p:nvCxnSpPr>
            <p:cNvPr id="25" name="Straight Arrow Connector 24"/>
            <p:cNvCxnSpPr/>
            <p:nvPr/>
          </p:nvCxnSpPr>
          <p:spPr>
            <a:xfrm>
              <a:off x="2915839" y="2314675"/>
              <a:ext cx="5486400" cy="16625"/>
            </a:xfrm>
            <a:prstGeom prst="straightConnector1">
              <a:avLst/>
            </a:prstGeom>
            <a:ln>
              <a:prstDash val="solid"/>
              <a:headEnd type="none"/>
              <a:tailEnd type="stealth" w="lg" len="lg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26" name="TextBox 25"/>
            <p:cNvSpPr txBox="1"/>
            <p:nvPr/>
          </p:nvSpPr>
          <p:spPr>
            <a:xfrm>
              <a:off x="2532400" y="2125579"/>
              <a:ext cx="356188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+mn-lt"/>
                  <a:ea typeface="Arial" charset="0"/>
                  <a:cs typeface="Arial" charset="0"/>
                </a:rPr>
                <a:t>P</a:t>
              </a:r>
            </a:p>
          </p:txBody>
        </p:sp>
      </p:grpSp>
      <p:grpSp>
        <p:nvGrpSpPr>
          <p:cNvPr id="27" name="Group 26"/>
          <p:cNvGrpSpPr/>
          <p:nvPr/>
        </p:nvGrpSpPr>
        <p:grpSpPr>
          <a:xfrm>
            <a:off x="1826361" y="1715704"/>
            <a:ext cx="5869839" cy="400110"/>
            <a:chOff x="2532400" y="1639034"/>
            <a:chExt cx="5869839" cy="400110"/>
          </a:xfrm>
        </p:grpSpPr>
        <p:cxnSp>
          <p:nvCxnSpPr>
            <p:cNvPr id="28" name="Straight Arrow Connector 27"/>
            <p:cNvCxnSpPr/>
            <p:nvPr/>
          </p:nvCxnSpPr>
          <p:spPr>
            <a:xfrm>
              <a:off x="2915839" y="1811505"/>
              <a:ext cx="5486400" cy="16625"/>
            </a:xfrm>
            <a:prstGeom prst="straightConnector1">
              <a:avLst/>
            </a:prstGeom>
            <a:ln>
              <a:prstDash val="solid"/>
              <a:headEnd type="none"/>
              <a:tailEnd type="stealth" w="lg" len="lg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29" name="TextBox 28"/>
            <p:cNvSpPr txBox="1"/>
            <p:nvPr/>
          </p:nvSpPr>
          <p:spPr>
            <a:xfrm>
              <a:off x="2532400" y="1639034"/>
              <a:ext cx="383439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>
                  <a:latin typeface="+mn-lt"/>
                  <a:ea typeface="Arial" charset="0"/>
                  <a:cs typeface="Arial" charset="0"/>
                </a:rPr>
                <a:t>O</a:t>
              </a:r>
            </a:p>
          </p:txBody>
        </p:sp>
      </p:grpSp>
      <p:grpSp>
        <p:nvGrpSpPr>
          <p:cNvPr id="30" name="Group 29"/>
          <p:cNvGrpSpPr/>
          <p:nvPr/>
        </p:nvGrpSpPr>
        <p:grpSpPr>
          <a:xfrm>
            <a:off x="1978761" y="1868104"/>
            <a:ext cx="5869839" cy="400110"/>
            <a:chOff x="2532400" y="1639034"/>
            <a:chExt cx="5869839" cy="400110"/>
          </a:xfrm>
        </p:grpSpPr>
        <p:cxnSp>
          <p:nvCxnSpPr>
            <p:cNvPr id="31" name="Straight Arrow Connector 30"/>
            <p:cNvCxnSpPr/>
            <p:nvPr/>
          </p:nvCxnSpPr>
          <p:spPr>
            <a:xfrm>
              <a:off x="2915839" y="1811505"/>
              <a:ext cx="5486400" cy="16625"/>
            </a:xfrm>
            <a:prstGeom prst="straightConnector1">
              <a:avLst/>
            </a:prstGeom>
            <a:ln>
              <a:prstDash val="solid"/>
              <a:headEnd type="none"/>
              <a:tailEnd type="stealth" w="lg" len="lg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32" name="TextBox 31"/>
            <p:cNvSpPr txBox="1"/>
            <p:nvPr/>
          </p:nvSpPr>
          <p:spPr>
            <a:xfrm>
              <a:off x="2532400" y="1639034"/>
              <a:ext cx="383439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>
                  <a:latin typeface="+mn-lt"/>
                  <a:ea typeface="Arial" charset="0"/>
                  <a:cs typeface="Arial" charset="0"/>
                </a:rPr>
                <a:t>O</a:t>
              </a:r>
            </a:p>
          </p:txBody>
        </p:sp>
      </p:grpSp>
      <p:sp>
        <p:nvSpPr>
          <p:cNvPr id="33" name="Content Placeholder 1"/>
          <p:cNvSpPr>
            <a:spLocks noGrp="1"/>
          </p:cNvSpPr>
          <p:nvPr>
            <p:ph idx="1"/>
          </p:nvPr>
        </p:nvSpPr>
        <p:spPr>
          <a:xfrm>
            <a:off x="981964" y="4246276"/>
            <a:ext cx="7763026" cy="2468064"/>
          </a:xfrm>
        </p:spPr>
        <p:txBody>
          <a:bodyPr>
            <a:noAutofit/>
          </a:bodyPr>
          <a:lstStyle/>
          <a:p>
            <a:pPr marL="0" indent="0">
              <a:spcBef>
                <a:spcPts val="1200"/>
              </a:spcBef>
              <a:buNone/>
            </a:pPr>
            <a:r>
              <a:rPr lang="en-US" sz="2400" dirty="0"/>
              <a:t>Spanner mechanisms</a:t>
            </a:r>
          </a:p>
          <a:p>
            <a:pPr>
              <a:spcBef>
                <a:spcPts val="1200"/>
              </a:spcBef>
            </a:pPr>
            <a:r>
              <a:rPr lang="en-US" sz="2400" dirty="0"/>
              <a:t>2PL for concurrency control of read-write transactions</a:t>
            </a:r>
          </a:p>
          <a:p>
            <a:pPr>
              <a:spcBef>
                <a:spcPts val="1200"/>
              </a:spcBef>
            </a:pPr>
            <a:r>
              <a:rPr lang="en-US" sz="2400" dirty="0"/>
              <a:t>2PC for distributed transactions over tables</a:t>
            </a:r>
          </a:p>
          <a:p>
            <a:pPr>
              <a:spcBef>
                <a:spcPts val="1200"/>
              </a:spcBef>
            </a:pPr>
            <a:r>
              <a:rPr lang="en-US" sz="2400" dirty="0"/>
              <a:t>(Multi)</a:t>
            </a:r>
            <a:r>
              <a:rPr lang="en-US" sz="2400" dirty="0" err="1"/>
              <a:t>Paxos</a:t>
            </a:r>
            <a:r>
              <a:rPr lang="en-US" sz="2400" dirty="0"/>
              <a:t> for replicating every tablet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E8D1DCB5-9C21-FB4C-95BE-2C4AF6978D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78326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How write transactions are done</a:t>
            </a:r>
          </a:p>
          <a:p>
            <a:pPr lvl="1"/>
            <a:r>
              <a:rPr lang="en-US" dirty="0"/>
              <a:t>2PL + 2PC (sometimes 2PL for short)</a:t>
            </a:r>
          </a:p>
          <a:p>
            <a:pPr lvl="1"/>
            <a:r>
              <a:rPr lang="en-US" dirty="0"/>
              <a:t>How they are timestamped</a:t>
            </a:r>
          </a:p>
          <a:p>
            <a:r>
              <a:rPr lang="en-US" dirty="0"/>
              <a:t>How read-only transactions are done</a:t>
            </a:r>
          </a:p>
          <a:p>
            <a:pPr lvl="1"/>
            <a:r>
              <a:rPr lang="en-US" dirty="0"/>
              <a:t>How read timestamps are chosen</a:t>
            </a:r>
          </a:p>
          <a:p>
            <a:pPr lvl="1"/>
            <a:r>
              <a:rPr lang="en-US" dirty="0"/>
              <a:t>How reads are executed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F0A884C4-6C43-F24A-8B9A-139E9A1244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This Lecture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685A09B-FEC4-8A4A-9E77-FEA080393A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206312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Three phases</a:t>
            </a:r>
          </a:p>
          <a:p>
            <a:pPr marL="0" indent="0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dirty="0"/>
              <a:t>Execute  </a:t>
            </a:r>
            <a:r>
              <a:rPr lang="en-US" dirty="0">
                <a:sym typeface="Wingdings" pitchFamily="2" charset="2"/>
              </a:rPr>
              <a:t>  Prepare    Commit</a:t>
            </a:r>
            <a:endParaRPr lang="en-US" dirty="0"/>
          </a:p>
          <a:p>
            <a:pPr marL="457200" lvl="1" indent="0">
              <a:buNone/>
            </a:pPr>
            <a:endParaRPr lang="en-US" dirty="0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F0A884C4-6C43-F24A-8B9A-139E9A1244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Read-Write Transactions (2PL)</a:t>
            </a:r>
          </a:p>
        </p:txBody>
      </p:sp>
      <p:pic>
        <p:nvPicPr>
          <p:cNvPr id="6" name="Picture 5" descr="A picture containing drawing&#10;&#10;Description automatically generated">
            <a:extLst>
              <a:ext uri="{FF2B5EF4-FFF2-40B4-BE49-F238E27FC236}">
                <a16:creationId xmlns:a16="http://schemas.microsoft.com/office/drawing/2014/main" id="{C76CAFA0-9C53-4E46-B695-11EEC8649E88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schemeClr val="accent3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2542811" y="2939015"/>
            <a:ext cx="258735" cy="368798"/>
          </a:xfrm>
          <a:prstGeom prst="rect">
            <a:avLst/>
          </a:prstGeom>
        </p:spPr>
      </p:pic>
      <p:pic>
        <p:nvPicPr>
          <p:cNvPr id="7" name="Picture 6" descr="A close up of a logo&#10;&#10;Description automatically generated">
            <a:extLst>
              <a:ext uri="{FF2B5EF4-FFF2-40B4-BE49-F238E27FC236}">
                <a16:creationId xmlns:a16="http://schemas.microsoft.com/office/drawing/2014/main" id="{BDEEA9B5-C68A-2F4F-8A09-B51BA1465991}"/>
              </a:ext>
            </a:extLst>
          </p:cNvPr>
          <p:cNvPicPr>
            <a:picLocks noChangeAspect="1"/>
          </p:cNvPicPr>
          <p:nvPr/>
        </p:nvPicPr>
        <p:blipFill>
          <a:blip r:embed="rId4">
            <a:duotone>
              <a:schemeClr val="accent3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6341942" y="2939016"/>
            <a:ext cx="368797" cy="368797"/>
          </a:xfrm>
          <a:prstGeom prst="rect">
            <a:avLst/>
          </a:prstGeom>
        </p:spPr>
      </p:pic>
      <p:pic>
        <p:nvPicPr>
          <p:cNvPr id="9" name="Picture 8" descr="A picture containing drawing&#10;&#10;Description automatically generated">
            <a:extLst>
              <a:ext uri="{FF2B5EF4-FFF2-40B4-BE49-F238E27FC236}">
                <a16:creationId xmlns:a16="http://schemas.microsoft.com/office/drawing/2014/main" id="{CF638E44-A520-3A48-9031-7CE0C6FDE59D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schemeClr val="accent5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4692901" y="2939015"/>
            <a:ext cx="258735" cy="368798"/>
          </a:xfrm>
          <a:prstGeom prst="rect">
            <a:avLst/>
          </a:prstGeom>
        </p:spPr>
      </p:pic>
      <p:pic>
        <p:nvPicPr>
          <p:cNvPr id="10" name="Picture 9" descr="A picture containing drawing&#10;&#10;Description automatically generated">
            <a:extLst>
              <a:ext uri="{FF2B5EF4-FFF2-40B4-BE49-F238E27FC236}">
                <a16:creationId xmlns:a16="http://schemas.microsoft.com/office/drawing/2014/main" id="{06C6CADD-9A54-934E-8938-96A5C4628B33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schemeClr val="accent3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4319166" y="2939015"/>
            <a:ext cx="258735" cy="368798"/>
          </a:xfrm>
          <a:prstGeom prst="rect">
            <a:avLst/>
          </a:prstGeom>
        </p:spPr>
      </p:pic>
      <p:pic>
        <p:nvPicPr>
          <p:cNvPr id="11" name="Picture 10" descr="A close up of a logo&#10;&#10;Description automatically generated">
            <a:extLst>
              <a:ext uri="{FF2B5EF4-FFF2-40B4-BE49-F238E27FC236}">
                <a16:creationId xmlns:a16="http://schemas.microsoft.com/office/drawing/2014/main" id="{DCBEF660-6F20-274D-A2A5-BA3FE5303DDC}"/>
              </a:ext>
            </a:extLst>
          </p:cNvPr>
          <p:cNvPicPr>
            <a:picLocks noChangeAspect="1"/>
          </p:cNvPicPr>
          <p:nvPr/>
        </p:nvPicPr>
        <p:blipFill>
          <a:blip r:embed="rId4">
            <a:duotone>
              <a:schemeClr val="accent5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6710739" y="2939016"/>
            <a:ext cx="368797" cy="368797"/>
          </a:xfrm>
          <a:prstGeom prst="rect">
            <a:avLst/>
          </a:prstGeom>
        </p:spPr>
      </p:pic>
      <p:sp>
        <p:nvSpPr>
          <p:cNvPr id="4" name="Left Brace 3">
            <a:extLst>
              <a:ext uri="{FF2B5EF4-FFF2-40B4-BE49-F238E27FC236}">
                <a16:creationId xmlns:a16="http://schemas.microsoft.com/office/drawing/2014/main" id="{A4FBE38C-DFBD-E844-AA28-F6E1DE703E05}"/>
              </a:ext>
            </a:extLst>
          </p:cNvPr>
          <p:cNvSpPr/>
          <p:nvPr/>
        </p:nvSpPr>
        <p:spPr>
          <a:xfrm rot="16200000">
            <a:off x="5560738" y="2521434"/>
            <a:ext cx="301658" cy="3235438"/>
          </a:xfrm>
          <a:prstGeom prst="leftBrac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CN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BB39E920-A97C-6742-8B09-740158E11A84}"/>
              </a:ext>
            </a:extLst>
          </p:cNvPr>
          <p:cNvSpPr txBox="1"/>
          <p:nvPr/>
        </p:nvSpPr>
        <p:spPr>
          <a:xfrm>
            <a:off x="4694757" y="4345498"/>
            <a:ext cx="2146743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  <a:sym typeface="Wingdings" pitchFamily="2" charset="2"/>
              </a:rPr>
              <a:t>2PC: atomicity</a:t>
            </a:r>
            <a:endParaRPr lang="en-CN" sz="2200" dirty="0">
              <a:latin typeface="+mn-lt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07EF61A-936F-7C42-A534-43448B61D4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45112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"/>
                            </p:stCondLst>
                            <p:childTnLst>
                              <p:par>
                                <p:cTn id="2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12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4.2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4.2"/>
</p:tagLst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3">
            <a:lumMod val="40000"/>
            <a:lumOff val="60000"/>
          </a:schemeClr>
        </a:solidFill>
        <a:ln w="28575">
          <a:solidFill>
            <a:schemeClr val="tx1"/>
          </a:solidFill>
          <a:prstDash val="sysDash"/>
        </a:ln>
      </a:spPr>
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defRPr b="0" dirty="0">
            <a:solidFill>
              <a:schemeClr val="tx1"/>
            </a:solidFill>
            <a:latin typeface="+mn-lt"/>
          </a:defRPr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>
        <a:ln>
          <a:prstDash val="solid"/>
          <a:headEnd type="arrow"/>
          <a:tailEnd type="none"/>
        </a:ln>
        <a:effectLst/>
      </a:spPr>
      <a:bodyPr/>
      <a:lstStyle/>
      <a:style>
        <a:lnRef idx="3">
          <a:schemeClr val="dk1"/>
        </a:lnRef>
        <a:fillRef idx="0">
          <a:schemeClr val="dk1"/>
        </a:fillRef>
        <a:effectRef idx="2">
          <a:schemeClr val="dk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>
          <a:defRPr smtClean="0">
            <a:latin typeface="Arial" charset="0"/>
            <a:ea typeface="Arial" charset="0"/>
            <a:cs typeface="Arial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44434</TotalTime>
  <Words>1613</Words>
  <Application>Microsoft Macintosh PowerPoint</Application>
  <PresentationFormat>On-screen Show (4:3)</PresentationFormat>
  <Paragraphs>400</Paragraphs>
  <Slides>21</Slides>
  <Notes>18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8" baseType="lpstr">
      <vt:lpstr>Arial</vt:lpstr>
      <vt:lpstr>Calibri</vt:lpstr>
      <vt:lpstr>Cambria Math</vt:lpstr>
      <vt:lpstr>Courier New</vt:lpstr>
      <vt:lpstr>Helvetica Neue</vt:lpstr>
      <vt:lpstr>Times New Roman</vt:lpstr>
      <vt:lpstr>1_Office Theme</vt:lpstr>
      <vt:lpstr>Distributed Transactions in Spanner 2</vt:lpstr>
      <vt:lpstr>Recap: Spanner is Strictly Serializable</vt:lpstr>
      <vt:lpstr>Recap: TrueTime</vt:lpstr>
      <vt:lpstr>Enforcing the Invariant with TT</vt:lpstr>
      <vt:lpstr>Enforcing the Invariant with TT</vt:lpstr>
      <vt:lpstr>Strictly Serializable Multi-Shard Transactions</vt:lpstr>
      <vt:lpstr>Scale-out vs. fault tolerance</vt:lpstr>
      <vt:lpstr>This Lecture</vt:lpstr>
      <vt:lpstr>Read-Write Transactions (2PL)</vt:lpstr>
      <vt:lpstr>Client-driven transactions (multi-shard)</vt:lpstr>
      <vt:lpstr>Read-Write Transactions (2PL)</vt:lpstr>
      <vt:lpstr>Read-Write Transactions (2PL)</vt:lpstr>
      <vt:lpstr>Read-Write Transactions (2PL)</vt:lpstr>
      <vt:lpstr>Timestamping Read-Write Transactions</vt:lpstr>
      <vt:lpstr>Ideas Behind Read-Only Txns</vt:lpstr>
      <vt:lpstr>Read-Only Transactions (shards part)</vt:lpstr>
      <vt:lpstr>Read-Only Transactions (Paxos part)</vt:lpstr>
      <vt:lpstr>A Puzzle to Help With Understanding</vt:lpstr>
      <vt:lpstr>A Puzzle to Help With Understanding</vt:lpstr>
      <vt:lpstr>Serializable Snapshot Reads</vt:lpstr>
      <vt:lpstr>Takeaway</vt:lpstr>
    </vt:vector>
  </TitlesOfParts>
  <Company>Princeton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Communication</dc:title>
  <dc:creator>Kai Li</dc:creator>
  <cp:lastModifiedBy>Marco Canini</cp:lastModifiedBy>
  <cp:revision>1755</cp:revision>
  <cp:lastPrinted>2019-11-20T11:22:47Z</cp:lastPrinted>
  <dcterms:created xsi:type="dcterms:W3CDTF">2013-10-08T01:49:25Z</dcterms:created>
  <dcterms:modified xsi:type="dcterms:W3CDTF">2022-11-28T05:42:38Z</dcterms:modified>
</cp:coreProperties>
</file>