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283" r:id="rId3"/>
    <p:sldId id="277" r:id="rId4"/>
    <p:sldId id="307" r:id="rId5"/>
    <p:sldId id="318" r:id="rId6"/>
    <p:sldId id="319" r:id="rId7"/>
    <p:sldId id="282" r:id="rId8"/>
    <p:sldId id="281" r:id="rId9"/>
    <p:sldId id="286" r:id="rId10"/>
    <p:sldId id="314" r:id="rId11"/>
    <p:sldId id="278" r:id="rId12"/>
    <p:sldId id="280" r:id="rId13"/>
    <p:sldId id="274" r:id="rId14"/>
    <p:sldId id="309" r:id="rId15"/>
    <p:sldId id="269" r:id="rId16"/>
    <p:sldId id="288" r:id="rId17"/>
    <p:sldId id="287" r:id="rId18"/>
    <p:sldId id="289" r:id="rId19"/>
    <p:sldId id="290" r:id="rId20"/>
    <p:sldId id="315" r:id="rId21"/>
    <p:sldId id="316" r:id="rId22"/>
    <p:sldId id="292" r:id="rId23"/>
    <p:sldId id="298" r:id="rId24"/>
    <p:sldId id="266" r:id="rId25"/>
    <p:sldId id="267" r:id="rId26"/>
    <p:sldId id="271" r:id="rId27"/>
    <p:sldId id="272" r:id="rId28"/>
    <p:sldId id="273" r:id="rId29"/>
    <p:sldId id="299" r:id="rId30"/>
    <p:sldId id="297" r:id="rId31"/>
    <p:sldId id="276" r:id="rId32"/>
    <p:sldId id="293" r:id="rId33"/>
    <p:sldId id="295" r:id="rId34"/>
    <p:sldId id="301" r:id="rId35"/>
    <p:sldId id="303" r:id="rId36"/>
    <p:sldId id="302" r:id="rId37"/>
    <p:sldId id="305" r:id="rId38"/>
    <p:sldId id="294" r:id="rId39"/>
    <p:sldId id="317" r:id="rId40"/>
    <p:sldId id="308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68912" autoAdjust="0"/>
  </p:normalViewPr>
  <p:slideViewPr>
    <p:cSldViewPr snapToGrid="0">
      <p:cViewPr varScale="1">
        <p:scale>
          <a:sx n="86" d="100"/>
          <a:sy n="86" d="100"/>
        </p:scale>
        <p:origin x="32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496F697-38DA-D44D-809A-D1A60F516695}"/>
    <pc:docChg chg="undo custSel addSld delSld modSld">
      <pc:chgData name="Marco Canini" userId="f9c31d46-c3b5-4114-aea8-426b22c5f56f" providerId="ADAL" clId="{9496F697-38DA-D44D-809A-D1A60F516695}" dt="2018-09-30T13:45:45.416" v="149"/>
      <pc:docMkLst>
        <pc:docMk/>
      </pc:docMkLst>
      <pc:sldChg chg="addSp delSp modSp">
        <pc:chgData name="Marco Canini" userId="f9c31d46-c3b5-4114-aea8-426b22c5f56f" providerId="ADAL" clId="{9496F697-38DA-D44D-809A-D1A60F516695}" dt="2018-09-30T06:41:51.076" v="6" actId="20577"/>
        <pc:sldMkLst>
          <pc:docMk/>
          <pc:sldMk cId="1838524906" sldId="264"/>
        </pc:sldMkLst>
        <pc:spChg chg="mod">
          <ac:chgData name="Marco Canini" userId="f9c31d46-c3b5-4114-aea8-426b22c5f56f" providerId="ADAL" clId="{9496F697-38DA-D44D-809A-D1A60F516695}" dt="2018-09-30T06:41:51.076" v="6" actId="20577"/>
          <ac:spMkLst>
            <pc:docMk/>
            <pc:sldMk cId="1838524906" sldId="264"/>
            <ac:spMk id="2" creationId="{00000000-0000-0000-0000-000000000000}"/>
          </ac:spMkLst>
        </pc:spChg>
        <pc:spChg chg="add del mod">
          <ac:chgData name="Marco Canini" userId="f9c31d46-c3b5-4114-aea8-426b22c5f56f" providerId="ADAL" clId="{9496F697-38DA-D44D-809A-D1A60F516695}" dt="2018-09-30T06:41:48.733" v="2" actId="767"/>
          <ac:spMkLst>
            <pc:docMk/>
            <pc:sldMk cId="1838524906" sldId="264"/>
            <ac:spMk id="4" creationId="{E4737298-2857-FA44-ABA3-B5A10A966C58}"/>
          </ac:spMkLst>
        </pc:spChg>
      </pc:sldChg>
      <pc:sldChg chg="modSp">
        <pc:chgData name="Marco Canini" userId="f9c31d46-c3b5-4114-aea8-426b22c5f56f" providerId="ADAL" clId="{9496F697-38DA-D44D-809A-D1A60F516695}" dt="2018-09-30T07:51:56.170" v="110" actId="20577"/>
        <pc:sldMkLst>
          <pc:docMk/>
          <pc:sldMk cId="2007986970" sldId="269"/>
        </pc:sldMkLst>
        <pc:spChg chg="mod">
          <ac:chgData name="Marco Canini" userId="f9c31d46-c3b5-4114-aea8-426b22c5f56f" providerId="ADAL" clId="{9496F697-38DA-D44D-809A-D1A60F516695}" dt="2018-09-30T07:51:56.170" v="110" actId="20577"/>
          <ac:spMkLst>
            <pc:docMk/>
            <pc:sldMk cId="2007986970" sldId="269"/>
            <ac:spMk id="2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13:41:18.502" v="143" actId="404"/>
        <pc:sldMkLst>
          <pc:docMk/>
          <pc:sldMk cId="252281912" sldId="274"/>
        </pc:sldMkLst>
        <pc:spChg chg="mod">
          <ac:chgData name="Marco Canini" userId="f9c31d46-c3b5-4114-aea8-426b22c5f56f" providerId="ADAL" clId="{9496F697-38DA-D44D-809A-D1A60F516695}" dt="2018-09-30T13:41:06.529" v="132" actId="404"/>
          <ac:spMkLst>
            <pc:docMk/>
            <pc:sldMk cId="252281912" sldId="274"/>
            <ac:spMk id="5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01.975" v="131" actId="404"/>
          <ac:spMkLst>
            <pc:docMk/>
            <pc:sldMk cId="252281912" sldId="274"/>
            <ac:spMk id="239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18.502" v="143" actId="404"/>
          <ac:spMkLst>
            <pc:docMk/>
            <pc:sldMk cId="252281912" sldId="274"/>
            <ac:spMk id="243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13:45:45.416" v="149"/>
        <pc:sldMkLst>
          <pc:docMk/>
          <pc:sldMk cId="2145198288" sldId="281"/>
        </pc:sldMkLst>
        <pc:spChg chg="add mod">
          <ac:chgData name="Marco Canini" userId="f9c31d46-c3b5-4114-aea8-426b22c5f56f" providerId="ADAL" clId="{9496F697-38DA-D44D-809A-D1A60F516695}" dt="2018-09-30T07:20:22.157" v="43" actId="1076"/>
          <ac:spMkLst>
            <pc:docMk/>
            <pc:sldMk cId="2145198288" sldId="281"/>
            <ac:spMk id="34" creationId="{1AFF808C-54FE-AE45-86CD-10D25AD64EA2}"/>
          </ac:spMkLst>
        </pc:spChg>
        <pc:spChg chg="mod">
          <ac:chgData name="Marco Canini" userId="f9c31d46-c3b5-4114-aea8-426b22c5f56f" providerId="ADAL" clId="{9496F697-38DA-D44D-809A-D1A60F516695}" dt="2018-09-30T07:19:57.170" v="41" actId="20577"/>
          <ac:spMkLst>
            <pc:docMk/>
            <pc:sldMk cId="2145198288" sldId="281"/>
            <ac:spMk id="43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07:46:25.465" v="102" actId="14100"/>
        <pc:sldMkLst>
          <pc:docMk/>
          <pc:sldMk cId="731965816" sldId="288"/>
        </pc:sldMkLst>
        <pc:spChg chg="mod">
          <ac:chgData name="Marco Canini" userId="f9c31d46-c3b5-4114-aea8-426b22c5f56f" providerId="ADAL" clId="{9496F697-38DA-D44D-809A-D1A60F516695}" dt="2018-09-30T07:46:25.465" v="102" actId="14100"/>
          <ac:spMkLst>
            <pc:docMk/>
            <pc:sldMk cId="731965816" sldId="288"/>
            <ac:spMk id="5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07:28:27.860" v="80" actId="20577"/>
        <pc:sldMkLst>
          <pc:docMk/>
          <pc:sldMk cId="1614562601" sldId="314"/>
        </pc:sldMkLst>
        <pc:spChg chg="mod">
          <ac:chgData name="Marco Canini" userId="f9c31d46-c3b5-4114-aea8-426b22c5f56f" providerId="ADAL" clId="{9496F697-38DA-D44D-809A-D1A60F516695}" dt="2018-09-30T07:28:27.860" v="80" actId="20577"/>
          <ac:spMkLst>
            <pc:docMk/>
            <pc:sldMk cId="1614562601" sldId="314"/>
            <ac:spMk id="43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07:23:17.278" v="56" actId="1076"/>
          <ac:spMkLst>
            <pc:docMk/>
            <pc:sldMk cId="1614562601" sldId="314"/>
            <ac:spMk id="44" creationId="{DE0D3547-6872-9340-A4DC-5B5F44C85C11}"/>
          </ac:spMkLst>
        </pc:spChg>
        <pc:grpChg chg="add mod">
          <ac:chgData name="Marco Canini" userId="f9c31d46-c3b5-4114-aea8-426b22c5f56f" providerId="ADAL" clId="{9496F697-38DA-D44D-809A-D1A60F516695}" dt="2018-09-30T07:22:50.154" v="48" actId="1076"/>
          <ac:grpSpMkLst>
            <pc:docMk/>
            <pc:sldMk cId="1614562601" sldId="314"/>
            <ac:grpSpMk id="40" creationId="{8DF7D530-162D-C849-A01F-FBE31E988258}"/>
          </ac:grpSpMkLst>
        </pc:grpChg>
        <pc:grpChg chg="mod">
          <ac:chgData name="Marco Canini" userId="f9c31d46-c3b5-4114-aea8-426b22c5f56f" providerId="ADAL" clId="{9496F697-38DA-D44D-809A-D1A60F516695}" dt="2018-09-30T07:22:42.528" v="47" actId="554"/>
          <ac:grpSpMkLst>
            <pc:docMk/>
            <pc:sldMk cId="1614562601" sldId="314"/>
            <ac:grpSpMk id="49" creationId="{00000000-0000-0000-0000-000000000000}"/>
          </ac:grpSpMkLst>
        </pc:grpChg>
      </pc:sldChg>
      <pc:sldChg chg="add del">
        <pc:chgData name="Marco Canini" userId="f9c31d46-c3b5-4114-aea8-426b22c5f56f" providerId="ADAL" clId="{9496F697-38DA-D44D-809A-D1A60F516695}" dt="2018-09-30T06:51:22.596" v="8"/>
        <pc:sldMkLst>
          <pc:docMk/>
          <pc:sldMk cId="2070455356" sldId="317"/>
        </pc:sldMkLst>
      </pc:sldChg>
    </pc:docChg>
  </pc:docChgLst>
  <pc:docChgLst>
    <pc:chgData name="Marco Canini" userId="f9c31d46-c3b5-4114-aea8-426b22c5f56f" providerId="ADAL" clId="{3EBF6224-1D7E-864C-82E5-B33B67DF427C}"/>
    <pc:docChg chg="modSld">
      <pc:chgData name="Marco Canini" userId="f9c31d46-c3b5-4114-aea8-426b22c5f56f" providerId="ADAL" clId="{3EBF6224-1D7E-864C-82E5-B33B67DF427C}" dt="2022-10-27T05:17:47.586" v="1" actId="20577"/>
      <pc:docMkLst>
        <pc:docMk/>
      </pc:docMkLst>
      <pc:sldChg chg="modSp mod">
        <pc:chgData name="Marco Canini" userId="f9c31d46-c3b5-4114-aea8-426b22c5f56f" providerId="ADAL" clId="{3EBF6224-1D7E-864C-82E5-B33B67DF427C}" dt="2022-10-27T05:17:47.586" v="1" actId="20577"/>
        <pc:sldMkLst>
          <pc:docMk/>
          <pc:sldMk cId="0" sldId="257"/>
        </pc:sldMkLst>
        <pc:spChg chg="mod">
          <ac:chgData name="Marco Canini" userId="f9c31d46-c3b5-4114-aea8-426b22c5f56f" providerId="ADAL" clId="{3EBF6224-1D7E-864C-82E5-B33B67DF427C}" dt="2022-10-27T05:17:47.586" v="1" actId="20577"/>
          <ac:spMkLst>
            <pc:docMk/>
            <pc:sldMk cId="0" sldId="257"/>
            <ac:spMk id="7" creationId="{1450D894-23B2-7D41-A0B6-F394E55AD53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1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86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87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38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2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92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39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92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85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66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146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87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773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968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631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1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156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42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b="1" i="1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301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9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44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22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04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1737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4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0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48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70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9791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957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65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47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58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8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45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5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7CC574B-A773-4A49-97F4-E31568F8A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View Change Protocols and Reconfiguration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50D894-23B2-7D41-A0B6-F394E55AD53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11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spc="-150" dirty="0">
                <a:sym typeface="Wingdings"/>
              </a:rPr>
              <a:t>Previous Request’s commit </a:t>
            </a:r>
            <a:r>
              <a:rPr lang="en-US" sz="2600" b="1" spc="-150" dirty="0">
                <a:solidFill>
                  <a:srgbClr val="0070C0"/>
                </a:solidFill>
                <a:sym typeface="Wingdings"/>
              </a:rPr>
              <a:t>piggybacked</a:t>
            </a:r>
            <a:r>
              <a:rPr lang="en-US" sz="2600" spc="-150" dirty="0">
                <a:solidFill>
                  <a:srgbClr val="0070C0"/>
                </a:solidFill>
                <a:sym typeface="Wingdings"/>
              </a:rPr>
              <a:t> </a:t>
            </a:r>
            <a:r>
              <a:rPr lang="en-US" sz="2600" spc="-150" dirty="0">
                <a:sym typeface="Wingdings"/>
              </a:rPr>
              <a:t>on current </a:t>
            </a:r>
            <a:r>
              <a:rPr lang="en-US" sz="2600" b="1" spc="-150" dirty="0">
                <a:sym typeface="Wingdings"/>
              </a:rPr>
              <a:t>Prepare</a:t>
            </a:r>
          </a:p>
          <a:p>
            <a:endParaRPr lang="en-US" sz="2600" b="1" dirty="0">
              <a:sym typeface="Wingdings"/>
            </a:endParaRPr>
          </a:p>
          <a:p>
            <a:r>
              <a:rPr lang="en-US" sz="2600" dirty="0">
                <a:sym typeface="Wingdings"/>
              </a:rPr>
              <a:t>No client Request after a timeout period?</a:t>
            </a:r>
          </a:p>
          <a:p>
            <a:pPr lvl="1"/>
            <a:r>
              <a:rPr lang="en-US" sz="2600" dirty="0">
                <a:sym typeface="Wingdings"/>
              </a:rPr>
              <a:t>Primary sends </a:t>
            </a:r>
            <a:r>
              <a:rPr lang="en-US" sz="2600" b="1" dirty="0">
                <a:sym typeface="Wingdings"/>
              </a:rPr>
              <a:t>Commit</a:t>
            </a:r>
            <a:r>
              <a:rPr lang="en-US" sz="2600" dirty="0">
                <a:sym typeface="Wingdings"/>
              </a:rPr>
              <a:t> message to all backup replicas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Piggybacked commits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3603" y="1965951"/>
            <a:ext cx="2427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+Commit previous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DF7D530-162D-C849-A01F-FBE31E988258}"/>
              </a:ext>
            </a:extLst>
          </p:cNvPr>
          <p:cNvGrpSpPr/>
          <p:nvPr/>
        </p:nvGrpSpPr>
        <p:grpSpPr>
          <a:xfrm>
            <a:off x="6570902" y="2634290"/>
            <a:ext cx="1138453" cy="1601549"/>
            <a:chOff x="3493814" y="2634290"/>
            <a:chExt cx="1138453" cy="160154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49372F8-2DE8-D343-BFA1-52DF838E92E5}"/>
                </a:ext>
              </a:extLst>
            </p:cNvPr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455706D-2AED-9B47-AF38-DBA3EA7CCDD6}"/>
                </a:ext>
              </a:extLst>
            </p:cNvPr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E0D3547-6872-9340-A4DC-5B5F44C85C11}"/>
                </a:ext>
              </a:extLst>
            </p:cNvPr>
            <p:cNvSpPr txBox="1"/>
            <p:nvPr/>
          </p:nvSpPr>
          <p:spPr>
            <a:xfrm>
              <a:off x="3493814" y="3835729"/>
              <a:ext cx="1138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Commit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56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389502"/>
          </a:xfrm>
        </p:spPr>
        <p:txBody>
          <a:bodyPr>
            <a:normAutofit/>
          </a:bodyPr>
          <a:lstStyle/>
          <a:p>
            <a:r>
              <a:rPr lang="en-US" dirty="0"/>
              <a:t>So far: </a:t>
            </a:r>
            <a:r>
              <a:rPr lang="en-US" b="1" dirty="0">
                <a:solidFill>
                  <a:srgbClr val="009900"/>
                </a:solidFill>
              </a:rPr>
              <a:t>Works </a:t>
            </a:r>
            <a:r>
              <a:rPr lang="en-US" dirty="0"/>
              <a:t>for </a:t>
            </a:r>
            <a:r>
              <a:rPr lang="en-US" i="1" dirty="0"/>
              <a:t>f</a:t>
            </a:r>
            <a:r>
              <a:rPr lang="en-US" dirty="0"/>
              <a:t> failed </a:t>
            </a:r>
            <a:r>
              <a:rPr lang="en-US" b="1" dirty="0"/>
              <a:t>backup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But what if the </a:t>
            </a:r>
            <a:r>
              <a:rPr lang="en-US" i="1" dirty="0"/>
              <a:t>f</a:t>
            </a:r>
            <a:r>
              <a:rPr lang="en-US" dirty="0"/>
              <a:t> failures include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failed primary?</a:t>
            </a:r>
          </a:p>
          <a:p>
            <a:pPr lvl="1"/>
            <a:r>
              <a:rPr lang="en-US" dirty="0"/>
              <a:t>All clients’ requests go to the </a:t>
            </a:r>
            <a:r>
              <a:rPr lang="en-US" b="1" dirty="0"/>
              <a:t>failed primary</a:t>
            </a:r>
          </a:p>
          <a:p>
            <a:pPr lvl="1"/>
            <a:r>
              <a:rPr lang="en-US" b="1" dirty="0"/>
              <a:t>System</a:t>
            </a:r>
            <a:r>
              <a:rPr lang="en-US" b="1" dirty="0">
                <a:solidFill>
                  <a:srgbClr val="FF0000"/>
                </a:solidFill>
              </a:rPr>
              <a:t> halts </a:t>
            </a:r>
            <a:r>
              <a:rPr lang="en-US" dirty="0"/>
              <a:t>despite </a:t>
            </a:r>
            <a:r>
              <a:rPr lang="en-US" b="1" dirty="0">
                <a:solidFill>
                  <a:srgbClr val="FF0000"/>
                </a:solidFill>
              </a:rPr>
              <a:t>merely </a:t>
            </a:r>
            <a:r>
              <a:rPr lang="en-US" b="1" i="1" dirty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a view change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526633" y="4095685"/>
            <a:ext cx="5431383" cy="2199132"/>
            <a:chOff x="337914" y="3576828"/>
            <a:chExt cx="7162800" cy="2900172"/>
          </a:xfrm>
        </p:grpSpPr>
        <p:sp>
          <p:nvSpPr>
            <p:cNvPr id="5" name="Rounded Rectangle 4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4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ounded Rectangle 28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4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" name="Rounded Rectangle 5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7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5" name="Straight Connector 84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Freeform 85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415619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V="1">
              <a:off x="449920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>
              <a:off x="58475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9707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V="1">
              <a:off x="69363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20595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Freeform 93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9" name="Cross 98"/>
          <p:cNvSpPr/>
          <p:nvPr/>
        </p:nvSpPr>
        <p:spPr>
          <a:xfrm rot="2700000">
            <a:off x="5130259" y="4671333"/>
            <a:ext cx="1899670" cy="1899670"/>
          </a:xfrm>
          <a:prstGeom prst="plus">
            <a:avLst>
              <a:gd name="adj" fmla="val 42089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07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b="1" dirty="0"/>
              <a:t>With Viewstamped Replication</a:t>
            </a:r>
          </a:p>
          <a:p>
            <a:pPr marL="914400" lvl="1" indent="-514350"/>
            <a:r>
              <a:rPr lang="en-US" dirty="0"/>
              <a:t>Using a View Server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6678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094292"/>
          </a:xfrm>
        </p:spPr>
        <p:txBody>
          <a:bodyPr/>
          <a:lstStyle/>
          <a:p>
            <a:r>
              <a:rPr lang="en-US" spc="-100" dirty="0"/>
              <a:t>Let </a:t>
            </a:r>
            <a:r>
              <a:rPr lang="en-US" b="1" spc="-100" dirty="0">
                <a:solidFill>
                  <a:srgbClr val="0070C0"/>
                </a:solidFill>
              </a:rPr>
              <a:t>different replicas </a:t>
            </a:r>
            <a:r>
              <a:rPr lang="en-US" spc="-100" dirty="0"/>
              <a:t>assume role of primary </a:t>
            </a:r>
            <a:r>
              <a:rPr lang="en-US" b="1" spc="-100" dirty="0"/>
              <a:t>over time</a:t>
            </a:r>
          </a:p>
          <a:p>
            <a:endParaRPr lang="en-US" spc="-100" dirty="0"/>
          </a:p>
          <a:p>
            <a:r>
              <a:rPr lang="en-US" spc="-100" dirty="0"/>
              <a:t>System moves through a sequence of </a:t>
            </a:r>
            <a:r>
              <a:rPr lang="en-US" b="1" spc="-100" dirty="0"/>
              <a:t>views</a:t>
            </a:r>
            <a:endParaRPr lang="en-US" b="1" i="1" spc="-1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i="1" spc="-100" dirty="0">
                <a:solidFill>
                  <a:schemeClr val="accent6">
                    <a:lumMod val="75000"/>
                  </a:schemeClr>
                </a:solidFill>
              </a:rPr>
              <a:t>View</a:t>
            </a:r>
            <a:r>
              <a:rPr lang="en-US" i="1" spc="-1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pc="-100" dirty="0"/>
              <a:t>(view number, primary id, backup id, ...)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074708" y="3398078"/>
            <a:ext cx="2379322" cy="963372"/>
            <a:chOff x="337914" y="3576828"/>
            <a:chExt cx="7162800" cy="2900172"/>
          </a:xfrm>
        </p:grpSpPr>
        <p:sp>
          <p:nvSpPr>
            <p:cNvPr id="7" name="Rounded Rectangle 6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70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" name="Rounded Rectangle 10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56" name="Oval 5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5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/>
                <a:t>P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36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6" name="Straight Connector 25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Freeform 26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388103" y="4985698"/>
            <a:ext cx="2379321" cy="963372"/>
            <a:chOff x="337914" y="3576828"/>
            <a:chExt cx="7162800" cy="2900172"/>
          </a:xfrm>
        </p:grpSpPr>
        <p:sp>
          <p:nvSpPr>
            <p:cNvPr id="88" name="Rounded Rectangle 87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158" name="Rectangle 15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1" name="Group 90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14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" name="Rounded Rectangle 91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dirty="0"/>
                <a:t>P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0" name="Straight Connector 13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1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6" name="Rounded Rectangle 95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11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0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7" name="Straight Connector 106"/>
            <p:cNvCxnSpPr/>
            <p:nvPr/>
          </p:nvCxnSpPr>
          <p:spPr>
            <a:xfrm flipH="1">
              <a:off x="3538315" y="4267200"/>
              <a:ext cx="2285999" cy="67451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Freeform 107"/>
            <p:cNvSpPr/>
            <p:nvPr/>
          </p:nvSpPr>
          <p:spPr>
            <a:xfrm flipH="1" flipV="1">
              <a:off x="4376518" y="5823500"/>
              <a:ext cx="1926149" cy="291234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1176115" y="4724397"/>
              <a:ext cx="1833986" cy="395206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rot="4899202">
              <a:off x="4692563" y="3881655"/>
              <a:ext cx="601896" cy="2072592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592139" y="4108330"/>
            <a:ext cx="2379321" cy="963372"/>
            <a:chOff x="337914" y="3576828"/>
            <a:chExt cx="7162800" cy="2900172"/>
          </a:xfrm>
        </p:grpSpPr>
        <p:sp>
          <p:nvSpPr>
            <p:cNvPr id="165" name="Rounded Rectangle 164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P</a:t>
              </a:r>
            </a:p>
          </p:txBody>
        </p:sp>
        <p:grpSp>
          <p:nvGrpSpPr>
            <p:cNvPr id="166" name="Group 16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68" name="Group 167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2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" name="Rounded Rectangle 168"/>
            <p:cNvSpPr/>
            <p:nvPr/>
          </p:nvSpPr>
          <p:spPr>
            <a:xfrm>
              <a:off x="2776315" y="4572001"/>
              <a:ext cx="2286001" cy="1904999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400" dirty="0"/>
            </a:p>
          </p:txBody>
        </p:sp>
        <p:grpSp>
          <p:nvGrpSpPr>
            <p:cNvPr id="170" name="Group 16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218" name="Rectangle 21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2" name="Group 171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20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3" name="Rounded Rectangle 17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reeform 19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Freeform 19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0" name="Straight Connector 19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8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77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4" name="Straight Connector 183"/>
            <p:cNvCxnSpPr/>
            <p:nvPr/>
          </p:nvCxnSpPr>
          <p:spPr>
            <a:xfrm flipH="1">
              <a:off x="1581237" y="4267200"/>
              <a:ext cx="4243078" cy="69159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Freeform 184"/>
            <p:cNvSpPr/>
            <p:nvPr/>
          </p:nvSpPr>
          <p:spPr>
            <a:xfrm flipH="1" flipV="1">
              <a:off x="1982270" y="5823497"/>
              <a:ext cx="4320392" cy="29123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 rot="358164" flipH="1" flipV="1">
              <a:off x="1903399" y="6254258"/>
              <a:ext cx="1990330" cy="206570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 rot="5105497">
              <a:off x="3743060" y="3053933"/>
              <a:ext cx="601895" cy="3717214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0" name="Curved Down Arrow 239"/>
          <p:cNvSpPr/>
          <p:nvPr/>
        </p:nvSpPr>
        <p:spPr>
          <a:xfrm rot="15179218">
            <a:off x="1203837" y="4542473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1" name="Curved Down Arrow 240"/>
          <p:cNvSpPr/>
          <p:nvPr/>
        </p:nvSpPr>
        <p:spPr>
          <a:xfrm rot="1613446">
            <a:off x="4846332" y="3550382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2" name="Curved Down Arrow 241"/>
          <p:cNvSpPr/>
          <p:nvPr/>
        </p:nvSpPr>
        <p:spPr>
          <a:xfrm rot="9371077">
            <a:off x="5052656" y="5468467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69861" y="5053860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#4, …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179669" y="5976418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#2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#5,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012199" y="4380563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#3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#6,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1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Backup replicas </a:t>
            </a:r>
            <a:r>
              <a:rPr lang="en-US" b="1" dirty="0"/>
              <a:t>monitor</a:t>
            </a:r>
            <a:r>
              <a:rPr lang="en-US" dirty="0"/>
              <a:t> primary</a:t>
            </a:r>
          </a:p>
          <a:p>
            <a:endParaRPr lang="en-US" dirty="0"/>
          </a:p>
          <a:p>
            <a:r>
              <a:rPr lang="en-US" dirty="0"/>
              <a:t>If primary seems </a:t>
            </a:r>
            <a:r>
              <a:rPr lang="en-US" b="1" dirty="0"/>
              <a:t>faulty</a:t>
            </a:r>
            <a:r>
              <a:rPr lang="en-US" dirty="0"/>
              <a:t> (no Prepare/Commit):</a:t>
            </a:r>
          </a:p>
          <a:p>
            <a:pPr lvl="1"/>
            <a:r>
              <a:rPr lang="en-US" dirty="0"/>
              <a:t>Backups execute the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change protocol </a:t>
            </a:r>
            <a:r>
              <a:rPr lang="en-US" dirty="0"/>
              <a:t>to select new primary</a:t>
            </a:r>
          </a:p>
          <a:p>
            <a:pPr lvl="2"/>
            <a:r>
              <a:rPr lang="en-US" dirty="0"/>
              <a:t>View changes execute </a:t>
            </a:r>
            <a:r>
              <a:rPr lang="en-US" b="1" dirty="0">
                <a:solidFill>
                  <a:srgbClr val="009900"/>
                </a:solidFill>
              </a:rPr>
              <a:t>automatically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b="1" dirty="0">
                <a:solidFill>
                  <a:srgbClr val="009900"/>
                </a:solidFill>
              </a:rPr>
              <a:t>rapidly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4306846"/>
            <a:ext cx="8108731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Need to keep clients and replicas in sync: same </a:t>
            </a:r>
            <a:r>
              <a:rPr lang="en-US" sz="2800" dirty="0">
                <a:latin typeface="+mn-lt"/>
              </a:rPr>
              <a:t>local </a:t>
            </a:r>
            <a:r>
              <a:rPr lang="en-US" sz="2800" b="0" dirty="0">
                <a:latin typeface="+mn-lt"/>
              </a:rPr>
              <a:t>state of </a:t>
            </a:r>
            <a:r>
              <a:rPr lang="en-US" sz="2800" dirty="0">
                <a:latin typeface="+mn-lt"/>
              </a:rPr>
              <a:t>the current view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clients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replicas</a:t>
            </a:r>
          </a:p>
        </p:txBody>
      </p:sp>
    </p:spTree>
    <p:extLst>
      <p:ext uri="{BB962C8B-B14F-4D97-AF65-F5344CB8AC3E}">
        <p14:creationId xmlns:p14="http://schemas.microsoft.com/office/powerpoint/2010/main" val="20541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 changes happen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locally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at each replica</a:t>
            </a:r>
          </a:p>
          <a:p>
            <a:endParaRPr lang="en-US" dirty="0"/>
          </a:p>
          <a:p>
            <a:r>
              <a:rPr lang="en-US" b="1" dirty="0"/>
              <a:t>Old primary </a:t>
            </a:r>
            <a:r>
              <a:rPr lang="en-US" dirty="0"/>
              <a:t>executes requests in the old view, </a:t>
            </a:r>
            <a:r>
              <a:rPr lang="en-US" b="1" dirty="0"/>
              <a:t>new primary</a:t>
            </a:r>
            <a:r>
              <a:rPr lang="en-US" dirty="0"/>
              <a:t> executes requests in the new view</a:t>
            </a:r>
          </a:p>
          <a:p>
            <a:endParaRPr lang="en-US" dirty="0"/>
          </a:p>
          <a:p>
            <a:r>
              <a:rPr lang="en-US" dirty="0"/>
              <a:t>Want to </a:t>
            </a:r>
            <a:r>
              <a:rPr lang="en-US" b="1" dirty="0"/>
              <a:t>ensure state machine replication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/>
              <a:t>So correctness condition: </a:t>
            </a:r>
            <a:r>
              <a:rPr lang="en-US" sz="2800" b="1" dirty="0">
                <a:solidFill>
                  <a:srgbClr val="009900"/>
                </a:solidFill>
              </a:rPr>
              <a:t>Committed requests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Survive</a:t>
            </a:r>
            <a:r>
              <a:rPr lang="en-US" dirty="0"/>
              <a:t> in the new view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Retain the </a:t>
            </a:r>
            <a:r>
              <a:rPr lang="en-US" b="1" dirty="0"/>
              <a:t>same order </a:t>
            </a:r>
            <a:r>
              <a:rPr lang="en-US" dirty="0"/>
              <a:t>in the new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Making the view change correct</a:t>
            </a:r>
          </a:p>
        </p:txBody>
      </p:sp>
    </p:spTree>
    <p:extLst>
      <p:ext uri="{BB962C8B-B14F-4D97-AF65-F5344CB8AC3E}">
        <p14:creationId xmlns:p14="http://schemas.microsoft.com/office/powerpoint/2010/main" val="200798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0"/>
            <a:ext cx="8013032" cy="13475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1500762"/>
            <a:ext cx="8013032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18601"/>
            <a:ext cx="8763000" cy="4265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00B050"/>
                </a:solidFill>
              </a:rPr>
              <a:t>sorted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/>
              <a:t>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  <a:endParaRPr lang="en-US" sz="2600" b="1" dirty="0">
              <a:solidFill>
                <a:srgbClr val="0099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view-number:</a:t>
            </a:r>
            <a:r>
              <a:rPr lang="en-US" sz="2600" dirty="0"/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status:</a:t>
            </a:r>
            <a:r>
              <a:rPr lang="en-US" sz="2600" dirty="0"/>
              <a:t> </a:t>
            </a:r>
            <a:r>
              <a:rPr lang="en-US" sz="2600" b="1" dirty="0"/>
              <a:t>normal</a:t>
            </a:r>
            <a:r>
              <a:rPr lang="en-US" sz="2600" dirty="0"/>
              <a:t> or in a </a:t>
            </a:r>
            <a:r>
              <a:rPr lang="en-US" sz="2600" b="1" dirty="0"/>
              <a:t>view-change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view change)</a:t>
            </a:r>
          </a:p>
        </p:txBody>
      </p:sp>
    </p:spTree>
    <p:extLst>
      <p:ext uri="{BB962C8B-B14F-4D97-AF65-F5344CB8AC3E}">
        <p14:creationId xmlns:p14="http://schemas.microsoft.com/office/powerpoint/2010/main" val="731965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589508"/>
            <a:ext cx="8763000" cy="28874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B notices A has failed, sends </a:t>
            </a:r>
            <a:r>
              <a:rPr lang="en-US" sz="2600" b="1" dirty="0"/>
              <a:t>Start-View-Change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 replies </a:t>
            </a:r>
            <a:r>
              <a:rPr lang="en-US" sz="2600" b="1" dirty="0"/>
              <a:t>Do-View-Change</a:t>
            </a:r>
            <a:r>
              <a:rPr lang="en-US" sz="2600" dirty="0"/>
              <a:t> to new primary, with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 waits for </a:t>
            </a:r>
            <a:r>
              <a:rPr lang="en-US" sz="2600" i="1" dirty="0"/>
              <a:t>f</a:t>
            </a:r>
            <a:r>
              <a:rPr lang="en-US" sz="2600" dirty="0"/>
              <a:t> replies, then sends </a:t>
            </a:r>
            <a:r>
              <a:rPr lang="en-US" sz="2600" b="1" dirty="0"/>
              <a:t>Start-View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On receipt of Start-View, C replays log, accepts new ops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10419" y="2965104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532671" y="1580390"/>
            <a:ext cx="0" cy="1651758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22149" y="1516968"/>
            <a:ext cx="1540433" cy="1715180"/>
            <a:chOff x="6022149" y="1516968"/>
            <a:chExt cx="1540433" cy="171518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6034690" y="1551167"/>
              <a:ext cx="0" cy="1680981"/>
            </a:xfrm>
            <a:prstGeom prst="line">
              <a:avLst/>
            </a:prstGeom>
            <a:ln w="57150">
              <a:prstDash val="sysDash"/>
              <a:headEnd type="none" w="med" len="med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Do-View-Change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845932" y="1880642"/>
            <a:ext cx="1576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(!)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 ++view #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Octagon 39"/>
          <p:cNvSpPr/>
          <p:nvPr/>
        </p:nvSpPr>
        <p:spPr>
          <a:xfrm>
            <a:off x="5280279" y="2740859"/>
            <a:ext cx="253918" cy="253918"/>
          </a:xfrm>
          <a:prstGeom prst="octagon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512029" y="2737006"/>
            <a:ext cx="253918" cy="253918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806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369376"/>
            <a:ext cx="8763000" cy="1891292"/>
          </a:xfrm>
        </p:spPr>
        <p:txBody>
          <a:bodyPr>
            <a:normAutofit/>
          </a:bodyPr>
          <a:lstStyle/>
          <a:p>
            <a:r>
              <a:rPr lang="en-US" sz="2600" dirty="0"/>
              <a:t>Old primary </a:t>
            </a:r>
            <a:r>
              <a:rPr lang="en-US" sz="2600" b="1" dirty="0"/>
              <a:t>A</a:t>
            </a:r>
            <a:r>
              <a:rPr lang="en-US" sz="2600" dirty="0"/>
              <a:t> must have received one or two </a:t>
            </a:r>
            <a:r>
              <a:rPr lang="en-US" sz="2600" b="1" dirty="0"/>
              <a:t>PrepareOK</a:t>
            </a:r>
            <a:r>
              <a:rPr lang="en-US" sz="2600" dirty="0"/>
              <a:t> replies for that request (</a:t>
            </a:r>
            <a:r>
              <a:rPr lang="en-US" sz="2600" i="1" dirty="0"/>
              <a:t>why?</a:t>
            </a:r>
            <a:r>
              <a:rPr lang="en-US" sz="26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Request is in B’s or C’s </a:t>
            </a:r>
            <a:r>
              <a:rPr lang="en-US" sz="2600" b="1" dirty="0"/>
              <a:t>log (or both): </a:t>
            </a:r>
            <a:r>
              <a:rPr lang="en-US" sz="2600" dirty="0"/>
              <a:t>so it </a:t>
            </a:r>
            <a:r>
              <a:rPr lang="en-US" sz="2600" b="1" dirty="0">
                <a:solidFill>
                  <a:srgbClr val="009900"/>
                </a:solidFill>
              </a:rPr>
              <a:t>will survive </a:t>
            </a:r>
            <a:r>
              <a:rPr lang="en-US" sz="2600" dirty="0"/>
              <a:t>into new view</a:t>
            </a:r>
          </a:p>
          <a:p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View change protocol: Correctness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28085" y="2973586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5526" y="2838898"/>
            <a:ext cx="1594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240675" y="1655876"/>
            <a:ext cx="403686" cy="1208090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55630" y="1649337"/>
            <a:ext cx="231743" cy="617407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22149" y="1516968"/>
            <a:ext cx="1540433" cy="1362824"/>
            <a:chOff x="6022149" y="1516968"/>
            <a:chExt cx="1540433" cy="1362824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Do-View-Change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657" y="3257120"/>
            <a:ext cx="2393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Executed request,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previous 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1410780"/>
            <a:ext cx="243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(Old Primary)</a:t>
            </a:r>
          </a:p>
        </p:txBody>
      </p:sp>
      <p:cxnSp>
        <p:nvCxnSpPr>
          <p:cNvPr id="36" name="Straight Connector 35"/>
          <p:cNvCxnSpPr>
            <a:stCxn id="32" idx="3"/>
          </p:cNvCxnSpPr>
          <p:nvPr/>
        </p:nvCxnSpPr>
        <p:spPr>
          <a:xfrm>
            <a:off x="2582681" y="1641613"/>
            <a:ext cx="160503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752368" y="1254377"/>
            <a:ext cx="1203290" cy="484578"/>
            <a:chOff x="6662708" y="2253483"/>
            <a:chExt cx="1203290" cy="484578"/>
          </a:xfrm>
        </p:grpSpPr>
        <p:sp>
          <p:nvSpPr>
            <p:cNvPr id="38" name="TextBox 37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9" name="5-Point Star 38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5766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4594860"/>
            <a:ext cx="8763000" cy="1729740"/>
          </a:xfrm>
        </p:spPr>
        <p:txBody>
          <a:bodyPr>
            <a:normAutofit/>
          </a:bodyPr>
          <a:lstStyle/>
          <a:p>
            <a:r>
              <a:rPr lang="en-US" dirty="0"/>
              <a:t>Any </a:t>
            </a:r>
            <a:r>
              <a:rPr lang="en-US" b="1" dirty="0"/>
              <a:t>group of </a:t>
            </a:r>
            <a:r>
              <a:rPr lang="en-US" b="1" i="1" dirty="0"/>
              <a:t>f</a:t>
            </a:r>
            <a:r>
              <a:rPr lang="en-US" b="1" dirty="0"/>
              <a:t> + 1 replicas </a:t>
            </a:r>
            <a:r>
              <a:rPr lang="en-US" dirty="0"/>
              <a:t>is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quorum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Quorum intersection property: </a:t>
            </a:r>
            <a:r>
              <a:rPr lang="en-US" dirty="0"/>
              <a:t>Two quorums in 2</a:t>
            </a:r>
            <a:r>
              <a:rPr lang="en-US" i="1" dirty="0"/>
              <a:t>f</a:t>
            </a:r>
            <a:r>
              <a:rPr lang="en-US" dirty="0"/>
              <a:t> + 1 replicas must </a:t>
            </a:r>
            <a:r>
              <a:rPr lang="en-US" b="1" dirty="0"/>
              <a:t>intersect</a:t>
            </a:r>
            <a:r>
              <a:rPr lang="en-US" dirty="0"/>
              <a:t> at </a:t>
            </a:r>
            <a:r>
              <a:rPr lang="en-US" b="1" dirty="0"/>
              <a:t>at least one</a:t>
            </a:r>
            <a:r>
              <a:rPr lang="en-US" b="1" dirty="0">
                <a:solidFill>
                  <a:srgbClr val="7030A0"/>
                </a:solidFill>
              </a:rPr>
              <a:t>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Principle: Quorums 							 </a:t>
            </a:r>
            <a:r>
              <a:rPr lang="en-US" sz="2000" dirty="0"/>
              <a:t>(</a:t>
            </a:r>
            <a:r>
              <a:rPr lang="en-US" sz="2000" i="1" dirty="0"/>
              <a:t>f</a:t>
            </a:r>
            <a:r>
              <a:rPr lang="en-US" sz="2000" dirty="0"/>
              <a:t> = 1)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83920" y="2388870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71600" y="2388870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859280" y="2388870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94760" y="2187002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82440" y="2187002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0120" y="2187002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58440" y="3343171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246120" y="3343171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733800" y="3343171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92480" y="2259330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87780" y="2194560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33800" y="1996503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733800" y="2065082"/>
            <a:ext cx="955720" cy="542791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175340" y="3221251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667000" y="3154576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40247" y="2733705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327927" y="2733705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815607" y="2733705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ounded Rectangle 22"/>
          <p:cNvSpPr/>
          <p:nvPr/>
        </p:nvSpPr>
        <p:spPr>
          <a:xfrm>
            <a:off x="5779287" y="2543206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779287" y="2611785"/>
            <a:ext cx="955720" cy="542791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83247" y="3629789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Arial" charset="0"/>
                <a:ea typeface="Arial" charset="0"/>
                <a:cs typeface="Arial" charset="0"/>
              </a:rPr>
              <a:t>et cetera...</a:t>
            </a:r>
          </a:p>
        </p:txBody>
      </p:sp>
    </p:spTree>
    <p:extLst>
      <p:ext uri="{BB962C8B-B14F-4D97-AF65-F5344CB8AC3E}">
        <p14:creationId xmlns:p14="http://schemas.microsoft.com/office/powerpoint/2010/main" val="145629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Normal Operation: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that processes one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2</a:t>
            </a:r>
            <a:r>
              <a:rPr lang="en-US" baseline="30000" dirty="0"/>
              <a:t>nd</a:t>
            </a:r>
            <a:r>
              <a:rPr lang="en-US" dirty="0"/>
              <a:t> request: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Q1</a:t>
            </a:r>
            <a:r>
              <a:rPr lang="en-US" b="1" dirty="0"/>
              <a:t> ∩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  <a:r>
              <a:rPr lang="en-US" b="1" dirty="0"/>
              <a:t> </a:t>
            </a:r>
            <a:r>
              <a:rPr lang="en-US" dirty="0"/>
              <a:t>has at least </a:t>
            </a:r>
            <a:r>
              <a:rPr lang="en-US" b="1" dirty="0"/>
              <a:t>one replica </a:t>
            </a:r>
            <a:r>
              <a:rPr lang="en-US" b="1" dirty="0">
                <a:sym typeface="Wingdings"/>
              </a:rPr>
              <a:t></a:t>
            </a:r>
          </a:p>
          <a:p>
            <a:pPr lvl="1"/>
            <a:r>
              <a:rPr lang="en-US" dirty="0"/>
              <a:t>Second request </a:t>
            </a:r>
            <a:r>
              <a:rPr lang="en-US" b="1" dirty="0">
                <a:solidFill>
                  <a:srgbClr val="009900"/>
                </a:solidFill>
              </a:rPr>
              <a:t>reads first request’s effects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795686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View Change: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processes previous (committed)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that processes </a:t>
            </a:r>
            <a:r>
              <a:rPr lang="en-US" b="1" dirty="0"/>
              <a:t>Start-View-Change: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endParaRPr lang="en-US" b="1" dirty="0"/>
          </a:p>
          <a:p>
            <a:r>
              <a:rPr lang="en-US" b="1" dirty="0"/>
              <a:t>Q1 ∩ Q2 </a:t>
            </a:r>
            <a:r>
              <a:rPr lang="en-US" dirty="0"/>
              <a:t>has at least </a:t>
            </a:r>
            <a:r>
              <a:rPr lang="en-US" b="1" dirty="0">
                <a:solidFill>
                  <a:srgbClr val="7030A0"/>
                </a:solidFill>
              </a:rPr>
              <a:t>one replica </a:t>
            </a:r>
            <a:r>
              <a:rPr lang="en-US" b="1" dirty="0">
                <a:solidFill>
                  <a:srgbClr val="7030A0"/>
                </a:solidFill>
                <a:sym typeface="Wingdings"/>
              </a:rPr>
              <a:t></a:t>
            </a:r>
          </a:p>
          <a:p>
            <a:pPr lvl="1"/>
            <a:r>
              <a:rPr lang="en-US" dirty="0">
                <a:sym typeface="Wingdings"/>
              </a:rPr>
              <a:t>V</a:t>
            </a:r>
            <a:r>
              <a:rPr lang="en-US" dirty="0"/>
              <a:t>iew Change </a:t>
            </a:r>
            <a:r>
              <a:rPr lang="en-US" b="1" dirty="0">
                <a:solidFill>
                  <a:srgbClr val="009900"/>
                </a:solidFill>
              </a:rPr>
              <a:t>contains committed request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846910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237291"/>
            <a:ext cx="8763000" cy="1239708"/>
          </a:xfrm>
          <a:solidFill>
            <a:schemeClr val="accent5">
              <a:lumMod val="20000"/>
              <a:lumOff val="80000"/>
            </a:schemeClr>
          </a:solidFill>
        </p:spPr>
        <p:txBody>
          <a:bodyPr tIns="182880" bIns="91440">
            <a:normAutofit fontScale="92500" lnSpcReduction="20000"/>
          </a:bodyPr>
          <a:lstStyle/>
          <a:p>
            <a:r>
              <a:rPr lang="en-US" dirty="0"/>
              <a:t>What’s </a:t>
            </a:r>
            <a:r>
              <a:rPr lang="en-US" b="1" dirty="0">
                <a:solidFill>
                  <a:srgbClr val="FF0000"/>
                </a:solidFill>
              </a:rPr>
              <a:t>undesirable </a:t>
            </a:r>
            <a:r>
              <a:rPr lang="en-US" dirty="0"/>
              <a:t>about this sequence of events?</a:t>
            </a:r>
          </a:p>
          <a:p>
            <a:endParaRPr lang="en-US" dirty="0"/>
          </a:p>
          <a:p>
            <a:r>
              <a:rPr lang="en-US" dirty="0"/>
              <a:t>Why won’t this ever happen?  What </a:t>
            </a:r>
            <a:r>
              <a:rPr lang="en-US" b="1" dirty="0">
                <a:solidFill>
                  <a:srgbClr val="002060"/>
                </a:solidFill>
              </a:rPr>
              <a:t>happens instead?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8871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5" idx="3"/>
          </p:cNvCxnSpPr>
          <p:nvPr/>
        </p:nvCxnSpPr>
        <p:spPr>
          <a:xfrm>
            <a:off x="1456948" y="2044765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</p:cNvCxnSpPr>
          <p:nvPr/>
        </p:nvCxnSpPr>
        <p:spPr>
          <a:xfrm>
            <a:off x="568885" y="3538973"/>
            <a:ext cx="8346515" cy="449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2" idx="3"/>
          </p:cNvCxnSpPr>
          <p:nvPr/>
        </p:nvCxnSpPr>
        <p:spPr>
          <a:xfrm>
            <a:off x="568885" y="4117943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6797" y="2870329"/>
            <a:ext cx="2714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Network partition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891002" y="3117901"/>
            <a:ext cx="3252998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3124497"/>
            <a:ext cx="3185799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1401" y="448002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2</a:t>
            </a:r>
          </a:p>
        </p:txBody>
      </p:sp>
      <p:cxnSp>
        <p:nvCxnSpPr>
          <p:cNvPr id="27" name="Straight Connector 26"/>
          <p:cNvCxnSpPr>
            <a:stCxn id="26" idx="3"/>
          </p:cNvCxnSpPr>
          <p:nvPr/>
        </p:nvCxnSpPr>
        <p:spPr>
          <a:xfrm>
            <a:off x="1456948" y="4710853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1922702" y="3541647"/>
            <a:ext cx="3664171" cy="589764"/>
            <a:chOff x="1922702" y="3541647"/>
            <a:chExt cx="3664171" cy="589764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64258" y="3543469"/>
              <a:ext cx="338067" cy="58794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3443002" y="3541647"/>
              <a:ext cx="243610" cy="55075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791325" y="3582124"/>
              <a:ext cx="338067" cy="510277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154878" y="3582124"/>
              <a:ext cx="1431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22702" y="3687055"/>
              <a:ext cx="12105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12030" y="2249827"/>
            <a:ext cx="1203290" cy="484578"/>
            <a:chOff x="6662708" y="2253483"/>
            <a:chExt cx="1203290" cy="484578"/>
          </a:xfrm>
        </p:grpSpPr>
        <p:sp>
          <p:nvSpPr>
            <p:cNvPr id="39" name="TextBox 38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0" name="5-Point Star 39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18704" y="2247680"/>
            <a:ext cx="1203290" cy="484578"/>
            <a:chOff x="6662708" y="2253483"/>
            <a:chExt cx="1203290" cy="484578"/>
          </a:xfrm>
        </p:grpSpPr>
        <p:sp>
          <p:nvSpPr>
            <p:cNvPr id="42" name="TextBox 41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3" name="5-Point Star 42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582319" y="748927"/>
            <a:ext cx="4398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(not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all protocol messages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shown)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34130" y="2054922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335969" y="1570174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420939" y="3143444"/>
            <a:ext cx="2698839" cy="1548974"/>
            <a:chOff x="4420939" y="3143444"/>
            <a:chExt cx="2698839" cy="1548974"/>
          </a:xfrm>
        </p:grpSpPr>
        <p:grpSp>
          <p:nvGrpSpPr>
            <p:cNvPr id="44" name="Group 43"/>
            <p:cNvGrpSpPr/>
            <p:nvPr/>
          </p:nvGrpSpPr>
          <p:grpSpPr>
            <a:xfrm>
              <a:off x="5916488" y="3143444"/>
              <a:ext cx="1203290" cy="484578"/>
              <a:chOff x="6662708" y="2253483"/>
              <a:chExt cx="1203290" cy="48457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6" name="5-Point Star 45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5" name="Straight Arrow Connector 54"/>
            <p:cNvCxnSpPr/>
            <p:nvPr/>
          </p:nvCxnSpPr>
          <p:spPr>
            <a:xfrm flipV="1">
              <a:off x="5619439" y="3557358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420939" y="4223417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25292" y="3140406"/>
            <a:ext cx="2826686" cy="1546000"/>
            <a:chOff x="5825292" y="3140406"/>
            <a:chExt cx="2826686" cy="1546000"/>
          </a:xfrm>
        </p:grpSpPr>
        <p:grpSp>
          <p:nvGrpSpPr>
            <p:cNvPr id="47" name="Group 46"/>
            <p:cNvGrpSpPr/>
            <p:nvPr/>
          </p:nvGrpSpPr>
          <p:grpSpPr>
            <a:xfrm>
              <a:off x="7448688" y="3140406"/>
              <a:ext cx="1203290" cy="484578"/>
              <a:chOff x="6662708" y="2253483"/>
              <a:chExt cx="1203290" cy="484578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9" name="5-Point Star 48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 flipV="1">
              <a:off x="7065962" y="3551346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825292" y="4220931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161034" y="330883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885" y="3308140"/>
            <a:ext cx="22557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(New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Primary)</a:t>
            </a:r>
          </a:p>
        </p:txBody>
      </p:sp>
    </p:spTree>
    <p:extLst>
      <p:ext uri="{BB962C8B-B14F-4D97-AF65-F5344CB8AC3E}">
        <p14:creationId xmlns:p14="http://schemas.microsoft.com/office/powerpoint/2010/main" val="6747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13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Viewstamped Replication</a:t>
            </a:r>
          </a:p>
          <a:p>
            <a:pPr marL="914400" lvl="1" indent="-514350"/>
            <a:r>
              <a:rPr lang="en-US" b="1" dirty="0"/>
              <a:t>Using a View Server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66009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A single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Server</a:t>
            </a:r>
            <a:r>
              <a:rPr lang="en-US" dirty="0"/>
              <a:t> could </a:t>
            </a:r>
            <a:r>
              <a:rPr lang="en-US" b="1" dirty="0"/>
              <a:t>decide who</a:t>
            </a:r>
            <a:r>
              <a:rPr lang="en-US" dirty="0"/>
              <a:t> is primary</a:t>
            </a:r>
          </a:p>
          <a:p>
            <a:pPr lvl="1"/>
            <a:r>
              <a:rPr lang="en-US" dirty="0"/>
              <a:t>Clients and servers depend on view server</a:t>
            </a:r>
          </a:p>
          <a:p>
            <a:pPr lvl="2"/>
            <a:r>
              <a:rPr lang="en-US" dirty="0"/>
              <a:t>Don’t decide on their own (might not agree)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Goal in designing the VS:</a:t>
            </a:r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70C0"/>
                </a:solidFill>
              </a:rPr>
              <a:t>one primary </a:t>
            </a:r>
            <a:r>
              <a:rPr lang="en-US" dirty="0"/>
              <a:t>at a time for correct </a:t>
            </a:r>
            <a:r>
              <a:rPr lang="en-US" b="1" dirty="0"/>
              <a:t>state machine replication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Would centralization simplify design?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9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now, </a:t>
            </a:r>
            <a:r>
              <a:rPr lang="en-US" b="1" dirty="0"/>
              <a:t>assume</a:t>
            </a:r>
            <a:r>
              <a:rPr lang="en-US" dirty="0"/>
              <a:t> VS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never fails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replica now periodically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pings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the VS</a:t>
            </a:r>
            <a:endParaRPr lang="en-US" spc="-150" dirty="0"/>
          </a:p>
          <a:p>
            <a:pPr lvl="1"/>
            <a:r>
              <a:rPr lang="en-US" spc="-150" dirty="0"/>
              <a:t>VS declares replica </a:t>
            </a:r>
            <a:r>
              <a:rPr lang="en-US" b="1" i="1" spc="-150" dirty="0">
                <a:solidFill>
                  <a:schemeClr val="accent6">
                    <a:lumMod val="75000"/>
                  </a:schemeClr>
                </a:solidFill>
              </a:rPr>
              <a:t>dead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if missed </a:t>
            </a:r>
            <a:r>
              <a:rPr lang="en-US" i="1" spc="-150" dirty="0"/>
              <a:t>N</a:t>
            </a:r>
            <a:r>
              <a:rPr lang="en-US" spc="-150" dirty="0"/>
              <a:t> pings in a row</a:t>
            </a:r>
          </a:p>
          <a:p>
            <a:pPr lvl="1"/>
            <a:r>
              <a:rPr lang="en-US" dirty="0"/>
              <a:t>Considers replica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alive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after a single ping received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Problem: </a:t>
            </a:r>
            <a:r>
              <a:rPr lang="en-US" dirty="0"/>
              <a:t>Replica can </a:t>
            </a:r>
            <a:r>
              <a:rPr lang="en-US" b="1" dirty="0">
                <a:solidFill>
                  <a:srgbClr val="FF0000"/>
                </a:solidFill>
              </a:rPr>
              <a:t>be alive but because of network connectivity, be declared “dead”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View Server protocol operation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5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Server: Split Brain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3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9" name="Straight Connector 8"/>
          <p:cNvCxnSpPr>
            <a:stCxn id="5" idx="3"/>
            <a:endCxn id="7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0"/>
            <a:endCxn id="7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3"/>
            <a:endCxn id="10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0"/>
            <a:endCxn id="7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3"/>
            <a:endCxn id="10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ross 23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>
            <a:stCxn id="13" idx="1"/>
            <a:endCxn id="5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View Server</a:t>
            </a:r>
          </a:p>
        </p:txBody>
      </p:sp>
      <p:sp>
        <p:nvSpPr>
          <p:cNvPr id="45" name="Cloud Callout 44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46" name="Cloud Callout 45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4" grpId="0" animBg="1"/>
      <p:bldP spid="45" grpId="0" animBg="1"/>
      <p:bldP spid="4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possibility: S</a:t>
            </a:r>
            <a:r>
              <a:rPr lang="en-US" baseline="-25000" dirty="0"/>
              <a:t>2</a:t>
            </a:r>
            <a:r>
              <a:rPr lang="en-US" dirty="0"/>
              <a:t> in old view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0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5" name="Straight Connector 14"/>
          <p:cNvCxnSpPr>
            <a:stCxn id="8" idx="3"/>
            <a:endCxn id="10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6" idx="0"/>
            <a:endCxn id="10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" idx="3"/>
            <a:endCxn id="13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0"/>
            <a:endCxn id="10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3"/>
            <a:endCxn id="13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Cross 19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16" idx="1"/>
            <a:endCxn id="8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3760831" y="457100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4367814" y="3005601"/>
            <a:ext cx="1819922" cy="2347634"/>
          </a:xfrm>
          <a:custGeom>
            <a:avLst/>
            <a:gdLst>
              <a:gd name="connsiteX0" fmla="*/ 0 w 1819922"/>
              <a:gd name="connsiteY0" fmla="*/ 2347634 h 2347634"/>
              <a:gd name="connsiteX1" fmla="*/ 541537 w 1819922"/>
              <a:gd name="connsiteY1" fmla="*/ 66073 h 2347634"/>
              <a:gd name="connsiteX2" fmla="*/ 1819922 w 1819922"/>
              <a:gd name="connsiteY2" fmla="*/ 838430 h 234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9922" h="2347634">
                <a:moveTo>
                  <a:pt x="0" y="2347634"/>
                </a:moveTo>
                <a:cubicBezTo>
                  <a:pt x="119108" y="1332620"/>
                  <a:pt x="238217" y="317607"/>
                  <a:pt x="541537" y="66073"/>
                </a:cubicBezTo>
                <a:cubicBezTo>
                  <a:pt x="844857" y="-185461"/>
                  <a:pt x="1332389" y="326484"/>
                  <a:pt x="1819922" y="838430"/>
                </a:cubicBezTo>
              </a:path>
            </a:pathLst>
          </a:custGeom>
          <a:noFill/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634744" y="4485396"/>
            <a:ext cx="1390845" cy="978194"/>
            <a:chOff x="4634744" y="4485396"/>
            <a:chExt cx="1390845" cy="978194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4634744" y="4656533"/>
              <a:ext cx="1197885" cy="807057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Cross 42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Cloud Callout 44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4522379" y="4530377"/>
            <a:ext cx="1311710" cy="942435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Left Arrow 32"/>
          <p:cNvSpPr/>
          <p:nvPr/>
        </p:nvSpPr>
        <p:spPr>
          <a:xfrm rot="2700000">
            <a:off x="7522327" y="5436005"/>
            <a:ext cx="412153" cy="429836"/>
          </a:xfrm>
          <a:prstGeom prst="leftArrow">
            <a:avLst/>
          </a:prstGeom>
          <a:solidFill>
            <a:srgbClr val="FFFF00"/>
          </a:solidFill>
          <a:ln w="3810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5" grpId="0" animBg="1"/>
      <p:bldP spid="39" grpId="0" animBg="1"/>
      <p:bldP spid="38" grpId="0" animBg="1"/>
      <p:bldP spid="38" grpId="1" animBg="1"/>
      <p:bldP spid="45" grpId="0" animBg="1"/>
      <p:bldP spid="3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possible: S</a:t>
            </a:r>
            <a:r>
              <a:rPr lang="en-US" baseline="-25000" dirty="0"/>
              <a:t>2</a:t>
            </a:r>
            <a:r>
              <a:rPr lang="en-US" dirty="0"/>
              <a:t> in new view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1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6" name="Straight Connector 15"/>
          <p:cNvCxnSpPr>
            <a:stCxn id="12" idx="3"/>
            <a:endCxn id="14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0" idx="0"/>
            <a:endCxn id="14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0" idx="3"/>
            <a:endCxn id="17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7" idx="0"/>
            <a:endCxn id="14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3"/>
            <a:endCxn id="17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Cross 20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20" idx="1"/>
            <a:endCxn id="12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7" name="Cloud Callout 26"/>
          <p:cNvSpPr/>
          <p:nvPr/>
        </p:nvSpPr>
        <p:spPr>
          <a:xfrm>
            <a:off x="3761313" y="4581837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257129" y="3372610"/>
            <a:ext cx="726055" cy="420116"/>
            <a:chOff x="5299534" y="4261985"/>
            <a:chExt cx="726055" cy="420116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5299534" y="4261985"/>
              <a:ext cx="486128" cy="292484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Cross 30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V="1">
            <a:off x="4460259" y="3461993"/>
            <a:ext cx="428707" cy="1921742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612659" y="4512922"/>
            <a:ext cx="1444634" cy="1023213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Cloud Callout 33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2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u="sng" dirty="0"/>
          </a:p>
          <a:p>
            <a:pPr marL="0" indent="0" algn="ctr">
              <a:buNone/>
            </a:pPr>
            <a:r>
              <a:rPr lang="en-US" sz="3200" b="1" u="sng" dirty="0"/>
              <a:t>Take-away points:</a:t>
            </a:r>
          </a:p>
          <a:p>
            <a:endParaRPr lang="en-US" dirty="0"/>
          </a:p>
          <a:p>
            <a:r>
              <a:rPr lang="en-US" dirty="0"/>
              <a:t>Split Brain problem </a:t>
            </a:r>
            <a:r>
              <a:rPr lang="en-US" b="1" dirty="0">
                <a:solidFill>
                  <a:srgbClr val="009900"/>
                </a:solidFill>
              </a:rPr>
              <a:t>can be avoided </a:t>
            </a:r>
            <a:r>
              <a:rPr lang="en-US" dirty="0"/>
              <a:t>both:</a:t>
            </a:r>
          </a:p>
          <a:p>
            <a:pPr lvl="1"/>
            <a:r>
              <a:rPr lang="en-US" dirty="0"/>
              <a:t>In a </a:t>
            </a:r>
            <a:r>
              <a:rPr lang="en-US" b="1" dirty="0"/>
              <a:t>decentralized</a:t>
            </a:r>
            <a:r>
              <a:rPr lang="en-US" dirty="0"/>
              <a:t> design (VR)</a:t>
            </a:r>
          </a:p>
          <a:p>
            <a:pPr lvl="1"/>
            <a:r>
              <a:rPr lang="en-US" dirty="0"/>
              <a:t>With </a:t>
            </a:r>
            <a:r>
              <a:rPr lang="en-US" b="1" dirty="0"/>
              <a:t>centralized</a:t>
            </a:r>
            <a:r>
              <a:rPr lang="en-US" dirty="0"/>
              <a:t> control (VS)</a:t>
            </a:r>
          </a:p>
          <a:p>
            <a:endParaRPr lang="en-US" dirty="0"/>
          </a:p>
          <a:p>
            <a:r>
              <a:rPr lang="en-US" dirty="0"/>
              <a:t>But protocol must be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designed carefully </a:t>
            </a:r>
            <a:r>
              <a:rPr lang="en-US" dirty="0"/>
              <a:t>so that replica state does not </a:t>
            </a:r>
            <a:r>
              <a:rPr lang="en-US" b="1" dirty="0">
                <a:solidFill>
                  <a:srgbClr val="FF0000"/>
                </a:solidFill>
              </a:rPr>
              <a:t>diverge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4AC4-E5A6-0446-ADDB-6CB25A5DDD1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 and view changes</a:t>
            </a:r>
          </a:p>
        </p:txBody>
      </p:sp>
    </p:spTree>
    <p:extLst>
      <p:ext uri="{BB962C8B-B14F-4D97-AF65-F5344CB8AC3E}">
        <p14:creationId xmlns:p14="http://schemas.microsoft.com/office/powerpoint/2010/main" val="210890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1"/>
            <a:ext cx="8763000" cy="16437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pc="-100" dirty="0"/>
              <a:t>Nominate one replica </a:t>
            </a:r>
            <a:r>
              <a:rPr lang="en-US" b="1" i="1" spc="-100" dirty="0">
                <a:solidFill>
                  <a:srgbClr val="E46C0A"/>
                </a:solidFill>
              </a:rPr>
              <a:t>primary</a:t>
            </a:r>
            <a:endParaRPr lang="en-US" spc="-100" dirty="0"/>
          </a:p>
          <a:p>
            <a:pPr lvl="1">
              <a:lnSpc>
                <a:spcPct val="120000"/>
              </a:lnSpc>
            </a:pPr>
            <a:r>
              <a:rPr lang="en-US" dirty="0"/>
              <a:t>Clients send all requests to </a:t>
            </a:r>
            <a:r>
              <a:rPr lang="en-US" b="1" dirty="0"/>
              <a:t>primary</a:t>
            </a:r>
          </a:p>
          <a:p>
            <a:pPr marL="746125" lvl="1" indent="-282575">
              <a:lnSpc>
                <a:spcPct val="120000"/>
              </a:lnSpc>
            </a:pPr>
            <a:r>
              <a:rPr lang="en-US" dirty="0"/>
              <a:t>Primary </a:t>
            </a:r>
            <a:r>
              <a:rPr lang="en-US" b="1" dirty="0"/>
              <a:t>orders</a:t>
            </a:r>
            <a:r>
              <a:rPr lang="en-US" dirty="0"/>
              <a:t> clients’ requests</a:t>
            </a:r>
          </a:p>
          <a:p>
            <a:pPr marL="746125" lvl="1" indent="-282575">
              <a:lnSpc>
                <a:spcPct val="120000"/>
              </a:lnSpc>
            </a:pPr>
            <a:endParaRPr lang="en-US" dirty="0"/>
          </a:p>
          <a:p>
            <a:pPr marL="346075" indent="-282575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Review: primary-backup replication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546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459483" y="5889844"/>
            <a:ext cx="1524000" cy="228600"/>
            <a:chOff x="1828800" y="3733800"/>
            <a:chExt cx="152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0579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553450" y="4899244"/>
            <a:ext cx="658633" cy="609600"/>
            <a:chOff x="3075167" y="2286000"/>
            <a:chExt cx="658633" cy="609600"/>
          </a:xfrm>
        </p:grpSpPr>
        <p:sp>
          <p:nvSpPr>
            <p:cNvPr id="26" name="Oval 2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523011" y="4899244"/>
            <a:ext cx="531549" cy="533400"/>
            <a:chOff x="2057400" y="2438400"/>
            <a:chExt cx="379678" cy="381000"/>
          </a:xfrm>
        </p:grpSpPr>
        <p:sp>
          <p:nvSpPr>
            <p:cNvPr id="37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36926" y="444204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262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930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897883" y="5889844"/>
            <a:ext cx="1524000" cy="228600"/>
            <a:chOff x="1828800" y="3733800"/>
            <a:chExt cx="1524000" cy="228600"/>
          </a:xfrm>
        </p:grpSpPr>
        <p:sp>
          <p:nvSpPr>
            <p:cNvPr id="44" name="Rectangle 43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963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991850" y="4899244"/>
            <a:ext cx="658633" cy="609600"/>
            <a:chOff x="3075167" y="2286000"/>
            <a:chExt cx="658633" cy="609600"/>
          </a:xfrm>
        </p:grpSpPr>
        <p:sp>
          <p:nvSpPr>
            <p:cNvPr id="50" name="Oval 49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961411" y="4899244"/>
            <a:ext cx="531549" cy="533400"/>
            <a:chOff x="2057400" y="2438400"/>
            <a:chExt cx="379678" cy="381000"/>
          </a:xfrm>
        </p:grpSpPr>
        <p:sp>
          <p:nvSpPr>
            <p:cNvPr id="61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875328" y="444204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646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06877" y="350997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Connector 73"/>
          <p:cNvCxnSpPr/>
          <p:nvPr/>
        </p:nvCxnSpPr>
        <p:spPr>
          <a:xfrm>
            <a:off x="5202683" y="406104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3010964" y="455766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2793988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387757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5225931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631468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5389954" y="378982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65995" y="403296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6963595" y="560724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19768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5744003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658893"/>
          </a:xfrm>
        </p:spPr>
        <p:txBody>
          <a:bodyPr>
            <a:normAutofit/>
          </a:bodyPr>
          <a:lstStyle/>
          <a:p>
            <a:r>
              <a:rPr lang="en-US" dirty="0"/>
              <a:t>What if we want to </a:t>
            </a:r>
            <a:r>
              <a:rPr lang="en-US" b="1" dirty="0"/>
              <a:t>replace a faulty replica </a:t>
            </a:r>
            <a:r>
              <a:rPr lang="en-US" dirty="0"/>
              <a:t>with a different machine?</a:t>
            </a:r>
          </a:p>
          <a:p>
            <a:pPr lvl="1"/>
            <a:r>
              <a:rPr lang="en-US" dirty="0"/>
              <a:t>For example, one of the </a:t>
            </a:r>
            <a:r>
              <a:rPr lang="en-US" b="1" dirty="0">
                <a:solidFill>
                  <a:srgbClr val="FF0000"/>
                </a:solidFill>
              </a:rPr>
              <a:t>backups may fail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we want to </a:t>
            </a:r>
            <a:r>
              <a:rPr lang="en-US" b="1" dirty="0"/>
              <a:t>change the replica group size?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Decommission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replica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Add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another replica (increase </a:t>
            </a:r>
            <a:r>
              <a:rPr lang="en-US" b="1" i="1" dirty="0"/>
              <a:t>f</a:t>
            </a:r>
            <a:r>
              <a:rPr lang="en-US" dirty="0"/>
              <a:t>, possibly)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reconfiguration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352892"/>
            <a:ext cx="8763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800" b="0" dirty="0">
                <a:latin typeface="+mj-lt"/>
              </a:rPr>
              <a:t>Protocol that handles these possibilities is called the 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reconfiguration protocol</a:t>
            </a:r>
          </a:p>
        </p:txBody>
      </p:sp>
    </p:spTree>
    <p:extLst>
      <p:ext uri="{BB962C8B-B14F-4D97-AF65-F5344CB8AC3E}">
        <p14:creationId xmlns:p14="http://schemas.microsoft.com/office/powerpoint/2010/main" val="7325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4788517"/>
            <a:ext cx="6312568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30326"/>
            <a:ext cx="8763000" cy="4716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configuration: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sorted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identities of all 2</a:t>
            </a:r>
            <a:r>
              <a:rPr lang="en-US" sz="2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 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+ 1 replicas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view-number: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status: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normal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or in a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epoch-number:</a:t>
            </a:r>
            <a:r>
              <a:rPr lang="en-US" sz="2600" b="1" dirty="0"/>
              <a:t> </a:t>
            </a:r>
            <a:r>
              <a:rPr lang="en-US" sz="2600" dirty="0"/>
              <a:t>indexes configurations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reconfiguration)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916061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81653" y="1544628"/>
            <a:ext cx="1140057" cy="2295398"/>
            <a:chOff x="3467124" y="1544628"/>
            <a:chExt cx="1140057" cy="229539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3652243" y="2650563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652243" y="264379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467124" y="1544628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39543" y="1539851"/>
            <a:ext cx="1351652" cy="2290145"/>
            <a:chOff x="4239543" y="1539851"/>
            <a:chExt cx="1351652" cy="2290145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4697424" y="2640533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4561357" y="2628432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239543" y="1539851"/>
              <a:ext cx="13516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88951" y="1553958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14706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  <a:p>
            <a:r>
              <a:rPr lang="en-US" dirty="0"/>
              <a:t>No up-call</a:t>
            </a:r>
            <a:r>
              <a:rPr lang="en-US" b="1" dirty="0"/>
              <a:t> </a:t>
            </a:r>
            <a:r>
              <a:rPr lang="en-US" dirty="0"/>
              <a:t>to RSM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executing</a:t>
            </a:r>
            <a:r>
              <a:rPr lang="en-US" dirty="0"/>
              <a:t> this request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4022795" y="1705269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9842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sends Commit messages to </a:t>
            </a:r>
            <a:r>
              <a:rPr lang="en-US" b="1" dirty="0"/>
              <a:t>old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Primary sends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StartEpoch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message to </a:t>
            </a:r>
            <a:r>
              <a:rPr lang="en-US" b="1" dirty="0"/>
              <a:t>new</a:t>
            </a:r>
            <a:r>
              <a:rPr lang="en-US" dirty="0"/>
              <a:t> replica(s)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3292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Update state with new </a:t>
            </a:r>
            <a:r>
              <a:rPr lang="en-US" b="1" dirty="0"/>
              <a:t>epoch-number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Fetch state from old replicas, update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EpochStarted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/>
              <a:t>msgs</a:t>
            </a:r>
            <a:r>
              <a:rPr lang="en-US" dirty="0"/>
              <a:t> to replicas being removed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in new group {A, B, D}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848193" y="1565795"/>
            <a:ext cx="1622560" cy="2840914"/>
            <a:chOff x="6848193" y="1565795"/>
            <a:chExt cx="1622560" cy="2840914"/>
          </a:xfrm>
        </p:grpSpPr>
        <p:sp>
          <p:nvSpPr>
            <p:cNvPr id="29" name="TextBox 28"/>
            <p:cNvSpPr txBox="1"/>
            <p:nvPr/>
          </p:nvSpPr>
          <p:spPr>
            <a:xfrm>
              <a:off x="6848193" y="1565795"/>
              <a:ext cx="1622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 err="1">
                  <a:latin typeface="Arial" charset="0"/>
                  <a:ea typeface="Arial" charset="0"/>
                  <a:cs typeface="Arial" charset="0"/>
                </a:rPr>
                <a:t>EpochStarted</a:t>
              </a:r>
              <a:endParaRPr lang="en-US" spc="-15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7217932" y="3854078"/>
              <a:ext cx="173394" cy="5526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135847" y="264894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549339" y="3253695"/>
              <a:ext cx="220269" cy="58553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340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Respond to state transfer requests from others</a:t>
            </a:r>
          </a:p>
          <a:p>
            <a:pPr marL="914400" lvl="1" indent="-514350"/>
            <a:r>
              <a:rPr lang="en-US" sz="2000" dirty="0"/>
              <a:t>Waits until it receives f’ + 1 </a:t>
            </a:r>
            <a:r>
              <a:rPr lang="en-US" sz="2000" b="1" dirty="0" err="1"/>
              <a:t>EpochStarted</a:t>
            </a:r>
            <a:r>
              <a:rPr lang="en-US" sz="2000" dirty="0"/>
              <a:t> </a:t>
            </a:r>
            <a:r>
              <a:rPr lang="en-US" sz="2000" dirty="0" err="1"/>
              <a:t>msgs</a:t>
            </a:r>
            <a:r>
              <a:rPr lang="en-US" sz="2000" dirty="0"/>
              <a:t>, f’ is fault tolerance of new epoch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Send </a:t>
            </a:r>
            <a:r>
              <a:rPr lang="en-US" sz="2000" b="1" dirty="0" err="1"/>
              <a:t>StartEpoch</a:t>
            </a:r>
            <a:r>
              <a:rPr lang="en-US" sz="2000" dirty="0"/>
              <a:t> messages to </a:t>
            </a:r>
            <a:r>
              <a:rPr lang="en-US" sz="2000" b="1" dirty="0"/>
              <a:t>new</a:t>
            </a:r>
            <a:r>
              <a:rPr lang="en-US" sz="2000" dirty="0"/>
              <a:t> replicas if they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don’t hear </a:t>
            </a:r>
            <a:r>
              <a:rPr lang="en-US" sz="2000" b="1" dirty="0" err="1"/>
              <a:t>EpochStarted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(not shown above)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at replaced replicas {C}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48193" y="1565795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 dirty="0" err="1">
                <a:latin typeface="Arial" charset="0"/>
                <a:ea typeface="Arial" charset="0"/>
                <a:cs typeface="Arial" charset="0"/>
              </a:rPr>
              <a:t>EpochStarted</a:t>
            </a:r>
            <a:endParaRPr lang="en-US" spc="-15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217932" y="3854078"/>
            <a:ext cx="173394" cy="552631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135847" y="2648944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49339" y="3253695"/>
            <a:ext cx="220269" cy="58553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61402" y="3622376"/>
            <a:ext cx="1781431" cy="461665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46469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admin </a:t>
            </a:r>
            <a:r>
              <a:rPr lang="en-US" b="1" dirty="0"/>
              <a:t>doesn’t wait</a:t>
            </a:r>
            <a:r>
              <a:rPr lang="en-US" dirty="0"/>
              <a:t> for reconfiguration to complete, may cause </a:t>
            </a:r>
            <a:r>
              <a:rPr lang="en-US" b="1" dirty="0">
                <a:solidFill>
                  <a:srgbClr val="FF0000"/>
                </a:solidFill>
              </a:rPr>
              <a:t>&gt; f failures in old group</a:t>
            </a:r>
          </a:p>
          <a:p>
            <a:pPr lvl="1"/>
            <a:r>
              <a:rPr lang="en-US" dirty="0"/>
              <a:t>Can’t shut down replicas on receiving Reply at client</a:t>
            </a:r>
          </a:p>
          <a:p>
            <a:endParaRPr lang="en-US" dirty="0"/>
          </a:p>
          <a:p>
            <a:r>
              <a:rPr lang="en-US" dirty="0"/>
              <a:t>Must ensure committed requests survive reconfiguration!</a:t>
            </a:r>
          </a:p>
          <a:p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A new type of request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CheckEpoch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reports the current epoch</a:t>
            </a:r>
          </a:p>
          <a:p>
            <a:pPr lvl="1"/>
            <a:r>
              <a:rPr lang="en-US" dirty="0"/>
              <a:t>Goes thru normal request processing (no up-call)</a:t>
            </a:r>
          </a:p>
          <a:p>
            <a:pPr lvl="1"/>
            <a:r>
              <a:rPr lang="en-US" dirty="0"/>
              <a:t>Return indicates reconfiguration is complete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Shutting down old replicas</a:t>
            </a:r>
          </a:p>
        </p:txBody>
      </p:sp>
    </p:spTree>
    <p:extLst>
      <p:ext uri="{BB962C8B-B14F-4D97-AF65-F5344CB8AC3E}">
        <p14:creationId xmlns:p14="http://schemas.microsoft.com/office/powerpoint/2010/main" val="72245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325597-6BAD-9346-B08B-30F4125CA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Viewstamped</a:t>
            </a:r>
            <a:r>
              <a:rPr lang="en-US" b="1" dirty="0"/>
              <a:t> Replication</a:t>
            </a:r>
            <a:r>
              <a:rPr lang="en-US" dirty="0"/>
              <a:t> is a state machine replication protocol that tolerates f crash failures in a replica group of 2f + 1 replicas</a:t>
            </a:r>
          </a:p>
          <a:p>
            <a:endParaRPr lang="en-US" dirty="0"/>
          </a:p>
          <a:p>
            <a:r>
              <a:rPr lang="en-US" dirty="0"/>
              <a:t>The protocol uses replicated state to provide persistence without any use of disk</a:t>
            </a:r>
          </a:p>
          <a:p>
            <a:endParaRPr lang="en-US" dirty="0"/>
          </a:p>
          <a:p>
            <a:r>
              <a:rPr lang="en-US" dirty="0"/>
              <a:t>f + 1 replicas serve as a quorum that ensures correctness; in every step of the protocol there is at least one replica that knows about the request</a:t>
            </a:r>
          </a:p>
          <a:p>
            <a:endParaRPr lang="en-US" dirty="0"/>
          </a:p>
          <a:p>
            <a:r>
              <a:rPr lang="en-US" dirty="0"/>
              <a:t>There’s actually sub-protocols that operate to address distinct concerns (see next slide)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74B7E9-22C3-9140-8FBC-6A02E86A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E6B16-CAFE-E643-A5C4-93BF6971C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VR: Take-away ideas</a:t>
            </a:r>
          </a:p>
        </p:txBody>
      </p:sp>
    </p:spTree>
    <p:extLst>
      <p:ext uri="{BB962C8B-B14F-4D97-AF65-F5344CB8AC3E}">
        <p14:creationId xmlns:p14="http://schemas.microsoft.com/office/powerpoint/2010/main" val="61939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18746"/>
            <a:ext cx="8763000" cy="1503790"/>
          </a:xfrm>
        </p:spPr>
        <p:txBody>
          <a:bodyPr>
            <a:normAutofit fontScale="92500"/>
          </a:bodyPr>
          <a:lstStyle/>
          <a:p>
            <a:r>
              <a:rPr lang="en-US" dirty="0"/>
              <a:t>Primary-Backup with many replicas</a:t>
            </a:r>
          </a:p>
          <a:p>
            <a:pPr lvl="1"/>
            <a:r>
              <a:rPr lang="en-US" dirty="0"/>
              <a:t>Primary waits for acknowledgement from </a:t>
            </a:r>
            <a:r>
              <a:rPr lang="en-US" b="1" dirty="0"/>
              <a:t>all </a:t>
            </a:r>
            <a:r>
              <a:rPr lang="en-US" dirty="0"/>
              <a:t>backups</a:t>
            </a:r>
          </a:p>
          <a:p>
            <a:pPr lvl="1"/>
            <a:r>
              <a:rPr lang="en-US" dirty="0"/>
              <a:t>All updates to set of replicas needs to update shared </a:t>
            </a:r>
            <a:r>
              <a:rPr lang="en-US"/>
              <a:t>disk (recall </a:t>
            </a:r>
            <a:r>
              <a:rPr lang="en-US" dirty="0"/>
              <a:t>VM-FT)</a:t>
            </a:r>
          </a:p>
          <a:p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two to many replicas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335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71917" y="274259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103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7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Straight Connector 84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Freeform 89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Freeform 93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98586" y="390779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3986398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Backups fail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Minority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Quorums allow primary to continue</a:t>
            </a:r>
          </a:p>
          <a:p>
            <a:endParaRPr lang="en-US" b="1" dirty="0"/>
          </a:p>
          <a:p>
            <a:r>
              <a:rPr lang="en-US" b="1" dirty="0"/>
              <a:t>Primary fails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Majority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Rapidly execute view change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permanently fails </a:t>
            </a:r>
            <a:r>
              <a:rPr lang="en-US" dirty="0">
                <a:sym typeface="Wingdings"/>
              </a:rPr>
              <a:t>or is </a:t>
            </a:r>
            <a:r>
              <a:rPr lang="en-US" b="1" dirty="0">
                <a:sym typeface="Wingdings"/>
              </a:rPr>
              <a:t>removed?</a:t>
            </a: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added?</a:t>
            </a:r>
            <a:endParaRPr lang="en-US" b="1" dirty="0">
              <a:solidFill>
                <a:srgbClr val="0070C0"/>
              </a:solidFill>
              <a:sym typeface="Wingdings"/>
            </a:endParaRPr>
          </a:p>
          <a:p>
            <a:pPr marL="0" indent="0" algn="r">
              <a:buNone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 Administrator initiates reconfiguration protocol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useful when</a:t>
            </a:r>
          </a:p>
        </p:txBody>
      </p:sp>
    </p:spTree>
    <p:extLst>
      <p:ext uri="{BB962C8B-B14F-4D97-AF65-F5344CB8AC3E}">
        <p14:creationId xmlns:p14="http://schemas.microsoft.com/office/powerpoint/2010/main" val="138157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Viewstamped</a:t>
            </a:r>
            <a:r>
              <a:rPr lang="en-US" b="1" u="sng" dirty="0"/>
              <a:t> Replication: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2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r>
              <a:rPr lang="en-US" dirty="0"/>
              <a:t>Differences with primary-backup</a:t>
            </a:r>
          </a:p>
          <a:p>
            <a:pPr lvl="1"/>
            <a:r>
              <a:rPr lang="en-US" dirty="0"/>
              <a:t>No shared disk (no reliable failure detection)</a:t>
            </a:r>
          </a:p>
          <a:p>
            <a:pPr lvl="1"/>
            <a:r>
              <a:rPr lang="en-US" dirty="0"/>
              <a:t>Don’t need to wait for </a:t>
            </a:r>
            <a:r>
              <a:rPr lang="en-US" b="1" dirty="0"/>
              <a:t>all</a:t>
            </a:r>
            <a:r>
              <a:rPr lang="en-US" dirty="0"/>
              <a:t> replicas to reply</a:t>
            </a:r>
          </a:p>
          <a:p>
            <a:pPr lvl="1"/>
            <a:r>
              <a:rPr lang="en-US" dirty="0"/>
              <a:t>Need more replicas to handle </a:t>
            </a:r>
            <a:r>
              <a:rPr lang="en-US" i="1" dirty="0"/>
              <a:t>f </a:t>
            </a:r>
            <a:r>
              <a:rPr lang="en-US" dirty="0"/>
              <a:t> failures</a:t>
            </a:r>
            <a:br>
              <a:rPr lang="en-US" dirty="0"/>
            </a:br>
            <a:r>
              <a:rPr lang="en-US" dirty="0"/>
              <a:t>(2</a:t>
            </a:r>
            <a:r>
              <a:rPr lang="en-US" i="1" dirty="0"/>
              <a:t>f+</a:t>
            </a:r>
            <a:r>
              <a:rPr lang="en-US" dirty="0"/>
              <a:t>1 vs </a:t>
            </a:r>
            <a:r>
              <a:rPr lang="en-US" i="1" dirty="0"/>
              <a:t>f+</a:t>
            </a:r>
            <a:r>
              <a:rPr lang="en-US" dirty="0"/>
              <a:t>1)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else can we do with more replicas?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833207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Viewstamped</a:t>
            </a:r>
            <a:r>
              <a:rPr lang="en-US" b="1" u="sng" dirty="0"/>
              <a:t> Replication: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pPr lvl="1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2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r>
              <a:rPr lang="en-US" dirty="0"/>
              <a:t>Assumptions: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Handles </a:t>
            </a:r>
            <a:r>
              <a:rPr lang="en-US" b="1" i="1" dirty="0">
                <a:solidFill>
                  <a:srgbClr val="FF0000"/>
                </a:solidFill>
              </a:rPr>
              <a:t>crash failures </a:t>
            </a:r>
            <a:r>
              <a:rPr lang="en-US" dirty="0"/>
              <a:t>only: Replicas fail only by </a:t>
            </a:r>
            <a:r>
              <a:rPr lang="en-US" b="1" dirty="0">
                <a:solidFill>
                  <a:srgbClr val="FF0000"/>
                </a:solidFill>
              </a:rPr>
              <a:t>completely stopping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>
                <a:solidFill>
                  <a:srgbClr val="FF0000"/>
                </a:solidFill>
              </a:rPr>
              <a:t>Unreliable network: </a:t>
            </a:r>
            <a:r>
              <a:rPr lang="en-US" dirty="0"/>
              <a:t>Messages might be lost, duplicated, delayed, or delivered out-of-order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With multiple replicas, don’t need to wait for all…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36454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87062"/>
            <a:ext cx="8763000" cy="1479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In-memory </a:t>
            </a:r>
            <a:r>
              <a:rPr lang="en-US" sz="2600" b="1" i="1" dirty="0">
                <a:solidFill>
                  <a:srgbClr val="0070C0"/>
                </a:solidFill>
              </a:rPr>
              <a:t>log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/>
              <a:t>with clients’ requests in assigned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32570" y="3301528"/>
            <a:ext cx="5911909" cy="434598"/>
            <a:chOff x="929079" y="3733800"/>
            <a:chExt cx="3109684" cy="228600"/>
          </a:xfrm>
        </p:grpSpPr>
        <p:sp>
          <p:nvSpPr>
            <p:cNvPr id="12" name="Rectangle 11"/>
            <p:cNvSpPr/>
            <p:nvPr/>
          </p:nvSpPr>
          <p:spPr>
            <a:xfrm>
              <a:off x="929079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>
                  <a:latin typeface="Arial" charset="0"/>
                </a:rPr>
                <a:t>⟨op1</a:t>
              </a:r>
              <a:r>
                <a:rPr lang="en-US" sz="1800" dirty="0">
                  <a:latin typeface="Arial" charset="0"/>
                </a:rPr>
                <a:t>, args1⟩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32049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⟨op2, args2⟩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83921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⟨op3, args3⟩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86891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⟨op4, args4⟩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044479" y="2936659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Arial" charset="0"/>
                <a:ea typeface="Arial" charset="0"/>
                <a:cs typeface="Arial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782925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3"/>
            <a:ext cx="8763000" cy="226619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adds request to end of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Replicas add requests to their logs in primary’s log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</a:t>
            </a:r>
            <a:r>
              <a:rPr lang="en-US" sz="2600" b="1" u="sng" dirty="0"/>
              <a:t>waits for </a:t>
            </a:r>
            <a:r>
              <a:rPr lang="en-US" sz="2600" b="1" i="1" u="sng" dirty="0"/>
              <a:t>f</a:t>
            </a:r>
            <a:r>
              <a:rPr lang="en-US" sz="2600" b="1" dirty="0"/>
              <a:t> </a:t>
            </a:r>
            <a:r>
              <a:rPr lang="en-US" sz="2600" dirty="0"/>
              <a:t>PrepareOKs </a:t>
            </a:r>
            <a:r>
              <a:rPr lang="en-US" sz="2600" dirty="0">
                <a:sym typeface="Wingdings"/>
              </a:rPr>
              <a:t> request is </a:t>
            </a:r>
            <a:r>
              <a:rPr lang="en-US" sz="2600" b="1" i="1" dirty="0">
                <a:solidFill>
                  <a:srgbClr val="0070C0"/>
                </a:solidFill>
                <a:sym typeface="Wingdings"/>
              </a:rPr>
              <a:t>committed</a:t>
            </a:r>
          </a:p>
          <a:p>
            <a:pPr marL="914400" lvl="1" indent="-514350"/>
            <a:r>
              <a:rPr lang="en-US" sz="2600" dirty="0">
                <a:sym typeface="Wingdings"/>
              </a:rPr>
              <a:t>Makes up-call to execute the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/>
        </p:nvCxnSpPr>
        <p:spPr>
          <a:xfrm>
            <a:off x="3293327" y="1544628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791308" y="1573851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42960" y="1585258"/>
            <a:ext cx="0" cy="2592955"/>
          </a:xfrm>
          <a:prstGeom prst="line">
            <a:avLst/>
          </a:prstGeom>
          <a:ln w="57150">
            <a:solidFill>
              <a:srgbClr val="0070C0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53" name="TextBox 52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2" name="5-Point Star 1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4" name="5-Point Star 33">
            <a:extLst>
              <a:ext uri="{FF2B5EF4-FFF2-40B4-BE49-F238E27FC236}">
                <a16:creationId xmlns:a16="http://schemas.microsoft.com/office/drawing/2014/main" id="{1AFF808C-54FE-AE45-86CD-10D25AD64EA2}"/>
              </a:ext>
            </a:extLst>
          </p:cNvPr>
          <p:cNvSpPr/>
          <p:nvPr/>
        </p:nvSpPr>
        <p:spPr>
          <a:xfrm>
            <a:off x="6659136" y="6188049"/>
            <a:ext cx="245327" cy="245327"/>
          </a:xfrm>
          <a:prstGeom prst="star5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51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dirty="0">
                <a:sym typeface="Wingdings"/>
              </a:rPr>
              <a:t>Protocol guarantees </a:t>
            </a:r>
            <a:r>
              <a:rPr lang="en-US" sz="2600" b="1" dirty="0">
                <a:sym typeface="Wingdings"/>
              </a:rPr>
              <a:t>state machine replication</a:t>
            </a:r>
          </a:p>
          <a:p>
            <a:endParaRPr lang="en-US" sz="2600" dirty="0">
              <a:sym typeface="Wingdings"/>
            </a:endParaRPr>
          </a:p>
          <a:p>
            <a:r>
              <a:rPr lang="en-US" sz="2600" dirty="0">
                <a:sym typeface="Wingdings"/>
              </a:rPr>
              <a:t>On </a:t>
            </a:r>
            <a:r>
              <a:rPr lang="en-US" sz="2600" b="1" dirty="0">
                <a:sym typeface="Wingdings"/>
              </a:rPr>
              <a:t>execute,</a:t>
            </a:r>
            <a:r>
              <a:rPr lang="en-US" sz="2600" dirty="0">
                <a:sym typeface="Wingdings"/>
              </a:rPr>
              <a:t> primary knows request in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+ 1 = 2 nodes’ logs</a:t>
            </a:r>
          </a:p>
          <a:p>
            <a:pPr lvl="1"/>
            <a:r>
              <a:rPr lang="en-US" sz="2600" dirty="0">
                <a:sym typeface="Wingdings"/>
              </a:rPr>
              <a:t>Even if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= 1 then </a:t>
            </a:r>
            <a:r>
              <a:rPr lang="en-US" sz="2600" b="1" dirty="0">
                <a:solidFill>
                  <a:srgbClr val="FF0000"/>
                </a:solidFill>
                <a:sym typeface="Wingdings"/>
              </a:rPr>
              <a:t>crash,</a:t>
            </a:r>
            <a:r>
              <a:rPr lang="en-US" sz="2600" dirty="0">
                <a:sym typeface="Wingdings"/>
              </a:rPr>
              <a:t> </a:t>
            </a:r>
            <a:r>
              <a:rPr lang="en-US" sz="2600" b="1" dirty="0">
                <a:sym typeface="Wingdings"/>
              </a:rPr>
              <a:t>≥ 1 </a:t>
            </a:r>
            <a:r>
              <a:rPr lang="en-US" sz="2600" b="1" dirty="0">
                <a:solidFill>
                  <a:srgbClr val="009900"/>
                </a:solidFill>
                <a:sym typeface="Wingdings"/>
              </a:rPr>
              <a:t>retains request in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operation: Key points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6672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57150">
          <a:prstDash val="solid"/>
          <a:tailEnd type="triangl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44126</TotalTime>
  <Words>1974</Words>
  <Application>Microsoft Macintosh PowerPoint</Application>
  <PresentationFormat>On-screen Show (4:3)</PresentationFormat>
  <Paragraphs>520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Courier New</vt:lpstr>
      <vt:lpstr>Times New Roman</vt:lpstr>
      <vt:lpstr>Wingdings</vt:lpstr>
      <vt:lpstr>1_Office Theme</vt:lpstr>
      <vt:lpstr>View Change Protocols and Reconfiguration</vt:lpstr>
      <vt:lpstr>Today</vt:lpstr>
      <vt:lpstr>Review: primary-backup replication</vt:lpstr>
      <vt:lpstr>From two to many replicas</vt:lpstr>
      <vt:lpstr>What else can we do with more replicas?</vt:lpstr>
      <vt:lpstr>With multiple replicas, don’t need to wait for all…</vt:lpstr>
      <vt:lpstr>Replica state</vt:lpstr>
      <vt:lpstr>Normal operation</vt:lpstr>
      <vt:lpstr>Normal operation: Key points</vt:lpstr>
      <vt:lpstr>Piggybacked commits</vt:lpstr>
      <vt:lpstr>The need for a view change</vt:lpstr>
      <vt:lpstr>Today</vt:lpstr>
      <vt:lpstr>Views</vt:lpstr>
      <vt:lpstr>View change protocol</vt:lpstr>
      <vt:lpstr>Making the view change correct</vt:lpstr>
      <vt:lpstr>Replica state (for view change)</vt:lpstr>
      <vt:lpstr>View change protocol</vt:lpstr>
      <vt:lpstr>View change protocol: Correctness</vt:lpstr>
      <vt:lpstr>Principle: Quorums         (f = 1)</vt:lpstr>
      <vt:lpstr>Applying the quorum principle</vt:lpstr>
      <vt:lpstr>Applying the quorum principle</vt:lpstr>
      <vt:lpstr>Split Brain</vt:lpstr>
      <vt:lpstr>Today</vt:lpstr>
      <vt:lpstr>Would centralization simplify design?</vt:lpstr>
      <vt:lpstr>View Server protocol operation</vt:lpstr>
      <vt:lpstr>View Server: Split Brain</vt:lpstr>
      <vt:lpstr>One possibility: S2 in old view</vt:lpstr>
      <vt:lpstr>Also possible: S2 in new view</vt:lpstr>
      <vt:lpstr>Split Brain and view changes</vt:lpstr>
      <vt:lpstr>Today</vt:lpstr>
      <vt:lpstr>The need for reconfiguration</vt:lpstr>
      <vt:lpstr>Replica state (for reconfiguration)</vt:lpstr>
      <vt:lpstr>Reconfiguration (1)</vt:lpstr>
      <vt:lpstr>Reconfiguration (2)</vt:lpstr>
      <vt:lpstr>Reconfiguration (3)</vt:lpstr>
      <vt:lpstr>Reconfiguration in new group {A, B, D}</vt:lpstr>
      <vt:lpstr>Reconfiguration at replaced replicas {C}</vt:lpstr>
      <vt:lpstr>Shutting down old replicas</vt:lpstr>
      <vt:lpstr>VR: Take-away ideas</vt:lpstr>
      <vt:lpstr>What’s useful when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2069</cp:revision>
  <cp:lastPrinted>2018-09-30T13:41:53Z</cp:lastPrinted>
  <dcterms:created xsi:type="dcterms:W3CDTF">2013-10-08T01:49:25Z</dcterms:created>
  <dcterms:modified xsi:type="dcterms:W3CDTF">2022-10-27T05:17:55Z</dcterms:modified>
</cp:coreProperties>
</file>