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40"/>
  </p:notesMasterIdLst>
  <p:handoutMasterIdLst>
    <p:handoutMasterId r:id="rId41"/>
  </p:handoutMasterIdLst>
  <p:sldIdLst>
    <p:sldId id="257" r:id="rId2"/>
    <p:sldId id="271" r:id="rId3"/>
    <p:sldId id="273" r:id="rId4"/>
    <p:sldId id="352" r:id="rId5"/>
    <p:sldId id="361" r:id="rId6"/>
    <p:sldId id="277" r:id="rId7"/>
    <p:sldId id="353" r:id="rId8"/>
    <p:sldId id="354" r:id="rId9"/>
    <p:sldId id="355" r:id="rId10"/>
    <p:sldId id="386" r:id="rId11"/>
    <p:sldId id="375" r:id="rId12"/>
    <p:sldId id="324" r:id="rId13"/>
    <p:sldId id="325" r:id="rId14"/>
    <p:sldId id="298" r:id="rId15"/>
    <p:sldId id="328" r:id="rId16"/>
    <p:sldId id="299" r:id="rId17"/>
    <p:sldId id="329" r:id="rId18"/>
    <p:sldId id="330" r:id="rId19"/>
    <p:sldId id="331" r:id="rId20"/>
    <p:sldId id="336" r:id="rId21"/>
    <p:sldId id="333" r:id="rId22"/>
    <p:sldId id="302" r:id="rId23"/>
    <p:sldId id="337" r:id="rId24"/>
    <p:sldId id="338" r:id="rId25"/>
    <p:sldId id="339" r:id="rId26"/>
    <p:sldId id="340" r:id="rId27"/>
    <p:sldId id="341" r:id="rId28"/>
    <p:sldId id="342" r:id="rId29"/>
    <p:sldId id="343" r:id="rId30"/>
    <p:sldId id="384" r:id="rId31"/>
    <p:sldId id="344" r:id="rId32"/>
    <p:sldId id="378" r:id="rId33"/>
    <p:sldId id="348" r:id="rId34"/>
    <p:sldId id="379" r:id="rId35"/>
    <p:sldId id="380" r:id="rId36"/>
    <p:sldId id="350" r:id="rId37"/>
    <p:sldId id="351" r:id="rId38"/>
    <p:sldId id="381" r:id="rId39"/>
  </p:sldIdLst>
  <p:sldSz cx="9144000" cy="6858000" type="screen4x3"/>
  <p:notesSz cx="9601200" cy="7315200"/>
  <p:defaultTextStyle>
    <a:defPPr>
      <a:defRPr lang="en-US"/>
    </a:defPPr>
    <a:lvl1pPr algn="ctr" rtl="0" fontAlgn="base">
      <a:spcBef>
        <a:spcPct val="0"/>
      </a:spcBef>
      <a:spcAft>
        <a:spcPct val="0"/>
      </a:spcAft>
      <a:defRPr sz="2000" b="1" kern="1200">
        <a:solidFill>
          <a:schemeClr val="tx1"/>
        </a:solidFill>
        <a:latin typeface="Courier New" pitchFamily="-1" charset="0"/>
        <a:ea typeface="+mn-ea"/>
        <a:cs typeface="+mn-cs"/>
      </a:defRPr>
    </a:lvl1pPr>
    <a:lvl2pPr marL="457200" algn="ctr" rtl="0" fontAlgn="base">
      <a:spcBef>
        <a:spcPct val="0"/>
      </a:spcBef>
      <a:spcAft>
        <a:spcPct val="0"/>
      </a:spcAft>
      <a:defRPr sz="2000" b="1" kern="1200">
        <a:solidFill>
          <a:schemeClr val="tx1"/>
        </a:solidFill>
        <a:latin typeface="Courier New" pitchFamily="-1" charset="0"/>
        <a:ea typeface="+mn-ea"/>
        <a:cs typeface="+mn-cs"/>
      </a:defRPr>
    </a:lvl2pPr>
    <a:lvl3pPr marL="914400" algn="ctr" rtl="0" fontAlgn="base">
      <a:spcBef>
        <a:spcPct val="0"/>
      </a:spcBef>
      <a:spcAft>
        <a:spcPct val="0"/>
      </a:spcAft>
      <a:defRPr sz="2000" b="1" kern="1200">
        <a:solidFill>
          <a:schemeClr val="tx1"/>
        </a:solidFill>
        <a:latin typeface="Courier New" pitchFamily="-1" charset="0"/>
        <a:ea typeface="+mn-ea"/>
        <a:cs typeface="+mn-cs"/>
      </a:defRPr>
    </a:lvl3pPr>
    <a:lvl4pPr marL="1371600" algn="ctr" rtl="0" fontAlgn="base">
      <a:spcBef>
        <a:spcPct val="0"/>
      </a:spcBef>
      <a:spcAft>
        <a:spcPct val="0"/>
      </a:spcAft>
      <a:defRPr sz="2000" b="1" kern="1200">
        <a:solidFill>
          <a:schemeClr val="tx1"/>
        </a:solidFill>
        <a:latin typeface="Courier New" pitchFamily="-1" charset="0"/>
        <a:ea typeface="+mn-ea"/>
        <a:cs typeface="+mn-cs"/>
      </a:defRPr>
    </a:lvl4pPr>
    <a:lvl5pPr marL="1828800" algn="ctr" rtl="0" fontAlgn="base">
      <a:spcBef>
        <a:spcPct val="0"/>
      </a:spcBef>
      <a:spcAft>
        <a:spcPct val="0"/>
      </a:spcAft>
      <a:defRPr sz="2000" b="1" kern="1200">
        <a:solidFill>
          <a:schemeClr val="tx1"/>
        </a:solidFill>
        <a:latin typeface="Courier New" pitchFamily="-1" charset="0"/>
        <a:ea typeface="+mn-ea"/>
        <a:cs typeface="+mn-cs"/>
      </a:defRPr>
    </a:lvl5pPr>
    <a:lvl6pPr marL="2286000" algn="l" defTabSz="457200" rtl="0" eaLnBrk="1" latinLnBrk="0" hangingPunct="1">
      <a:defRPr sz="2000" b="1" kern="1200">
        <a:solidFill>
          <a:schemeClr val="tx1"/>
        </a:solidFill>
        <a:latin typeface="Courier New" pitchFamily="-1" charset="0"/>
        <a:ea typeface="+mn-ea"/>
        <a:cs typeface="+mn-cs"/>
      </a:defRPr>
    </a:lvl6pPr>
    <a:lvl7pPr marL="2743200" algn="l" defTabSz="457200" rtl="0" eaLnBrk="1" latinLnBrk="0" hangingPunct="1">
      <a:defRPr sz="2000" b="1" kern="1200">
        <a:solidFill>
          <a:schemeClr val="tx1"/>
        </a:solidFill>
        <a:latin typeface="Courier New" pitchFamily="-1" charset="0"/>
        <a:ea typeface="+mn-ea"/>
        <a:cs typeface="+mn-cs"/>
      </a:defRPr>
    </a:lvl7pPr>
    <a:lvl8pPr marL="3200400" algn="l" defTabSz="457200" rtl="0" eaLnBrk="1" latinLnBrk="0" hangingPunct="1">
      <a:defRPr sz="2000" b="1" kern="1200">
        <a:solidFill>
          <a:schemeClr val="tx1"/>
        </a:solidFill>
        <a:latin typeface="Courier New" pitchFamily="-1" charset="0"/>
        <a:ea typeface="+mn-ea"/>
        <a:cs typeface="+mn-cs"/>
      </a:defRPr>
    </a:lvl8pPr>
    <a:lvl9pPr marL="3657600" algn="l" defTabSz="457200" rtl="0" eaLnBrk="1" latinLnBrk="0" hangingPunct="1">
      <a:defRPr sz="2000" b="1" kern="1200">
        <a:solidFill>
          <a:schemeClr val="tx1"/>
        </a:solidFill>
        <a:latin typeface="Courier New" pitchFamily="-1"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000FF"/>
    <a:srgbClr val="92D050"/>
    <a:srgbClr val="CCFFFF"/>
    <a:srgbClr val="FFCC99"/>
    <a:srgbClr val="FF3300"/>
    <a:srgbClr val="FFCC00"/>
    <a:srgbClr val="0099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82" autoAdjust="0"/>
    <p:restoredTop sz="72245" autoAdjust="0"/>
  </p:normalViewPr>
  <p:slideViewPr>
    <p:cSldViewPr snapToGrid="0">
      <p:cViewPr varScale="1">
        <p:scale>
          <a:sx n="90" d="100"/>
          <a:sy n="90" d="100"/>
        </p:scale>
        <p:origin x="3160" y="200"/>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19" d="100"/>
        <a:sy n="119" d="100"/>
      </p:scale>
      <p:origin x="0" y="0"/>
    </p:cViewPr>
  </p:sorterViewPr>
  <p:notesViewPr>
    <p:cSldViewPr snapToGrid="0">
      <p:cViewPr varScale="1">
        <p:scale>
          <a:sx n="141" d="100"/>
          <a:sy n="141" d="100"/>
        </p:scale>
        <p:origin x="2352" y="192"/>
      </p:cViewPr>
      <p:guideLst/>
    </p:cSldViewPr>
  </p:notes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o Canini" userId="f9c31d46-c3b5-4114-aea8-426b22c5f56f" providerId="ADAL" clId="{AC0F8BEC-06F4-2B48-9066-7D10146E784D}"/>
    <pc:docChg chg="modSld">
      <pc:chgData name="Marco Canini" userId="f9c31d46-c3b5-4114-aea8-426b22c5f56f" providerId="ADAL" clId="{AC0F8BEC-06F4-2B48-9066-7D10146E784D}" dt="2022-09-11T05:17:43.244" v="1" actId="20577"/>
      <pc:docMkLst>
        <pc:docMk/>
      </pc:docMkLst>
      <pc:sldChg chg="modSp mod">
        <pc:chgData name="Marco Canini" userId="f9c31d46-c3b5-4114-aea8-426b22c5f56f" providerId="ADAL" clId="{AC0F8BEC-06F4-2B48-9066-7D10146E784D}" dt="2022-09-11T05:17:43.244" v="1" actId="20577"/>
        <pc:sldMkLst>
          <pc:docMk/>
          <pc:sldMk cId="0" sldId="257"/>
        </pc:sldMkLst>
        <pc:spChg chg="mod">
          <ac:chgData name="Marco Canini" userId="f9c31d46-c3b5-4114-aea8-426b22c5f56f" providerId="ADAL" clId="{AC0F8BEC-06F4-2B48-9066-7D10146E784D}" dt="2022-09-11T05:17:43.244" v="1" actId="20577"/>
          <ac:spMkLst>
            <pc:docMk/>
            <pc:sldMk cId="0" sldId="257"/>
            <ac:spMk id="1536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0" y="0"/>
            <a:ext cx="4160937" cy="365276"/>
          </a:xfrm>
          <a:prstGeom prst="rect">
            <a:avLst/>
          </a:prstGeom>
          <a:noFill/>
          <a:ln w="9525">
            <a:noFill/>
            <a:miter lim="800000"/>
            <a:headEnd/>
            <a:tailEnd/>
          </a:ln>
          <a:effectLst/>
        </p:spPr>
        <p:txBody>
          <a:bodyPr vert="horz" wrap="square" lIns="96645" tIns="48322" rIns="96645" bIns="48322" numCol="1" anchor="t" anchorCtr="0" compatLnSpc="1">
            <a:prstTxWarp prst="textNoShape">
              <a:avLst/>
            </a:prstTxWarp>
          </a:bodyPr>
          <a:lstStyle>
            <a:lvl1pPr algn="l" defTabSz="966788">
              <a:defRPr sz="1300">
                <a:latin typeface="Courier New" pitchFamily="-107" charset="0"/>
              </a:defRPr>
            </a:lvl1pPr>
          </a:lstStyle>
          <a:p>
            <a:pPr>
              <a:defRPr/>
            </a:pPr>
            <a:endParaRPr lang="en-US" dirty="0">
              <a:latin typeface="Arial" charset="0"/>
            </a:endParaRPr>
          </a:p>
        </p:txBody>
      </p:sp>
      <p:sp>
        <p:nvSpPr>
          <p:cNvPr id="106499" name="Rectangle 3"/>
          <p:cNvSpPr>
            <a:spLocks noGrp="1" noChangeArrowheads="1"/>
          </p:cNvSpPr>
          <p:nvPr>
            <p:ph type="dt" sz="quarter" idx="1"/>
          </p:nvPr>
        </p:nvSpPr>
        <p:spPr bwMode="auto">
          <a:xfrm>
            <a:off x="5440265" y="0"/>
            <a:ext cx="4160936" cy="365276"/>
          </a:xfrm>
          <a:prstGeom prst="rect">
            <a:avLst/>
          </a:prstGeom>
          <a:noFill/>
          <a:ln w="9525">
            <a:noFill/>
            <a:miter lim="800000"/>
            <a:headEnd/>
            <a:tailEnd/>
          </a:ln>
          <a:effectLst/>
        </p:spPr>
        <p:txBody>
          <a:bodyPr vert="horz" wrap="square" lIns="96645" tIns="48322" rIns="96645" bIns="48322" numCol="1" anchor="t" anchorCtr="0" compatLnSpc="1">
            <a:prstTxWarp prst="textNoShape">
              <a:avLst/>
            </a:prstTxWarp>
          </a:bodyPr>
          <a:lstStyle>
            <a:lvl1pPr algn="r" defTabSz="966788">
              <a:defRPr sz="1300">
                <a:latin typeface="Courier New" pitchFamily="-107" charset="0"/>
              </a:defRPr>
            </a:lvl1pPr>
          </a:lstStyle>
          <a:p>
            <a:pPr>
              <a:defRPr/>
            </a:pPr>
            <a:endParaRPr lang="en-US" dirty="0">
              <a:latin typeface="Arial" charset="0"/>
            </a:endParaRPr>
          </a:p>
        </p:txBody>
      </p:sp>
      <p:sp>
        <p:nvSpPr>
          <p:cNvPr id="106500" name="Rectangle 4"/>
          <p:cNvSpPr>
            <a:spLocks noGrp="1" noChangeArrowheads="1"/>
          </p:cNvSpPr>
          <p:nvPr>
            <p:ph type="ftr" sz="quarter" idx="2"/>
          </p:nvPr>
        </p:nvSpPr>
        <p:spPr bwMode="auto">
          <a:xfrm>
            <a:off x="0" y="6949924"/>
            <a:ext cx="4160937" cy="365276"/>
          </a:xfrm>
          <a:prstGeom prst="rect">
            <a:avLst/>
          </a:prstGeom>
          <a:noFill/>
          <a:ln w="9525">
            <a:noFill/>
            <a:miter lim="800000"/>
            <a:headEnd/>
            <a:tailEnd/>
          </a:ln>
          <a:effectLst/>
        </p:spPr>
        <p:txBody>
          <a:bodyPr vert="horz" wrap="square" lIns="96645" tIns="48322" rIns="96645" bIns="48322" numCol="1" anchor="b" anchorCtr="0" compatLnSpc="1">
            <a:prstTxWarp prst="textNoShape">
              <a:avLst/>
            </a:prstTxWarp>
          </a:bodyPr>
          <a:lstStyle>
            <a:lvl1pPr algn="l" defTabSz="966788">
              <a:defRPr sz="1300">
                <a:latin typeface="Courier New" pitchFamily="-107" charset="0"/>
              </a:defRPr>
            </a:lvl1pPr>
          </a:lstStyle>
          <a:p>
            <a:pPr>
              <a:defRPr/>
            </a:pPr>
            <a:endParaRPr lang="en-US" dirty="0">
              <a:latin typeface="Arial" charset="0"/>
            </a:endParaRPr>
          </a:p>
        </p:txBody>
      </p:sp>
      <p:sp>
        <p:nvSpPr>
          <p:cNvPr id="106501" name="Rectangle 5"/>
          <p:cNvSpPr>
            <a:spLocks noGrp="1" noChangeArrowheads="1"/>
          </p:cNvSpPr>
          <p:nvPr>
            <p:ph type="sldNum" sz="quarter" idx="3"/>
          </p:nvPr>
        </p:nvSpPr>
        <p:spPr bwMode="auto">
          <a:xfrm>
            <a:off x="5440265" y="6949924"/>
            <a:ext cx="4160936" cy="365276"/>
          </a:xfrm>
          <a:prstGeom prst="rect">
            <a:avLst/>
          </a:prstGeom>
          <a:noFill/>
          <a:ln w="9525">
            <a:noFill/>
            <a:miter lim="800000"/>
            <a:headEnd/>
            <a:tailEnd/>
          </a:ln>
          <a:effectLst/>
        </p:spPr>
        <p:txBody>
          <a:bodyPr vert="horz" wrap="square" lIns="96645" tIns="48322" rIns="96645" bIns="48322" numCol="1" anchor="b" anchorCtr="0" compatLnSpc="1">
            <a:prstTxWarp prst="textNoShape">
              <a:avLst/>
            </a:prstTxWarp>
          </a:bodyPr>
          <a:lstStyle>
            <a:lvl1pPr algn="r" defTabSz="966788">
              <a:defRPr sz="1300">
                <a:latin typeface="Courier New" pitchFamily="-107" charset="0"/>
              </a:defRPr>
            </a:lvl1pPr>
          </a:lstStyle>
          <a:p>
            <a:pPr>
              <a:defRPr/>
            </a:pPr>
            <a:fld id="{227F3E45-4A14-2D47-8F04-4BB42089EFB5}" type="slidenum">
              <a:rPr lang="en-US">
                <a:latin typeface="Arial" charset="0"/>
              </a:rPr>
              <a:pPr>
                <a:defRPr/>
              </a:pPr>
              <a:t>‹#›</a:t>
            </a:fld>
            <a:endParaRPr lang="en-US" dirty="0">
              <a:latin typeface="Arial" charset="0"/>
            </a:endParaRPr>
          </a:p>
        </p:txBody>
      </p:sp>
    </p:spTree>
    <p:extLst>
      <p:ext uri="{BB962C8B-B14F-4D97-AF65-F5344CB8AC3E}">
        <p14:creationId xmlns:p14="http://schemas.microsoft.com/office/powerpoint/2010/main" val="37795706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hdr" sz="quarter"/>
          </p:nvPr>
        </p:nvSpPr>
        <p:spPr bwMode="auto">
          <a:xfrm>
            <a:off x="0" y="0"/>
            <a:ext cx="4160937" cy="365276"/>
          </a:xfrm>
          <a:prstGeom prst="rect">
            <a:avLst/>
          </a:prstGeom>
          <a:noFill/>
          <a:ln w="9525">
            <a:noFill/>
            <a:miter lim="800000"/>
            <a:headEnd/>
            <a:tailEnd/>
          </a:ln>
          <a:effectLst/>
        </p:spPr>
        <p:txBody>
          <a:bodyPr vert="horz" wrap="square" lIns="95738" tIns="47869" rIns="95738" bIns="47869" numCol="1" anchor="t" anchorCtr="0" compatLnSpc="1">
            <a:prstTxWarp prst="textNoShape">
              <a:avLst/>
            </a:prstTxWarp>
          </a:bodyPr>
          <a:lstStyle>
            <a:lvl1pPr algn="l" defTabSz="957263">
              <a:defRPr sz="1300" b="0">
                <a:latin typeface="Times New Roman" pitchFamily="-107" charset="0"/>
              </a:defRPr>
            </a:lvl1pPr>
          </a:lstStyle>
          <a:p>
            <a:pPr>
              <a:defRPr/>
            </a:pPr>
            <a:endParaRPr lang="en-US"/>
          </a:p>
        </p:txBody>
      </p:sp>
      <p:sp>
        <p:nvSpPr>
          <p:cNvPr id="176131" name="Rectangle 3"/>
          <p:cNvSpPr>
            <a:spLocks noGrp="1" noChangeArrowheads="1"/>
          </p:cNvSpPr>
          <p:nvPr>
            <p:ph type="dt" idx="1"/>
          </p:nvPr>
        </p:nvSpPr>
        <p:spPr bwMode="auto">
          <a:xfrm>
            <a:off x="5438180" y="0"/>
            <a:ext cx="4160937" cy="365276"/>
          </a:xfrm>
          <a:prstGeom prst="rect">
            <a:avLst/>
          </a:prstGeom>
          <a:noFill/>
          <a:ln w="9525">
            <a:noFill/>
            <a:miter lim="800000"/>
            <a:headEnd/>
            <a:tailEnd/>
          </a:ln>
          <a:effectLst/>
        </p:spPr>
        <p:txBody>
          <a:bodyPr vert="horz" wrap="square" lIns="95738" tIns="47869" rIns="95738" bIns="47869" numCol="1" anchor="t" anchorCtr="0" compatLnSpc="1">
            <a:prstTxWarp prst="textNoShape">
              <a:avLst/>
            </a:prstTxWarp>
          </a:bodyPr>
          <a:lstStyle>
            <a:lvl1pPr algn="r" defTabSz="957263">
              <a:defRPr sz="1300" b="0">
                <a:latin typeface="Times New Roman" pitchFamily="-107"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2971800" y="549275"/>
            <a:ext cx="3657600" cy="2743200"/>
          </a:xfrm>
          <a:prstGeom prst="rect">
            <a:avLst/>
          </a:prstGeom>
          <a:noFill/>
          <a:ln w="9525">
            <a:solidFill>
              <a:srgbClr val="000000"/>
            </a:solidFill>
            <a:miter lim="800000"/>
            <a:headEnd/>
            <a:tailEnd/>
          </a:ln>
        </p:spPr>
      </p:sp>
      <p:sp>
        <p:nvSpPr>
          <p:cNvPr id="176133" name="Rectangle 5"/>
          <p:cNvSpPr>
            <a:spLocks noGrp="1" noChangeArrowheads="1"/>
          </p:cNvSpPr>
          <p:nvPr>
            <p:ph type="body" sz="quarter" idx="3"/>
          </p:nvPr>
        </p:nvSpPr>
        <p:spPr bwMode="auto">
          <a:xfrm>
            <a:off x="960538" y="3474963"/>
            <a:ext cx="7680127" cy="3291114"/>
          </a:xfrm>
          <a:prstGeom prst="rect">
            <a:avLst/>
          </a:prstGeom>
          <a:noFill/>
          <a:ln w="9525">
            <a:noFill/>
            <a:miter lim="800000"/>
            <a:headEnd/>
            <a:tailEnd/>
          </a:ln>
          <a:effectLst/>
        </p:spPr>
        <p:txBody>
          <a:bodyPr vert="horz" wrap="square" lIns="95738" tIns="47869" rIns="95738" bIns="47869"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76134" name="Rectangle 6"/>
          <p:cNvSpPr>
            <a:spLocks noGrp="1" noChangeArrowheads="1"/>
          </p:cNvSpPr>
          <p:nvPr>
            <p:ph type="ftr" sz="quarter" idx="4"/>
          </p:nvPr>
        </p:nvSpPr>
        <p:spPr bwMode="auto">
          <a:xfrm>
            <a:off x="0" y="6948715"/>
            <a:ext cx="4160937" cy="365276"/>
          </a:xfrm>
          <a:prstGeom prst="rect">
            <a:avLst/>
          </a:prstGeom>
          <a:noFill/>
          <a:ln w="9525">
            <a:noFill/>
            <a:miter lim="800000"/>
            <a:headEnd/>
            <a:tailEnd/>
          </a:ln>
          <a:effectLst/>
        </p:spPr>
        <p:txBody>
          <a:bodyPr vert="horz" wrap="square" lIns="95738" tIns="47869" rIns="95738" bIns="47869" numCol="1" anchor="b" anchorCtr="0" compatLnSpc="1">
            <a:prstTxWarp prst="textNoShape">
              <a:avLst/>
            </a:prstTxWarp>
          </a:bodyPr>
          <a:lstStyle>
            <a:lvl1pPr algn="l" defTabSz="957263">
              <a:defRPr sz="1300" b="0">
                <a:latin typeface="Times New Roman" pitchFamily="-107" charset="0"/>
              </a:defRPr>
            </a:lvl1pPr>
          </a:lstStyle>
          <a:p>
            <a:pPr>
              <a:defRPr/>
            </a:pPr>
            <a:endParaRPr lang="en-US"/>
          </a:p>
        </p:txBody>
      </p:sp>
      <p:sp>
        <p:nvSpPr>
          <p:cNvPr id="176135" name="Rectangle 7"/>
          <p:cNvSpPr>
            <a:spLocks noGrp="1" noChangeArrowheads="1"/>
          </p:cNvSpPr>
          <p:nvPr>
            <p:ph type="sldNum" sz="quarter" idx="5"/>
          </p:nvPr>
        </p:nvSpPr>
        <p:spPr bwMode="auto">
          <a:xfrm>
            <a:off x="5438180" y="6948715"/>
            <a:ext cx="4160937" cy="365276"/>
          </a:xfrm>
          <a:prstGeom prst="rect">
            <a:avLst/>
          </a:prstGeom>
          <a:noFill/>
          <a:ln w="9525">
            <a:noFill/>
            <a:miter lim="800000"/>
            <a:headEnd/>
            <a:tailEnd/>
          </a:ln>
          <a:effectLst/>
        </p:spPr>
        <p:txBody>
          <a:bodyPr vert="horz" wrap="square" lIns="95738" tIns="47869" rIns="95738" bIns="47869" numCol="1" anchor="b" anchorCtr="0" compatLnSpc="1">
            <a:prstTxWarp prst="textNoShape">
              <a:avLst/>
            </a:prstTxWarp>
          </a:bodyPr>
          <a:lstStyle>
            <a:lvl1pPr algn="r" defTabSz="957263">
              <a:defRPr sz="1300" b="0">
                <a:latin typeface="Times New Roman" pitchFamily="-107" charset="0"/>
              </a:defRPr>
            </a:lvl1pPr>
          </a:lstStyle>
          <a:p>
            <a:pPr>
              <a:defRPr/>
            </a:pPr>
            <a:fld id="{B069701C-02A1-CE43-ADB4-E98A80C283F2}" type="slidenum">
              <a:rPr lang="en-US"/>
              <a:pPr>
                <a:defRPr/>
              </a:pPr>
              <a:t>‹#›</a:t>
            </a:fld>
            <a:endParaRPr lang="en-US"/>
          </a:p>
        </p:txBody>
      </p:sp>
    </p:spTree>
    <p:extLst>
      <p:ext uri="{BB962C8B-B14F-4D97-AF65-F5344CB8AC3E}">
        <p14:creationId xmlns:p14="http://schemas.microsoft.com/office/powerpoint/2010/main" val="7651505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Times New Roman"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6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6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6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6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Today</a:t>
            </a:r>
            <a:r>
              <a:rPr lang="en-US" b="1" baseline="0" dirty="0"/>
              <a:t> we’ll begin with why we need time synchronization in distributed systems, then look at algorithms for time synchronization in the wall clock time sense, and for distributed systems we’ll see shortcomings there.  Finally we’ll discuss Logical Time, which overcomes these shortcomings.</a:t>
            </a:r>
            <a:endParaRPr lang="en-US" b="1" dirty="0"/>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2</a:t>
            </a:fld>
            <a:endParaRPr lang="en-US"/>
          </a:p>
        </p:txBody>
      </p:sp>
    </p:spTree>
    <p:extLst>
      <p:ext uri="{BB962C8B-B14F-4D97-AF65-F5344CB8AC3E}">
        <p14:creationId xmlns:p14="http://schemas.microsoft.com/office/powerpoint/2010/main" val="93974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11</a:t>
            </a:fld>
            <a:endParaRPr lang="en-US"/>
          </a:p>
        </p:txBody>
      </p:sp>
    </p:spTree>
    <p:extLst>
      <p:ext uri="{BB962C8B-B14F-4D97-AF65-F5344CB8AC3E}">
        <p14:creationId xmlns:p14="http://schemas.microsoft.com/office/powerpoint/2010/main" val="2074514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Whole-site failure: Flood, fire, disaster</a:t>
            </a:r>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12</a:t>
            </a:fld>
            <a:endParaRPr lang="en-US"/>
          </a:p>
        </p:txBody>
      </p:sp>
    </p:spTree>
    <p:extLst>
      <p:ext uri="{BB962C8B-B14F-4D97-AF65-F5344CB8AC3E}">
        <p14:creationId xmlns:p14="http://schemas.microsoft.com/office/powerpoint/2010/main" val="54005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What’s the simplest way of replicating the database?</a:t>
            </a:r>
          </a:p>
          <a:p>
            <a:r>
              <a:rPr lang="en-US" dirty="0"/>
              <a:t>Query to nearest</a:t>
            </a:r>
            <a:r>
              <a:rPr lang="en-US" baseline="0" dirty="0"/>
              <a:t> means that speed increases – good!</a:t>
            </a:r>
          </a:p>
          <a:p>
            <a:r>
              <a:rPr lang="en-US" dirty="0"/>
              <a:t>Updates</a:t>
            </a:r>
            <a:r>
              <a:rPr lang="en-US" baseline="0" dirty="0"/>
              <a:t> are forwarded to each – let’s see the consequences</a:t>
            </a:r>
            <a:r>
              <a:rPr lang="is-IS" baseline="0"/>
              <a:t>…</a:t>
            </a:r>
            <a:endParaRPr lang="en-US" dirty="0"/>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13</a:t>
            </a:fld>
            <a:endParaRPr lang="en-US"/>
          </a:p>
        </p:txBody>
      </p:sp>
    </p:spTree>
    <p:extLst>
      <p:ext uri="{BB962C8B-B14F-4D97-AF65-F5344CB8AC3E}">
        <p14:creationId xmlns:p14="http://schemas.microsoft.com/office/powerpoint/2010/main" val="651528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2013 Turing award winner</a:t>
            </a:r>
          </a:p>
        </p:txBody>
      </p:sp>
      <p:sp>
        <p:nvSpPr>
          <p:cNvPr id="4" name="Slide Number Placeholder 3"/>
          <p:cNvSpPr>
            <a:spLocks noGrp="1"/>
          </p:cNvSpPr>
          <p:nvPr>
            <p:ph type="sldNum" sz="quarter" idx="5"/>
          </p:nvPr>
        </p:nvSpPr>
        <p:spPr/>
        <p:txBody>
          <a:bodyPr/>
          <a:lstStyle/>
          <a:p>
            <a:pPr>
              <a:defRPr/>
            </a:pPr>
            <a:fld id="{B069701C-02A1-CE43-ADB4-E98A80C283F2}" type="slidenum">
              <a:rPr lang="en-US" smtClean="0"/>
              <a:pPr>
                <a:defRPr/>
              </a:pPr>
              <a:t>14</a:t>
            </a:fld>
            <a:endParaRPr lang="en-US"/>
          </a:p>
        </p:txBody>
      </p:sp>
    </p:spTree>
    <p:extLst>
      <p:ext uri="{BB962C8B-B14F-4D97-AF65-F5344CB8AC3E}">
        <p14:creationId xmlns:p14="http://schemas.microsoft.com/office/powerpoint/2010/main" val="3317174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we capture the happens-before relationship?</a:t>
            </a:r>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15</a:t>
            </a:fld>
            <a:endParaRPr lang="en-US"/>
          </a:p>
        </p:txBody>
      </p:sp>
    </p:spTree>
    <p:extLst>
      <p:ext uri="{BB962C8B-B14F-4D97-AF65-F5344CB8AC3E}">
        <p14:creationId xmlns:p14="http://schemas.microsoft.com/office/powerpoint/2010/main" val="1196192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 let's reason about what happens before ought</a:t>
            </a:r>
            <a:r>
              <a:rPr lang="en-US" b="1" baseline="0" dirty="0"/>
              <a:t> to mean.</a:t>
            </a:r>
            <a:endParaRPr lang="en-US" b="1" dirty="0"/>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16</a:t>
            </a:fld>
            <a:endParaRPr lang="en-US"/>
          </a:p>
        </p:txBody>
      </p:sp>
    </p:spTree>
    <p:extLst>
      <p:ext uri="{BB962C8B-B14F-4D97-AF65-F5344CB8AC3E}">
        <p14:creationId xmlns:p14="http://schemas.microsoft.com/office/powerpoint/2010/main" val="1785565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17</a:t>
            </a:fld>
            <a:endParaRPr lang="en-US"/>
          </a:p>
        </p:txBody>
      </p:sp>
    </p:spTree>
    <p:extLst>
      <p:ext uri="{BB962C8B-B14F-4D97-AF65-F5344CB8AC3E}">
        <p14:creationId xmlns:p14="http://schemas.microsoft.com/office/powerpoint/2010/main" val="1183408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Continuing to reason about happens before.</a:t>
            </a:r>
          </a:p>
          <a:p>
            <a:endParaRPr lang="en-US" dirty="0"/>
          </a:p>
          <a:p>
            <a:r>
              <a:rPr lang="en-US" dirty="0"/>
              <a:t>P1 is sending a</a:t>
            </a:r>
            <a:r>
              <a:rPr lang="en-US" baseline="0" dirty="0"/>
              <a:t> message – any message to P2.  </a:t>
            </a:r>
          </a:p>
          <a:p>
            <a:r>
              <a:rPr lang="en-US" baseline="0" dirty="0"/>
              <a:t>Event b is the message transmission</a:t>
            </a:r>
          </a:p>
          <a:p>
            <a:r>
              <a:rPr lang="en-US" baseline="0" dirty="0"/>
              <a:t>Event c is the message reception.</a:t>
            </a:r>
            <a:endParaRPr lang="en-US" dirty="0"/>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18</a:t>
            </a:fld>
            <a:endParaRPr lang="en-US"/>
          </a:p>
        </p:txBody>
      </p:sp>
    </p:spTree>
    <p:extLst>
      <p:ext uri="{BB962C8B-B14F-4D97-AF65-F5344CB8AC3E}">
        <p14:creationId xmlns:p14="http://schemas.microsoft.com/office/powerpoint/2010/main" val="1442060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19</a:t>
            </a:fld>
            <a:endParaRPr lang="en-US"/>
          </a:p>
        </p:txBody>
      </p:sp>
    </p:spTree>
    <p:extLst>
      <p:ext uri="{BB962C8B-B14F-4D97-AF65-F5344CB8AC3E}">
        <p14:creationId xmlns:p14="http://schemas.microsoft.com/office/powerpoint/2010/main" val="15138745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20</a:t>
            </a:fld>
            <a:endParaRPr lang="en-US"/>
          </a:p>
        </p:txBody>
      </p:sp>
    </p:spTree>
    <p:extLst>
      <p:ext uri="{BB962C8B-B14F-4D97-AF65-F5344CB8AC3E}">
        <p14:creationId xmlns:p14="http://schemas.microsoft.com/office/powerpoint/2010/main" val="232059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E8CCFD2D-4D00-9141-B8A8-FE475517CDD9}" type="slidenum">
              <a:rPr lang="en-US" altLang="en-US" sz="1200"/>
              <a:pPr eaLnBrk="1" hangingPunct="1"/>
              <a:t>3</a:t>
            </a:fld>
            <a:endParaRPr lang="en-US" altLang="en-US" sz="1200"/>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ltLang="en-US" b="1" dirty="0">
                <a:ea typeface="ＭＳ Ｐゴシック" charset="-128"/>
              </a:rPr>
              <a:t>Consider a distributed edit-compile workflow</a:t>
            </a:r>
            <a:r>
              <a:rPr lang="en-US" altLang="en-US" b="1" baseline="0" dirty="0">
                <a:ea typeface="ＭＳ Ｐゴシック" charset="-128"/>
              </a:rPr>
              <a:t> where a user’s laptop computer runs an editor and a server runs make/compiler over a shared filesystem like NFS.</a:t>
            </a:r>
          </a:p>
          <a:p>
            <a:endParaRPr lang="en-US" altLang="en-US" b="1" dirty="0">
              <a:ea typeface="ＭＳ Ｐゴシック" charset="-128"/>
            </a:endParaRPr>
          </a:p>
          <a:p>
            <a:r>
              <a:rPr lang="en-US" altLang="en-US" b="0" baseline="0" dirty="0">
                <a:ea typeface="ＭＳ Ｐゴシック" charset="-128"/>
              </a:rPr>
              <a:t>make examines file modification times, tests whether source file time &gt; object file.</a:t>
            </a:r>
          </a:p>
          <a:p>
            <a:r>
              <a:rPr lang="en-US" altLang="en-US" b="0" i="1" u="sng" baseline="0" dirty="0">
                <a:ea typeface="ＭＳ Ｐゴシック" charset="-128"/>
              </a:rPr>
              <a:t>Should call compiler </a:t>
            </a:r>
            <a:r>
              <a:rPr lang="en-US" altLang="en-US" b="0" baseline="0" dirty="0">
                <a:ea typeface="ＭＳ Ｐゴシック" charset="-128"/>
              </a:rPr>
              <a:t>b/c file edited after a compile.</a:t>
            </a:r>
          </a:p>
        </p:txBody>
      </p:sp>
    </p:spTree>
    <p:extLst>
      <p:ext uri="{BB962C8B-B14F-4D97-AF65-F5344CB8AC3E}">
        <p14:creationId xmlns:p14="http://schemas.microsoft.com/office/powerpoint/2010/main" val="17481869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r>
              <a:rPr lang="en-US" dirty="0"/>
              <a:t>SEGUE: So you can begin to see the power of Lamport clocks.</a:t>
            </a:r>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21</a:t>
            </a:fld>
            <a:endParaRPr lang="en-US"/>
          </a:p>
        </p:txBody>
      </p:sp>
    </p:spTree>
    <p:extLst>
      <p:ext uri="{BB962C8B-B14F-4D97-AF65-F5344CB8AC3E}">
        <p14:creationId xmlns:p14="http://schemas.microsoft.com/office/powerpoint/2010/main" val="9415198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a:ln/>
        </p:spPr>
      </p:sp>
      <p:sp>
        <p:nvSpPr>
          <p:cNvPr id="1054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GB" dirty="0">
                <a:sym typeface="Wingdings"/>
              </a:rPr>
              <a:t>C</a:t>
            </a:r>
            <a:r>
              <a:rPr lang="en-GB" dirty="0"/>
              <a:t>onsider events </a:t>
            </a:r>
            <a:r>
              <a:rPr lang="en-GB" b="1" dirty="0"/>
              <a:t>a</a:t>
            </a:r>
            <a:r>
              <a:rPr lang="en-GB" dirty="0"/>
              <a:t> and </a:t>
            </a:r>
            <a:r>
              <a:rPr lang="en-GB" b="1" dirty="0"/>
              <a:t>d: </a:t>
            </a:r>
            <a:r>
              <a:rPr lang="en-GB" dirty="0"/>
              <a:t>different processes and no chain of messages relates them</a:t>
            </a: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D20D915-FD31-124C-9262-D1940BDC7BD3}" type="slidenum">
              <a:rPr lang="en-US" altLang="en-US" sz="1200"/>
              <a:pPr eaLnBrk="1" hangingPunct="1"/>
              <a:t>22</a:t>
            </a:fld>
            <a:endParaRPr lang="en-US" altLang="en-US" sz="1200"/>
          </a:p>
        </p:txBody>
      </p:sp>
    </p:spTree>
    <p:extLst>
      <p:ext uri="{BB962C8B-B14F-4D97-AF65-F5344CB8AC3E}">
        <p14:creationId xmlns:p14="http://schemas.microsoft.com/office/powerpoint/2010/main" val="741757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a:t>
            </a:r>
            <a:r>
              <a:rPr lang="en-US" b="1" baseline="0" dirty="0"/>
              <a:t> thinking back to our distributed bank ledger example, our plan now is to define a clock time for every event.</a:t>
            </a:r>
            <a:endParaRPr lang="en-US" b="1" dirty="0"/>
          </a:p>
          <a:p>
            <a:endParaRPr lang="en-US" b="1" dirty="0"/>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23</a:t>
            </a:fld>
            <a:endParaRPr lang="en-US"/>
          </a:p>
        </p:txBody>
      </p:sp>
    </p:spTree>
    <p:extLst>
      <p:ext uri="{BB962C8B-B14F-4D97-AF65-F5344CB8AC3E}">
        <p14:creationId xmlns:p14="http://schemas.microsoft.com/office/powerpoint/2010/main" val="17861377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process will maintain an integer-valued</a:t>
            </a:r>
            <a:r>
              <a:rPr lang="en-US" baseline="0" dirty="0"/>
              <a:t> local clock (not a wall clock time)</a:t>
            </a:r>
            <a:endParaRPr lang="en-US" dirty="0"/>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24</a:t>
            </a:fld>
            <a:endParaRPr lang="en-US"/>
          </a:p>
        </p:txBody>
      </p:sp>
    </p:spTree>
    <p:extLst>
      <p:ext uri="{BB962C8B-B14F-4D97-AF65-F5344CB8AC3E}">
        <p14:creationId xmlns:p14="http://schemas.microsoft.com/office/powerpoint/2010/main" val="20633215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25</a:t>
            </a:fld>
            <a:endParaRPr lang="en-US"/>
          </a:p>
        </p:txBody>
      </p:sp>
    </p:spTree>
    <p:extLst>
      <p:ext uri="{BB962C8B-B14F-4D97-AF65-F5344CB8AC3E}">
        <p14:creationId xmlns:p14="http://schemas.microsoft.com/office/powerpoint/2010/main" val="2936962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26</a:t>
            </a:fld>
            <a:endParaRPr lang="en-US"/>
          </a:p>
        </p:txBody>
      </p:sp>
    </p:spTree>
    <p:extLst>
      <p:ext uri="{BB962C8B-B14F-4D97-AF65-F5344CB8AC3E}">
        <p14:creationId xmlns:p14="http://schemas.microsoft.com/office/powerpoint/2010/main" val="15791639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27</a:t>
            </a:fld>
            <a:endParaRPr lang="en-US"/>
          </a:p>
        </p:txBody>
      </p:sp>
    </p:spTree>
    <p:extLst>
      <p:ext uri="{BB962C8B-B14F-4D97-AF65-F5344CB8AC3E}">
        <p14:creationId xmlns:p14="http://schemas.microsoft.com/office/powerpoint/2010/main" val="7548766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28</a:t>
            </a:fld>
            <a:endParaRPr lang="en-US"/>
          </a:p>
        </p:txBody>
      </p:sp>
    </p:spTree>
    <p:extLst>
      <p:ext uri="{BB962C8B-B14F-4D97-AF65-F5344CB8AC3E}">
        <p14:creationId xmlns:p14="http://schemas.microsoft.com/office/powerpoint/2010/main" val="5659901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charset="0"/>
              </a:defRPr>
            </a:lvl1pPr>
            <a:lvl2pPr marL="742950" indent="-285750" defTabSz="931863">
              <a:defRPr sz="2400">
                <a:solidFill>
                  <a:schemeClr val="tx1"/>
                </a:solidFill>
                <a:latin typeface="Times New Roman" charset="0"/>
              </a:defRPr>
            </a:lvl2pPr>
            <a:lvl3pPr marL="1143000" indent="-228600" defTabSz="931863">
              <a:defRPr sz="2400">
                <a:solidFill>
                  <a:schemeClr val="tx1"/>
                </a:solidFill>
                <a:latin typeface="Times New Roman" charset="0"/>
              </a:defRPr>
            </a:lvl3pPr>
            <a:lvl4pPr marL="1600200" indent="-228600" defTabSz="931863">
              <a:defRPr sz="2400">
                <a:solidFill>
                  <a:schemeClr val="tx1"/>
                </a:solidFill>
                <a:latin typeface="Times New Roman" charset="0"/>
              </a:defRPr>
            </a:lvl4pPr>
            <a:lvl5pPr marL="2057400" indent="-228600" defTabSz="931863">
              <a:defRPr sz="2400">
                <a:solidFill>
                  <a:schemeClr val="tx1"/>
                </a:solidFill>
                <a:latin typeface="Times New Roman" charset="0"/>
              </a:defRPr>
            </a:lvl5pPr>
            <a:lvl6pPr marL="2514600" indent="-228600" defTabSz="931863" eaLnBrk="0" fontAlgn="base" hangingPunct="0">
              <a:spcBef>
                <a:spcPct val="0"/>
              </a:spcBef>
              <a:spcAft>
                <a:spcPct val="0"/>
              </a:spcAft>
              <a:defRPr sz="2400">
                <a:solidFill>
                  <a:schemeClr val="tx1"/>
                </a:solidFill>
                <a:latin typeface="Times New Roman" charset="0"/>
              </a:defRPr>
            </a:lvl6pPr>
            <a:lvl7pPr marL="2971800" indent="-228600" defTabSz="931863" eaLnBrk="0" fontAlgn="base" hangingPunct="0">
              <a:spcBef>
                <a:spcPct val="0"/>
              </a:spcBef>
              <a:spcAft>
                <a:spcPct val="0"/>
              </a:spcAft>
              <a:defRPr sz="2400">
                <a:solidFill>
                  <a:schemeClr val="tx1"/>
                </a:solidFill>
                <a:latin typeface="Times New Roman" charset="0"/>
              </a:defRPr>
            </a:lvl7pPr>
            <a:lvl8pPr marL="3429000" indent="-228600" defTabSz="931863" eaLnBrk="0" fontAlgn="base" hangingPunct="0">
              <a:spcBef>
                <a:spcPct val="0"/>
              </a:spcBef>
              <a:spcAft>
                <a:spcPct val="0"/>
              </a:spcAft>
              <a:defRPr sz="2400">
                <a:solidFill>
                  <a:schemeClr val="tx1"/>
                </a:solidFill>
                <a:latin typeface="Times New Roman" charset="0"/>
              </a:defRPr>
            </a:lvl8pPr>
            <a:lvl9pPr marL="3886200" indent="-228600" defTabSz="931863" eaLnBrk="0" fontAlgn="base" hangingPunct="0">
              <a:spcBef>
                <a:spcPct val="0"/>
              </a:spcBef>
              <a:spcAft>
                <a:spcPct val="0"/>
              </a:spcAft>
              <a:defRPr sz="2400">
                <a:solidFill>
                  <a:schemeClr val="tx1"/>
                </a:solidFill>
                <a:latin typeface="Times New Roman" charset="0"/>
              </a:defRPr>
            </a:lvl9pPr>
          </a:lstStyle>
          <a:p>
            <a:fld id="{3DBBB3EF-5322-6643-AA49-949BCA5553D5}" type="slidenum">
              <a:rPr lang="en-US" altLang="en-US" sz="1300"/>
              <a:pPr/>
              <a:t>29</a:t>
            </a:fld>
            <a:endParaRPr lang="en-US" altLang="en-US" sz="13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11483918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C(a)=1.1; C(b)=2.1; C(c)=3.1; C(d)=3.2; C(e)=4.2; C(f)=4.3; C(h)=5.4; C(</a:t>
            </a:r>
            <a:r>
              <a:rPr lang="en-US" dirty="0" err="1"/>
              <a:t>i</a:t>
            </a:r>
            <a:r>
              <a:rPr lang="en-US" dirty="0"/>
              <a:t>)=6.4; C(g)=7.3</a:t>
            </a:r>
          </a:p>
        </p:txBody>
      </p:sp>
      <p:sp>
        <p:nvSpPr>
          <p:cNvPr id="4" name="Slide Number Placeholder 3"/>
          <p:cNvSpPr>
            <a:spLocks noGrp="1"/>
          </p:cNvSpPr>
          <p:nvPr>
            <p:ph type="sldNum" sz="quarter" idx="5"/>
          </p:nvPr>
        </p:nvSpPr>
        <p:spPr/>
        <p:txBody>
          <a:bodyPr/>
          <a:lstStyle/>
          <a:p>
            <a:pPr>
              <a:defRPr/>
            </a:pPr>
            <a:fld id="{B069701C-02A1-CE43-ADB4-E98A80C283F2}" type="slidenum">
              <a:rPr lang="en-US" smtClean="0"/>
              <a:pPr>
                <a:defRPr/>
              </a:pPr>
              <a:t>30</a:t>
            </a:fld>
            <a:endParaRPr lang="en-US"/>
          </a:p>
        </p:txBody>
      </p:sp>
    </p:spTree>
    <p:extLst>
      <p:ext uri="{BB962C8B-B14F-4D97-AF65-F5344CB8AC3E}">
        <p14:creationId xmlns:p14="http://schemas.microsoft.com/office/powerpoint/2010/main" val="1035417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i="1" spc="0" dirty="0"/>
              <a:t>Is it possible to synchronize all the clocks in a distributed system?</a:t>
            </a:r>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4</a:t>
            </a:fld>
            <a:endParaRPr lang="en-US"/>
          </a:p>
        </p:txBody>
      </p:sp>
    </p:spTree>
    <p:extLst>
      <p:ext uri="{BB962C8B-B14F-4D97-AF65-F5344CB8AC3E}">
        <p14:creationId xmlns:p14="http://schemas.microsoft.com/office/powerpoint/2010/main" val="439226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31</a:t>
            </a:fld>
            <a:endParaRPr lang="en-US"/>
          </a:p>
        </p:txBody>
      </p:sp>
    </p:spTree>
    <p:extLst>
      <p:ext uri="{BB962C8B-B14F-4D97-AF65-F5344CB8AC3E}">
        <p14:creationId xmlns:p14="http://schemas.microsoft.com/office/powerpoint/2010/main" val="9560107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Protocol I'll show</a:t>
            </a:r>
            <a:r>
              <a:rPr lang="en-US" b="1" baseline="0" dirty="0"/>
              <a:t> you that does this is called Totally-Ordered Multicast.</a:t>
            </a:r>
            <a:endParaRPr lang="en-US" b="1" dirty="0"/>
          </a:p>
          <a:p>
            <a:endParaRPr lang="en-US" dirty="0"/>
          </a:p>
          <a:p>
            <a:r>
              <a:rPr lang="en-US" dirty="0"/>
              <a:t>SEGUE: Processes’ queues can </a:t>
            </a:r>
            <a:r>
              <a:rPr lang="en-US" b="1" dirty="0">
                <a:solidFill>
                  <a:srgbClr val="FF0000"/>
                </a:solidFill>
              </a:rPr>
              <a:t>differ.</a:t>
            </a:r>
            <a:r>
              <a:rPr lang="en-US" b="1" baseline="0" dirty="0">
                <a:solidFill>
                  <a:srgbClr val="FF0000"/>
                </a:solidFill>
              </a:rPr>
              <a:t>  So they need to tell each other about their events – let’s see how this happens.</a:t>
            </a:r>
            <a:endParaRPr lang="en-US" i="1"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39819464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2000" b="1" dirty="0"/>
              <a:t>Key idea:</a:t>
            </a:r>
            <a:r>
              <a:rPr lang="en-US" sz="2000" b="1" baseline="0" dirty="0"/>
              <a:t> Exchange messages to a</a:t>
            </a:r>
            <a:r>
              <a:rPr lang="en-US" sz="2000" b="1" dirty="0">
                <a:solidFill>
                  <a:schemeClr val="accent6">
                    <a:lumMod val="75000"/>
                  </a:schemeClr>
                </a:solidFill>
              </a:rPr>
              <a:t>gree on </a:t>
            </a:r>
            <a:r>
              <a:rPr lang="en-US" sz="2000" b="1" dirty="0"/>
              <a:t>the contents of everyone’s queue.</a:t>
            </a:r>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33</a:t>
            </a:fld>
            <a:endParaRPr lang="en-US"/>
          </a:p>
        </p:txBody>
      </p:sp>
    </p:spTree>
    <p:extLst>
      <p:ext uri="{BB962C8B-B14F-4D97-AF65-F5344CB8AC3E}">
        <p14:creationId xmlns:p14="http://schemas.microsoft.com/office/powerpoint/2010/main" val="2121291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charset="0"/>
              <a:buChar char="•"/>
            </a:pPr>
            <a:r>
              <a:rPr lang="en-US" sz="1800" dirty="0"/>
              <a:t>Want</a:t>
            </a:r>
            <a:r>
              <a:rPr lang="en-US" sz="1800" baseline="0" dirty="0"/>
              <a:t> it to be the case that both replicas process 1.1 before 1.2.</a:t>
            </a:r>
            <a:endParaRPr lang="en-US" sz="1800" dirty="0"/>
          </a:p>
          <a:p>
            <a:pPr marL="285750" indent="-285750">
              <a:buFont typeface="Arial" charset="0"/>
              <a:buChar char="•"/>
            </a:pPr>
            <a:endParaRPr lang="en-US" sz="1800" dirty="0"/>
          </a:p>
          <a:p>
            <a:pPr marL="285750" indent="-285750">
              <a:buFont typeface="Arial" charset="0"/>
              <a:buChar char="•"/>
            </a:pPr>
            <a:r>
              <a:rPr lang="en-US" sz="1800" dirty="0"/>
              <a:t>P1 marks % fully </a:t>
            </a:r>
            <a:r>
              <a:rPr lang="en-US" sz="1800" dirty="0" err="1"/>
              <a:t>acked</a:t>
            </a:r>
            <a:r>
              <a:rPr lang="en-US" sz="1800" dirty="0"/>
              <a:t>: P1 has received its own ack and P2’s ack for the 10% interest update which is</a:t>
            </a:r>
            <a:r>
              <a:rPr lang="en-US" sz="1800" baseline="0" dirty="0"/>
              <a:t> not shown and comes with the original update from P2</a:t>
            </a:r>
            <a:r>
              <a:rPr lang="en-US" sz="1800" dirty="0"/>
              <a:t>.</a:t>
            </a:r>
            <a:r>
              <a:rPr lang="en-US" sz="1800" baseline="0" dirty="0"/>
              <a:t>  </a:t>
            </a:r>
            <a:r>
              <a:rPr lang="en-US" sz="1800" dirty="0"/>
              <a:t>Does P1 go ahead and process the 10% interest?  No – it processes updates in order.  So far so good?</a:t>
            </a:r>
          </a:p>
          <a:p>
            <a:pPr marL="285750" indent="-285750">
              <a:buFont typeface="Arial" charset="0"/>
              <a:buChar char="•"/>
            </a:pPr>
            <a:endParaRPr lang="en-US" sz="1800" dirty="0"/>
          </a:p>
          <a:p>
            <a:pPr marL="285750" indent="-285750">
              <a:buFont typeface="Arial" charset="0"/>
              <a:buChar char="•"/>
            </a:pPr>
            <a:r>
              <a:rPr lang="en-US" sz="1800" dirty="0"/>
              <a:t>P2 marks % full </a:t>
            </a:r>
            <a:r>
              <a:rPr lang="en-US" sz="1800" dirty="0" err="1"/>
              <a:t>acked</a:t>
            </a:r>
            <a:r>
              <a:rPr lang="en-US" sz="1800" dirty="0"/>
              <a:t>: P2 has received its own ack and P1’s ack for the 10% interest update.  Now P2 processes the</a:t>
            </a:r>
            <a:r>
              <a:rPr lang="en-US" sz="1800" baseline="0" dirty="0"/>
              <a:t> 10% interest update, since it doesn’t yet know about the deposit!  Uh oh!</a:t>
            </a:r>
          </a:p>
          <a:p>
            <a:pPr marL="285750" indent="-285750">
              <a:buFont typeface="Arial" charset="0"/>
              <a:buChar char="•"/>
            </a:pPr>
            <a:endParaRPr lang="en-US" sz="1800" dirty="0"/>
          </a:p>
          <a:p>
            <a:pPr marL="285750" indent="-285750">
              <a:buFont typeface="Arial" charset="0"/>
              <a:buChar char="•"/>
            </a:pPr>
            <a:r>
              <a:rPr lang="en-US" sz="1800" dirty="0"/>
              <a:t>P1 marks $ fully </a:t>
            </a:r>
            <a:r>
              <a:rPr lang="en-US" sz="1800" dirty="0" err="1"/>
              <a:t>acked</a:t>
            </a:r>
            <a:r>
              <a:rPr lang="en-US" sz="1800" dirty="0"/>
              <a:t>: Now P1</a:t>
            </a:r>
            <a:r>
              <a:rPr lang="en-US" sz="1800" baseline="0" dirty="0"/>
              <a:t> can go ahead and processes both updates in order.</a:t>
            </a:r>
            <a:endParaRPr lang="en-US" sz="1800" dirty="0"/>
          </a:p>
          <a:p>
            <a:pPr marL="285750" indent="-285750">
              <a:buFont typeface="Arial" charset="0"/>
              <a:buChar char="•"/>
            </a:pPr>
            <a:endParaRPr lang="en-US" sz="1800" dirty="0"/>
          </a:p>
          <a:p>
            <a:pPr marL="285750" indent="-285750">
              <a:buFont typeface="Arial" charset="0"/>
              <a:buChar char="•"/>
            </a:pPr>
            <a:r>
              <a:rPr lang="en-US" sz="1800" dirty="0"/>
              <a:t>Where did</a:t>
            </a:r>
            <a:r>
              <a:rPr lang="en-US" sz="1800" baseline="0" dirty="0"/>
              <a:t> we go wrong???  Well P2 couldn’t possibly have known about the deposit at this point.  But got an ack from P1 because P1 sent its ack out of order which allowed it to process out of order.</a:t>
            </a:r>
            <a:endParaRPr lang="en-US" sz="1800" dirty="0"/>
          </a:p>
          <a:p>
            <a:pPr marL="0" indent="0">
              <a:buFont typeface="Arial" charset="0"/>
              <a:buNone/>
            </a:pPr>
            <a:endParaRPr lang="en-US" sz="1800"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9688446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So</a:t>
            </a:r>
            <a:r>
              <a:rPr lang="en-US" baseline="0" dirty="0"/>
              <a:t> we want P1 to help to enforce this ordering by being more careful about the order in which we send the acknowledgement messages.</a:t>
            </a:r>
            <a:endParaRPr lang="en-US" dirty="0"/>
          </a:p>
          <a:p>
            <a:endParaRPr lang="en-US"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3403192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charset="0"/>
              <a:buChar char="•"/>
            </a:pPr>
            <a:r>
              <a:rPr lang="en-US" dirty="0"/>
              <a:t>P1 queues</a:t>
            </a:r>
            <a:r>
              <a:rPr lang="en-US" baseline="0" dirty="0"/>
              <a:t> %: Does P1 </a:t>
            </a:r>
            <a:r>
              <a:rPr lang="en-US" baseline="0" dirty="0" err="1"/>
              <a:t>ack</a:t>
            </a:r>
            <a:r>
              <a:rPr lang="en-US" baseline="0" dirty="0"/>
              <a:t> P2’s update yet?  No!  By our modification, P1 will only </a:t>
            </a:r>
            <a:r>
              <a:rPr lang="en-US" baseline="0" dirty="0" err="1"/>
              <a:t>ack</a:t>
            </a:r>
            <a:r>
              <a:rPr lang="en-US" baseline="0" dirty="0"/>
              <a:t> updates at the head of the queue.  So it waits, and waits, and waits</a:t>
            </a:r>
            <a:r>
              <a:rPr lang="is-IS" baseline="0" dirty="0"/>
              <a:t>…</a:t>
            </a:r>
            <a:endParaRPr lang="en-US" dirty="0"/>
          </a:p>
          <a:p>
            <a:endParaRPr lang="en-US" dirty="0"/>
          </a:p>
          <a:p>
            <a:pPr marL="285750" indent="-285750">
              <a:buFont typeface="Arial" charset="0"/>
              <a:buChar char="•"/>
            </a:pPr>
            <a:r>
              <a:rPr lang="en-US" dirty="0"/>
              <a:t>P1 processes $: </a:t>
            </a:r>
            <a:r>
              <a:rPr lang="en-US" b="1" dirty="0"/>
              <a:t>Now</a:t>
            </a:r>
            <a:r>
              <a:rPr lang="en-US" dirty="0"/>
              <a:t> P2’s update moves to the head of the queue and P1 can</a:t>
            </a:r>
            <a:r>
              <a:rPr lang="en-US" baseline="0" dirty="0"/>
              <a:t> </a:t>
            </a:r>
            <a:r>
              <a:rPr lang="en-US" baseline="0" dirty="0" err="1"/>
              <a:t>ack</a:t>
            </a:r>
            <a:r>
              <a:rPr lang="en-US" baseline="0" dirty="0"/>
              <a:t> it, both to itself and P2.</a:t>
            </a:r>
            <a:endParaRPr lang="en-US" dirty="0"/>
          </a:p>
          <a:p>
            <a:endParaRPr lang="en-US" dirty="0"/>
          </a:p>
          <a:p>
            <a:pPr marL="285750" indent="-285750">
              <a:buFont typeface="Arial" charset="0"/>
              <a:buChar char="•"/>
            </a:pPr>
            <a:r>
              <a:rPr lang="en-US" dirty="0"/>
              <a:t>P1 marks % fully acked: It has gotten its own </a:t>
            </a:r>
            <a:r>
              <a:rPr lang="en-US" dirty="0" err="1"/>
              <a:t>ack</a:t>
            </a:r>
            <a:r>
              <a:rPr lang="en-US" dirty="0"/>
              <a:t> and P2’s </a:t>
            </a:r>
            <a:r>
              <a:rPr lang="en-US" dirty="0" err="1"/>
              <a:t>ack</a:t>
            </a:r>
            <a:r>
              <a:rPr lang="en-US" dirty="0"/>
              <a:t> for the 10% interest update (not shown)</a:t>
            </a:r>
          </a:p>
          <a:p>
            <a:pPr marL="285750" indent="-285750">
              <a:buFont typeface="Arial" charset="0"/>
              <a:buChar char="•"/>
            </a:pPr>
            <a:endParaRPr lang="en-US" dirty="0"/>
          </a:p>
          <a:p>
            <a:pPr marL="285750" indent="-285750">
              <a:buFont typeface="Arial" charset="0"/>
              <a:buChar char="•"/>
            </a:pPr>
            <a:r>
              <a:rPr lang="en-US" dirty="0"/>
              <a:t>Does P1 go ahead and process the 10% interest?  No – it processes in order.</a:t>
            </a:r>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36</a:t>
            </a:fld>
            <a:endParaRPr lang="en-US"/>
          </a:p>
        </p:txBody>
      </p:sp>
    </p:spTree>
    <p:extLst>
      <p:ext uri="{BB962C8B-B14F-4D97-AF65-F5344CB8AC3E}">
        <p14:creationId xmlns:p14="http://schemas.microsoft.com/office/powerpoint/2010/main" val="19646065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Suppose we’re the customer, the bank, who wants to replicate its database.  Are we happy?</a:t>
            </a:r>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37</a:t>
            </a:fld>
            <a:endParaRPr lang="en-US"/>
          </a:p>
        </p:txBody>
      </p:sp>
    </p:spTree>
    <p:extLst>
      <p:ext uri="{BB962C8B-B14F-4D97-AF65-F5344CB8AC3E}">
        <p14:creationId xmlns:p14="http://schemas.microsoft.com/office/powerpoint/2010/main" val="18509556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Want to tag events with logical timestamps and reason about their causal or happens-before relationships,</a:t>
            </a:r>
            <a:r>
              <a:rPr lang="en-US" b="0" baseline="0" dirty="0"/>
              <a:t> but c</a:t>
            </a:r>
            <a:r>
              <a:rPr lang="en-US" b="0" dirty="0"/>
              <a:t>an’t use </a:t>
            </a:r>
            <a:r>
              <a:rPr lang="en-US" b="0" dirty="0" err="1"/>
              <a:t>Lamport</a:t>
            </a:r>
            <a:r>
              <a:rPr lang="en-US" b="0" dirty="0"/>
              <a:t> clock timestamps here</a:t>
            </a:r>
          </a:p>
          <a:p>
            <a:endParaRPr lang="en-US" b="0" dirty="0"/>
          </a:p>
          <a:p>
            <a:r>
              <a:rPr lang="en-US" b="0" dirty="0"/>
              <a:t>And this is what we will want</a:t>
            </a:r>
            <a:r>
              <a:rPr lang="en-US" b="0" baseline="0" dirty="0"/>
              <a:t> to do later in the class when we build systems that process updates in a distributed manner.</a:t>
            </a:r>
            <a:endParaRPr lang="en-US" b="0" dirty="0"/>
          </a:p>
          <a:p>
            <a:endParaRPr lang="en-US" b="0" dirty="0"/>
          </a:p>
          <a:p>
            <a:endParaRPr lang="en-US" b="0"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4278073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Let’s look at some</a:t>
            </a:r>
            <a:r>
              <a:rPr lang="en-US" b="1" baseline="0" dirty="0"/>
              <a:t> time synchronization techniques that use software algorithms to overcome this problem and get distributed time synchronization.  Then after that we’re going to see where these techniques limitations lead us to logical time.</a:t>
            </a:r>
            <a:endParaRPr lang="en-US" b="1" dirty="0"/>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5</a:t>
            </a:fld>
            <a:endParaRPr lang="en-US"/>
          </a:p>
        </p:txBody>
      </p:sp>
    </p:spTree>
    <p:extLst>
      <p:ext uri="{BB962C8B-B14F-4D97-AF65-F5344CB8AC3E}">
        <p14:creationId xmlns:p14="http://schemas.microsoft.com/office/powerpoint/2010/main" val="2064084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F8C05AC0-CCFE-E94A-B950-DF44CC03A0B3}" type="slidenum">
              <a:rPr lang="en-GB" altLang="en-US" sz="1200"/>
              <a:pPr eaLnBrk="1" hangingPunct="1"/>
              <a:t>6</a:t>
            </a:fld>
            <a:endParaRPr lang="en-GB" altLang="en-US" sz="1200"/>
          </a:p>
        </p:txBody>
      </p:sp>
      <p:sp>
        <p:nvSpPr>
          <p:cNvPr id="94210" name="Rectangle 1026"/>
          <p:cNvSpPr>
            <a:spLocks noGrp="1" noRot="1" noChangeAspect="1" noChangeArrowheads="1" noTextEdit="1"/>
          </p:cNvSpPr>
          <p:nvPr>
            <p:ph type="sldImg"/>
          </p:nvPr>
        </p:nvSpPr>
        <p:spPr>
          <a:ln/>
        </p:spPr>
      </p:sp>
      <p:sp>
        <p:nvSpPr>
          <p:cNvPr id="94211"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ea typeface="ＭＳ Ｐゴシック" charset="-128"/>
              </a:rPr>
              <a:t>Since it’s</a:t>
            </a:r>
            <a:r>
              <a:rPr lang="en-GB" altLang="en-US" b="1" baseline="0" dirty="0">
                <a:ea typeface="ＭＳ Ｐゴシック" charset="-128"/>
              </a:rPr>
              <a:t> so accurate, let’s think about whether we could use UTC to synchronize all the computers in a distributed system</a:t>
            </a:r>
            <a:endParaRPr lang="en-GB" altLang="en-US" b="1" dirty="0">
              <a:ea typeface="ＭＳ Ｐゴシック" charset="-128"/>
            </a:endParaRPr>
          </a:p>
          <a:p>
            <a:endParaRPr lang="en-GB" altLang="en-US" dirty="0">
              <a:ea typeface="ＭＳ Ｐゴシック" charset="-128"/>
            </a:endParaRPr>
          </a:p>
          <a:p>
            <a:r>
              <a:rPr lang="en-GB" altLang="en-US" dirty="0">
                <a:ea typeface="ＭＳ Ｐゴシック" charset="-128"/>
              </a:rPr>
              <a:t>GPS does not work inside buildings</a:t>
            </a:r>
          </a:p>
          <a:p>
            <a:r>
              <a:rPr lang="en-GB" altLang="en-US" dirty="0">
                <a:ea typeface="ＭＳ Ｐゴシック" charset="-128"/>
              </a:rPr>
              <a:t>GPS is power hungry</a:t>
            </a:r>
          </a:p>
        </p:txBody>
      </p:sp>
    </p:spTree>
    <p:extLst>
      <p:ext uri="{BB962C8B-B14F-4D97-AF65-F5344CB8AC3E}">
        <p14:creationId xmlns:p14="http://schemas.microsoft.com/office/powerpoint/2010/main" val="682194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 let's think about techniques for time synchronization using the network.</a:t>
            </a:r>
          </a:p>
          <a:p>
            <a:endParaRPr lang="en-US" dirty="0"/>
          </a:p>
          <a:p>
            <a:r>
              <a:rPr lang="en-US" dirty="0"/>
              <a:t>Neither of the two knows how long the</a:t>
            </a:r>
            <a:r>
              <a:rPr lang="en-US" baseline="0" dirty="0"/>
              <a:t> Internet took to delay the message</a:t>
            </a:r>
            <a:endParaRPr lang="en-US" dirty="0"/>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7</a:t>
            </a:fld>
            <a:endParaRPr lang="en-US"/>
          </a:p>
        </p:txBody>
      </p:sp>
    </p:spTree>
    <p:extLst>
      <p:ext uri="{BB962C8B-B14F-4D97-AF65-F5344CB8AC3E}">
        <p14:creationId xmlns:p14="http://schemas.microsoft.com/office/powerpoint/2010/main" val="1301006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Let's look at an algorithm </a:t>
            </a:r>
            <a:r>
              <a:rPr lang="en-US" b="1" baseline="0" dirty="0"/>
              <a:t>to calculate and compensate for these message delays.</a:t>
            </a:r>
            <a:endParaRPr lang="en-US" b="1" dirty="0"/>
          </a:p>
          <a:p>
            <a:endParaRPr lang="en-US" dirty="0"/>
          </a:p>
          <a:p>
            <a:r>
              <a:rPr lang="en-US" dirty="0"/>
              <a:t>SEGUE: Okay, so how will the client use these timestamps to synchronize its local clock to the server’s local clock?</a:t>
            </a:r>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8</a:t>
            </a:fld>
            <a:endParaRPr lang="en-US"/>
          </a:p>
        </p:txBody>
      </p:sp>
    </p:spTree>
    <p:extLst>
      <p:ext uri="{BB962C8B-B14F-4D97-AF65-F5344CB8AC3E}">
        <p14:creationId xmlns:p14="http://schemas.microsoft.com/office/powerpoint/2010/main" val="1133622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goal is that at *this* point in time, the client set its clock to T3 + </a:t>
            </a:r>
            <a:r>
              <a:rPr lang="en-US" b="1" dirty="0" err="1"/>
              <a:t>delta</a:t>
            </a:r>
            <a:r>
              <a:rPr lang="en-US" b="1" baseline="-25000" dirty="0" err="1"/>
              <a:t>resp</a:t>
            </a:r>
            <a:endParaRPr lang="en-US" b="1" dirty="0"/>
          </a:p>
          <a:p>
            <a:endParaRPr lang="en-US" dirty="0"/>
          </a:p>
          <a:p>
            <a:r>
              <a:rPr lang="en-US" dirty="0"/>
              <a:t>Delta = (T4-T1)-(T3-T2): The client has all these values available from these four timestamps</a:t>
            </a:r>
            <a:r>
              <a:rPr lang="en-US" baseline="0" dirty="0"/>
              <a:t>.</a:t>
            </a:r>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9</a:t>
            </a:fld>
            <a:endParaRPr lang="en-US"/>
          </a:p>
        </p:txBody>
      </p:sp>
    </p:spTree>
    <p:extLst>
      <p:ext uri="{BB962C8B-B14F-4D97-AF65-F5344CB8AC3E}">
        <p14:creationId xmlns:p14="http://schemas.microsoft.com/office/powerpoint/2010/main" val="576080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10</a:t>
            </a:fld>
            <a:endParaRPr lang="en-US"/>
          </a:p>
        </p:txBody>
      </p:sp>
    </p:spTree>
    <p:extLst>
      <p:ext uri="{BB962C8B-B14F-4D97-AF65-F5344CB8AC3E}">
        <p14:creationId xmlns:p14="http://schemas.microsoft.com/office/powerpoint/2010/main" val="7891142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85800"/>
            <a:ext cx="8382000" cy="1905000"/>
          </a:xfrm>
          <a:prstGeom prst="rect">
            <a:avLst/>
          </a:prstGeom>
        </p:spPr>
        <p:txBody>
          <a:bodyPr anchor="b"/>
          <a:lstStyle>
            <a:lvl1pPr algn="ctr">
              <a:defRPr/>
            </a:lvl1pPr>
          </a:lstStyle>
          <a:p>
            <a:r>
              <a:rPr lang="en-US"/>
              <a:t>Click to edit Master title style</a:t>
            </a:r>
          </a:p>
        </p:txBody>
      </p:sp>
      <p:sp>
        <p:nvSpPr>
          <p:cNvPr id="3" name="Subtitle 2"/>
          <p:cNvSpPr>
            <a:spLocks noGrp="1"/>
          </p:cNvSpPr>
          <p:nvPr>
            <p:ph type="subTitle" idx="1"/>
          </p:nvPr>
        </p:nvSpPr>
        <p:spPr>
          <a:xfrm>
            <a:off x="1371600" y="4495800"/>
            <a:ext cx="6400800" cy="1752600"/>
          </a:xfrm>
        </p:spPr>
        <p:txBody>
          <a:bodyPr/>
          <a:lstStyle>
            <a:lvl1pPr marL="0" indent="0" algn="ctr">
              <a:buNone/>
              <a:defRPr sz="28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8" name="Straight Connector 7"/>
          <p:cNvCxnSpPr/>
          <p:nvPr userDrawn="1"/>
        </p:nvCxnSpPr>
        <p:spPr>
          <a:xfrm>
            <a:off x="152400" y="4343400"/>
            <a:ext cx="8763000" cy="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0867" y="2930654"/>
            <a:ext cx="3382266" cy="1100464"/>
          </a:xfrm>
          <a:prstGeom prst="rect">
            <a:avLst/>
          </a:prstGeom>
        </p:spPr>
      </p:pic>
    </p:spTree>
    <p:extLst>
      <p:ext uri="{BB962C8B-B14F-4D97-AF65-F5344CB8AC3E}">
        <p14:creationId xmlns:p14="http://schemas.microsoft.com/office/powerpoint/2010/main" val="939394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A02EC8E-0F63-DA46-BCD5-2825DA2441BB}" type="datetime1">
              <a:rPr lang="en-US" smtClean="0"/>
              <a:t>9/12/22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8025072-9793-DD45-A50B-C84D5FD44B45}" type="slidenum">
              <a:rPr lang="en-US"/>
              <a:pPr>
                <a:defRPr/>
              </a:pPr>
              <a:t>‹#›</a:t>
            </a:fld>
            <a:endParaRPr lang="en-US"/>
          </a:p>
        </p:txBody>
      </p:sp>
    </p:spTree>
    <p:extLst>
      <p:ext uri="{BB962C8B-B14F-4D97-AF65-F5344CB8AC3E}">
        <p14:creationId xmlns:p14="http://schemas.microsoft.com/office/powerpoint/2010/main" val="1391087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0" y="273050"/>
            <a:ext cx="33131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340350" cy="60905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52400" y="1435100"/>
            <a:ext cx="3313113" cy="492852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C65272E-3A25-134A-9B1E-8BEFC600ED2E}" type="datetime1">
              <a:rPr lang="en-US" smtClean="0"/>
              <a:t>9/12/22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E1BDEDE-40D3-1C4C-B3CB-CF078D2D5C07}" type="slidenum">
              <a:rPr lang="en-US"/>
              <a:pPr>
                <a:defRPr/>
              </a:pPr>
              <a:t>‹#›</a:t>
            </a:fld>
            <a:endParaRPr lang="en-US"/>
          </a:p>
        </p:txBody>
      </p:sp>
    </p:spTree>
    <p:extLst>
      <p:ext uri="{BB962C8B-B14F-4D97-AF65-F5344CB8AC3E}">
        <p14:creationId xmlns:p14="http://schemas.microsoft.com/office/powerpoint/2010/main" val="1804066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48AC1B8-9C84-B742-8377-FE845F142F19}" type="datetime1">
              <a:rPr lang="en-US" smtClean="0"/>
              <a:t>9/12/22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E0B851-7313-6B4B-90F0-D21AC23BC811}" type="slidenum">
              <a:rPr lang="en-US"/>
              <a:pPr>
                <a:defRPr/>
              </a:pPr>
              <a:t>‹#›</a:t>
            </a:fld>
            <a:endParaRPr lang="en-US"/>
          </a:p>
        </p:txBody>
      </p:sp>
    </p:spTree>
    <p:extLst>
      <p:ext uri="{BB962C8B-B14F-4D97-AF65-F5344CB8AC3E}">
        <p14:creationId xmlns:p14="http://schemas.microsoft.com/office/powerpoint/2010/main" val="298878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B935B08-021C-854B-AB76-7A2752340BD3}" type="datetime1">
              <a:rPr lang="en-US" smtClean="0"/>
              <a:t>9/12/22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B8A700-9ACA-CA49-8640-C2576E344D56}" type="slidenum">
              <a:rPr lang="en-US"/>
              <a:pPr>
                <a:defRPr/>
              </a:pPr>
              <a:t>‹#›</a:t>
            </a:fld>
            <a:endParaRPr lang="en-US"/>
          </a:p>
        </p:txBody>
      </p:sp>
      <p:sp>
        <p:nvSpPr>
          <p:cNvPr id="7" name="Title Placeholder 1"/>
          <p:cNvSpPr>
            <a:spLocks noGrp="1"/>
          </p:cNvSpPr>
          <p:nvPr>
            <p:ph type="title"/>
          </p:nvPr>
        </p:nvSpPr>
        <p:spPr bwMode="auto">
          <a:xfrm>
            <a:off x="152400" y="152400"/>
            <a:ext cx="8763000" cy="1066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cxnSp>
        <p:nvCxnSpPr>
          <p:cNvPr id="9" name="Straight Connector 8"/>
          <p:cNvCxnSpPr/>
          <p:nvPr userDrawn="1"/>
        </p:nvCxnSpPr>
        <p:spPr>
          <a:xfrm>
            <a:off x="152400" y="1295400"/>
            <a:ext cx="8763000" cy="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67694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4D880D5-D29B-694B-A51D-E764FC0CB20B}" type="datetime1">
              <a:rPr lang="en-US" smtClean="0"/>
              <a:t>9/12/22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1C1C3E-524C-584F-BE26-32C52DE4BAA2}" type="slidenum">
              <a:rPr lang="en-US"/>
              <a:pPr>
                <a:defRPr/>
              </a:pPr>
              <a:t>‹#›</a:t>
            </a:fld>
            <a:endParaRPr lang="en-US"/>
          </a:p>
        </p:txBody>
      </p:sp>
    </p:spTree>
    <p:extLst>
      <p:ext uri="{BB962C8B-B14F-4D97-AF65-F5344CB8AC3E}">
        <p14:creationId xmlns:p14="http://schemas.microsoft.com/office/powerpoint/2010/main" val="2933858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2600"/>
            </a:lvl1pPr>
            <a:lvl2pPr>
              <a:defRPr sz="2600"/>
            </a:lvl2pPr>
            <a:lvl3pPr>
              <a:defRPr sz="2600"/>
            </a:lvl3pPr>
            <a:lvl4pPr>
              <a:defRPr sz="2600"/>
            </a:lvl4pPr>
            <a:lvl5pPr>
              <a:defRPr sz="2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A937C234-A31F-6E4D-8CEC-3EC59E1D3A45}" type="datetime1">
              <a:rPr lang="en-US" smtClean="0"/>
              <a:t>9/12/22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9111C5-E04E-4942-8174-12BB645D56A6}" type="slidenum">
              <a:rPr lang="en-US"/>
              <a:pPr>
                <a:defRPr/>
              </a:pPr>
              <a:t>‹#›</a:t>
            </a:fld>
            <a:endParaRPr lang="en-US"/>
          </a:p>
        </p:txBody>
      </p:sp>
      <p:sp>
        <p:nvSpPr>
          <p:cNvPr id="7" name="Title Placeholder 1"/>
          <p:cNvSpPr>
            <a:spLocks noGrp="1"/>
          </p:cNvSpPr>
          <p:nvPr>
            <p:ph type="title"/>
          </p:nvPr>
        </p:nvSpPr>
        <p:spPr bwMode="auto">
          <a:xfrm>
            <a:off x="152400" y="152400"/>
            <a:ext cx="8763000" cy="1066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nSpc>
                <a:spcPct val="80000"/>
              </a:lnSpc>
              <a:defRPr spc="-100"/>
            </a:lvl1pPr>
          </a:lstStyle>
          <a:p>
            <a:pPr lvl="0"/>
            <a:r>
              <a:rPr lang="en-US" dirty="0"/>
              <a:t>Click to edit Master title style</a:t>
            </a:r>
          </a:p>
        </p:txBody>
      </p:sp>
      <p:cxnSp>
        <p:nvCxnSpPr>
          <p:cNvPr id="9" name="Straight Connector 8"/>
          <p:cNvCxnSpPr/>
          <p:nvPr userDrawn="1"/>
        </p:nvCxnSpPr>
        <p:spPr>
          <a:xfrm>
            <a:off x="152400" y="1295400"/>
            <a:ext cx="8763000" cy="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6650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Blackout">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2600">
                <a:solidFill>
                  <a:schemeClr val="bg1"/>
                </a:solidFill>
              </a:defRPr>
            </a:lvl1pPr>
            <a:lvl2pPr>
              <a:defRPr sz="2600">
                <a:solidFill>
                  <a:schemeClr val="bg1"/>
                </a:solidFill>
              </a:defRPr>
            </a:lvl2pPr>
            <a:lvl3pPr>
              <a:defRPr sz="2600">
                <a:solidFill>
                  <a:schemeClr val="bg1"/>
                </a:solidFill>
              </a:defRPr>
            </a:lvl3pPr>
            <a:lvl4pPr>
              <a:defRPr sz="2600">
                <a:solidFill>
                  <a:schemeClr val="bg1"/>
                </a:solidFill>
              </a:defRPr>
            </a:lvl4pPr>
            <a:lvl5pPr>
              <a:defRPr sz="2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3E6AAB37-D57B-5349-8A73-F9D93383FA9F}" type="datetime1">
              <a:rPr lang="en-US" smtClean="0"/>
              <a:t>9/12/22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9111C5-E04E-4942-8174-12BB645D56A6}" type="slidenum">
              <a:rPr lang="en-US"/>
              <a:pPr>
                <a:defRPr/>
              </a:pPr>
              <a:t>‹#›</a:t>
            </a:fld>
            <a:endParaRPr lang="en-US"/>
          </a:p>
        </p:txBody>
      </p:sp>
      <p:sp>
        <p:nvSpPr>
          <p:cNvPr id="7" name="Title Placeholder 1"/>
          <p:cNvSpPr>
            <a:spLocks noGrp="1"/>
          </p:cNvSpPr>
          <p:nvPr>
            <p:ph type="title"/>
          </p:nvPr>
        </p:nvSpPr>
        <p:spPr bwMode="auto">
          <a:xfrm>
            <a:off x="152400" y="152400"/>
            <a:ext cx="8763000" cy="1066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nSpc>
                <a:spcPct val="80000"/>
              </a:lnSpc>
              <a:defRPr spc="-100">
                <a:solidFill>
                  <a:schemeClr val="bg1"/>
                </a:solidFill>
              </a:defRPr>
            </a:lvl1pPr>
          </a:lstStyle>
          <a:p>
            <a:pPr lvl="0"/>
            <a:r>
              <a:rPr lang="en-US" dirty="0"/>
              <a:t>Click to edit Master title style</a:t>
            </a:r>
          </a:p>
        </p:txBody>
      </p:sp>
      <p:cxnSp>
        <p:nvCxnSpPr>
          <p:cNvPr id="9" name="Straight Connector 8"/>
          <p:cNvCxnSpPr/>
          <p:nvPr userDrawn="1"/>
        </p:nvCxnSpPr>
        <p:spPr>
          <a:xfrm>
            <a:off x="152400" y="1295400"/>
            <a:ext cx="8763000" cy="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34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Only, Blackout">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8755"/>
            <a:ext cx="8763000" cy="6298245"/>
          </a:xfrm>
        </p:spPr>
        <p:txBody>
          <a:bodyPr>
            <a:normAutofit/>
          </a:bodyPr>
          <a:lstStyle>
            <a:lvl1pPr>
              <a:defRPr sz="2600">
                <a:solidFill>
                  <a:schemeClr val="bg1"/>
                </a:solidFill>
              </a:defRPr>
            </a:lvl1pPr>
            <a:lvl2pPr>
              <a:defRPr sz="2600">
                <a:solidFill>
                  <a:schemeClr val="bg1"/>
                </a:solidFill>
              </a:defRPr>
            </a:lvl2pPr>
            <a:lvl3pPr>
              <a:defRPr sz="2600">
                <a:solidFill>
                  <a:schemeClr val="bg1"/>
                </a:solidFill>
              </a:defRPr>
            </a:lvl3pPr>
            <a:lvl4pPr>
              <a:defRPr sz="2600">
                <a:solidFill>
                  <a:schemeClr val="bg1"/>
                </a:solidFill>
              </a:defRPr>
            </a:lvl4pPr>
            <a:lvl5pPr>
              <a:defRPr sz="2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3E6AAB37-D57B-5349-8A73-F9D93383FA9F}" type="datetime1">
              <a:rPr lang="en-US" smtClean="0"/>
              <a:t>9/12/22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9111C5-E04E-4942-8174-12BB645D56A6}" type="slidenum">
              <a:rPr lang="en-US"/>
              <a:pPr>
                <a:defRPr/>
              </a:pPr>
              <a:t>‹#›</a:t>
            </a:fld>
            <a:endParaRPr lang="en-US"/>
          </a:p>
        </p:txBody>
      </p:sp>
    </p:spTree>
    <p:extLst>
      <p:ext uri="{BB962C8B-B14F-4D97-AF65-F5344CB8AC3E}">
        <p14:creationId xmlns:p14="http://schemas.microsoft.com/office/powerpoint/2010/main" val="1639004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Blackout">
    <p:bg>
      <p:bgPr>
        <a:solidFill>
          <a:schemeClr val="tx1"/>
        </a:solidFill>
        <a:effectLst/>
      </p:bgPr>
    </p:bg>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E168DF-4358-664B-A04B-7A4BE79C5464}" type="datetime1">
              <a:rPr lang="en-US" smtClean="0"/>
              <a:t>9/12/22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8025072-9793-DD45-A50B-C84D5FD44B45}" type="slidenum">
              <a:rPr lang="en-US"/>
              <a:pPr>
                <a:defRPr/>
              </a:pPr>
              <a:t>‹#›</a:t>
            </a:fld>
            <a:endParaRPr lang="en-US"/>
          </a:p>
        </p:txBody>
      </p:sp>
    </p:spTree>
    <p:extLst>
      <p:ext uri="{BB962C8B-B14F-4D97-AF65-F5344CB8AC3E}">
        <p14:creationId xmlns:p14="http://schemas.microsoft.com/office/powerpoint/2010/main" val="1739610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0867E38-284F-744E-9C49-4F1E98E97934}" type="datetime1">
              <a:rPr lang="en-US" smtClean="0"/>
              <a:t>9/12/22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559B53-AEC7-9D43-BD4D-FB123296CDE3}" type="slidenum">
              <a:rPr lang="en-US"/>
              <a:pPr>
                <a:defRPr/>
              </a:pPr>
              <a:t>‹#›</a:t>
            </a:fld>
            <a:endParaRPr lang="en-US"/>
          </a:p>
        </p:txBody>
      </p:sp>
    </p:spTree>
    <p:extLst>
      <p:ext uri="{BB962C8B-B14F-4D97-AF65-F5344CB8AC3E}">
        <p14:creationId xmlns:p14="http://schemas.microsoft.com/office/powerpoint/2010/main" val="669187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5425" y="1470346"/>
            <a:ext cx="4340375" cy="4877434"/>
          </a:xfrm>
        </p:spPr>
        <p:txBody>
          <a:bodyPr>
            <a:normAutofit/>
          </a:bodyPr>
          <a:lstStyle>
            <a:lvl1pPr>
              <a:defRPr sz="2600"/>
            </a:lvl1pPr>
            <a:lvl2pPr>
              <a:defRPr sz="2600"/>
            </a:lvl2pPr>
            <a:lvl3pPr>
              <a:defRPr sz="2600"/>
            </a:lvl3pPr>
            <a:lvl4pPr>
              <a:defRPr sz="2600"/>
            </a:lvl4pPr>
            <a:lvl5pPr>
              <a:defRPr sz="2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199" y="1470346"/>
            <a:ext cx="4263565" cy="4877434"/>
          </a:xfrm>
        </p:spPr>
        <p:txBody>
          <a:bodyPr>
            <a:normAutofit/>
          </a:bodyPr>
          <a:lstStyle>
            <a:lvl1pPr>
              <a:defRPr sz="2600"/>
            </a:lvl1pPr>
            <a:lvl2pPr>
              <a:defRPr sz="2600"/>
            </a:lvl2pPr>
            <a:lvl3pPr>
              <a:defRPr sz="2600"/>
            </a:lvl3pPr>
            <a:lvl4pPr>
              <a:defRPr sz="2600"/>
            </a:lvl4pPr>
            <a:lvl5pPr>
              <a:defRPr sz="2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7616C88-72AF-5045-BF4B-B753966B17B2}" type="datetime1">
              <a:rPr lang="en-US" smtClean="0"/>
              <a:t>9/12/22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E200562-6296-9E41-94C7-4DAE5BF4E447}" type="slidenum">
              <a:rPr lang="en-US"/>
              <a:pPr>
                <a:defRPr/>
              </a:pPr>
              <a:t>‹#›</a:t>
            </a:fld>
            <a:endParaRPr lang="en-US"/>
          </a:p>
        </p:txBody>
      </p:sp>
      <p:sp>
        <p:nvSpPr>
          <p:cNvPr id="8" name="Title Placeholder 1"/>
          <p:cNvSpPr>
            <a:spLocks noGrp="1"/>
          </p:cNvSpPr>
          <p:nvPr>
            <p:ph type="title"/>
          </p:nvPr>
        </p:nvSpPr>
        <p:spPr bwMode="auto">
          <a:xfrm>
            <a:off x="152400" y="152400"/>
            <a:ext cx="8759364" cy="1066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nSpc>
                <a:spcPct val="80000"/>
              </a:lnSpc>
              <a:defRPr spc="-100"/>
            </a:lvl1pPr>
          </a:lstStyle>
          <a:p>
            <a:pPr lvl="0"/>
            <a:r>
              <a:rPr lang="en-US" dirty="0"/>
              <a:t>Click to edit Master title style</a:t>
            </a:r>
          </a:p>
        </p:txBody>
      </p:sp>
      <p:cxnSp>
        <p:nvCxnSpPr>
          <p:cNvPr id="10" name="Straight Connector 9"/>
          <p:cNvCxnSpPr/>
          <p:nvPr userDrawn="1"/>
        </p:nvCxnSpPr>
        <p:spPr>
          <a:xfrm>
            <a:off x="152400" y="1295400"/>
            <a:ext cx="8763000" cy="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7573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 y="1535113"/>
            <a:ext cx="43449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400" y="2174874"/>
            <a:ext cx="4344988" cy="423335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2703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270375" cy="42333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8C2FAE0-0048-7A46-A2D2-AA121084D3A1}" type="datetime1">
              <a:rPr lang="en-US" smtClean="0"/>
              <a:t>9/12/22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D4929D7-7AD0-024D-8F69-58F7A677FF78}" type="slidenum">
              <a:rPr lang="en-US"/>
              <a:pPr>
                <a:defRPr/>
              </a:pPr>
              <a:t>‹#›</a:t>
            </a:fld>
            <a:endParaRPr lang="en-US"/>
          </a:p>
        </p:txBody>
      </p:sp>
      <p:sp>
        <p:nvSpPr>
          <p:cNvPr id="10" name="Title Placeholder 1"/>
          <p:cNvSpPr>
            <a:spLocks noGrp="1"/>
          </p:cNvSpPr>
          <p:nvPr>
            <p:ph type="title"/>
          </p:nvPr>
        </p:nvSpPr>
        <p:spPr bwMode="auto">
          <a:xfrm>
            <a:off x="152400" y="152400"/>
            <a:ext cx="8763000" cy="1066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nSpc>
                <a:spcPct val="80000"/>
              </a:lnSpc>
              <a:defRPr/>
            </a:lvl1pPr>
          </a:lstStyle>
          <a:p>
            <a:pPr lvl="0"/>
            <a:r>
              <a:rPr lang="en-US" dirty="0"/>
              <a:t>Click to edit Master title style</a:t>
            </a:r>
          </a:p>
        </p:txBody>
      </p:sp>
      <p:cxnSp>
        <p:nvCxnSpPr>
          <p:cNvPr id="12" name="Straight Connector 11"/>
          <p:cNvCxnSpPr/>
          <p:nvPr userDrawn="1"/>
        </p:nvCxnSpPr>
        <p:spPr>
          <a:xfrm>
            <a:off x="152400" y="1295400"/>
            <a:ext cx="8763000" cy="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3578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lvl1pPr>
              <a:defRPr/>
            </a:lvl1pPr>
          </a:lstStyle>
          <a:p>
            <a:pPr>
              <a:defRPr/>
            </a:pPr>
            <a:fld id="{00739D2D-5D4E-0B47-AB59-6086ECAEE180}" type="datetime1">
              <a:rPr lang="en-US" smtClean="0"/>
              <a:t>9/12/22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4934AC4-E5A6-0446-ADDB-6CB25A5DDD13}" type="slidenum">
              <a:rPr lang="en-US"/>
              <a:pPr>
                <a:defRPr/>
              </a:pPr>
              <a:t>‹#›</a:t>
            </a:fld>
            <a:endParaRPr lang="en-US"/>
          </a:p>
        </p:txBody>
      </p:sp>
      <p:sp>
        <p:nvSpPr>
          <p:cNvPr id="6" name="Title Placeholder 1"/>
          <p:cNvSpPr>
            <a:spLocks noGrp="1"/>
          </p:cNvSpPr>
          <p:nvPr>
            <p:ph type="title"/>
          </p:nvPr>
        </p:nvSpPr>
        <p:spPr bwMode="auto">
          <a:xfrm>
            <a:off x="152400" y="152400"/>
            <a:ext cx="8763000" cy="1066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nSpc>
                <a:spcPct val="80000"/>
              </a:lnSpc>
              <a:defRPr spc="-100"/>
            </a:lvl1pPr>
          </a:lstStyle>
          <a:p>
            <a:pPr lvl="0"/>
            <a:r>
              <a:rPr lang="en-US" dirty="0"/>
              <a:t>Click to edit Master title style</a:t>
            </a:r>
          </a:p>
        </p:txBody>
      </p:sp>
      <p:cxnSp>
        <p:nvCxnSpPr>
          <p:cNvPr id="8" name="Straight Connector 7"/>
          <p:cNvCxnSpPr/>
          <p:nvPr userDrawn="1"/>
        </p:nvCxnSpPr>
        <p:spPr>
          <a:xfrm>
            <a:off x="152400" y="1295400"/>
            <a:ext cx="8763000" cy="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3722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152400" y="1447800"/>
            <a:ext cx="8763000" cy="5029200"/>
          </a:xfrm>
          <a:prstGeom prst="rect">
            <a:avLst/>
          </a:prstGeom>
          <a:noFill/>
          <a:ln w="9525">
            <a:noFill/>
            <a:miter lim="800000"/>
            <a:headEnd/>
            <a:tailEnd/>
          </a:ln>
        </p:spPr>
        <p:txBody>
          <a:bodyPr vert="horz" wrap="square" lIns="36000" tIns="36000" rIns="36000" bIns="3600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52400" y="6553200"/>
            <a:ext cx="2133600" cy="2127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EA9D7A25-4E19-D14C-A801-9C9C6620E70A}" type="datetime1">
              <a:rPr lang="en-US" smtClean="0"/>
              <a:t>9/12/22</a:t>
            </a:fld>
            <a:endParaRPr lang="en-US" dirty="0"/>
          </a:p>
        </p:txBody>
      </p:sp>
      <p:sp>
        <p:nvSpPr>
          <p:cNvPr id="5" name="Footer Placeholder 4"/>
          <p:cNvSpPr>
            <a:spLocks noGrp="1"/>
          </p:cNvSpPr>
          <p:nvPr>
            <p:ph type="ftr" sz="quarter" idx="3"/>
          </p:nvPr>
        </p:nvSpPr>
        <p:spPr>
          <a:xfrm>
            <a:off x="3124200" y="6553200"/>
            <a:ext cx="2895600" cy="2127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dirty="0"/>
          </a:p>
        </p:txBody>
      </p:sp>
      <p:sp>
        <p:nvSpPr>
          <p:cNvPr id="6" name="Slide Number Placeholder 5"/>
          <p:cNvSpPr>
            <a:spLocks noGrp="1"/>
          </p:cNvSpPr>
          <p:nvPr>
            <p:ph type="sldNum" sz="quarter" idx="4"/>
          </p:nvPr>
        </p:nvSpPr>
        <p:spPr>
          <a:xfrm>
            <a:off x="6781800" y="6553200"/>
            <a:ext cx="2133600" cy="212725"/>
          </a:xfrm>
          <a:prstGeom prst="rect">
            <a:avLst/>
          </a:prstGeom>
        </p:spPr>
        <p:txBody>
          <a:bodyPr vert="horz" lIns="36000" tIns="36000" rIns="36000" bIns="36000" rtlCol="0" anchor="ctr"/>
          <a:lstStyle>
            <a:lvl1pPr algn="r">
              <a:defRPr sz="1400" b="1">
                <a:solidFill>
                  <a:srgbClr val="FF6600"/>
                </a:solidFill>
                <a:latin typeface="+mn-lt"/>
              </a:defRPr>
            </a:lvl1pPr>
          </a:lstStyle>
          <a:p>
            <a:pPr>
              <a:defRPr/>
            </a:pPr>
            <a:fld id="{62406363-7E77-DB4B-97E5-317AD9418D55}" type="slidenum">
              <a:rPr lang="en-US" smtClean="0"/>
              <a:pPr>
                <a:defRPr/>
              </a:pPr>
              <a:t>‹#›</a:t>
            </a:fld>
            <a:endParaRPr lang="en-US"/>
          </a:p>
        </p:txBody>
      </p:sp>
    </p:spTree>
    <p:extLst>
      <p:ext uri="{BB962C8B-B14F-4D97-AF65-F5344CB8AC3E}">
        <p14:creationId xmlns:p14="http://schemas.microsoft.com/office/powerpoint/2010/main" val="64721318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85" r:id="rId3"/>
    <p:sldLayoutId id="2147483686" r:id="rId4"/>
    <p:sldLayoutId id="2147483687"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Lst>
  <p:hf hdr="0" ftr="0" dt="0"/>
  <p:txStyles>
    <p:titleStyle>
      <a:lvl1pPr algn="l" defTabSz="457200" rtl="0" eaLnBrk="0" fontAlgn="base" hangingPunct="0">
        <a:spcBef>
          <a:spcPct val="0"/>
        </a:spcBef>
        <a:spcAft>
          <a:spcPct val="0"/>
        </a:spcAft>
        <a:defRPr sz="3600" b="1" kern="1200">
          <a:solidFill>
            <a:schemeClr val="tx1"/>
          </a:solidFill>
          <a:latin typeface="+mj-lt"/>
          <a:ea typeface="ＭＳ Ｐゴシック" pitchFamily="-1" charset="-128"/>
          <a:cs typeface="ＭＳ Ｐゴシック" pitchFamily="-1" charset="-128"/>
        </a:defRPr>
      </a:lvl1pPr>
      <a:lvl2pPr algn="ctr" defTabSz="457200" rtl="0" eaLnBrk="0" fontAlgn="base" hangingPunct="0">
        <a:spcBef>
          <a:spcPct val="0"/>
        </a:spcBef>
        <a:spcAft>
          <a:spcPct val="0"/>
        </a:spcAft>
        <a:defRPr sz="4400">
          <a:solidFill>
            <a:srgbClr val="000090"/>
          </a:solidFill>
          <a:latin typeface="Calibri" pitchFamily="-1" charset="0"/>
          <a:ea typeface="ＭＳ Ｐゴシック" pitchFamily="-1" charset="-128"/>
          <a:cs typeface="ＭＳ Ｐゴシック" pitchFamily="-1" charset="-128"/>
        </a:defRPr>
      </a:lvl2pPr>
      <a:lvl3pPr algn="ctr" defTabSz="457200" rtl="0" eaLnBrk="0" fontAlgn="base" hangingPunct="0">
        <a:spcBef>
          <a:spcPct val="0"/>
        </a:spcBef>
        <a:spcAft>
          <a:spcPct val="0"/>
        </a:spcAft>
        <a:defRPr sz="4400">
          <a:solidFill>
            <a:srgbClr val="000090"/>
          </a:solidFill>
          <a:latin typeface="Calibri" pitchFamily="-1" charset="0"/>
          <a:ea typeface="ＭＳ Ｐゴシック" pitchFamily="-1" charset="-128"/>
          <a:cs typeface="ＭＳ Ｐゴシック" pitchFamily="-1" charset="-128"/>
        </a:defRPr>
      </a:lvl3pPr>
      <a:lvl4pPr algn="ctr" defTabSz="457200" rtl="0" eaLnBrk="0" fontAlgn="base" hangingPunct="0">
        <a:spcBef>
          <a:spcPct val="0"/>
        </a:spcBef>
        <a:spcAft>
          <a:spcPct val="0"/>
        </a:spcAft>
        <a:defRPr sz="4400">
          <a:solidFill>
            <a:srgbClr val="000090"/>
          </a:solidFill>
          <a:latin typeface="Calibri" pitchFamily="-1" charset="0"/>
          <a:ea typeface="ＭＳ Ｐゴシック" pitchFamily="-1" charset="-128"/>
          <a:cs typeface="ＭＳ Ｐゴシック" pitchFamily="-1" charset="-128"/>
        </a:defRPr>
      </a:lvl4pPr>
      <a:lvl5pPr algn="ctr" defTabSz="457200" rtl="0" eaLnBrk="0" fontAlgn="base" hangingPunct="0">
        <a:spcBef>
          <a:spcPct val="0"/>
        </a:spcBef>
        <a:spcAft>
          <a:spcPct val="0"/>
        </a:spcAft>
        <a:defRPr sz="4400">
          <a:solidFill>
            <a:srgbClr val="000090"/>
          </a:solidFill>
          <a:latin typeface="Calibri" pitchFamily="-1" charset="0"/>
          <a:ea typeface="ＭＳ Ｐゴシック" pitchFamily="-1" charset="-128"/>
          <a:cs typeface="ＭＳ Ｐゴシック" pitchFamily="-1" charset="-128"/>
        </a:defRPr>
      </a:lvl5pPr>
      <a:lvl6pPr marL="457200" algn="ctr" defTabSz="457200" rtl="0" fontAlgn="base">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6pPr>
      <a:lvl7pPr marL="914400" algn="ctr" defTabSz="457200" rtl="0" fontAlgn="base">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7pPr>
      <a:lvl8pPr marL="1371600" algn="ctr" defTabSz="457200" rtl="0" fontAlgn="base">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8pPr>
      <a:lvl9pPr marL="1828800" algn="ctr" defTabSz="457200" rtl="0" fontAlgn="base">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9pPr>
    </p:titleStyle>
    <p:bodyStyle>
      <a:lvl1pPr marL="342900" indent="-342900" algn="l" defTabSz="457200" rtl="0" eaLnBrk="0" fontAlgn="base" hangingPunct="0">
        <a:lnSpc>
          <a:spcPct val="80000"/>
        </a:lnSpc>
        <a:spcBef>
          <a:spcPct val="20000"/>
        </a:spcBef>
        <a:spcAft>
          <a:spcPct val="0"/>
        </a:spcAft>
        <a:buFont typeface="Arial" pitchFamily="-1" charset="0"/>
        <a:buChar char="•"/>
        <a:defRPr sz="2400" kern="1200" spc="-50">
          <a:solidFill>
            <a:schemeClr val="tx1"/>
          </a:solidFill>
          <a:latin typeface="+mn-lt"/>
          <a:ea typeface="ＭＳ Ｐゴシック" pitchFamily="-1" charset="-128"/>
          <a:cs typeface="ＭＳ Ｐゴシック" pitchFamily="-1" charset="-128"/>
        </a:defRPr>
      </a:lvl1pPr>
      <a:lvl2pPr marL="742950" indent="-285750" algn="l" defTabSz="457200" rtl="0" eaLnBrk="0" fontAlgn="base" hangingPunct="0">
        <a:lnSpc>
          <a:spcPct val="80000"/>
        </a:lnSpc>
        <a:spcBef>
          <a:spcPct val="20000"/>
        </a:spcBef>
        <a:spcAft>
          <a:spcPct val="0"/>
        </a:spcAft>
        <a:buFont typeface="Arial" pitchFamily="-1" charset="0"/>
        <a:buChar char="–"/>
        <a:defRPr sz="2400" kern="1200" spc="-50">
          <a:solidFill>
            <a:schemeClr val="tx1"/>
          </a:solidFill>
          <a:latin typeface="+mn-lt"/>
          <a:ea typeface="ＭＳ Ｐゴシック" pitchFamily="-1" charset="-128"/>
          <a:cs typeface="+mn-cs"/>
        </a:defRPr>
      </a:lvl2pPr>
      <a:lvl3pPr marL="1143000" indent="-228600" algn="l" defTabSz="457200" rtl="0" eaLnBrk="0" fontAlgn="base" hangingPunct="0">
        <a:lnSpc>
          <a:spcPct val="80000"/>
        </a:lnSpc>
        <a:spcBef>
          <a:spcPct val="20000"/>
        </a:spcBef>
        <a:spcAft>
          <a:spcPct val="0"/>
        </a:spcAft>
        <a:buFont typeface="Arial" pitchFamily="-1" charset="0"/>
        <a:buChar char="•"/>
        <a:defRPr sz="2400" kern="1200" spc="-50">
          <a:solidFill>
            <a:schemeClr val="tx1"/>
          </a:solidFill>
          <a:latin typeface="+mn-lt"/>
          <a:ea typeface="ＭＳ Ｐゴシック" pitchFamily="-1" charset="-128"/>
          <a:cs typeface="+mn-cs"/>
        </a:defRPr>
      </a:lvl3pPr>
      <a:lvl4pPr marL="1600200" indent="-228600" algn="l" defTabSz="457200" rtl="0" eaLnBrk="0" fontAlgn="base" hangingPunct="0">
        <a:lnSpc>
          <a:spcPct val="80000"/>
        </a:lnSpc>
        <a:spcBef>
          <a:spcPct val="20000"/>
        </a:spcBef>
        <a:spcAft>
          <a:spcPct val="0"/>
        </a:spcAft>
        <a:buFont typeface="Arial" pitchFamily="-1" charset="0"/>
        <a:buChar char="–"/>
        <a:defRPr sz="2400" kern="1200" spc="-50">
          <a:solidFill>
            <a:schemeClr val="tx1"/>
          </a:solidFill>
          <a:latin typeface="+mn-lt"/>
          <a:ea typeface="ＭＳ Ｐゴシック" pitchFamily="-1" charset="-128"/>
          <a:cs typeface="+mn-cs"/>
        </a:defRPr>
      </a:lvl4pPr>
      <a:lvl5pPr marL="2057400" indent="-228600" algn="l" defTabSz="457200" rtl="0" eaLnBrk="0" fontAlgn="base" hangingPunct="0">
        <a:lnSpc>
          <a:spcPct val="80000"/>
        </a:lnSpc>
        <a:spcBef>
          <a:spcPct val="20000"/>
        </a:spcBef>
        <a:spcAft>
          <a:spcPct val="0"/>
        </a:spcAft>
        <a:buFont typeface="Arial" pitchFamily="-1" charset="0"/>
        <a:buChar char="»"/>
        <a:defRPr sz="2400" kern="1200" spc="-5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1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p:txBody>
          <a:bodyPr/>
          <a:lstStyle/>
          <a:p>
            <a:r>
              <a:rPr lang="en-US"/>
              <a:t>Time and</a:t>
            </a:r>
            <a:r>
              <a:rPr lang="en-US" dirty="0"/>
              <a:t> </a:t>
            </a:r>
            <a:r>
              <a:rPr lang="en-US"/>
              <a:t>Logical Clocks 1</a:t>
            </a:r>
            <a:endParaRPr lang="en-US" dirty="0"/>
          </a:p>
        </p:txBody>
      </p:sp>
      <p:sp>
        <p:nvSpPr>
          <p:cNvPr id="15363" name="Rectangle 3"/>
          <p:cNvSpPr>
            <a:spLocks noGrp="1" noChangeArrowheads="1"/>
          </p:cNvSpPr>
          <p:nvPr>
            <p:ph type="subTitle" idx="1"/>
          </p:nvPr>
        </p:nvSpPr>
        <p:spPr>
          <a:xfrm>
            <a:off x="381000" y="4495800"/>
            <a:ext cx="8382000" cy="1752600"/>
          </a:xfrm>
        </p:spPr>
        <p:txBody>
          <a:bodyPr>
            <a:normAutofit/>
          </a:bodyPr>
          <a:lstStyle/>
          <a:p>
            <a:r>
              <a:rPr lang="en-US" dirty="0"/>
              <a:t>CS 240: Computing Systems and Concurrency</a:t>
            </a:r>
          </a:p>
          <a:p>
            <a:r>
              <a:rPr lang="en-US" dirty="0"/>
              <a:t>Lecture 3</a:t>
            </a:r>
          </a:p>
          <a:p>
            <a:endParaRPr lang="en-US" dirty="0"/>
          </a:p>
          <a:p>
            <a:r>
              <a:rPr lang="en-US" dirty="0"/>
              <a:t>Marco </a:t>
            </a:r>
            <a:r>
              <a:rPr lang="en-US" dirty="0" err="1"/>
              <a:t>Canini</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Clocks on different systems will always behave differently</a:t>
            </a:r>
          </a:p>
          <a:p>
            <a:pPr lvl="1"/>
            <a:r>
              <a:rPr lang="en-US" dirty="0"/>
              <a:t>Disagreement between machines can result in undesirable behavior</a:t>
            </a:r>
          </a:p>
          <a:p>
            <a:endParaRPr lang="en-US" dirty="0"/>
          </a:p>
          <a:p>
            <a:r>
              <a:rPr lang="en-US" dirty="0"/>
              <a:t>NTP clock synchronization</a:t>
            </a:r>
          </a:p>
          <a:p>
            <a:pPr lvl="1"/>
            <a:r>
              <a:rPr lang="en-US" dirty="0"/>
              <a:t>Rely on timestamps to estimate network delays</a:t>
            </a:r>
          </a:p>
          <a:p>
            <a:pPr lvl="1"/>
            <a:r>
              <a:rPr lang="en-US" b="1" dirty="0"/>
              <a:t>100s </a:t>
            </a:r>
            <a:r>
              <a:rPr lang="en-US" dirty="0"/>
              <a:t>𝝁</a:t>
            </a:r>
            <a:r>
              <a:rPr lang="en-US" b="1" dirty="0"/>
              <a:t>s−</a:t>
            </a:r>
            <a:r>
              <a:rPr lang="en-US" b="1" dirty="0" err="1"/>
              <a:t>ms</a:t>
            </a:r>
            <a:r>
              <a:rPr lang="en-US" b="1" dirty="0"/>
              <a:t> accuracy</a:t>
            </a:r>
          </a:p>
          <a:p>
            <a:pPr lvl="1"/>
            <a:r>
              <a:rPr lang="en-US" dirty="0"/>
              <a:t>Clocks never exactly synchronized</a:t>
            </a:r>
          </a:p>
          <a:p>
            <a:pPr lvl="1"/>
            <a:endParaRPr lang="en-US" dirty="0"/>
          </a:p>
          <a:p>
            <a:r>
              <a:rPr lang="en-US" dirty="0"/>
              <a:t>Often </a:t>
            </a:r>
            <a:r>
              <a:rPr lang="en-US" b="1" dirty="0">
                <a:solidFill>
                  <a:srgbClr val="FF0000"/>
                </a:solidFill>
              </a:rPr>
              <a:t>inadequate</a:t>
            </a:r>
            <a:r>
              <a:rPr lang="en-US" dirty="0">
                <a:solidFill>
                  <a:srgbClr val="FF0000"/>
                </a:solidFill>
              </a:rPr>
              <a:t> </a:t>
            </a:r>
            <a:r>
              <a:rPr lang="en-US" dirty="0"/>
              <a:t>for distributed systems</a:t>
            </a:r>
          </a:p>
          <a:p>
            <a:pPr lvl="1"/>
            <a:r>
              <a:rPr lang="en-US" dirty="0"/>
              <a:t>Often need to reason about the </a:t>
            </a:r>
            <a:r>
              <a:rPr lang="en-US" b="1" dirty="0"/>
              <a:t>order of events</a:t>
            </a:r>
          </a:p>
          <a:p>
            <a:pPr lvl="1"/>
            <a:r>
              <a:rPr lang="en-US" spc="-150" dirty="0"/>
              <a:t>Might need precision on the order of </a:t>
            </a:r>
            <a:r>
              <a:rPr lang="en-US" b="1" spc="-150" dirty="0"/>
              <a:t>ns</a:t>
            </a:r>
          </a:p>
          <a:p>
            <a:endParaRPr lang="en-US" dirty="0"/>
          </a:p>
        </p:txBody>
      </p:sp>
      <p:sp>
        <p:nvSpPr>
          <p:cNvPr id="2" name="Slide Number Placeholder 1"/>
          <p:cNvSpPr>
            <a:spLocks noGrp="1"/>
          </p:cNvSpPr>
          <p:nvPr>
            <p:ph type="sldNum" sz="quarter" idx="12"/>
          </p:nvPr>
        </p:nvSpPr>
        <p:spPr/>
        <p:txBody>
          <a:bodyPr/>
          <a:lstStyle/>
          <a:p>
            <a:fld id="{729111C5-E04E-4942-8174-12BB645D56A6}" type="slidenum">
              <a:rPr lang="en-US" smtClean="0"/>
              <a:pPr/>
              <a:t>10</a:t>
            </a:fld>
            <a:endParaRPr lang="en-US"/>
          </a:p>
        </p:txBody>
      </p:sp>
      <p:sp>
        <p:nvSpPr>
          <p:cNvPr id="58369" name="Title 1"/>
          <p:cNvSpPr>
            <a:spLocks noGrp="1"/>
          </p:cNvSpPr>
          <p:nvPr>
            <p:ph type="title"/>
          </p:nvPr>
        </p:nvSpPr>
        <p:spPr/>
        <p:txBody>
          <a:bodyPr/>
          <a:lstStyle/>
          <a:p>
            <a:r>
              <a:rPr lang="en-US" altLang="en-US" spc="-150" dirty="0"/>
              <a:t>C</a:t>
            </a:r>
            <a:r>
              <a:rPr lang="en-US" altLang="en-US" spc="-150"/>
              <a:t>lock synchronization: Take-away </a:t>
            </a:r>
            <a:r>
              <a:rPr lang="en-US" altLang="en-US" spc="-150" dirty="0"/>
              <a:t>points</a:t>
            </a:r>
          </a:p>
        </p:txBody>
      </p:sp>
    </p:spTree>
    <p:extLst>
      <p:ext uri="{BB962C8B-B14F-4D97-AF65-F5344CB8AC3E}">
        <p14:creationId xmlns:p14="http://schemas.microsoft.com/office/powerpoint/2010/main" val="2152820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3" presetClass="emph" presetSubtype="2" fill="hold" nodeType="withEffect">
                                  <p:stCondLst>
                                    <p:cond delay="0"/>
                                  </p:stCondLst>
                                  <p:childTnLst>
                                    <p:animClr clrSpc="rgb" dir="cw">
                                      <p:cBhvr override="childStyle">
                                        <p:cTn id="14" dur="500" fill="hold"/>
                                        <p:tgtEl>
                                          <p:spTgt spid="3">
                                            <p:txEl>
                                              <p:pRg st="0" end="0"/>
                                            </p:txEl>
                                          </p:spTgt>
                                        </p:tgtEl>
                                        <p:attrNameLst>
                                          <p:attrName>style.color</p:attrName>
                                        </p:attrNameLst>
                                      </p:cBhvr>
                                      <p:to>
                                        <a:srgbClr val="797979"/>
                                      </p:to>
                                    </p:animClr>
                                  </p:childTnLst>
                                </p:cTn>
                              </p:par>
                              <p:par>
                                <p:cTn id="15" presetID="3" presetClass="emph" presetSubtype="2" fill="hold" nodeType="withEffect">
                                  <p:stCondLst>
                                    <p:cond delay="0"/>
                                  </p:stCondLst>
                                  <p:childTnLst>
                                    <p:animClr clrSpc="rgb" dir="cw">
                                      <p:cBhvr override="childStyle">
                                        <p:cTn id="16" dur="500" fill="hold"/>
                                        <p:tgtEl>
                                          <p:spTgt spid="3">
                                            <p:txEl>
                                              <p:pRg st="1" end="1"/>
                                            </p:txEl>
                                          </p:spTgt>
                                        </p:tgtEl>
                                        <p:attrNameLst>
                                          <p:attrName>style.color</p:attrName>
                                        </p:attrNameLst>
                                      </p:cBhvr>
                                      <p:to>
                                        <a:srgbClr val="797979"/>
                                      </p:to>
                                    </p:animClr>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3" presetClass="emph" presetSubtype="2" fill="hold" nodeType="withEffect">
                                  <p:stCondLst>
                                    <p:cond delay="0"/>
                                  </p:stCondLst>
                                  <p:childTnLst>
                                    <p:animClr clrSpc="rgb" dir="cw">
                                      <p:cBhvr override="childStyle">
                                        <p:cTn id="26" dur="500" fill="hold"/>
                                        <p:tgtEl>
                                          <p:spTgt spid="3">
                                            <p:txEl>
                                              <p:pRg st="3" end="3"/>
                                            </p:txEl>
                                          </p:spTgt>
                                        </p:tgtEl>
                                        <p:attrNameLst>
                                          <p:attrName>style.color</p:attrName>
                                        </p:attrNameLst>
                                      </p:cBhvr>
                                      <p:to>
                                        <a:srgbClr val="797979"/>
                                      </p:to>
                                    </p:animClr>
                                  </p:childTnLst>
                                </p:cTn>
                              </p:par>
                              <p:par>
                                <p:cTn id="27" presetID="3" presetClass="emph" presetSubtype="2" fill="hold" nodeType="withEffect">
                                  <p:stCondLst>
                                    <p:cond delay="0"/>
                                  </p:stCondLst>
                                  <p:childTnLst>
                                    <p:animClr clrSpc="rgb" dir="cw">
                                      <p:cBhvr override="childStyle">
                                        <p:cTn id="28" dur="500" fill="hold"/>
                                        <p:tgtEl>
                                          <p:spTgt spid="3">
                                            <p:txEl>
                                              <p:pRg st="4" end="4"/>
                                            </p:txEl>
                                          </p:spTgt>
                                        </p:tgtEl>
                                        <p:attrNameLst>
                                          <p:attrName>style.color</p:attrName>
                                        </p:attrNameLst>
                                      </p:cBhvr>
                                      <p:to>
                                        <a:srgbClr val="797979"/>
                                      </p:to>
                                    </p:animClr>
                                  </p:childTnLst>
                                </p:cTn>
                              </p:par>
                              <p:par>
                                <p:cTn id="29" presetID="3" presetClass="emph" presetSubtype="2" fill="hold" nodeType="withEffect">
                                  <p:stCondLst>
                                    <p:cond delay="0"/>
                                  </p:stCondLst>
                                  <p:childTnLst>
                                    <p:animClr clrSpc="rgb" dir="cw">
                                      <p:cBhvr override="childStyle">
                                        <p:cTn id="30" dur="500" fill="hold"/>
                                        <p:tgtEl>
                                          <p:spTgt spid="3">
                                            <p:txEl>
                                              <p:pRg st="5" end="5"/>
                                            </p:txEl>
                                          </p:spTgt>
                                        </p:tgtEl>
                                        <p:attrNameLst>
                                          <p:attrName>style.color</p:attrName>
                                        </p:attrNameLst>
                                      </p:cBhvr>
                                      <p:to>
                                        <a:srgbClr val="797979"/>
                                      </p:to>
                                    </p:animClr>
                                  </p:childTnLst>
                                </p:cTn>
                              </p:par>
                              <p:par>
                                <p:cTn id="31" presetID="3" presetClass="emph" presetSubtype="2" fill="hold" nodeType="withEffect">
                                  <p:stCondLst>
                                    <p:cond delay="0"/>
                                  </p:stCondLst>
                                  <p:childTnLst>
                                    <p:animClr clrSpc="rgb" dir="cw">
                                      <p:cBhvr override="childStyle">
                                        <p:cTn id="32" dur="500" fill="hold"/>
                                        <p:tgtEl>
                                          <p:spTgt spid="3">
                                            <p:txEl>
                                              <p:pRg st="6" end="6"/>
                                            </p:txEl>
                                          </p:spTgt>
                                        </p:tgtEl>
                                        <p:attrNameLst>
                                          <p:attrName>style.color</p:attrName>
                                        </p:attrNameLst>
                                      </p:cBhvr>
                                      <p:to>
                                        <a:srgbClr val="797979"/>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altLang="en-US"/>
              <a:t>Today</a:t>
            </a:r>
            <a:endParaRPr lang="en-US" altLang="en-US" dirty="0"/>
          </a:p>
        </p:txBody>
      </p:sp>
      <p:sp>
        <p:nvSpPr>
          <p:cNvPr id="39938" name="Content Placeholder 2"/>
          <p:cNvSpPr>
            <a:spLocks noGrp="1"/>
          </p:cNvSpPr>
          <p:nvPr>
            <p:ph idx="1"/>
          </p:nvPr>
        </p:nvSpPr>
        <p:spPr/>
        <p:txBody>
          <a:bodyPr>
            <a:normAutofit/>
          </a:bodyPr>
          <a:lstStyle/>
          <a:p>
            <a:pPr marL="514350" indent="-514350">
              <a:buFont typeface="+mj-lt"/>
              <a:buAutoNum type="arabicPeriod"/>
            </a:pPr>
            <a:r>
              <a:rPr lang="en-US" altLang="en-US" sz="3200" dirty="0">
                <a:solidFill>
                  <a:schemeClr val="bg1">
                    <a:lumMod val="50000"/>
                  </a:schemeClr>
                </a:solidFill>
              </a:rPr>
              <a:t>The need for time synchronization</a:t>
            </a:r>
          </a:p>
          <a:p>
            <a:pPr marL="514350" indent="-514350">
              <a:buFont typeface="+mj-lt"/>
              <a:buAutoNum type="arabicPeriod"/>
            </a:pPr>
            <a:endParaRPr lang="en-US" altLang="en-US" sz="3200" dirty="0"/>
          </a:p>
          <a:p>
            <a:pPr marL="514350" indent="-514350">
              <a:buFont typeface="+mj-lt"/>
              <a:buAutoNum type="arabicPeriod"/>
            </a:pPr>
            <a:r>
              <a:rPr lang="en-US" altLang="en-US" sz="3200" dirty="0">
                <a:solidFill>
                  <a:schemeClr val="tx1">
                    <a:lumMod val="50000"/>
                    <a:lumOff val="50000"/>
                  </a:schemeClr>
                </a:solidFill>
              </a:rPr>
              <a:t>“Wall clock time” synchronization</a:t>
            </a:r>
          </a:p>
          <a:p>
            <a:pPr marL="914400" lvl="1" indent="-514350"/>
            <a:r>
              <a:rPr lang="en-US" altLang="en-US" sz="3200" spc="-150" dirty="0">
                <a:solidFill>
                  <a:schemeClr val="tx1">
                    <a:lumMod val="50000"/>
                    <a:lumOff val="50000"/>
                  </a:schemeClr>
                </a:solidFill>
              </a:rPr>
              <a:t>Cristian’s algorithm</a:t>
            </a:r>
          </a:p>
          <a:p>
            <a:pPr marL="914400" lvl="1" indent="-514350"/>
            <a:endParaRPr lang="en-US" altLang="en-US" sz="3200" dirty="0">
              <a:solidFill>
                <a:schemeClr val="tx1">
                  <a:lumMod val="50000"/>
                  <a:lumOff val="50000"/>
                </a:schemeClr>
              </a:solidFill>
            </a:endParaRPr>
          </a:p>
          <a:p>
            <a:pPr marL="514350" indent="-514350">
              <a:buFont typeface="+mj-lt"/>
              <a:buAutoNum type="arabicPeriod"/>
            </a:pPr>
            <a:r>
              <a:rPr lang="en-US" altLang="en-US" sz="3200" b="1" dirty="0"/>
              <a:t>Logical time: </a:t>
            </a:r>
            <a:r>
              <a:rPr lang="en-US" altLang="en-US" sz="3200" b="1" dirty="0" err="1"/>
              <a:t>Lamport</a:t>
            </a:r>
            <a:r>
              <a:rPr lang="en-US" altLang="en-US" sz="3200" b="1" dirty="0"/>
              <a:t> clocks</a:t>
            </a:r>
          </a:p>
        </p:txBody>
      </p:sp>
      <p:sp>
        <p:nvSpPr>
          <p:cNvPr id="2" name="Slide Number Placeholder 1"/>
          <p:cNvSpPr>
            <a:spLocks noGrp="1"/>
          </p:cNvSpPr>
          <p:nvPr>
            <p:ph type="sldNum" sz="quarter" idx="12"/>
          </p:nvPr>
        </p:nvSpPr>
        <p:spPr/>
        <p:txBody>
          <a:bodyPr/>
          <a:lstStyle/>
          <a:p>
            <a:pPr>
              <a:defRPr/>
            </a:pPr>
            <a:fld id="{729111C5-E04E-4942-8174-12BB645D56A6}" type="slidenum">
              <a:rPr lang="en-US" smtClean="0"/>
              <a:pPr>
                <a:defRPr/>
              </a:pPr>
              <a:t>11</a:t>
            </a:fld>
            <a:endParaRPr lang="en-US"/>
          </a:p>
        </p:txBody>
      </p:sp>
    </p:spTree>
    <p:extLst>
      <p:ext uri="{BB962C8B-B14F-4D97-AF65-F5344CB8AC3E}">
        <p14:creationId xmlns:p14="http://schemas.microsoft.com/office/powerpoint/2010/main" val="1989679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2347455" y="3109217"/>
            <a:ext cx="4610100" cy="2859115"/>
          </a:xfrm>
          <a:prstGeom prst="rect">
            <a:avLst/>
          </a:prstGeom>
        </p:spPr>
      </p:pic>
      <p:sp>
        <p:nvSpPr>
          <p:cNvPr id="43" name="Content Placeholder 42"/>
          <p:cNvSpPr>
            <a:spLocks noGrp="1"/>
          </p:cNvSpPr>
          <p:nvPr>
            <p:ph idx="1"/>
          </p:nvPr>
        </p:nvSpPr>
        <p:spPr>
          <a:xfrm>
            <a:off x="152400" y="1447800"/>
            <a:ext cx="8763000" cy="1352027"/>
          </a:xfrm>
        </p:spPr>
        <p:txBody>
          <a:bodyPr>
            <a:normAutofit lnSpcReduction="10000"/>
          </a:bodyPr>
          <a:lstStyle/>
          <a:p>
            <a:r>
              <a:rPr lang="en-US" dirty="0"/>
              <a:t>A New York-based bank wants to make its transaction ledger database </a:t>
            </a:r>
            <a:r>
              <a:rPr lang="en-US" b="1" dirty="0"/>
              <a:t>resilient</a:t>
            </a:r>
            <a:r>
              <a:rPr lang="en-US" dirty="0"/>
              <a:t> to </a:t>
            </a:r>
            <a:r>
              <a:rPr lang="en-US" b="1" dirty="0"/>
              <a:t>whole-site failures</a:t>
            </a:r>
          </a:p>
          <a:p>
            <a:endParaRPr lang="en-US" dirty="0"/>
          </a:p>
          <a:p>
            <a:r>
              <a:rPr lang="en-US" b="1" dirty="0">
                <a:solidFill>
                  <a:srgbClr val="00B050"/>
                </a:solidFill>
              </a:rPr>
              <a:t>Replicate </a:t>
            </a:r>
            <a:r>
              <a:rPr lang="en-US" dirty="0"/>
              <a:t>the database, keep one copy in SF, one in NYC</a:t>
            </a:r>
          </a:p>
        </p:txBody>
      </p:sp>
      <p:sp>
        <p:nvSpPr>
          <p:cNvPr id="5" name="Title 4"/>
          <p:cNvSpPr>
            <a:spLocks noGrp="1"/>
          </p:cNvSpPr>
          <p:nvPr>
            <p:ph type="title"/>
          </p:nvPr>
        </p:nvSpPr>
        <p:spPr/>
        <p:txBody>
          <a:bodyPr/>
          <a:lstStyle/>
          <a:p>
            <a:r>
              <a:rPr lang="en-US" sz="3300" spc="-150" dirty="0"/>
              <a:t>Motivation: Multi-site database replication</a:t>
            </a:r>
          </a:p>
        </p:txBody>
      </p:sp>
      <p:pic>
        <p:nvPicPr>
          <p:cNvPr id="6" name="Picture 5"/>
          <p:cNvPicPr>
            <a:picLocks noChangeAspect="1"/>
          </p:cNvPicPr>
          <p:nvPr/>
        </p:nvPicPr>
        <p:blipFill>
          <a:blip r:embed="rId4"/>
          <a:stretch>
            <a:fillRect/>
          </a:stretch>
        </p:blipFill>
        <p:spPr>
          <a:xfrm>
            <a:off x="6085384" y="2923180"/>
            <a:ext cx="1392831" cy="1353358"/>
          </a:xfrm>
          <a:prstGeom prst="rect">
            <a:avLst/>
          </a:prstGeom>
        </p:spPr>
      </p:pic>
      <p:sp>
        <p:nvSpPr>
          <p:cNvPr id="14" name="Can 13"/>
          <p:cNvSpPr/>
          <p:nvPr/>
        </p:nvSpPr>
        <p:spPr>
          <a:xfrm>
            <a:off x="6338635" y="4014302"/>
            <a:ext cx="479259" cy="524472"/>
          </a:xfrm>
          <a:prstGeom prst="can">
            <a:avLst/>
          </a:prstGeom>
          <a:solidFill>
            <a:schemeClr val="accent3">
              <a:lumMod val="40000"/>
              <a:lumOff val="6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7" name="TextBox 6"/>
          <p:cNvSpPr txBox="1"/>
          <p:nvPr/>
        </p:nvSpPr>
        <p:spPr>
          <a:xfrm>
            <a:off x="6553056" y="4585928"/>
            <a:ext cx="1329659" cy="400110"/>
          </a:xfrm>
          <a:prstGeom prst="rect">
            <a:avLst/>
          </a:prstGeom>
          <a:noFill/>
        </p:spPr>
        <p:txBody>
          <a:bodyPr wrap="none" rtlCol="0">
            <a:spAutoFit/>
          </a:bodyPr>
          <a:lstStyle/>
          <a:p>
            <a:r>
              <a:rPr lang="en-US">
                <a:latin typeface="Arial" charset="0"/>
                <a:ea typeface="Arial" charset="0"/>
                <a:cs typeface="Arial" charset="0"/>
              </a:rPr>
              <a:t>New York</a:t>
            </a:r>
          </a:p>
        </p:txBody>
      </p:sp>
      <p:grpSp>
        <p:nvGrpSpPr>
          <p:cNvPr id="8" name="Group 7"/>
          <p:cNvGrpSpPr/>
          <p:nvPr/>
        </p:nvGrpSpPr>
        <p:grpSpPr>
          <a:xfrm>
            <a:off x="1110086" y="4163317"/>
            <a:ext cx="1599319" cy="876258"/>
            <a:chOff x="1110086" y="4163317"/>
            <a:chExt cx="1599319" cy="876258"/>
          </a:xfrm>
        </p:grpSpPr>
        <p:sp>
          <p:nvSpPr>
            <p:cNvPr id="13" name="Can 12"/>
            <p:cNvSpPr/>
            <p:nvPr/>
          </p:nvSpPr>
          <p:spPr>
            <a:xfrm>
              <a:off x="2232117" y="4163317"/>
              <a:ext cx="477288" cy="522315"/>
            </a:xfrm>
            <a:prstGeom prst="can">
              <a:avLst/>
            </a:prstGeom>
            <a:solidFill>
              <a:schemeClr val="accent3">
                <a:lumMod val="40000"/>
                <a:lumOff val="6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27" name="TextBox 26"/>
            <p:cNvSpPr txBox="1"/>
            <p:nvPr/>
          </p:nvSpPr>
          <p:spPr>
            <a:xfrm>
              <a:off x="1110086" y="4331689"/>
              <a:ext cx="1487236" cy="707886"/>
            </a:xfrm>
            <a:prstGeom prst="rect">
              <a:avLst/>
            </a:prstGeom>
            <a:noFill/>
          </p:spPr>
          <p:txBody>
            <a:bodyPr wrap="square" rtlCol="0">
              <a:spAutoFit/>
            </a:bodyPr>
            <a:lstStyle/>
            <a:p>
              <a:r>
                <a:rPr lang="en-US">
                  <a:latin typeface="Arial" charset="0"/>
                  <a:ea typeface="Arial" charset="0"/>
                  <a:cs typeface="Arial" charset="0"/>
                </a:rPr>
                <a:t>San Francisco</a:t>
              </a:r>
            </a:p>
          </p:txBody>
        </p:sp>
      </p:grpSp>
      <p:sp>
        <p:nvSpPr>
          <p:cNvPr id="2" name="Slide Number Placeholder 1"/>
          <p:cNvSpPr>
            <a:spLocks noGrp="1"/>
          </p:cNvSpPr>
          <p:nvPr>
            <p:ph type="sldNum" sz="quarter" idx="12"/>
          </p:nvPr>
        </p:nvSpPr>
        <p:spPr/>
        <p:txBody>
          <a:bodyPr/>
          <a:lstStyle/>
          <a:p>
            <a:pPr>
              <a:defRPr/>
            </a:pPr>
            <a:fld id="{729111C5-E04E-4942-8174-12BB645D56A6}" type="slidenum">
              <a:rPr lang="en-US" smtClean="0"/>
              <a:pPr>
                <a:defRPr/>
              </a:pPr>
              <a:t>12</a:t>
            </a:fld>
            <a:endParaRPr lang="en-US"/>
          </a:p>
        </p:txBody>
      </p:sp>
    </p:spTree>
    <p:extLst>
      <p:ext uri="{BB962C8B-B14F-4D97-AF65-F5344CB8AC3E}">
        <p14:creationId xmlns:p14="http://schemas.microsoft.com/office/powerpoint/2010/main" val="155141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2347455" y="3109217"/>
            <a:ext cx="4610100" cy="2859115"/>
          </a:xfrm>
          <a:prstGeom prst="rect">
            <a:avLst/>
          </a:prstGeom>
        </p:spPr>
      </p:pic>
      <p:sp>
        <p:nvSpPr>
          <p:cNvPr id="43" name="Content Placeholder 42"/>
          <p:cNvSpPr>
            <a:spLocks noGrp="1"/>
          </p:cNvSpPr>
          <p:nvPr>
            <p:ph idx="1"/>
          </p:nvPr>
        </p:nvSpPr>
        <p:spPr>
          <a:xfrm>
            <a:off x="152400" y="1447800"/>
            <a:ext cx="8763000" cy="1352027"/>
          </a:xfrm>
        </p:spPr>
        <p:txBody>
          <a:bodyPr>
            <a:normAutofit/>
          </a:bodyPr>
          <a:lstStyle/>
          <a:p>
            <a:r>
              <a:rPr lang="en-US" b="1" dirty="0">
                <a:solidFill>
                  <a:srgbClr val="00B050"/>
                </a:solidFill>
              </a:rPr>
              <a:t>Replicate</a:t>
            </a:r>
            <a:r>
              <a:rPr lang="en-US" dirty="0"/>
              <a:t> the database, keep one copy in SF, one in NYC</a:t>
            </a:r>
          </a:p>
          <a:p>
            <a:pPr lvl="1"/>
            <a:r>
              <a:rPr lang="en-US" dirty="0"/>
              <a:t>Client sends </a:t>
            </a:r>
            <a:r>
              <a:rPr lang="en-US" b="1" dirty="0"/>
              <a:t>query</a:t>
            </a:r>
            <a:r>
              <a:rPr lang="en-US" dirty="0"/>
              <a:t> to the </a:t>
            </a:r>
            <a:r>
              <a:rPr lang="en-US" b="1" dirty="0"/>
              <a:t>nearest</a:t>
            </a:r>
            <a:r>
              <a:rPr lang="en-US" dirty="0"/>
              <a:t> copy</a:t>
            </a:r>
          </a:p>
          <a:p>
            <a:pPr lvl="1"/>
            <a:r>
              <a:rPr lang="en-US" dirty="0"/>
              <a:t>Client sends </a:t>
            </a:r>
            <a:r>
              <a:rPr lang="en-US" b="1" dirty="0"/>
              <a:t>update</a:t>
            </a:r>
            <a:r>
              <a:rPr lang="en-US" dirty="0"/>
              <a:t> </a:t>
            </a:r>
            <a:r>
              <a:rPr lang="en-US" b="1" dirty="0"/>
              <a:t>to both </a:t>
            </a:r>
            <a:r>
              <a:rPr lang="en-US" dirty="0"/>
              <a:t>copies</a:t>
            </a:r>
          </a:p>
        </p:txBody>
      </p:sp>
      <p:sp>
        <p:nvSpPr>
          <p:cNvPr id="5" name="Title 4"/>
          <p:cNvSpPr>
            <a:spLocks noGrp="1"/>
          </p:cNvSpPr>
          <p:nvPr>
            <p:ph type="title"/>
          </p:nvPr>
        </p:nvSpPr>
        <p:spPr/>
        <p:txBody>
          <a:bodyPr/>
          <a:lstStyle/>
          <a:p>
            <a:r>
              <a:rPr lang="en-US" sz="3300" spc="-150" dirty="0"/>
              <a:t>The consequences of concurrent updates</a:t>
            </a:r>
          </a:p>
        </p:txBody>
      </p:sp>
      <p:sp>
        <p:nvSpPr>
          <p:cNvPr id="13" name="Can 12"/>
          <p:cNvSpPr/>
          <p:nvPr/>
        </p:nvSpPr>
        <p:spPr>
          <a:xfrm>
            <a:off x="2232117" y="4163317"/>
            <a:ext cx="477288" cy="522315"/>
          </a:xfrm>
          <a:prstGeom prst="can">
            <a:avLst/>
          </a:prstGeom>
          <a:solidFill>
            <a:schemeClr val="accent3">
              <a:lumMod val="40000"/>
              <a:lumOff val="6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14" name="Can 13"/>
          <p:cNvSpPr/>
          <p:nvPr/>
        </p:nvSpPr>
        <p:spPr>
          <a:xfrm>
            <a:off x="6338635" y="4014302"/>
            <a:ext cx="479259" cy="524472"/>
          </a:xfrm>
          <a:prstGeom prst="can">
            <a:avLst/>
          </a:prstGeom>
          <a:solidFill>
            <a:schemeClr val="accent3">
              <a:lumMod val="40000"/>
              <a:lumOff val="6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cxnSp>
        <p:nvCxnSpPr>
          <p:cNvPr id="22" name="Curved Connector 21"/>
          <p:cNvCxnSpPr>
            <a:stCxn id="20" idx="3"/>
            <a:endCxn id="13" idx="0"/>
          </p:cNvCxnSpPr>
          <p:nvPr/>
        </p:nvCxnSpPr>
        <p:spPr>
          <a:xfrm>
            <a:off x="2347455" y="3673433"/>
            <a:ext cx="123306" cy="609206"/>
          </a:xfrm>
          <a:prstGeom prst="curvedConnector2">
            <a:avLst/>
          </a:prstGeom>
          <a:ln w="57150">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cxnSp>
        <p:nvCxnSpPr>
          <p:cNvPr id="26" name="Curved Connector 25"/>
          <p:cNvCxnSpPr>
            <a:stCxn id="20" idx="3"/>
            <a:endCxn id="14" idx="2"/>
          </p:cNvCxnSpPr>
          <p:nvPr/>
        </p:nvCxnSpPr>
        <p:spPr>
          <a:xfrm>
            <a:off x="2347455" y="3673433"/>
            <a:ext cx="3991180" cy="603105"/>
          </a:xfrm>
          <a:prstGeom prst="curvedConnector3">
            <a:avLst>
              <a:gd name="adj1" fmla="val 50000"/>
            </a:avLst>
          </a:prstGeom>
          <a:ln w="57150">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cxnSp>
        <p:nvCxnSpPr>
          <p:cNvPr id="29" name="Curved Connector 28"/>
          <p:cNvCxnSpPr>
            <a:stCxn id="24" idx="0"/>
            <a:endCxn id="14" idx="3"/>
          </p:cNvCxnSpPr>
          <p:nvPr/>
        </p:nvCxnSpPr>
        <p:spPr>
          <a:xfrm rot="16200000" flipV="1">
            <a:off x="6393303" y="4723736"/>
            <a:ext cx="657536" cy="287611"/>
          </a:xfrm>
          <a:prstGeom prst="curvedConnector3">
            <a:avLst>
              <a:gd name="adj1" fmla="val 50000"/>
            </a:avLst>
          </a:prstGeom>
          <a:ln w="57150">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cxnSp>
        <p:nvCxnSpPr>
          <p:cNvPr id="32" name="Curved Connector 31"/>
          <p:cNvCxnSpPr>
            <a:stCxn id="24" idx="0"/>
            <a:endCxn id="13" idx="4"/>
          </p:cNvCxnSpPr>
          <p:nvPr/>
        </p:nvCxnSpPr>
        <p:spPr>
          <a:xfrm rot="16200000" flipV="1">
            <a:off x="4401724" y="2732157"/>
            <a:ext cx="771835" cy="4156471"/>
          </a:xfrm>
          <a:prstGeom prst="curvedConnector2">
            <a:avLst/>
          </a:prstGeom>
          <a:ln w="57150">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grpSp>
        <p:nvGrpSpPr>
          <p:cNvPr id="2" name="Group 1"/>
          <p:cNvGrpSpPr/>
          <p:nvPr/>
        </p:nvGrpSpPr>
        <p:grpSpPr>
          <a:xfrm>
            <a:off x="1093586" y="3179067"/>
            <a:ext cx="6298876" cy="2725129"/>
            <a:chOff x="1093586" y="3179067"/>
            <a:chExt cx="6298876" cy="2725129"/>
          </a:xfrm>
        </p:grpSpPr>
        <p:sp>
          <p:nvSpPr>
            <p:cNvPr id="18" name="Smiley Face 17"/>
            <p:cNvSpPr/>
            <p:nvPr/>
          </p:nvSpPr>
          <p:spPr>
            <a:xfrm>
              <a:off x="2315705" y="3179067"/>
              <a:ext cx="393700" cy="388158"/>
            </a:xfrm>
            <a:prstGeom prst="smileyFac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20" name="TextBox 19"/>
            <p:cNvSpPr txBox="1"/>
            <p:nvPr/>
          </p:nvSpPr>
          <p:spPr>
            <a:xfrm>
              <a:off x="1093586" y="3319490"/>
              <a:ext cx="1253869" cy="707886"/>
            </a:xfrm>
            <a:prstGeom prst="rect">
              <a:avLst/>
            </a:prstGeom>
            <a:noFill/>
          </p:spPr>
          <p:txBody>
            <a:bodyPr wrap="none" rtlCol="0">
              <a:spAutoFit/>
            </a:bodyPr>
            <a:lstStyle/>
            <a:p>
              <a:r>
                <a:rPr lang="en-US" dirty="0">
                  <a:latin typeface="Arial" charset="0"/>
                  <a:ea typeface="Arial" charset="0"/>
                  <a:cs typeface="Arial" charset="0"/>
                </a:rPr>
                <a:t>“Deposit</a:t>
              </a:r>
            </a:p>
            <a:p>
              <a:r>
                <a:rPr lang="en-US" dirty="0">
                  <a:latin typeface="Arial" charset="0"/>
                  <a:ea typeface="Arial" charset="0"/>
                  <a:cs typeface="Arial" charset="0"/>
                </a:rPr>
                <a:t>$100”</a:t>
              </a:r>
            </a:p>
          </p:txBody>
        </p:sp>
        <p:sp>
          <p:nvSpPr>
            <p:cNvPr id="24" name="TextBox 23"/>
            <p:cNvSpPr txBox="1"/>
            <p:nvPr/>
          </p:nvSpPr>
          <p:spPr>
            <a:xfrm>
              <a:off x="6339289" y="5196310"/>
              <a:ext cx="1053173" cy="707886"/>
            </a:xfrm>
            <a:prstGeom prst="rect">
              <a:avLst/>
            </a:prstGeom>
            <a:noFill/>
          </p:spPr>
          <p:txBody>
            <a:bodyPr wrap="none" lIns="0" rIns="0" rtlCol="0">
              <a:spAutoFit/>
            </a:bodyPr>
            <a:lstStyle/>
            <a:p>
              <a:r>
                <a:rPr lang="en-US" dirty="0">
                  <a:latin typeface="Arial" charset="0"/>
                  <a:ea typeface="Arial" charset="0"/>
                  <a:cs typeface="Arial" charset="0"/>
                </a:rPr>
                <a:t>“Pay 1%</a:t>
              </a:r>
            </a:p>
            <a:p>
              <a:r>
                <a:rPr lang="en-US" dirty="0">
                  <a:latin typeface="Arial" charset="0"/>
                  <a:ea typeface="Arial" charset="0"/>
                  <a:cs typeface="Arial" charset="0"/>
                </a:rPr>
                <a:t>interest”</a:t>
              </a:r>
            </a:p>
          </p:txBody>
        </p:sp>
        <p:sp>
          <p:nvSpPr>
            <p:cNvPr id="19" name="Smiley Face 18"/>
            <p:cNvSpPr/>
            <p:nvPr/>
          </p:nvSpPr>
          <p:spPr>
            <a:xfrm>
              <a:off x="5838706" y="5194163"/>
              <a:ext cx="393700" cy="388158"/>
            </a:xfrm>
            <a:prstGeom prst="smileyFac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grpSp>
      <p:sp>
        <p:nvSpPr>
          <p:cNvPr id="41" name="TextBox 40"/>
          <p:cNvSpPr txBox="1"/>
          <p:nvPr/>
        </p:nvSpPr>
        <p:spPr>
          <a:xfrm>
            <a:off x="1179261" y="4261481"/>
            <a:ext cx="968535" cy="400110"/>
          </a:xfrm>
          <a:prstGeom prst="rect">
            <a:avLst/>
          </a:prstGeom>
          <a:noFill/>
        </p:spPr>
        <p:txBody>
          <a:bodyPr wrap="none" rtlCol="0">
            <a:spAutoFit/>
          </a:bodyPr>
          <a:lstStyle/>
          <a:p>
            <a:r>
              <a:rPr lang="en-US" dirty="0">
                <a:latin typeface="Arial" charset="0"/>
                <a:ea typeface="Arial" charset="0"/>
                <a:cs typeface="Arial" charset="0"/>
              </a:rPr>
              <a:t>$1,000</a:t>
            </a:r>
          </a:p>
        </p:txBody>
      </p:sp>
      <p:sp>
        <p:nvSpPr>
          <p:cNvPr id="42" name="TextBox 41"/>
          <p:cNvSpPr txBox="1"/>
          <p:nvPr/>
        </p:nvSpPr>
        <p:spPr>
          <a:xfrm>
            <a:off x="7027199" y="3974985"/>
            <a:ext cx="968535" cy="400110"/>
          </a:xfrm>
          <a:prstGeom prst="rect">
            <a:avLst/>
          </a:prstGeom>
          <a:noFill/>
        </p:spPr>
        <p:txBody>
          <a:bodyPr wrap="none" rtlCol="0">
            <a:spAutoFit/>
          </a:bodyPr>
          <a:lstStyle/>
          <a:p>
            <a:r>
              <a:rPr lang="en-US" dirty="0">
                <a:latin typeface="Arial" charset="0"/>
                <a:ea typeface="Arial" charset="0"/>
                <a:cs typeface="Arial" charset="0"/>
              </a:rPr>
              <a:t>$1,000</a:t>
            </a:r>
          </a:p>
        </p:txBody>
      </p:sp>
      <p:sp>
        <p:nvSpPr>
          <p:cNvPr id="45" name="TextBox 44"/>
          <p:cNvSpPr txBox="1"/>
          <p:nvPr/>
        </p:nvSpPr>
        <p:spPr>
          <a:xfrm>
            <a:off x="1183158" y="4661591"/>
            <a:ext cx="968535" cy="400110"/>
          </a:xfrm>
          <a:prstGeom prst="rect">
            <a:avLst/>
          </a:prstGeom>
          <a:noFill/>
        </p:spPr>
        <p:txBody>
          <a:bodyPr wrap="none" rtlCol="0">
            <a:spAutoFit/>
          </a:bodyPr>
          <a:lstStyle/>
          <a:p>
            <a:r>
              <a:rPr lang="en-US" dirty="0">
                <a:solidFill>
                  <a:srgbClr val="FF0000"/>
                </a:solidFill>
                <a:latin typeface="Arial" charset="0"/>
                <a:ea typeface="Arial" charset="0"/>
                <a:cs typeface="Arial" charset="0"/>
              </a:rPr>
              <a:t>$1,100</a:t>
            </a:r>
          </a:p>
        </p:txBody>
      </p:sp>
      <p:sp>
        <p:nvSpPr>
          <p:cNvPr id="46" name="TextBox 45"/>
          <p:cNvSpPr txBox="1"/>
          <p:nvPr/>
        </p:nvSpPr>
        <p:spPr>
          <a:xfrm>
            <a:off x="1193367" y="5063861"/>
            <a:ext cx="940322" cy="400110"/>
          </a:xfrm>
          <a:prstGeom prst="rect">
            <a:avLst/>
          </a:prstGeom>
          <a:noFill/>
        </p:spPr>
        <p:txBody>
          <a:bodyPr wrap="none" rtlCol="0">
            <a:spAutoFit/>
          </a:bodyPr>
          <a:lstStyle/>
          <a:p>
            <a:r>
              <a:rPr lang="en-US" dirty="0">
                <a:solidFill>
                  <a:srgbClr val="FF0000"/>
                </a:solidFill>
                <a:latin typeface="Arial" charset="0"/>
                <a:ea typeface="Arial" charset="0"/>
                <a:cs typeface="Arial" charset="0"/>
              </a:rPr>
              <a:t>$1,111</a:t>
            </a:r>
          </a:p>
        </p:txBody>
      </p:sp>
      <p:sp>
        <p:nvSpPr>
          <p:cNvPr id="47" name="TextBox 46"/>
          <p:cNvSpPr txBox="1"/>
          <p:nvPr/>
        </p:nvSpPr>
        <p:spPr>
          <a:xfrm>
            <a:off x="7027198" y="4379962"/>
            <a:ext cx="968535" cy="400110"/>
          </a:xfrm>
          <a:prstGeom prst="rect">
            <a:avLst/>
          </a:prstGeom>
          <a:noFill/>
        </p:spPr>
        <p:txBody>
          <a:bodyPr wrap="none" rtlCol="0">
            <a:spAutoFit/>
          </a:bodyPr>
          <a:lstStyle/>
          <a:p>
            <a:r>
              <a:rPr lang="en-US">
                <a:solidFill>
                  <a:srgbClr val="FF0000"/>
                </a:solidFill>
                <a:latin typeface="Arial" charset="0"/>
                <a:ea typeface="Arial" charset="0"/>
                <a:cs typeface="Arial" charset="0"/>
              </a:rPr>
              <a:t>$1,010</a:t>
            </a:r>
            <a:endParaRPr lang="en-US" dirty="0">
              <a:solidFill>
                <a:srgbClr val="FF0000"/>
              </a:solidFill>
              <a:latin typeface="Arial" charset="0"/>
              <a:ea typeface="Arial" charset="0"/>
              <a:cs typeface="Arial" charset="0"/>
            </a:endParaRPr>
          </a:p>
        </p:txBody>
      </p:sp>
      <p:sp>
        <p:nvSpPr>
          <p:cNvPr id="48" name="TextBox 47"/>
          <p:cNvSpPr txBox="1"/>
          <p:nvPr/>
        </p:nvSpPr>
        <p:spPr>
          <a:xfrm>
            <a:off x="7034251" y="4780072"/>
            <a:ext cx="954428" cy="400110"/>
          </a:xfrm>
          <a:prstGeom prst="rect">
            <a:avLst/>
          </a:prstGeom>
          <a:noFill/>
        </p:spPr>
        <p:txBody>
          <a:bodyPr wrap="none" rtlCol="0">
            <a:spAutoFit/>
          </a:bodyPr>
          <a:lstStyle/>
          <a:p>
            <a:r>
              <a:rPr lang="en-US" dirty="0">
                <a:solidFill>
                  <a:srgbClr val="FF0000"/>
                </a:solidFill>
                <a:latin typeface="Arial" charset="0"/>
                <a:ea typeface="Arial" charset="0"/>
                <a:cs typeface="Arial" charset="0"/>
              </a:rPr>
              <a:t>$1,110</a:t>
            </a:r>
          </a:p>
        </p:txBody>
      </p:sp>
      <p:sp>
        <p:nvSpPr>
          <p:cNvPr id="4" name="Rectangle 3"/>
          <p:cNvSpPr/>
          <p:nvPr/>
        </p:nvSpPr>
        <p:spPr>
          <a:xfrm>
            <a:off x="1720520" y="3215166"/>
            <a:ext cx="5617592" cy="1438088"/>
          </a:xfrm>
          <a:prstGeom prst="rect">
            <a:avLst/>
          </a:prstGeom>
          <a:solidFill>
            <a:schemeClr val="accent6">
              <a:lumMod val="20000"/>
              <a:lumOff val="80000"/>
            </a:schemeClr>
          </a:solidFill>
          <a:ln w="28575">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1440" rIns="91440" bIns="182880" numCol="1" spcCol="0" rtlCol="0" fromWordArt="0" anchor="ctr" anchorCtr="0" forceAA="0" compatLnSpc="1">
            <a:prstTxWarp prst="textNoShape">
              <a:avLst/>
            </a:prstTxWarp>
            <a:noAutofit/>
          </a:bodyPr>
          <a:lstStyle/>
          <a:p>
            <a:r>
              <a:rPr lang="en-US" sz="3200" dirty="0">
                <a:solidFill>
                  <a:srgbClr val="FF0000"/>
                </a:solidFill>
              </a:rPr>
              <a:t>Inconsistent replicas!</a:t>
            </a:r>
          </a:p>
          <a:p>
            <a:r>
              <a:rPr lang="en-US" sz="2400" b="0" dirty="0">
                <a:solidFill>
                  <a:schemeClr val="tx1"/>
                </a:solidFill>
              </a:rPr>
              <a:t>Updates should have been performed </a:t>
            </a:r>
            <a:r>
              <a:rPr lang="en-US" sz="2400" dirty="0">
                <a:solidFill>
                  <a:schemeClr val="accent3">
                    <a:lumMod val="50000"/>
                  </a:schemeClr>
                </a:solidFill>
              </a:rPr>
              <a:t>in the same order </a:t>
            </a:r>
            <a:r>
              <a:rPr lang="en-US" sz="2400" b="0" dirty="0">
                <a:solidFill>
                  <a:schemeClr val="tx1"/>
                </a:solidFill>
              </a:rPr>
              <a:t>at each copy</a:t>
            </a:r>
          </a:p>
        </p:txBody>
      </p:sp>
      <p:sp>
        <p:nvSpPr>
          <p:cNvPr id="6" name="Slide Number Placeholder 5"/>
          <p:cNvSpPr>
            <a:spLocks noGrp="1"/>
          </p:cNvSpPr>
          <p:nvPr>
            <p:ph type="sldNum" sz="quarter" idx="12"/>
          </p:nvPr>
        </p:nvSpPr>
        <p:spPr/>
        <p:txBody>
          <a:bodyPr/>
          <a:lstStyle/>
          <a:p>
            <a:pPr>
              <a:defRPr/>
            </a:pPr>
            <a:fld id="{729111C5-E04E-4942-8174-12BB645D56A6}" type="slidenum">
              <a:rPr lang="en-US" smtClean="0"/>
              <a:pPr>
                <a:defRPr/>
              </a:pPr>
              <a:t>13</a:t>
            </a:fld>
            <a:endParaRPr lang="en-US"/>
          </a:p>
        </p:txBody>
      </p:sp>
    </p:spTree>
    <p:extLst>
      <p:ext uri="{BB962C8B-B14F-4D97-AF65-F5344CB8AC3E}">
        <p14:creationId xmlns:p14="http://schemas.microsoft.com/office/powerpoint/2010/main" val="111140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down)">
                                      <p:cBhvr>
                                        <p:cTn id="11" dur="500"/>
                                        <p:tgtEl>
                                          <p:spTgt spid="29"/>
                                        </p:tgtEl>
                                      </p:cBhvr>
                                    </p:animEffect>
                                  </p:childTnLst>
                                </p:cTn>
                              </p:par>
                              <p:par>
                                <p:cTn id="12" presetID="22" presetClass="entr" presetSubtype="1" fill="hold"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up)">
                                      <p:cBhvr>
                                        <p:cTn id="14" dur="500"/>
                                        <p:tgtEl>
                                          <p:spTgt spid="22"/>
                                        </p:tgtEl>
                                      </p:cBhvr>
                                    </p:animEffect>
                                  </p:childTnLst>
                                </p:cTn>
                              </p:par>
                            </p:childTnLst>
                          </p:cTn>
                        </p:par>
                        <p:par>
                          <p:cTn id="15" fill="hold">
                            <p:stCondLst>
                              <p:cond delay="500"/>
                            </p:stCondLst>
                            <p:childTnLst>
                              <p:par>
                                <p:cTn id="16" presetID="3" presetClass="emph" presetSubtype="2" fill="hold" grpId="0" nodeType="afterEffect">
                                  <p:stCondLst>
                                    <p:cond delay="0"/>
                                  </p:stCondLst>
                                  <p:childTnLst>
                                    <p:animClr clrSpc="rgb" dir="cw">
                                      <p:cBhvr override="childStyle">
                                        <p:cTn id="17" dur="500" fill="hold"/>
                                        <p:tgtEl>
                                          <p:spTgt spid="41"/>
                                        </p:tgtEl>
                                        <p:attrNameLst>
                                          <p:attrName>style.color</p:attrName>
                                        </p:attrNameLst>
                                      </p:cBhvr>
                                      <p:to>
                                        <a:srgbClr val="C1C1C1"/>
                                      </p:to>
                                    </p:animClr>
                                  </p:childTnLst>
                                </p:cTn>
                              </p:par>
                              <p:par>
                                <p:cTn id="18" presetID="3" presetClass="emph" presetSubtype="2" fill="hold" grpId="0" nodeType="withEffect">
                                  <p:stCondLst>
                                    <p:cond delay="0"/>
                                  </p:stCondLst>
                                  <p:childTnLst>
                                    <p:animClr clrSpc="rgb" dir="cw">
                                      <p:cBhvr override="childStyle">
                                        <p:cTn id="19" dur="500" fill="hold"/>
                                        <p:tgtEl>
                                          <p:spTgt spid="42"/>
                                        </p:tgtEl>
                                        <p:attrNameLst>
                                          <p:attrName>style.color</p:attrName>
                                        </p:attrNameLst>
                                      </p:cBhvr>
                                      <p:to>
                                        <a:srgbClr val="C1C1C1"/>
                                      </p:to>
                                    </p:animClr>
                                  </p:childTnLst>
                                </p:cTn>
                              </p:par>
                              <p:par>
                                <p:cTn id="20" presetID="1" presetClass="entr" presetSubtype="0"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childTnLst>
                                </p:cTn>
                              </p:par>
                              <p:par>
                                <p:cTn id="24" presetID="22" presetClass="entr" presetSubtype="8"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5000"/>
                                        <p:tgtEl>
                                          <p:spTgt spid="26"/>
                                        </p:tgtEl>
                                      </p:cBhvr>
                                    </p:animEffect>
                                  </p:childTnLst>
                                </p:cTn>
                              </p:par>
                              <p:par>
                                <p:cTn id="27" presetID="22" presetClass="entr" presetSubtype="2"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right)">
                                      <p:cBhvr>
                                        <p:cTn id="29" dur="5000"/>
                                        <p:tgtEl>
                                          <p:spTgt spid="32"/>
                                        </p:tgtEl>
                                      </p:cBhvr>
                                    </p:animEffect>
                                  </p:childTnLst>
                                </p:cTn>
                              </p:par>
                            </p:childTnLst>
                          </p:cTn>
                        </p:par>
                        <p:par>
                          <p:cTn id="30" fill="hold">
                            <p:stCondLst>
                              <p:cond delay="5500"/>
                            </p:stCondLst>
                            <p:childTnLst>
                              <p:par>
                                <p:cTn id="31" presetID="3" presetClass="emph" presetSubtype="2" fill="hold" grpId="1" nodeType="afterEffect">
                                  <p:stCondLst>
                                    <p:cond delay="0"/>
                                  </p:stCondLst>
                                  <p:childTnLst>
                                    <p:animClr clrSpc="rgb" dir="cw">
                                      <p:cBhvr override="childStyle">
                                        <p:cTn id="32" dur="500" fill="hold"/>
                                        <p:tgtEl>
                                          <p:spTgt spid="45"/>
                                        </p:tgtEl>
                                        <p:attrNameLst>
                                          <p:attrName>style.color</p:attrName>
                                        </p:attrNameLst>
                                      </p:cBhvr>
                                      <p:to>
                                        <a:srgbClr val="C1C1C1"/>
                                      </p:to>
                                    </p:animClr>
                                  </p:childTnLst>
                                </p:cTn>
                              </p:par>
                              <p:par>
                                <p:cTn id="33" presetID="3" presetClass="emph" presetSubtype="2" fill="hold" grpId="1" nodeType="withEffect">
                                  <p:stCondLst>
                                    <p:cond delay="0"/>
                                  </p:stCondLst>
                                  <p:childTnLst>
                                    <p:animClr clrSpc="rgb" dir="cw">
                                      <p:cBhvr override="childStyle">
                                        <p:cTn id="34" dur="500" fill="hold"/>
                                        <p:tgtEl>
                                          <p:spTgt spid="47"/>
                                        </p:tgtEl>
                                        <p:attrNameLst>
                                          <p:attrName>style.color</p:attrName>
                                        </p:attrNameLst>
                                      </p:cBhvr>
                                      <p:to>
                                        <a:srgbClr val="C1C1C1"/>
                                      </p:to>
                                    </p:animClr>
                                  </p:childTnLst>
                                </p:cTn>
                              </p:par>
                              <p:par>
                                <p:cTn id="35" presetID="1" presetClass="entr" presetSubtype="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5" grpId="0"/>
      <p:bldP spid="45" grpId="1"/>
      <p:bldP spid="46" grpId="0"/>
      <p:bldP spid="47" grpId="0"/>
      <p:bldP spid="47" grpId="1"/>
      <p:bldP spid="48"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pPr eaLnBrk="1" hangingPunct="1"/>
            <a:r>
              <a:rPr lang="en-US" altLang="en-US" dirty="0"/>
              <a:t>Idea: </a:t>
            </a:r>
            <a:r>
              <a:rPr lang="en-US" altLang="en-US" i="1" dirty="0"/>
              <a:t>Logical</a:t>
            </a:r>
            <a:r>
              <a:rPr lang="en-US" altLang="en-US" dirty="0"/>
              <a:t> clocks</a:t>
            </a:r>
          </a:p>
        </p:txBody>
      </p:sp>
      <p:sp>
        <p:nvSpPr>
          <p:cNvPr id="24578" name="Rectangle 3"/>
          <p:cNvSpPr>
            <a:spLocks noGrp="1" noChangeArrowheads="1"/>
          </p:cNvSpPr>
          <p:nvPr>
            <p:ph type="body" idx="1"/>
          </p:nvPr>
        </p:nvSpPr>
        <p:spPr>
          <a:xfrm>
            <a:off x="152400" y="1678676"/>
            <a:ext cx="8763000" cy="1842446"/>
          </a:xfrm>
        </p:spPr>
        <p:txBody>
          <a:bodyPr/>
          <a:lstStyle/>
          <a:p>
            <a:pPr eaLnBrk="1" hangingPunct="1"/>
            <a:endParaRPr lang="en-US" altLang="en-US" dirty="0"/>
          </a:p>
          <a:p>
            <a:pPr eaLnBrk="1" hangingPunct="1"/>
            <a:r>
              <a:rPr lang="en-US" altLang="en-US" dirty="0"/>
              <a:t>Landmark 1978 paper by Leslie Lamport</a:t>
            </a:r>
          </a:p>
          <a:p>
            <a:pPr eaLnBrk="1" hangingPunct="1"/>
            <a:endParaRPr lang="en-US" altLang="en-US" dirty="0"/>
          </a:p>
          <a:p>
            <a:pPr eaLnBrk="1" hangingPunct="1"/>
            <a:r>
              <a:rPr lang="en-US" altLang="en-US" b="1" dirty="0"/>
              <a:t>Insight:</a:t>
            </a:r>
            <a:r>
              <a:rPr lang="en-US" altLang="en-US" dirty="0"/>
              <a:t> only the </a:t>
            </a:r>
            <a:r>
              <a:rPr lang="en-US" altLang="en-US" b="1" dirty="0">
                <a:solidFill>
                  <a:schemeClr val="accent6">
                    <a:lumMod val="75000"/>
                  </a:schemeClr>
                </a:solidFill>
              </a:rPr>
              <a:t>events themselves </a:t>
            </a:r>
            <a:r>
              <a:rPr lang="en-US" altLang="en-US" dirty="0"/>
              <a:t>matter </a:t>
            </a:r>
          </a:p>
          <a:p>
            <a:pPr lvl="1" eaLnBrk="1" hangingPunct="1"/>
            <a:endParaRPr lang="en-US" altLang="en-US" dirty="0"/>
          </a:p>
        </p:txBody>
      </p:sp>
      <p:pic>
        <p:nvPicPr>
          <p:cNvPr id="5" name="Picture 4"/>
          <p:cNvPicPr>
            <a:picLocks noChangeAspect="1"/>
          </p:cNvPicPr>
          <p:nvPr/>
        </p:nvPicPr>
        <p:blipFill>
          <a:blip r:embed="rId3"/>
          <a:stretch>
            <a:fillRect/>
          </a:stretch>
        </p:blipFill>
        <p:spPr>
          <a:xfrm>
            <a:off x="7094232" y="1531917"/>
            <a:ext cx="1821168" cy="2317008"/>
          </a:xfrm>
          <a:prstGeom prst="rect">
            <a:avLst/>
          </a:prstGeom>
        </p:spPr>
      </p:pic>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14</a:t>
            </a:fld>
            <a:endParaRPr lang="en-US"/>
          </a:p>
        </p:txBody>
      </p:sp>
      <p:sp>
        <p:nvSpPr>
          <p:cNvPr id="8" name="Rectangle 7"/>
          <p:cNvSpPr/>
          <p:nvPr/>
        </p:nvSpPr>
        <p:spPr>
          <a:xfrm>
            <a:off x="757451" y="4443917"/>
            <a:ext cx="7704161" cy="1649807"/>
          </a:xfrm>
          <a:prstGeom prst="rect">
            <a:avLst/>
          </a:prstGeom>
          <a:solidFill>
            <a:schemeClr val="accent3">
              <a:lumMod val="20000"/>
              <a:lumOff val="80000"/>
            </a:schemeClr>
          </a:solidFill>
          <a:ln w="28575">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91440" rIns="457200" bIns="182880" numCol="1" spcCol="0" rtlCol="0" fromWordArt="0" anchor="ctr" anchorCtr="0" forceAA="0" compatLnSpc="1">
            <a:prstTxWarp prst="textNoShape">
              <a:avLst/>
            </a:prstTxWarp>
            <a:noAutofit/>
          </a:bodyPr>
          <a:lstStyle/>
          <a:p>
            <a:pPr lvl="1" defTabSz="457200">
              <a:lnSpc>
                <a:spcPct val="80000"/>
              </a:lnSpc>
              <a:spcBef>
                <a:spcPct val="20000"/>
              </a:spcBef>
            </a:pPr>
            <a:r>
              <a:rPr lang="en-US" altLang="en-US" sz="3200" spc="-50" dirty="0">
                <a:solidFill>
                  <a:prstClr val="black"/>
                </a:solidFill>
                <a:ea typeface="ＭＳ Ｐゴシック" pitchFamily="-1" charset="-128"/>
              </a:rPr>
              <a:t>Idea: Disregard </a:t>
            </a:r>
            <a:r>
              <a:rPr lang="en-US" altLang="en-US" sz="3200" b="0" spc="-50" dirty="0">
                <a:solidFill>
                  <a:prstClr val="black"/>
                </a:solidFill>
                <a:ea typeface="ＭＳ Ｐゴシック" pitchFamily="-1" charset="-128"/>
              </a:rPr>
              <a:t>the precise clock time</a:t>
            </a:r>
          </a:p>
          <a:p>
            <a:pPr lvl="1" defTabSz="457200">
              <a:lnSpc>
                <a:spcPct val="80000"/>
              </a:lnSpc>
              <a:spcBef>
                <a:spcPct val="20000"/>
              </a:spcBef>
            </a:pPr>
            <a:r>
              <a:rPr lang="en-US" altLang="en-US" sz="2800" b="0" spc="-50" dirty="0">
                <a:solidFill>
                  <a:prstClr val="black"/>
                </a:solidFill>
                <a:ea typeface="ＭＳ Ｐゴシック" pitchFamily="-1" charset="-128"/>
              </a:rPr>
              <a:t>Instead, capture </a:t>
            </a:r>
            <a:r>
              <a:rPr lang="en-US" altLang="en-US" sz="2800" spc="-50" dirty="0">
                <a:solidFill>
                  <a:srgbClr val="F79646">
                    <a:lumMod val="75000"/>
                  </a:srgbClr>
                </a:solidFill>
                <a:ea typeface="ＭＳ Ｐゴシック" pitchFamily="-1" charset="-128"/>
              </a:rPr>
              <a:t>just</a:t>
            </a:r>
            <a:r>
              <a:rPr lang="en-US" altLang="en-US" sz="2800" b="0" spc="-50" dirty="0">
                <a:solidFill>
                  <a:srgbClr val="F79646">
                    <a:lumMod val="75000"/>
                  </a:srgbClr>
                </a:solidFill>
                <a:ea typeface="ＭＳ Ｐゴシック" pitchFamily="-1" charset="-128"/>
              </a:rPr>
              <a:t> </a:t>
            </a:r>
            <a:r>
              <a:rPr lang="en-US" altLang="en-US" sz="2800" b="0" spc="-50" dirty="0">
                <a:solidFill>
                  <a:prstClr val="black"/>
                </a:solidFill>
                <a:ea typeface="ＭＳ Ｐゴシック" pitchFamily="-1" charset="-128"/>
              </a:rPr>
              <a:t>a </a:t>
            </a:r>
            <a:r>
              <a:rPr lang="en-US" altLang="en-US" sz="2800" spc="-50" dirty="0">
                <a:solidFill>
                  <a:prstClr val="black"/>
                </a:solidFill>
                <a:ea typeface="ＭＳ Ｐゴシック" pitchFamily="-1" charset="-128"/>
              </a:rPr>
              <a:t>“</a:t>
            </a:r>
            <a:r>
              <a:rPr lang="en-US" altLang="ja-JP" sz="2800" spc="-50" dirty="0">
                <a:solidFill>
                  <a:prstClr val="black"/>
                </a:solidFill>
                <a:ea typeface="ＭＳ Ｐゴシック" pitchFamily="-1" charset="-128"/>
              </a:rPr>
              <a:t>happens before” </a:t>
            </a:r>
            <a:r>
              <a:rPr lang="en-US" altLang="ja-JP" sz="2800" b="0" spc="-50" dirty="0">
                <a:solidFill>
                  <a:prstClr val="black"/>
                </a:solidFill>
                <a:ea typeface="ＭＳ Ｐゴシック" pitchFamily="-1" charset="-128"/>
              </a:rPr>
              <a:t>relationship between a pair of events</a:t>
            </a:r>
          </a:p>
        </p:txBody>
      </p:sp>
    </p:spTree>
    <p:extLst>
      <p:ext uri="{BB962C8B-B14F-4D97-AF65-F5344CB8AC3E}">
        <p14:creationId xmlns:p14="http://schemas.microsoft.com/office/powerpoint/2010/main" val="1458077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6"/>
          <p:cNvSpPr>
            <a:spLocks noGrp="1"/>
          </p:cNvSpPr>
          <p:nvPr>
            <p:ph idx="1"/>
          </p:nvPr>
        </p:nvSpPr>
        <p:spPr>
          <a:xfrm>
            <a:off x="152400" y="1447799"/>
            <a:ext cx="8763000" cy="1574405"/>
          </a:xfrm>
        </p:spPr>
        <p:txBody>
          <a:bodyPr>
            <a:normAutofit/>
          </a:bodyPr>
          <a:lstStyle/>
          <a:p>
            <a:r>
              <a:rPr lang="en-GB" altLang="en-US" dirty="0"/>
              <a:t>Consider three processes: </a:t>
            </a:r>
            <a:r>
              <a:rPr lang="en-GB" altLang="en-US" b="1" dirty="0"/>
              <a:t>P1</a:t>
            </a:r>
            <a:r>
              <a:rPr lang="en-GB" altLang="en-US" dirty="0"/>
              <a:t>, </a:t>
            </a:r>
            <a:r>
              <a:rPr lang="en-GB" altLang="en-US" b="1" dirty="0"/>
              <a:t>P2</a:t>
            </a:r>
            <a:r>
              <a:rPr lang="en-GB" altLang="en-US" dirty="0"/>
              <a:t>, and </a:t>
            </a:r>
            <a:r>
              <a:rPr lang="en-GB" altLang="en-US" b="1" dirty="0"/>
              <a:t>P3</a:t>
            </a:r>
          </a:p>
          <a:p>
            <a:endParaRPr lang="en-GB" altLang="en-US" b="1" dirty="0"/>
          </a:p>
          <a:p>
            <a:r>
              <a:rPr lang="en-GB" altLang="en-US" b="1" dirty="0"/>
              <a:t>Notation:</a:t>
            </a:r>
            <a:r>
              <a:rPr lang="en-GB" altLang="en-US" dirty="0"/>
              <a:t> Event</a:t>
            </a:r>
            <a:r>
              <a:rPr lang="en-GB" altLang="en-US" b="1" dirty="0"/>
              <a:t> a</a:t>
            </a:r>
            <a:r>
              <a:rPr lang="en-US" altLang="en-US" b="1" dirty="0"/>
              <a:t> </a:t>
            </a:r>
            <a:r>
              <a:rPr lang="en-US" altLang="en-US" b="1" i="1" dirty="0">
                <a:solidFill>
                  <a:schemeClr val="accent6">
                    <a:lumMod val="75000"/>
                  </a:schemeClr>
                </a:solidFill>
              </a:rPr>
              <a:t>happens before</a:t>
            </a:r>
            <a:r>
              <a:rPr lang="en-US" altLang="en-US" dirty="0"/>
              <a:t> event </a:t>
            </a:r>
            <a:r>
              <a:rPr lang="en-US" altLang="en-US" b="1" dirty="0"/>
              <a:t>b (a </a:t>
            </a:r>
            <a:r>
              <a:rPr lang="en-US" altLang="en-US" b="1" dirty="0">
                <a:solidFill>
                  <a:schemeClr val="accent6">
                    <a:lumMod val="75000"/>
                  </a:schemeClr>
                </a:solidFill>
                <a:sym typeface="Wingdings"/>
              </a:rPr>
              <a:t></a:t>
            </a:r>
            <a:r>
              <a:rPr lang="en-US" altLang="en-US" b="1" dirty="0">
                <a:sym typeface="Wingdings"/>
              </a:rPr>
              <a:t> b)</a:t>
            </a:r>
            <a:endParaRPr lang="en-US" altLang="en-US" b="1" dirty="0"/>
          </a:p>
        </p:txBody>
      </p:sp>
      <p:sp>
        <p:nvSpPr>
          <p:cNvPr id="60417" name="Rectangle 2"/>
          <p:cNvSpPr>
            <a:spLocks noGrp="1" noChangeArrowheads="1"/>
          </p:cNvSpPr>
          <p:nvPr>
            <p:ph type="title"/>
          </p:nvPr>
        </p:nvSpPr>
        <p:spPr/>
        <p:txBody>
          <a:bodyPr/>
          <a:lstStyle/>
          <a:p>
            <a:r>
              <a:rPr lang="en-GB" altLang="en-US" dirty="0"/>
              <a:t>Defining “happens-before” (</a:t>
            </a:r>
            <a:r>
              <a:rPr lang="en-GB" altLang="en-US" dirty="0">
                <a:sym typeface="Wingdings" pitchFamily="2" charset="2"/>
              </a:rPr>
              <a:t>)</a:t>
            </a:r>
            <a:endParaRPr lang="en-GB" altLang="en-US" dirty="0"/>
          </a:p>
        </p:txBody>
      </p:sp>
      <p:sp>
        <p:nvSpPr>
          <p:cNvPr id="17" name="TextBox 16"/>
          <p:cNvSpPr txBox="1"/>
          <p:nvPr/>
        </p:nvSpPr>
        <p:spPr>
          <a:xfrm>
            <a:off x="6004593" y="5555166"/>
            <a:ext cx="2760692" cy="523220"/>
          </a:xfrm>
          <a:prstGeom prst="rect">
            <a:avLst/>
          </a:prstGeom>
          <a:noFill/>
        </p:spPr>
        <p:txBody>
          <a:bodyPr wrap="none" rtlCol="0">
            <a:spAutoFit/>
          </a:bodyPr>
          <a:lstStyle/>
          <a:p>
            <a:r>
              <a:rPr lang="en-US" sz="2800" dirty="0">
                <a:latin typeface="Arial" charset="0"/>
                <a:ea typeface="Arial" charset="0"/>
                <a:cs typeface="Arial" charset="0"/>
              </a:rPr>
              <a:t>Physical time ↓</a:t>
            </a:r>
          </a:p>
        </p:txBody>
      </p:sp>
      <p:cxnSp>
        <p:nvCxnSpPr>
          <p:cNvPr id="19" name="Straight Connector 18"/>
          <p:cNvCxnSpPr/>
          <p:nvPr/>
        </p:nvCxnSpPr>
        <p:spPr>
          <a:xfrm>
            <a:off x="1753561" y="4255191"/>
            <a:ext cx="2786" cy="2241706"/>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cxnSp>
        <p:nvCxnSpPr>
          <p:cNvPr id="20" name="Straight Connector 19"/>
          <p:cNvCxnSpPr>
            <a:stCxn id="24" idx="2"/>
          </p:cNvCxnSpPr>
          <p:nvPr/>
        </p:nvCxnSpPr>
        <p:spPr>
          <a:xfrm>
            <a:off x="3661809" y="4257039"/>
            <a:ext cx="2" cy="1916992"/>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cxnSp>
        <p:nvCxnSpPr>
          <p:cNvPr id="22" name="Straight Connector 21"/>
          <p:cNvCxnSpPr>
            <a:stCxn id="25" idx="2"/>
          </p:cNvCxnSpPr>
          <p:nvPr/>
        </p:nvCxnSpPr>
        <p:spPr>
          <a:xfrm>
            <a:off x="5567270" y="4635201"/>
            <a:ext cx="2792" cy="1538830"/>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sp>
        <p:nvSpPr>
          <p:cNvPr id="23" name="Process 22"/>
          <p:cNvSpPr/>
          <p:nvPr/>
        </p:nvSpPr>
        <p:spPr>
          <a:xfrm>
            <a:off x="1373551" y="3502293"/>
            <a:ext cx="760020" cy="760020"/>
          </a:xfrm>
          <a:prstGeom prst="flowChartProcess">
            <a:avLst/>
          </a:prstGeom>
          <a:solidFill>
            <a:schemeClr val="tx2">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mn-lt"/>
              </a:rPr>
              <a:t>P1</a:t>
            </a:r>
          </a:p>
        </p:txBody>
      </p:sp>
      <p:sp>
        <p:nvSpPr>
          <p:cNvPr id="24" name="Process 23"/>
          <p:cNvSpPr/>
          <p:nvPr/>
        </p:nvSpPr>
        <p:spPr>
          <a:xfrm>
            <a:off x="3281799" y="3497019"/>
            <a:ext cx="760020" cy="760020"/>
          </a:xfrm>
          <a:prstGeom prst="flowChartProcess">
            <a:avLst/>
          </a:prstGeom>
          <a:solidFill>
            <a:schemeClr val="tx2">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mn-lt"/>
              </a:rPr>
              <a:t>P2</a:t>
            </a:r>
          </a:p>
        </p:txBody>
      </p:sp>
      <p:sp>
        <p:nvSpPr>
          <p:cNvPr id="25" name="Process 24"/>
          <p:cNvSpPr/>
          <p:nvPr/>
        </p:nvSpPr>
        <p:spPr>
          <a:xfrm>
            <a:off x="5187260" y="3875181"/>
            <a:ext cx="760020" cy="760020"/>
          </a:xfrm>
          <a:prstGeom prst="flowChartProcess">
            <a:avLst/>
          </a:prstGeom>
          <a:solidFill>
            <a:schemeClr val="tx2">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a:solidFill>
                  <a:schemeClr val="tx1"/>
                </a:solidFill>
                <a:latin typeface="+mn-lt"/>
              </a:rPr>
              <a:t>P3</a:t>
            </a:r>
            <a:endParaRPr lang="en-US" sz="2800" dirty="0">
              <a:solidFill>
                <a:schemeClr val="tx1"/>
              </a:solidFill>
              <a:latin typeface="+mn-lt"/>
            </a:endParaRPr>
          </a:p>
        </p:txBody>
      </p:sp>
      <p:sp>
        <p:nvSpPr>
          <p:cNvPr id="2" name="Slide Number Placeholder 1"/>
          <p:cNvSpPr>
            <a:spLocks noGrp="1"/>
          </p:cNvSpPr>
          <p:nvPr>
            <p:ph type="sldNum" sz="quarter" idx="12"/>
          </p:nvPr>
        </p:nvSpPr>
        <p:spPr/>
        <p:txBody>
          <a:bodyPr/>
          <a:lstStyle/>
          <a:p>
            <a:pPr>
              <a:defRPr/>
            </a:pPr>
            <a:fld id="{729111C5-E04E-4942-8174-12BB645D56A6}" type="slidenum">
              <a:rPr lang="en-US" smtClean="0"/>
              <a:pPr>
                <a:defRPr/>
              </a:pPr>
              <a:t>15</a:t>
            </a:fld>
            <a:endParaRPr lang="en-US"/>
          </a:p>
        </p:txBody>
      </p:sp>
    </p:spTree>
    <p:extLst>
      <p:ext uri="{BB962C8B-B14F-4D97-AF65-F5344CB8AC3E}">
        <p14:creationId xmlns:p14="http://schemas.microsoft.com/office/powerpoint/2010/main" val="364096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6"/>
          <p:cNvSpPr>
            <a:spLocks noGrp="1"/>
          </p:cNvSpPr>
          <p:nvPr>
            <p:ph idx="1"/>
          </p:nvPr>
        </p:nvSpPr>
        <p:spPr>
          <a:xfrm>
            <a:off x="152400" y="1447799"/>
            <a:ext cx="8763000" cy="1952567"/>
          </a:xfrm>
        </p:spPr>
        <p:txBody>
          <a:bodyPr>
            <a:normAutofit/>
          </a:bodyPr>
          <a:lstStyle/>
          <a:p>
            <a:pPr marL="514350" indent="-514350">
              <a:buFont typeface="+mj-lt"/>
              <a:buAutoNum type="arabicPeriod"/>
            </a:pPr>
            <a:r>
              <a:rPr lang="en-US" altLang="en-US" dirty="0"/>
              <a:t>Can observe event order at a single process</a:t>
            </a:r>
            <a:endParaRPr lang="en-US" altLang="en-US" b="1" dirty="0">
              <a:sym typeface="Wingdings"/>
            </a:endParaRPr>
          </a:p>
          <a:p>
            <a:pPr marL="514350" indent="-514350">
              <a:buFont typeface="+mj-lt"/>
              <a:buAutoNum type="arabicPeriod"/>
            </a:pPr>
            <a:endParaRPr lang="en-US" altLang="en-US" dirty="0">
              <a:sym typeface="Wingdings"/>
            </a:endParaRPr>
          </a:p>
        </p:txBody>
      </p:sp>
      <p:sp>
        <p:nvSpPr>
          <p:cNvPr id="60417" name="Rectangle 2"/>
          <p:cNvSpPr>
            <a:spLocks noGrp="1" noChangeArrowheads="1"/>
          </p:cNvSpPr>
          <p:nvPr>
            <p:ph type="title"/>
          </p:nvPr>
        </p:nvSpPr>
        <p:spPr/>
        <p:txBody>
          <a:bodyPr/>
          <a:lstStyle/>
          <a:p>
            <a:r>
              <a:rPr lang="en-GB" altLang="en-US" dirty="0"/>
              <a:t>Defining “happens-before” (</a:t>
            </a:r>
            <a:r>
              <a:rPr lang="en-GB" altLang="en-US" dirty="0">
                <a:sym typeface="Wingdings" pitchFamily="2" charset="2"/>
              </a:rPr>
              <a:t>)</a:t>
            </a:r>
            <a:endParaRPr lang="en-GB" altLang="en-US" dirty="0"/>
          </a:p>
        </p:txBody>
      </p:sp>
      <p:sp>
        <p:nvSpPr>
          <p:cNvPr id="3" name="TextBox 2"/>
          <p:cNvSpPr txBox="1"/>
          <p:nvPr/>
        </p:nvSpPr>
        <p:spPr>
          <a:xfrm>
            <a:off x="6004593" y="5555166"/>
            <a:ext cx="2760692" cy="523220"/>
          </a:xfrm>
          <a:prstGeom prst="rect">
            <a:avLst/>
          </a:prstGeom>
          <a:noFill/>
        </p:spPr>
        <p:txBody>
          <a:bodyPr wrap="none" rtlCol="0">
            <a:spAutoFit/>
          </a:bodyPr>
          <a:lstStyle/>
          <a:p>
            <a:r>
              <a:rPr lang="en-US" sz="2800" dirty="0">
                <a:latin typeface="Arial" charset="0"/>
                <a:ea typeface="Arial" charset="0"/>
                <a:cs typeface="Arial" charset="0"/>
              </a:rPr>
              <a:t>Physical time ↓</a:t>
            </a:r>
          </a:p>
        </p:txBody>
      </p:sp>
      <p:cxnSp>
        <p:nvCxnSpPr>
          <p:cNvPr id="5" name="Straight Connector 4"/>
          <p:cNvCxnSpPr/>
          <p:nvPr/>
        </p:nvCxnSpPr>
        <p:spPr>
          <a:xfrm>
            <a:off x="1753561" y="4255191"/>
            <a:ext cx="2786" cy="2241706"/>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cxnSp>
        <p:nvCxnSpPr>
          <p:cNvPr id="12" name="Straight Connector 11"/>
          <p:cNvCxnSpPr>
            <a:stCxn id="7" idx="2"/>
          </p:cNvCxnSpPr>
          <p:nvPr/>
        </p:nvCxnSpPr>
        <p:spPr>
          <a:xfrm>
            <a:off x="3661809" y="4257039"/>
            <a:ext cx="2" cy="1916992"/>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cxnSp>
        <p:nvCxnSpPr>
          <p:cNvPr id="13" name="Straight Connector 12"/>
          <p:cNvCxnSpPr>
            <a:stCxn id="8" idx="2"/>
          </p:cNvCxnSpPr>
          <p:nvPr/>
        </p:nvCxnSpPr>
        <p:spPr>
          <a:xfrm>
            <a:off x="5567270" y="4635201"/>
            <a:ext cx="2792" cy="1538830"/>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sp>
        <p:nvSpPr>
          <p:cNvPr id="2" name="Process 1"/>
          <p:cNvSpPr/>
          <p:nvPr/>
        </p:nvSpPr>
        <p:spPr>
          <a:xfrm>
            <a:off x="1373551" y="3502293"/>
            <a:ext cx="760020" cy="760020"/>
          </a:xfrm>
          <a:prstGeom prst="flowChartProcess">
            <a:avLst/>
          </a:prstGeom>
          <a:solidFill>
            <a:schemeClr val="tx2">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mn-lt"/>
              </a:rPr>
              <a:t>P1</a:t>
            </a:r>
          </a:p>
        </p:txBody>
      </p:sp>
      <p:sp>
        <p:nvSpPr>
          <p:cNvPr id="7" name="Process 6"/>
          <p:cNvSpPr/>
          <p:nvPr/>
        </p:nvSpPr>
        <p:spPr>
          <a:xfrm>
            <a:off x="3281799" y="3497019"/>
            <a:ext cx="760020" cy="760020"/>
          </a:xfrm>
          <a:prstGeom prst="flowChartProcess">
            <a:avLst/>
          </a:prstGeom>
          <a:solidFill>
            <a:schemeClr val="tx2">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mn-lt"/>
              </a:rPr>
              <a:t>P2</a:t>
            </a:r>
          </a:p>
        </p:txBody>
      </p:sp>
      <p:sp>
        <p:nvSpPr>
          <p:cNvPr id="8" name="Process 7"/>
          <p:cNvSpPr/>
          <p:nvPr/>
        </p:nvSpPr>
        <p:spPr>
          <a:xfrm>
            <a:off x="5187260" y="3875181"/>
            <a:ext cx="760020" cy="760020"/>
          </a:xfrm>
          <a:prstGeom prst="flowChartProcess">
            <a:avLst/>
          </a:prstGeom>
          <a:solidFill>
            <a:schemeClr val="tx2">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a:solidFill>
                  <a:schemeClr val="tx1"/>
                </a:solidFill>
                <a:latin typeface="+mn-lt"/>
              </a:rPr>
              <a:t>P3</a:t>
            </a:r>
            <a:endParaRPr lang="en-US" sz="2800" dirty="0">
              <a:solidFill>
                <a:schemeClr val="tx1"/>
              </a:solidFill>
              <a:latin typeface="+mn-lt"/>
            </a:endParaRPr>
          </a:p>
        </p:txBody>
      </p:sp>
      <p:sp>
        <p:nvSpPr>
          <p:cNvPr id="14" name="Oval 13"/>
          <p:cNvSpPr/>
          <p:nvPr/>
        </p:nvSpPr>
        <p:spPr>
          <a:xfrm>
            <a:off x="1684801" y="4635201"/>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18" name="Oval 17"/>
          <p:cNvSpPr/>
          <p:nvPr/>
        </p:nvSpPr>
        <p:spPr>
          <a:xfrm>
            <a:off x="1684801" y="5262498"/>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16" name="TextBox 15"/>
          <p:cNvSpPr txBox="1"/>
          <p:nvPr/>
        </p:nvSpPr>
        <p:spPr>
          <a:xfrm>
            <a:off x="1236992" y="4473128"/>
            <a:ext cx="356188" cy="461665"/>
          </a:xfrm>
          <a:prstGeom prst="rect">
            <a:avLst/>
          </a:prstGeom>
          <a:noFill/>
        </p:spPr>
        <p:txBody>
          <a:bodyPr wrap="none" rtlCol="0">
            <a:spAutoFit/>
          </a:bodyPr>
          <a:lstStyle/>
          <a:p>
            <a:r>
              <a:rPr lang="en-US" sz="2400" dirty="0">
                <a:latin typeface="Arial" charset="0"/>
                <a:ea typeface="Arial" charset="0"/>
                <a:cs typeface="Arial" charset="0"/>
              </a:rPr>
              <a:t>a</a:t>
            </a:r>
          </a:p>
        </p:txBody>
      </p:sp>
      <p:sp>
        <p:nvSpPr>
          <p:cNvPr id="21" name="TextBox 20"/>
          <p:cNvSpPr txBox="1"/>
          <p:nvPr/>
        </p:nvSpPr>
        <p:spPr>
          <a:xfrm>
            <a:off x="1228977" y="5100425"/>
            <a:ext cx="372218" cy="461665"/>
          </a:xfrm>
          <a:prstGeom prst="rect">
            <a:avLst/>
          </a:prstGeom>
          <a:noFill/>
        </p:spPr>
        <p:txBody>
          <a:bodyPr wrap="none" rtlCol="0">
            <a:spAutoFit/>
          </a:bodyPr>
          <a:lstStyle/>
          <a:p>
            <a:r>
              <a:rPr lang="en-US" sz="2400" dirty="0">
                <a:latin typeface="Arial" charset="0"/>
                <a:ea typeface="Arial" charset="0"/>
                <a:cs typeface="Arial" charset="0"/>
              </a:rPr>
              <a:t>b</a:t>
            </a:r>
          </a:p>
        </p:txBody>
      </p:sp>
      <p:sp>
        <p:nvSpPr>
          <p:cNvPr id="4" name="Slide Number Placeholder 3"/>
          <p:cNvSpPr>
            <a:spLocks noGrp="1"/>
          </p:cNvSpPr>
          <p:nvPr>
            <p:ph type="sldNum" sz="quarter" idx="12"/>
          </p:nvPr>
        </p:nvSpPr>
        <p:spPr/>
        <p:txBody>
          <a:bodyPr/>
          <a:lstStyle/>
          <a:p>
            <a:pPr>
              <a:defRPr/>
            </a:pPr>
            <a:fld id="{729111C5-E04E-4942-8174-12BB645D56A6}" type="slidenum">
              <a:rPr lang="en-US" smtClean="0"/>
              <a:pPr>
                <a:defRPr/>
              </a:pPr>
              <a:t>16</a:t>
            </a:fld>
            <a:endParaRPr lang="en-US"/>
          </a:p>
        </p:txBody>
      </p:sp>
    </p:spTree>
    <p:extLst>
      <p:ext uri="{BB962C8B-B14F-4D97-AF65-F5344CB8AC3E}">
        <p14:creationId xmlns:p14="http://schemas.microsoft.com/office/powerpoint/2010/main" val="965839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6"/>
          <p:cNvSpPr>
            <a:spLocks noGrp="1"/>
          </p:cNvSpPr>
          <p:nvPr>
            <p:ph idx="1"/>
          </p:nvPr>
        </p:nvSpPr>
        <p:spPr>
          <a:xfrm>
            <a:off x="152400" y="1447799"/>
            <a:ext cx="8763000" cy="1952567"/>
          </a:xfrm>
        </p:spPr>
        <p:txBody>
          <a:bodyPr>
            <a:normAutofit/>
          </a:bodyPr>
          <a:lstStyle/>
          <a:p>
            <a:pPr marL="514350" indent="-514350">
              <a:buFont typeface="+mj-lt"/>
              <a:buAutoNum type="arabicPeriod"/>
            </a:pPr>
            <a:r>
              <a:rPr lang="en-US" altLang="en-US" dirty="0"/>
              <a:t>If </a:t>
            </a:r>
            <a:r>
              <a:rPr lang="en-US" altLang="en-US" b="1" dirty="0"/>
              <a:t>same process </a:t>
            </a:r>
            <a:r>
              <a:rPr lang="en-US" altLang="en-US" dirty="0"/>
              <a:t>and </a:t>
            </a:r>
            <a:r>
              <a:rPr lang="en-US" altLang="en-US" b="1" dirty="0"/>
              <a:t>a</a:t>
            </a:r>
            <a:r>
              <a:rPr lang="en-US" altLang="en-US" dirty="0"/>
              <a:t> occurs before </a:t>
            </a:r>
            <a:r>
              <a:rPr lang="en-US" altLang="en-US" b="1" dirty="0"/>
              <a:t>b</a:t>
            </a:r>
            <a:r>
              <a:rPr lang="en-US" altLang="en-US" dirty="0"/>
              <a:t>, then </a:t>
            </a:r>
            <a:r>
              <a:rPr lang="en-US" altLang="en-US" b="1" dirty="0"/>
              <a:t>a</a:t>
            </a:r>
            <a:r>
              <a:rPr lang="en-US" altLang="en-US" dirty="0"/>
              <a:t> </a:t>
            </a:r>
            <a:r>
              <a:rPr lang="en-US" altLang="en-US" dirty="0">
                <a:sym typeface="Wingdings"/>
              </a:rPr>
              <a:t> </a:t>
            </a:r>
            <a:r>
              <a:rPr lang="en-US" altLang="en-US" b="1" dirty="0">
                <a:sym typeface="Wingdings"/>
              </a:rPr>
              <a:t>b</a:t>
            </a:r>
          </a:p>
          <a:p>
            <a:pPr marL="514350" indent="-514350">
              <a:buFont typeface="+mj-lt"/>
              <a:buAutoNum type="arabicPeriod"/>
            </a:pPr>
            <a:endParaRPr lang="en-US" altLang="en-US" dirty="0">
              <a:sym typeface="Wingdings"/>
            </a:endParaRPr>
          </a:p>
        </p:txBody>
      </p:sp>
      <p:sp>
        <p:nvSpPr>
          <p:cNvPr id="60417" name="Rectangle 2"/>
          <p:cNvSpPr>
            <a:spLocks noGrp="1" noChangeArrowheads="1"/>
          </p:cNvSpPr>
          <p:nvPr>
            <p:ph type="title"/>
          </p:nvPr>
        </p:nvSpPr>
        <p:spPr/>
        <p:txBody>
          <a:bodyPr/>
          <a:lstStyle/>
          <a:p>
            <a:r>
              <a:rPr lang="en-GB" altLang="en-US" dirty="0"/>
              <a:t>Defining “happens-before” (</a:t>
            </a:r>
            <a:r>
              <a:rPr lang="en-GB" altLang="en-US" dirty="0">
                <a:sym typeface="Wingdings" pitchFamily="2" charset="2"/>
              </a:rPr>
              <a:t>)</a:t>
            </a:r>
            <a:endParaRPr lang="en-GB" altLang="en-US" dirty="0"/>
          </a:p>
        </p:txBody>
      </p:sp>
      <p:sp>
        <p:nvSpPr>
          <p:cNvPr id="3" name="TextBox 2"/>
          <p:cNvSpPr txBox="1"/>
          <p:nvPr/>
        </p:nvSpPr>
        <p:spPr>
          <a:xfrm>
            <a:off x="6004593" y="5555166"/>
            <a:ext cx="2760692" cy="523220"/>
          </a:xfrm>
          <a:prstGeom prst="rect">
            <a:avLst/>
          </a:prstGeom>
          <a:noFill/>
        </p:spPr>
        <p:txBody>
          <a:bodyPr wrap="none" rtlCol="0">
            <a:spAutoFit/>
          </a:bodyPr>
          <a:lstStyle/>
          <a:p>
            <a:r>
              <a:rPr lang="en-US" sz="2800" dirty="0">
                <a:latin typeface="Arial" charset="0"/>
                <a:ea typeface="Arial" charset="0"/>
                <a:cs typeface="Arial" charset="0"/>
              </a:rPr>
              <a:t>Physical time ↓</a:t>
            </a:r>
          </a:p>
        </p:txBody>
      </p:sp>
      <p:cxnSp>
        <p:nvCxnSpPr>
          <p:cNvPr id="5" name="Straight Connector 4"/>
          <p:cNvCxnSpPr/>
          <p:nvPr/>
        </p:nvCxnSpPr>
        <p:spPr>
          <a:xfrm>
            <a:off x="1753561" y="4255191"/>
            <a:ext cx="2786" cy="2241706"/>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cxnSp>
        <p:nvCxnSpPr>
          <p:cNvPr id="12" name="Straight Connector 11"/>
          <p:cNvCxnSpPr>
            <a:stCxn id="7" idx="2"/>
          </p:cNvCxnSpPr>
          <p:nvPr/>
        </p:nvCxnSpPr>
        <p:spPr>
          <a:xfrm>
            <a:off x="3661809" y="4257039"/>
            <a:ext cx="2" cy="1916992"/>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cxnSp>
        <p:nvCxnSpPr>
          <p:cNvPr id="13" name="Straight Connector 12"/>
          <p:cNvCxnSpPr>
            <a:stCxn id="8" idx="2"/>
          </p:cNvCxnSpPr>
          <p:nvPr/>
        </p:nvCxnSpPr>
        <p:spPr>
          <a:xfrm>
            <a:off x="5567270" y="4635201"/>
            <a:ext cx="2792" cy="1538830"/>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sp>
        <p:nvSpPr>
          <p:cNvPr id="2" name="Process 1"/>
          <p:cNvSpPr/>
          <p:nvPr/>
        </p:nvSpPr>
        <p:spPr>
          <a:xfrm>
            <a:off x="1373551" y="3502293"/>
            <a:ext cx="760020" cy="760020"/>
          </a:xfrm>
          <a:prstGeom prst="flowChartProcess">
            <a:avLst/>
          </a:prstGeom>
          <a:solidFill>
            <a:schemeClr val="tx2">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mn-lt"/>
              </a:rPr>
              <a:t>P1</a:t>
            </a:r>
          </a:p>
        </p:txBody>
      </p:sp>
      <p:sp>
        <p:nvSpPr>
          <p:cNvPr id="7" name="Process 6"/>
          <p:cNvSpPr/>
          <p:nvPr/>
        </p:nvSpPr>
        <p:spPr>
          <a:xfrm>
            <a:off x="3281799" y="3497019"/>
            <a:ext cx="760020" cy="760020"/>
          </a:xfrm>
          <a:prstGeom prst="flowChartProcess">
            <a:avLst/>
          </a:prstGeom>
          <a:solidFill>
            <a:schemeClr val="tx2">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mn-lt"/>
              </a:rPr>
              <a:t>P2</a:t>
            </a:r>
          </a:p>
        </p:txBody>
      </p:sp>
      <p:sp>
        <p:nvSpPr>
          <p:cNvPr id="8" name="Process 7"/>
          <p:cNvSpPr/>
          <p:nvPr/>
        </p:nvSpPr>
        <p:spPr>
          <a:xfrm>
            <a:off x="5187260" y="3875181"/>
            <a:ext cx="760020" cy="760020"/>
          </a:xfrm>
          <a:prstGeom prst="flowChartProcess">
            <a:avLst/>
          </a:prstGeom>
          <a:solidFill>
            <a:schemeClr val="tx2">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a:solidFill>
                  <a:schemeClr val="tx1"/>
                </a:solidFill>
                <a:latin typeface="+mn-lt"/>
              </a:rPr>
              <a:t>P3</a:t>
            </a:r>
            <a:endParaRPr lang="en-US" sz="2800" dirty="0">
              <a:solidFill>
                <a:schemeClr val="tx1"/>
              </a:solidFill>
              <a:latin typeface="+mn-lt"/>
            </a:endParaRPr>
          </a:p>
        </p:txBody>
      </p:sp>
      <p:sp>
        <p:nvSpPr>
          <p:cNvPr id="14" name="Oval 13"/>
          <p:cNvSpPr/>
          <p:nvPr/>
        </p:nvSpPr>
        <p:spPr>
          <a:xfrm>
            <a:off x="1684801" y="4635201"/>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18" name="Oval 17"/>
          <p:cNvSpPr/>
          <p:nvPr/>
        </p:nvSpPr>
        <p:spPr>
          <a:xfrm>
            <a:off x="1684801" y="5262498"/>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16" name="TextBox 15"/>
          <p:cNvSpPr txBox="1"/>
          <p:nvPr/>
        </p:nvSpPr>
        <p:spPr>
          <a:xfrm>
            <a:off x="1236992" y="4473128"/>
            <a:ext cx="356188" cy="461665"/>
          </a:xfrm>
          <a:prstGeom prst="rect">
            <a:avLst/>
          </a:prstGeom>
          <a:noFill/>
        </p:spPr>
        <p:txBody>
          <a:bodyPr wrap="none" rtlCol="0">
            <a:spAutoFit/>
          </a:bodyPr>
          <a:lstStyle/>
          <a:p>
            <a:r>
              <a:rPr lang="en-US" sz="2400" dirty="0">
                <a:latin typeface="Arial" charset="0"/>
                <a:ea typeface="Arial" charset="0"/>
                <a:cs typeface="Arial" charset="0"/>
              </a:rPr>
              <a:t>a</a:t>
            </a:r>
          </a:p>
        </p:txBody>
      </p:sp>
      <p:sp>
        <p:nvSpPr>
          <p:cNvPr id="21" name="TextBox 20"/>
          <p:cNvSpPr txBox="1"/>
          <p:nvPr/>
        </p:nvSpPr>
        <p:spPr>
          <a:xfrm>
            <a:off x="1228977" y="5100425"/>
            <a:ext cx="372218" cy="461665"/>
          </a:xfrm>
          <a:prstGeom prst="rect">
            <a:avLst/>
          </a:prstGeom>
          <a:noFill/>
        </p:spPr>
        <p:txBody>
          <a:bodyPr wrap="none" rtlCol="0">
            <a:spAutoFit/>
          </a:bodyPr>
          <a:lstStyle/>
          <a:p>
            <a:r>
              <a:rPr lang="en-US" sz="2400" dirty="0">
                <a:latin typeface="Arial" charset="0"/>
                <a:ea typeface="Arial" charset="0"/>
                <a:cs typeface="Arial" charset="0"/>
              </a:rPr>
              <a:t>b</a:t>
            </a:r>
          </a:p>
        </p:txBody>
      </p:sp>
      <p:sp>
        <p:nvSpPr>
          <p:cNvPr id="4" name="Slide Number Placeholder 3"/>
          <p:cNvSpPr>
            <a:spLocks noGrp="1"/>
          </p:cNvSpPr>
          <p:nvPr>
            <p:ph type="sldNum" sz="quarter" idx="12"/>
          </p:nvPr>
        </p:nvSpPr>
        <p:spPr/>
        <p:txBody>
          <a:bodyPr/>
          <a:lstStyle/>
          <a:p>
            <a:pPr>
              <a:defRPr/>
            </a:pPr>
            <a:fld id="{729111C5-E04E-4942-8174-12BB645D56A6}" type="slidenum">
              <a:rPr lang="en-US" smtClean="0"/>
              <a:pPr>
                <a:defRPr/>
              </a:pPr>
              <a:t>17</a:t>
            </a:fld>
            <a:endParaRPr lang="en-US"/>
          </a:p>
        </p:txBody>
      </p:sp>
    </p:spTree>
    <p:extLst>
      <p:ext uri="{BB962C8B-B14F-4D97-AF65-F5344CB8AC3E}">
        <p14:creationId xmlns:p14="http://schemas.microsoft.com/office/powerpoint/2010/main" val="1685909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6"/>
          <p:cNvSpPr>
            <a:spLocks noGrp="1"/>
          </p:cNvSpPr>
          <p:nvPr>
            <p:ph idx="1"/>
          </p:nvPr>
        </p:nvSpPr>
        <p:spPr>
          <a:xfrm>
            <a:off x="152400" y="1447799"/>
            <a:ext cx="8763000" cy="1952567"/>
          </a:xfrm>
        </p:spPr>
        <p:txBody>
          <a:bodyPr>
            <a:normAutofit/>
          </a:bodyPr>
          <a:lstStyle/>
          <a:p>
            <a:pPr marL="514350" indent="-514350">
              <a:buFont typeface="+mj-lt"/>
              <a:buAutoNum type="arabicPeriod"/>
            </a:pPr>
            <a:r>
              <a:rPr lang="en-US" altLang="en-US" dirty="0">
                <a:solidFill>
                  <a:schemeClr val="tx1">
                    <a:lumMod val="50000"/>
                    <a:lumOff val="50000"/>
                  </a:schemeClr>
                </a:solidFill>
              </a:rPr>
              <a:t>If </a:t>
            </a:r>
            <a:r>
              <a:rPr lang="en-US" altLang="en-US" b="1" dirty="0">
                <a:solidFill>
                  <a:schemeClr val="tx1">
                    <a:lumMod val="50000"/>
                    <a:lumOff val="50000"/>
                  </a:schemeClr>
                </a:solidFill>
              </a:rPr>
              <a:t>same process </a:t>
            </a:r>
            <a:r>
              <a:rPr lang="en-US" altLang="en-US" dirty="0">
                <a:solidFill>
                  <a:schemeClr val="tx1">
                    <a:lumMod val="50000"/>
                    <a:lumOff val="50000"/>
                  </a:schemeClr>
                </a:solidFill>
              </a:rPr>
              <a:t>and </a:t>
            </a:r>
            <a:r>
              <a:rPr lang="en-US" altLang="en-US" b="1" dirty="0">
                <a:solidFill>
                  <a:schemeClr val="tx1">
                    <a:lumMod val="50000"/>
                    <a:lumOff val="50000"/>
                  </a:schemeClr>
                </a:solidFill>
              </a:rPr>
              <a:t>a</a:t>
            </a:r>
            <a:r>
              <a:rPr lang="en-US" altLang="en-US" dirty="0">
                <a:solidFill>
                  <a:schemeClr val="tx1">
                    <a:lumMod val="50000"/>
                    <a:lumOff val="50000"/>
                  </a:schemeClr>
                </a:solidFill>
              </a:rPr>
              <a:t> occurs before </a:t>
            </a:r>
            <a:r>
              <a:rPr lang="en-US" altLang="en-US" b="1" dirty="0">
                <a:solidFill>
                  <a:schemeClr val="tx1">
                    <a:lumMod val="50000"/>
                    <a:lumOff val="50000"/>
                  </a:schemeClr>
                </a:solidFill>
              </a:rPr>
              <a:t>b</a:t>
            </a:r>
            <a:r>
              <a:rPr lang="en-US" altLang="en-US" dirty="0">
                <a:solidFill>
                  <a:schemeClr val="tx1">
                    <a:lumMod val="50000"/>
                    <a:lumOff val="50000"/>
                  </a:schemeClr>
                </a:solidFill>
              </a:rPr>
              <a:t>, then </a:t>
            </a:r>
            <a:r>
              <a:rPr lang="en-US" altLang="en-US" b="1" dirty="0">
                <a:solidFill>
                  <a:schemeClr val="tx1">
                    <a:lumMod val="50000"/>
                    <a:lumOff val="50000"/>
                  </a:schemeClr>
                </a:solidFill>
              </a:rPr>
              <a:t>a</a:t>
            </a:r>
            <a:r>
              <a:rPr lang="en-US" altLang="en-US" dirty="0">
                <a:solidFill>
                  <a:schemeClr val="tx1">
                    <a:lumMod val="50000"/>
                    <a:lumOff val="50000"/>
                  </a:schemeClr>
                </a:solidFill>
              </a:rPr>
              <a:t> </a:t>
            </a:r>
            <a:r>
              <a:rPr lang="en-US" altLang="en-US" dirty="0">
                <a:solidFill>
                  <a:schemeClr val="tx1">
                    <a:lumMod val="50000"/>
                    <a:lumOff val="50000"/>
                  </a:schemeClr>
                </a:solidFill>
                <a:sym typeface="Wingdings"/>
              </a:rPr>
              <a:t> </a:t>
            </a:r>
            <a:r>
              <a:rPr lang="en-US" altLang="en-US" b="1" dirty="0">
                <a:solidFill>
                  <a:schemeClr val="tx1">
                    <a:lumMod val="50000"/>
                    <a:lumOff val="50000"/>
                  </a:schemeClr>
                </a:solidFill>
                <a:sym typeface="Wingdings"/>
              </a:rPr>
              <a:t>b</a:t>
            </a:r>
          </a:p>
          <a:p>
            <a:pPr marL="514350" indent="-514350">
              <a:buFont typeface="+mj-lt"/>
              <a:buAutoNum type="arabicPeriod"/>
            </a:pPr>
            <a:endParaRPr lang="en-US" altLang="en-US" dirty="0">
              <a:sym typeface="Wingdings"/>
            </a:endParaRPr>
          </a:p>
          <a:p>
            <a:pPr marL="514350" indent="-514350">
              <a:buFont typeface="+mj-lt"/>
              <a:buAutoNum type="arabicPeriod"/>
            </a:pPr>
            <a:r>
              <a:rPr lang="en-US" altLang="en-US" dirty="0">
                <a:sym typeface="Wingdings"/>
              </a:rPr>
              <a:t>Can observe ordering when processes communicate</a:t>
            </a:r>
            <a:endParaRPr lang="en-US" altLang="en-US" b="1" dirty="0">
              <a:sym typeface="Wingdings"/>
            </a:endParaRPr>
          </a:p>
          <a:p>
            <a:pPr marL="514350" indent="-514350">
              <a:buFont typeface="+mj-lt"/>
              <a:buAutoNum type="arabicPeriod"/>
            </a:pPr>
            <a:endParaRPr lang="en-US" altLang="en-US" dirty="0">
              <a:sym typeface="Wingdings"/>
            </a:endParaRPr>
          </a:p>
        </p:txBody>
      </p:sp>
      <p:sp>
        <p:nvSpPr>
          <p:cNvPr id="60417" name="Rectangle 2"/>
          <p:cNvSpPr>
            <a:spLocks noGrp="1" noChangeArrowheads="1"/>
          </p:cNvSpPr>
          <p:nvPr>
            <p:ph type="title"/>
          </p:nvPr>
        </p:nvSpPr>
        <p:spPr/>
        <p:txBody>
          <a:bodyPr/>
          <a:lstStyle/>
          <a:p>
            <a:r>
              <a:rPr lang="en-GB" altLang="en-US" dirty="0"/>
              <a:t>Defining “happens-before” (</a:t>
            </a:r>
            <a:r>
              <a:rPr lang="en-GB" altLang="en-US" dirty="0">
                <a:sym typeface="Wingdings" pitchFamily="2" charset="2"/>
              </a:rPr>
              <a:t>)</a:t>
            </a:r>
            <a:endParaRPr lang="en-GB" altLang="en-US" dirty="0"/>
          </a:p>
        </p:txBody>
      </p:sp>
      <p:cxnSp>
        <p:nvCxnSpPr>
          <p:cNvPr id="5" name="Straight Connector 4"/>
          <p:cNvCxnSpPr/>
          <p:nvPr/>
        </p:nvCxnSpPr>
        <p:spPr>
          <a:xfrm>
            <a:off x="1753561" y="4255191"/>
            <a:ext cx="2786" cy="2241706"/>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cxnSp>
        <p:nvCxnSpPr>
          <p:cNvPr id="12" name="Straight Connector 11"/>
          <p:cNvCxnSpPr>
            <a:stCxn id="7" idx="2"/>
          </p:cNvCxnSpPr>
          <p:nvPr/>
        </p:nvCxnSpPr>
        <p:spPr>
          <a:xfrm>
            <a:off x="3661809" y="4257039"/>
            <a:ext cx="2" cy="1916992"/>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cxnSp>
        <p:nvCxnSpPr>
          <p:cNvPr id="13" name="Straight Connector 12"/>
          <p:cNvCxnSpPr>
            <a:stCxn id="8" idx="2"/>
          </p:cNvCxnSpPr>
          <p:nvPr/>
        </p:nvCxnSpPr>
        <p:spPr>
          <a:xfrm>
            <a:off x="5567270" y="4635201"/>
            <a:ext cx="2792" cy="1538830"/>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sp>
        <p:nvSpPr>
          <p:cNvPr id="2" name="Process 1"/>
          <p:cNvSpPr/>
          <p:nvPr/>
        </p:nvSpPr>
        <p:spPr>
          <a:xfrm>
            <a:off x="1373551" y="3502293"/>
            <a:ext cx="760020" cy="760020"/>
          </a:xfrm>
          <a:prstGeom prst="flowChartProcess">
            <a:avLst/>
          </a:prstGeom>
          <a:solidFill>
            <a:schemeClr val="tx2">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mn-lt"/>
              </a:rPr>
              <a:t>P1</a:t>
            </a:r>
          </a:p>
        </p:txBody>
      </p:sp>
      <p:sp>
        <p:nvSpPr>
          <p:cNvPr id="7" name="Process 6"/>
          <p:cNvSpPr/>
          <p:nvPr/>
        </p:nvSpPr>
        <p:spPr>
          <a:xfrm>
            <a:off x="3281799" y="3497019"/>
            <a:ext cx="760020" cy="760020"/>
          </a:xfrm>
          <a:prstGeom prst="flowChartProcess">
            <a:avLst/>
          </a:prstGeom>
          <a:solidFill>
            <a:schemeClr val="tx2">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mn-lt"/>
              </a:rPr>
              <a:t>P2</a:t>
            </a:r>
          </a:p>
        </p:txBody>
      </p:sp>
      <p:sp>
        <p:nvSpPr>
          <p:cNvPr id="8" name="Process 7"/>
          <p:cNvSpPr/>
          <p:nvPr/>
        </p:nvSpPr>
        <p:spPr>
          <a:xfrm>
            <a:off x="5187260" y="3875181"/>
            <a:ext cx="760020" cy="760020"/>
          </a:xfrm>
          <a:prstGeom prst="flowChartProcess">
            <a:avLst/>
          </a:prstGeom>
          <a:solidFill>
            <a:schemeClr val="tx2">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a:solidFill>
                  <a:schemeClr val="tx1"/>
                </a:solidFill>
                <a:latin typeface="+mn-lt"/>
              </a:rPr>
              <a:t>P3</a:t>
            </a:r>
            <a:endParaRPr lang="en-US" sz="2800" dirty="0">
              <a:solidFill>
                <a:schemeClr val="tx1"/>
              </a:solidFill>
              <a:latin typeface="+mn-lt"/>
            </a:endParaRPr>
          </a:p>
        </p:txBody>
      </p:sp>
      <p:sp>
        <p:nvSpPr>
          <p:cNvPr id="14" name="Oval 13"/>
          <p:cNvSpPr/>
          <p:nvPr/>
        </p:nvSpPr>
        <p:spPr>
          <a:xfrm>
            <a:off x="1684801" y="4635201"/>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18" name="Oval 17"/>
          <p:cNvSpPr/>
          <p:nvPr/>
        </p:nvSpPr>
        <p:spPr>
          <a:xfrm>
            <a:off x="1684801" y="5262498"/>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16" name="TextBox 15"/>
          <p:cNvSpPr txBox="1"/>
          <p:nvPr/>
        </p:nvSpPr>
        <p:spPr>
          <a:xfrm>
            <a:off x="1236992" y="4473128"/>
            <a:ext cx="356188" cy="461665"/>
          </a:xfrm>
          <a:prstGeom prst="rect">
            <a:avLst/>
          </a:prstGeom>
          <a:noFill/>
        </p:spPr>
        <p:txBody>
          <a:bodyPr wrap="none" rtlCol="0">
            <a:spAutoFit/>
          </a:bodyPr>
          <a:lstStyle/>
          <a:p>
            <a:r>
              <a:rPr lang="en-US" sz="2400" dirty="0">
                <a:latin typeface="Arial" charset="0"/>
                <a:ea typeface="Arial" charset="0"/>
                <a:cs typeface="Arial" charset="0"/>
              </a:rPr>
              <a:t>a</a:t>
            </a:r>
          </a:p>
        </p:txBody>
      </p:sp>
      <p:sp>
        <p:nvSpPr>
          <p:cNvPr id="21" name="TextBox 20"/>
          <p:cNvSpPr txBox="1"/>
          <p:nvPr/>
        </p:nvSpPr>
        <p:spPr>
          <a:xfrm>
            <a:off x="1228977" y="5100425"/>
            <a:ext cx="372218" cy="461665"/>
          </a:xfrm>
          <a:prstGeom prst="rect">
            <a:avLst/>
          </a:prstGeom>
          <a:noFill/>
        </p:spPr>
        <p:txBody>
          <a:bodyPr wrap="none" rtlCol="0">
            <a:spAutoFit/>
          </a:bodyPr>
          <a:lstStyle/>
          <a:p>
            <a:r>
              <a:rPr lang="en-US" sz="2400" dirty="0">
                <a:latin typeface="Arial" charset="0"/>
                <a:ea typeface="Arial" charset="0"/>
                <a:cs typeface="Arial" charset="0"/>
              </a:rPr>
              <a:t>b</a:t>
            </a:r>
          </a:p>
        </p:txBody>
      </p:sp>
      <p:grpSp>
        <p:nvGrpSpPr>
          <p:cNvPr id="24" name="Group 23"/>
          <p:cNvGrpSpPr/>
          <p:nvPr/>
        </p:nvGrpSpPr>
        <p:grpSpPr>
          <a:xfrm>
            <a:off x="1822321" y="5331258"/>
            <a:ext cx="2304931" cy="516713"/>
            <a:chOff x="1822321" y="5331258"/>
            <a:chExt cx="2304931" cy="516713"/>
          </a:xfrm>
        </p:grpSpPr>
        <p:sp>
          <p:nvSpPr>
            <p:cNvPr id="25" name="Oval 24"/>
            <p:cNvSpPr/>
            <p:nvPr/>
          </p:nvSpPr>
          <p:spPr>
            <a:xfrm>
              <a:off x="3590260" y="5562091"/>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26" name="TextBox 25"/>
            <p:cNvSpPr txBox="1"/>
            <p:nvPr/>
          </p:nvSpPr>
          <p:spPr>
            <a:xfrm>
              <a:off x="3771064" y="5386306"/>
              <a:ext cx="356188" cy="461665"/>
            </a:xfrm>
            <a:prstGeom prst="rect">
              <a:avLst/>
            </a:prstGeom>
            <a:noFill/>
          </p:spPr>
          <p:txBody>
            <a:bodyPr wrap="none" rtlCol="0">
              <a:spAutoFit/>
            </a:bodyPr>
            <a:lstStyle/>
            <a:p>
              <a:r>
                <a:rPr lang="en-US" sz="2400" dirty="0">
                  <a:latin typeface="Arial" charset="0"/>
                  <a:ea typeface="Arial" charset="0"/>
                  <a:cs typeface="Arial" charset="0"/>
                </a:rPr>
                <a:t>c</a:t>
              </a:r>
            </a:p>
          </p:txBody>
        </p:sp>
        <p:cxnSp>
          <p:nvCxnSpPr>
            <p:cNvPr id="23" name="Straight Arrow Connector 22"/>
            <p:cNvCxnSpPr>
              <a:stCxn id="18" idx="6"/>
              <a:endCxn id="25" idx="2"/>
            </p:cNvCxnSpPr>
            <p:nvPr/>
          </p:nvCxnSpPr>
          <p:spPr>
            <a:xfrm>
              <a:off x="1822321" y="5331258"/>
              <a:ext cx="1767939" cy="299593"/>
            </a:xfrm>
            <a:prstGeom prst="straightConnector1">
              <a:avLst/>
            </a:prstGeom>
            <a:ln w="57150">
              <a:prstDash val="solid"/>
              <a:headEnd type="none" w="med" len="med"/>
              <a:tailEnd type="triangle"/>
            </a:ln>
            <a:effectLst/>
          </p:spPr>
          <p:style>
            <a:lnRef idx="3">
              <a:schemeClr val="dk1"/>
            </a:lnRef>
            <a:fillRef idx="0">
              <a:schemeClr val="dk1"/>
            </a:fillRef>
            <a:effectRef idx="2">
              <a:schemeClr val="dk1"/>
            </a:effectRef>
            <a:fontRef idx="minor">
              <a:schemeClr val="tx1"/>
            </a:fontRef>
          </p:style>
        </p:cxnSp>
      </p:grpSp>
      <p:sp>
        <p:nvSpPr>
          <p:cNvPr id="4" name="Slide Number Placeholder 3"/>
          <p:cNvSpPr>
            <a:spLocks noGrp="1"/>
          </p:cNvSpPr>
          <p:nvPr>
            <p:ph type="sldNum" sz="quarter" idx="12"/>
          </p:nvPr>
        </p:nvSpPr>
        <p:spPr/>
        <p:txBody>
          <a:bodyPr/>
          <a:lstStyle/>
          <a:p>
            <a:pPr>
              <a:defRPr/>
            </a:pPr>
            <a:fld id="{729111C5-E04E-4942-8174-12BB645D56A6}" type="slidenum">
              <a:rPr lang="en-US" smtClean="0"/>
              <a:pPr>
                <a:defRPr/>
              </a:pPr>
              <a:t>18</a:t>
            </a:fld>
            <a:endParaRPr lang="en-US"/>
          </a:p>
        </p:txBody>
      </p:sp>
      <p:sp>
        <p:nvSpPr>
          <p:cNvPr id="22" name="TextBox 21"/>
          <p:cNvSpPr txBox="1"/>
          <p:nvPr/>
        </p:nvSpPr>
        <p:spPr>
          <a:xfrm>
            <a:off x="6004593" y="5555166"/>
            <a:ext cx="2760692" cy="523220"/>
          </a:xfrm>
          <a:prstGeom prst="rect">
            <a:avLst/>
          </a:prstGeom>
          <a:noFill/>
        </p:spPr>
        <p:txBody>
          <a:bodyPr wrap="none" rtlCol="0">
            <a:spAutoFit/>
          </a:bodyPr>
          <a:lstStyle/>
          <a:p>
            <a:r>
              <a:rPr lang="en-US" sz="2800" dirty="0">
                <a:latin typeface="Arial" charset="0"/>
                <a:ea typeface="Arial" charset="0"/>
                <a:cs typeface="Arial" charset="0"/>
              </a:rPr>
              <a:t>Physical time ↓</a:t>
            </a:r>
          </a:p>
        </p:txBody>
      </p:sp>
    </p:spTree>
    <p:extLst>
      <p:ext uri="{BB962C8B-B14F-4D97-AF65-F5344CB8AC3E}">
        <p14:creationId xmlns:p14="http://schemas.microsoft.com/office/powerpoint/2010/main" val="598881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6"/>
          <p:cNvSpPr>
            <a:spLocks noGrp="1"/>
          </p:cNvSpPr>
          <p:nvPr>
            <p:ph idx="1"/>
          </p:nvPr>
        </p:nvSpPr>
        <p:spPr>
          <a:xfrm>
            <a:off x="152400" y="1447799"/>
            <a:ext cx="8763000" cy="1952567"/>
          </a:xfrm>
        </p:spPr>
        <p:txBody>
          <a:bodyPr>
            <a:normAutofit/>
          </a:bodyPr>
          <a:lstStyle/>
          <a:p>
            <a:pPr marL="514350" indent="-514350">
              <a:buFont typeface="+mj-lt"/>
              <a:buAutoNum type="arabicPeriod"/>
            </a:pPr>
            <a:r>
              <a:rPr lang="en-US" altLang="en-US" dirty="0">
                <a:solidFill>
                  <a:schemeClr val="tx1">
                    <a:lumMod val="50000"/>
                    <a:lumOff val="50000"/>
                  </a:schemeClr>
                </a:solidFill>
              </a:rPr>
              <a:t>If </a:t>
            </a:r>
            <a:r>
              <a:rPr lang="en-US" altLang="en-US" b="1" dirty="0">
                <a:solidFill>
                  <a:schemeClr val="tx1">
                    <a:lumMod val="50000"/>
                    <a:lumOff val="50000"/>
                  </a:schemeClr>
                </a:solidFill>
              </a:rPr>
              <a:t>same process </a:t>
            </a:r>
            <a:r>
              <a:rPr lang="en-US" altLang="en-US" dirty="0">
                <a:solidFill>
                  <a:schemeClr val="tx1">
                    <a:lumMod val="50000"/>
                    <a:lumOff val="50000"/>
                  </a:schemeClr>
                </a:solidFill>
              </a:rPr>
              <a:t>and </a:t>
            </a:r>
            <a:r>
              <a:rPr lang="en-US" altLang="en-US" b="1" dirty="0">
                <a:solidFill>
                  <a:schemeClr val="tx1">
                    <a:lumMod val="50000"/>
                    <a:lumOff val="50000"/>
                  </a:schemeClr>
                </a:solidFill>
              </a:rPr>
              <a:t>a</a:t>
            </a:r>
            <a:r>
              <a:rPr lang="en-US" altLang="en-US" dirty="0">
                <a:solidFill>
                  <a:schemeClr val="tx1">
                    <a:lumMod val="50000"/>
                    <a:lumOff val="50000"/>
                  </a:schemeClr>
                </a:solidFill>
              </a:rPr>
              <a:t> occurs before </a:t>
            </a:r>
            <a:r>
              <a:rPr lang="en-US" altLang="en-US" b="1" dirty="0">
                <a:solidFill>
                  <a:schemeClr val="tx1">
                    <a:lumMod val="50000"/>
                    <a:lumOff val="50000"/>
                  </a:schemeClr>
                </a:solidFill>
              </a:rPr>
              <a:t>b</a:t>
            </a:r>
            <a:r>
              <a:rPr lang="en-US" altLang="en-US" dirty="0">
                <a:solidFill>
                  <a:schemeClr val="tx1">
                    <a:lumMod val="50000"/>
                    <a:lumOff val="50000"/>
                  </a:schemeClr>
                </a:solidFill>
              </a:rPr>
              <a:t>, then </a:t>
            </a:r>
            <a:r>
              <a:rPr lang="en-US" altLang="en-US" b="1" dirty="0">
                <a:solidFill>
                  <a:schemeClr val="tx1">
                    <a:lumMod val="50000"/>
                    <a:lumOff val="50000"/>
                  </a:schemeClr>
                </a:solidFill>
              </a:rPr>
              <a:t>a</a:t>
            </a:r>
            <a:r>
              <a:rPr lang="en-US" altLang="en-US" dirty="0">
                <a:solidFill>
                  <a:schemeClr val="tx1">
                    <a:lumMod val="50000"/>
                    <a:lumOff val="50000"/>
                  </a:schemeClr>
                </a:solidFill>
              </a:rPr>
              <a:t> </a:t>
            </a:r>
            <a:r>
              <a:rPr lang="en-US" altLang="en-US" dirty="0">
                <a:solidFill>
                  <a:schemeClr val="tx1">
                    <a:lumMod val="50000"/>
                    <a:lumOff val="50000"/>
                  </a:schemeClr>
                </a:solidFill>
                <a:sym typeface="Wingdings"/>
              </a:rPr>
              <a:t> </a:t>
            </a:r>
            <a:r>
              <a:rPr lang="en-US" altLang="en-US" b="1" dirty="0">
                <a:solidFill>
                  <a:schemeClr val="tx1">
                    <a:lumMod val="50000"/>
                    <a:lumOff val="50000"/>
                  </a:schemeClr>
                </a:solidFill>
                <a:sym typeface="Wingdings"/>
              </a:rPr>
              <a:t>b</a:t>
            </a:r>
          </a:p>
          <a:p>
            <a:pPr marL="514350" indent="-514350">
              <a:buFont typeface="+mj-lt"/>
              <a:buAutoNum type="arabicPeriod"/>
            </a:pPr>
            <a:endParaRPr lang="en-US" altLang="en-US" dirty="0">
              <a:sym typeface="Wingdings"/>
            </a:endParaRPr>
          </a:p>
          <a:p>
            <a:pPr marL="514350" indent="-514350">
              <a:buFont typeface="+mj-lt"/>
              <a:buAutoNum type="arabicPeriod"/>
            </a:pPr>
            <a:r>
              <a:rPr lang="en-US" altLang="en-US" dirty="0">
                <a:sym typeface="Wingdings"/>
              </a:rPr>
              <a:t>If </a:t>
            </a:r>
            <a:r>
              <a:rPr lang="en-US" altLang="en-US" b="1" dirty="0">
                <a:sym typeface="Wingdings"/>
              </a:rPr>
              <a:t>c</a:t>
            </a:r>
            <a:r>
              <a:rPr lang="en-US" altLang="en-US" dirty="0">
                <a:sym typeface="Wingdings"/>
              </a:rPr>
              <a:t> is a message receipt of </a:t>
            </a:r>
            <a:r>
              <a:rPr lang="en-US" altLang="en-US" b="1" dirty="0">
                <a:sym typeface="Wingdings"/>
              </a:rPr>
              <a:t>b</a:t>
            </a:r>
            <a:r>
              <a:rPr lang="en-US" altLang="en-US" dirty="0">
                <a:sym typeface="Wingdings"/>
              </a:rPr>
              <a:t>, then </a:t>
            </a:r>
            <a:r>
              <a:rPr lang="en-US" altLang="en-US" b="1" dirty="0">
                <a:sym typeface="Wingdings"/>
              </a:rPr>
              <a:t>b</a:t>
            </a:r>
            <a:r>
              <a:rPr lang="en-US" altLang="en-US" dirty="0">
                <a:sym typeface="Wingdings"/>
              </a:rPr>
              <a:t>  </a:t>
            </a:r>
            <a:r>
              <a:rPr lang="en-US" altLang="en-US" b="1" dirty="0">
                <a:sym typeface="Wingdings"/>
              </a:rPr>
              <a:t>c</a:t>
            </a:r>
          </a:p>
          <a:p>
            <a:pPr marL="514350" indent="-514350">
              <a:buFont typeface="+mj-lt"/>
              <a:buAutoNum type="arabicPeriod"/>
            </a:pPr>
            <a:endParaRPr lang="en-US" altLang="en-US" dirty="0">
              <a:sym typeface="Wingdings"/>
            </a:endParaRPr>
          </a:p>
        </p:txBody>
      </p:sp>
      <p:sp>
        <p:nvSpPr>
          <p:cNvPr id="60417" name="Rectangle 2"/>
          <p:cNvSpPr>
            <a:spLocks noGrp="1" noChangeArrowheads="1"/>
          </p:cNvSpPr>
          <p:nvPr>
            <p:ph type="title"/>
          </p:nvPr>
        </p:nvSpPr>
        <p:spPr/>
        <p:txBody>
          <a:bodyPr/>
          <a:lstStyle/>
          <a:p>
            <a:r>
              <a:rPr lang="en-GB" altLang="en-US" dirty="0"/>
              <a:t>Defining “happens-before”</a:t>
            </a:r>
          </a:p>
        </p:txBody>
      </p:sp>
      <p:cxnSp>
        <p:nvCxnSpPr>
          <p:cNvPr id="5" name="Straight Connector 4"/>
          <p:cNvCxnSpPr/>
          <p:nvPr/>
        </p:nvCxnSpPr>
        <p:spPr>
          <a:xfrm>
            <a:off x="1753561" y="4255191"/>
            <a:ext cx="2786" cy="2241706"/>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cxnSp>
        <p:nvCxnSpPr>
          <p:cNvPr id="12" name="Straight Connector 11"/>
          <p:cNvCxnSpPr>
            <a:stCxn id="7" idx="2"/>
          </p:cNvCxnSpPr>
          <p:nvPr/>
        </p:nvCxnSpPr>
        <p:spPr>
          <a:xfrm>
            <a:off x="3661809" y="4257039"/>
            <a:ext cx="2" cy="1916992"/>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cxnSp>
        <p:nvCxnSpPr>
          <p:cNvPr id="13" name="Straight Connector 12"/>
          <p:cNvCxnSpPr>
            <a:stCxn id="8" idx="2"/>
          </p:cNvCxnSpPr>
          <p:nvPr/>
        </p:nvCxnSpPr>
        <p:spPr>
          <a:xfrm>
            <a:off x="5567270" y="4635201"/>
            <a:ext cx="2792" cy="1538830"/>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sp>
        <p:nvSpPr>
          <p:cNvPr id="2" name="Process 1"/>
          <p:cNvSpPr/>
          <p:nvPr/>
        </p:nvSpPr>
        <p:spPr>
          <a:xfrm>
            <a:off x="1373551" y="3502293"/>
            <a:ext cx="760020" cy="760020"/>
          </a:xfrm>
          <a:prstGeom prst="flowChartProcess">
            <a:avLst/>
          </a:prstGeom>
          <a:solidFill>
            <a:schemeClr val="tx2">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mn-lt"/>
              </a:rPr>
              <a:t>P1</a:t>
            </a:r>
          </a:p>
        </p:txBody>
      </p:sp>
      <p:sp>
        <p:nvSpPr>
          <p:cNvPr id="7" name="Process 6"/>
          <p:cNvSpPr/>
          <p:nvPr/>
        </p:nvSpPr>
        <p:spPr>
          <a:xfrm>
            <a:off x="3281799" y="3497019"/>
            <a:ext cx="760020" cy="760020"/>
          </a:xfrm>
          <a:prstGeom prst="flowChartProcess">
            <a:avLst/>
          </a:prstGeom>
          <a:solidFill>
            <a:schemeClr val="tx2">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mn-lt"/>
              </a:rPr>
              <a:t>P2</a:t>
            </a:r>
          </a:p>
        </p:txBody>
      </p:sp>
      <p:sp>
        <p:nvSpPr>
          <p:cNvPr id="8" name="Process 7"/>
          <p:cNvSpPr/>
          <p:nvPr/>
        </p:nvSpPr>
        <p:spPr>
          <a:xfrm>
            <a:off x="5187260" y="3875181"/>
            <a:ext cx="760020" cy="760020"/>
          </a:xfrm>
          <a:prstGeom prst="flowChartProcess">
            <a:avLst/>
          </a:prstGeom>
          <a:solidFill>
            <a:schemeClr val="tx2">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a:solidFill>
                  <a:schemeClr val="tx1"/>
                </a:solidFill>
                <a:latin typeface="+mn-lt"/>
              </a:rPr>
              <a:t>P3</a:t>
            </a:r>
            <a:endParaRPr lang="en-US" sz="2800" dirty="0">
              <a:solidFill>
                <a:schemeClr val="tx1"/>
              </a:solidFill>
              <a:latin typeface="+mn-lt"/>
            </a:endParaRPr>
          </a:p>
        </p:txBody>
      </p:sp>
      <p:sp>
        <p:nvSpPr>
          <p:cNvPr id="14" name="Oval 13"/>
          <p:cNvSpPr/>
          <p:nvPr/>
        </p:nvSpPr>
        <p:spPr>
          <a:xfrm>
            <a:off x="1684801" y="4635201"/>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18" name="Oval 17"/>
          <p:cNvSpPr/>
          <p:nvPr/>
        </p:nvSpPr>
        <p:spPr>
          <a:xfrm>
            <a:off x="1684801" y="5262498"/>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16" name="TextBox 15"/>
          <p:cNvSpPr txBox="1"/>
          <p:nvPr/>
        </p:nvSpPr>
        <p:spPr>
          <a:xfrm>
            <a:off x="1236992" y="4473128"/>
            <a:ext cx="356188" cy="461665"/>
          </a:xfrm>
          <a:prstGeom prst="rect">
            <a:avLst/>
          </a:prstGeom>
          <a:noFill/>
        </p:spPr>
        <p:txBody>
          <a:bodyPr wrap="none" rtlCol="0">
            <a:spAutoFit/>
          </a:bodyPr>
          <a:lstStyle/>
          <a:p>
            <a:r>
              <a:rPr lang="en-US" sz="2400" dirty="0">
                <a:latin typeface="Arial" charset="0"/>
                <a:ea typeface="Arial" charset="0"/>
                <a:cs typeface="Arial" charset="0"/>
              </a:rPr>
              <a:t>a</a:t>
            </a:r>
          </a:p>
        </p:txBody>
      </p:sp>
      <p:sp>
        <p:nvSpPr>
          <p:cNvPr id="21" name="TextBox 20"/>
          <p:cNvSpPr txBox="1"/>
          <p:nvPr/>
        </p:nvSpPr>
        <p:spPr>
          <a:xfrm>
            <a:off x="1228977" y="5100425"/>
            <a:ext cx="372218" cy="461665"/>
          </a:xfrm>
          <a:prstGeom prst="rect">
            <a:avLst/>
          </a:prstGeom>
          <a:noFill/>
        </p:spPr>
        <p:txBody>
          <a:bodyPr wrap="none" rtlCol="0">
            <a:spAutoFit/>
          </a:bodyPr>
          <a:lstStyle/>
          <a:p>
            <a:r>
              <a:rPr lang="en-US" sz="2400" dirty="0">
                <a:latin typeface="Arial" charset="0"/>
                <a:ea typeface="Arial" charset="0"/>
                <a:cs typeface="Arial" charset="0"/>
              </a:rPr>
              <a:t>b</a:t>
            </a:r>
          </a:p>
        </p:txBody>
      </p:sp>
      <p:grpSp>
        <p:nvGrpSpPr>
          <p:cNvPr id="24" name="Group 23"/>
          <p:cNvGrpSpPr/>
          <p:nvPr/>
        </p:nvGrpSpPr>
        <p:grpSpPr>
          <a:xfrm>
            <a:off x="1822321" y="5331258"/>
            <a:ext cx="2304931" cy="516713"/>
            <a:chOff x="1822321" y="5331258"/>
            <a:chExt cx="2304931" cy="516713"/>
          </a:xfrm>
        </p:grpSpPr>
        <p:sp>
          <p:nvSpPr>
            <p:cNvPr id="25" name="Oval 24"/>
            <p:cNvSpPr/>
            <p:nvPr/>
          </p:nvSpPr>
          <p:spPr>
            <a:xfrm>
              <a:off x="3590260" y="5562091"/>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26" name="TextBox 25"/>
            <p:cNvSpPr txBox="1"/>
            <p:nvPr/>
          </p:nvSpPr>
          <p:spPr>
            <a:xfrm>
              <a:off x="3771064" y="5386306"/>
              <a:ext cx="356188" cy="461665"/>
            </a:xfrm>
            <a:prstGeom prst="rect">
              <a:avLst/>
            </a:prstGeom>
            <a:noFill/>
          </p:spPr>
          <p:txBody>
            <a:bodyPr wrap="none" rtlCol="0">
              <a:spAutoFit/>
            </a:bodyPr>
            <a:lstStyle/>
            <a:p>
              <a:r>
                <a:rPr lang="en-US" sz="2400" dirty="0">
                  <a:latin typeface="Arial" charset="0"/>
                  <a:ea typeface="Arial" charset="0"/>
                  <a:cs typeface="Arial" charset="0"/>
                </a:rPr>
                <a:t>c</a:t>
              </a:r>
            </a:p>
          </p:txBody>
        </p:sp>
        <p:cxnSp>
          <p:nvCxnSpPr>
            <p:cNvPr id="23" name="Straight Arrow Connector 22"/>
            <p:cNvCxnSpPr>
              <a:stCxn id="18" idx="6"/>
              <a:endCxn id="25" idx="2"/>
            </p:cNvCxnSpPr>
            <p:nvPr/>
          </p:nvCxnSpPr>
          <p:spPr>
            <a:xfrm>
              <a:off x="1822321" y="5331258"/>
              <a:ext cx="1767939" cy="299593"/>
            </a:xfrm>
            <a:prstGeom prst="straightConnector1">
              <a:avLst/>
            </a:prstGeom>
            <a:ln w="57150">
              <a:prstDash val="solid"/>
              <a:headEnd type="none" w="med" len="med"/>
              <a:tailEnd type="triangle"/>
            </a:ln>
            <a:effectLst/>
          </p:spPr>
          <p:style>
            <a:lnRef idx="3">
              <a:schemeClr val="dk1"/>
            </a:lnRef>
            <a:fillRef idx="0">
              <a:schemeClr val="dk1"/>
            </a:fillRef>
            <a:effectRef idx="2">
              <a:schemeClr val="dk1"/>
            </a:effectRef>
            <a:fontRef idx="minor">
              <a:schemeClr val="tx1"/>
            </a:fontRef>
          </p:style>
        </p:cxnSp>
      </p:grpSp>
      <p:sp>
        <p:nvSpPr>
          <p:cNvPr id="4" name="Slide Number Placeholder 3"/>
          <p:cNvSpPr>
            <a:spLocks noGrp="1"/>
          </p:cNvSpPr>
          <p:nvPr>
            <p:ph type="sldNum" sz="quarter" idx="12"/>
          </p:nvPr>
        </p:nvSpPr>
        <p:spPr/>
        <p:txBody>
          <a:bodyPr/>
          <a:lstStyle/>
          <a:p>
            <a:pPr>
              <a:defRPr/>
            </a:pPr>
            <a:fld id="{729111C5-E04E-4942-8174-12BB645D56A6}" type="slidenum">
              <a:rPr lang="en-US" smtClean="0"/>
              <a:pPr>
                <a:defRPr/>
              </a:pPr>
              <a:t>19</a:t>
            </a:fld>
            <a:endParaRPr lang="en-US"/>
          </a:p>
        </p:txBody>
      </p:sp>
      <p:sp>
        <p:nvSpPr>
          <p:cNvPr id="22" name="TextBox 21"/>
          <p:cNvSpPr txBox="1"/>
          <p:nvPr/>
        </p:nvSpPr>
        <p:spPr>
          <a:xfrm>
            <a:off x="6004593" y="5555166"/>
            <a:ext cx="2760692" cy="523220"/>
          </a:xfrm>
          <a:prstGeom prst="rect">
            <a:avLst/>
          </a:prstGeom>
          <a:noFill/>
        </p:spPr>
        <p:txBody>
          <a:bodyPr wrap="none" rtlCol="0">
            <a:spAutoFit/>
          </a:bodyPr>
          <a:lstStyle/>
          <a:p>
            <a:r>
              <a:rPr lang="en-US" sz="2800" dirty="0">
                <a:latin typeface="Arial" charset="0"/>
                <a:ea typeface="Arial" charset="0"/>
                <a:cs typeface="Arial" charset="0"/>
              </a:rPr>
              <a:t>Physical time ↓</a:t>
            </a:r>
          </a:p>
        </p:txBody>
      </p:sp>
    </p:spTree>
    <p:extLst>
      <p:ext uri="{BB962C8B-B14F-4D97-AF65-F5344CB8AC3E}">
        <p14:creationId xmlns:p14="http://schemas.microsoft.com/office/powerpoint/2010/main" val="1096511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altLang="en-US"/>
              <a:t>Today</a:t>
            </a:r>
            <a:endParaRPr lang="en-US" altLang="en-US" dirty="0"/>
          </a:p>
        </p:txBody>
      </p:sp>
      <p:sp>
        <p:nvSpPr>
          <p:cNvPr id="39938" name="Content Placeholder 2"/>
          <p:cNvSpPr>
            <a:spLocks noGrp="1"/>
          </p:cNvSpPr>
          <p:nvPr>
            <p:ph idx="1"/>
          </p:nvPr>
        </p:nvSpPr>
        <p:spPr/>
        <p:txBody>
          <a:bodyPr>
            <a:normAutofit/>
          </a:bodyPr>
          <a:lstStyle/>
          <a:p>
            <a:pPr marL="514350" indent="-514350">
              <a:buFont typeface="+mj-lt"/>
              <a:buAutoNum type="arabicPeriod"/>
            </a:pPr>
            <a:r>
              <a:rPr lang="en-US" altLang="en-US" sz="3200" b="1" dirty="0"/>
              <a:t>The need for time synchronization</a:t>
            </a:r>
          </a:p>
          <a:p>
            <a:pPr marL="514350" indent="-514350">
              <a:buFont typeface="+mj-lt"/>
              <a:buAutoNum type="arabicPeriod"/>
            </a:pPr>
            <a:endParaRPr lang="en-US" altLang="en-US" sz="3200" dirty="0"/>
          </a:p>
          <a:p>
            <a:pPr marL="514350" indent="-514350">
              <a:buFont typeface="+mj-lt"/>
              <a:buAutoNum type="arabicPeriod"/>
            </a:pPr>
            <a:r>
              <a:rPr lang="en-US" altLang="en-US" sz="3200" dirty="0"/>
              <a:t>“Wall clock time” synchronization</a:t>
            </a:r>
          </a:p>
          <a:p>
            <a:pPr marL="514350" indent="-514350">
              <a:buFont typeface="+mj-lt"/>
              <a:buAutoNum type="arabicPeriod"/>
            </a:pPr>
            <a:endParaRPr lang="en-US" altLang="en-US" sz="3200" dirty="0"/>
          </a:p>
          <a:p>
            <a:pPr marL="514350" indent="-514350">
              <a:buFont typeface="+mj-lt"/>
              <a:buAutoNum type="arabicPeriod"/>
            </a:pPr>
            <a:r>
              <a:rPr lang="en-US" altLang="en-US" sz="3200" dirty="0"/>
              <a:t>Logical time: </a:t>
            </a:r>
            <a:r>
              <a:rPr lang="en-US" altLang="en-US" sz="3200" dirty="0" err="1"/>
              <a:t>Lamport</a:t>
            </a:r>
            <a:r>
              <a:rPr lang="en-US" altLang="en-US" sz="3200" dirty="0"/>
              <a:t> clocks</a:t>
            </a:r>
          </a:p>
        </p:txBody>
      </p:sp>
      <p:sp>
        <p:nvSpPr>
          <p:cNvPr id="2" name="Slide Number Placeholder 1"/>
          <p:cNvSpPr>
            <a:spLocks noGrp="1"/>
          </p:cNvSpPr>
          <p:nvPr>
            <p:ph type="sldNum" sz="quarter" idx="12"/>
          </p:nvPr>
        </p:nvSpPr>
        <p:spPr/>
        <p:txBody>
          <a:bodyPr/>
          <a:lstStyle/>
          <a:p>
            <a:pPr>
              <a:defRPr/>
            </a:pPr>
            <a:fld id="{729111C5-E04E-4942-8174-12BB645D56A6}" type="slidenum">
              <a:rPr lang="en-US" smtClean="0"/>
              <a:pPr>
                <a:defRPr/>
              </a:pPr>
              <a:t>2</a:t>
            </a:fld>
            <a:endParaRPr lang="en-US"/>
          </a:p>
        </p:txBody>
      </p:sp>
    </p:spTree>
    <p:extLst>
      <p:ext uri="{BB962C8B-B14F-4D97-AF65-F5344CB8AC3E}">
        <p14:creationId xmlns:p14="http://schemas.microsoft.com/office/powerpoint/2010/main" val="479940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6"/>
          <p:cNvSpPr>
            <a:spLocks noGrp="1"/>
          </p:cNvSpPr>
          <p:nvPr>
            <p:ph idx="1"/>
          </p:nvPr>
        </p:nvSpPr>
        <p:spPr>
          <a:xfrm>
            <a:off x="152400" y="1447799"/>
            <a:ext cx="8763000" cy="1952567"/>
          </a:xfrm>
        </p:spPr>
        <p:txBody>
          <a:bodyPr>
            <a:normAutofit lnSpcReduction="10000"/>
          </a:bodyPr>
          <a:lstStyle/>
          <a:p>
            <a:pPr marL="514350" indent="-514350">
              <a:buFont typeface="+mj-lt"/>
              <a:buAutoNum type="arabicPeriod"/>
            </a:pPr>
            <a:r>
              <a:rPr lang="en-US" altLang="en-US" dirty="0">
                <a:solidFill>
                  <a:schemeClr val="tx1">
                    <a:lumMod val="50000"/>
                    <a:lumOff val="50000"/>
                  </a:schemeClr>
                </a:solidFill>
              </a:rPr>
              <a:t>If </a:t>
            </a:r>
            <a:r>
              <a:rPr lang="en-US" altLang="en-US" b="1" dirty="0">
                <a:solidFill>
                  <a:schemeClr val="tx1">
                    <a:lumMod val="50000"/>
                    <a:lumOff val="50000"/>
                  </a:schemeClr>
                </a:solidFill>
              </a:rPr>
              <a:t>same process </a:t>
            </a:r>
            <a:r>
              <a:rPr lang="en-US" altLang="en-US" dirty="0">
                <a:solidFill>
                  <a:schemeClr val="tx1">
                    <a:lumMod val="50000"/>
                    <a:lumOff val="50000"/>
                  </a:schemeClr>
                </a:solidFill>
              </a:rPr>
              <a:t>and </a:t>
            </a:r>
            <a:r>
              <a:rPr lang="en-US" altLang="en-US" b="1" dirty="0">
                <a:solidFill>
                  <a:schemeClr val="tx1">
                    <a:lumMod val="50000"/>
                    <a:lumOff val="50000"/>
                  </a:schemeClr>
                </a:solidFill>
              </a:rPr>
              <a:t>a</a:t>
            </a:r>
            <a:r>
              <a:rPr lang="en-US" altLang="en-US" dirty="0">
                <a:solidFill>
                  <a:schemeClr val="tx1">
                    <a:lumMod val="50000"/>
                    <a:lumOff val="50000"/>
                  </a:schemeClr>
                </a:solidFill>
              </a:rPr>
              <a:t> occurs before </a:t>
            </a:r>
            <a:r>
              <a:rPr lang="en-US" altLang="en-US" b="1" dirty="0">
                <a:solidFill>
                  <a:schemeClr val="tx1">
                    <a:lumMod val="50000"/>
                    <a:lumOff val="50000"/>
                  </a:schemeClr>
                </a:solidFill>
              </a:rPr>
              <a:t>b</a:t>
            </a:r>
            <a:r>
              <a:rPr lang="en-US" altLang="en-US" dirty="0">
                <a:solidFill>
                  <a:schemeClr val="tx1">
                    <a:lumMod val="50000"/>
                    <a:lumOff val="50000"/>
                  </a:schemeClr>
                </a:solidFill>
              </a:rPr>
              <a:t>, then </a:t>
            </a:r>
            <a:r>
              <a:rPr lang="en-US" altLang="en-US" b="1" dirty="0">
                <a:solidFill>
                  <a:schemeClr val="tx1">
                    <a:lumMod val="50000"/>
                    <a:lumOff val="50000"/>
                  </a:schemeClr>
                </a:solidFill>
              </a:rPr>
              <a:t>a</a:t>
            </a:r>
            <a:r>
              <a:rPr lang="en-US" altLang="en-US" dirty="0">
                <a:solidFill>
                  <a:schemeClr val="tx1">
                    <a:lumMod val="50000"/>
                    <a:lumOff val="50000"/>
                  </a:schemeClr>
                </a:solidFill>
              </a:rPr>
              <a:t> </a:t>
            </a:r>
            <a:r>
              <a:rPr lang="en-US" altLang="en-US" dirty="0">
                <a:solidFill>
                  <a:schemeClr val="tx1">
                    <a:lumMod val="50000"/>
                    <a:lumOff val="50000"/>
                  </a:schemeClr>
                </a:solidFill>
                <a:sym typeface="Wingdings"/>
              </a:rPr>
              <a:t> </a:t>
            </a:r>
            <a:r>
              <a:rPr lang="en-US" altLang="en-US" b="1" dirty="0">
                <a:solidFill>
                  <a:schemeClr val="tx1">
                    <a:lumMod val="50000"/>
                    <a:lumOff val="50000"/>
                  </a:schemeClr>
                </a:solidFill>
                <a:sym typeface="Wingdings"/>
              </a:rPr>
              <a:t>b</a:t>
            </a:r>
          </a:p>
          <a:p>
            <a:pPr marL="514350" indent="-514350">
              <a:buFont typeface="+mj-lt"/>
              <a:buAutoNum type="arabicPeriod"/>
            </a:pPr>
            <a:endParaRPr lang="en-US" altLang="en-US" dirty="0">
              <a:solidFill>
                <a:schemeClr val="tx1">
                  <a:lumMod val="50000"/>
                  <a:lumOff val="50000"/>
                </a:schemeClr>
              </a:solidFill>
              <a:sym typeface="Wingdings"/>
            </a:endParaRPr>
          </a:p>
          <a:p>
            <a:pPr marL="514350" indent="-514350">
              <a:buFont typeface="+mj-lt"/>
              <a:buAutoNum type="arabicPeriod"/>
            </a:pPr>
            <a:r>
              <a:rPr lang="en-US" altLang="en-US" dirty="0">
                <a:solidFill>
                  <a:schemeClr val="tx1">
                    <a:lumMod val="50000"/>
                    <a:lumOff val="50000"/>
                  </a:schemeClr>
                </a:solidFill>
                <a:sym typeface="Wingdings"/>
              </a:rPr>
              <a:t>If </a:t>
            </a:r>
            <a:r>
              <a:rPr lang="en-US" altLang="en-US" b="1" dirty="0">
                <a:solidFill>
                  <a:schemeClr val="tx1">
                    <a:lumMod val="50000"/>
                    <a:lumOff val="50000"/>
                  </a:schemeClr>
                </a:solidFill>
                <a:sym typeface="Wingdings"/>
              </a:rPr>
              <a:t>c</a:t>
            </a:r>
            <a:r>
              <a:rPr lang="en-US" altLang="en-US" dirty="0">
                <a:solidFill>
                  <a:schemeClr val="tx1">
                    <a:lumMod val="50000"/>
                    <a:lumOff val="50000"/>
                  </a:schemeClr>
                </a:solidFill>
                <a:sym typeface="Wingdings"/>
              </a:rPr>
              <a:t> is a message receipt of </a:t>
            </a:r>
            <a:r>
              <a:rPr lang="en-US" altLang="en-US" b="1" dirty="0">
                <a:solidFill>
                  <a:schemeClr val="tx1">
                    <a:lumMod val="50000"/>
                    <a:lumOff val="50000"/>
                  </a:schemeClr>
                </a:solidFill>
                <a:sym typeface="Wingdings"/>
              </a:rPr>
              <a:t>b</a:t>
            </a:r>
            <a:r>
              <a:rPr lang="en-US" altLang="en-US" dirty="0">
                <a:solidFill>
                  <a:schemeClr val="tx1">
                    <a:lumMod val="50000"/>
                    <a:lumOff val="50000"/>
                  </a:schemeClr>
                </a:solidFill>
                <a:sym typeface="Wingdings"/>
              </a:rPr>
              <a:t>, then </a:t>
            </a:r>
            <a:r>
              <a:rPr lang="en-US" altLang="en-US" b="1" dirty="0">
                <a:solidFill>
                  <a:schemeClr val="tx1">
                    <a:lumMod val="50000"/>
                    <a:lumOff val="50000"/>
                  </a:schemeClr>
                </a:solidFill>
                <a:sym typeface="Wingdings"/>
              </a:rPr>
              <a:t>b</a:t>
            </a:r>
            <a:r>
              <a:rPr lang="en-US" altLang="en-US" dirty="0">
                <a:solidFill>
                  <a:schemeClr val="tx1">
                    <a:lumMod val="50000"/>
                    <a:lumOff val="50000"/>
                  </a:schemeClr>
                </a:solidFill>
                <a:sym typeface="Wingdings"/>
              </a:rPr>
              <a:t>  </a:t>
            </a:r>
            <a:r>
              <a:rPr lang="en-US" altLang="en-US" b="1" dirty="0">
                <a:solidFill>
                  <a:schemeClr val="tx1">
                    <a:lumMod val="50000"/>
                    <a:lumOff val="50000"/>
                  </a:schemeClr>
                </a:solidFill>
                <a:sym typeface="Wingdings"/>
              </a:rPr>
              <a:t>c</a:t>
            </a:r>
          </a:p>
          <a:p>
            <a:pPr marL="514350" indent="-514350">
              <a:buFont typeface="+mj-lt"/>
              <a:buAutoNum type="arabicPeriod"/>
            </a:pPr>
            <a:endParaRPr lang="en-US" altLang="en-US" dirty="0">
              <a:sym typeface="Wingdings"/>
            </a:endParaRPr>
          </a:p>
          <a:p>
            <a:pPr marL="514350" indent="-514350">
              <a:buFont typeface="+mj-lt"/>
              <a:buAutoNum type="arabicPeriod"/>
            </a:pPr>
            <a:r>
              <a:rPr lang="en-US" altLang="en-US" dirty="0">
                <a:sym typeface="Wingdings"/>
              </a:rPr>
              <a:t>Can observe ordering transitively</a:t>
            </a:r>
            <a:endParaRPr lang="en-US" altLang="en-US" b="1" dirty="0">
              <a:sym typeface="Wingdings"/>
            </a:endParaRPr>
          </a:p>
        </p:txBody>
      </p:sp>
      <p:sp>
        <p:nvSpPr>
          <p:cNvPr id="60417" name="Rectangle 2"/>
          <p:cNvSpPr>
            <a:spLocks noGrp="1" noChangeArrowheads="1"/>
          </p:cNvSpPr>
          <p:nvPr>
            <p:ph type="title"/>
          </p:nvPr>
        </p:nvSpPr>
        <p:spPr/>
        <p:txBody>
          <a:bodyPr/>
          <a:lstStyle/>
          <a:p>
            <a:r>
              <a:rPr lang="en-GB" altLang="en-US" dirty="0"/>
              <a:t>Defining “happens-before” (</a:t>
            </a:r>
            <a:r>
              <a:rPr lang="en-GB" altLang="en-US" dirty="0">
                <a:sym typeface="Wingdings" pitchFamily="2" charset="2"/>
              </a:rPr>
              <a:t>)</a:t>
            </a:r>
            <a:endParaRPr lang="en-GB" altLang="en-US" dirty="0"/>
          </a:p>
        </p:txBody>
      </p:sp>
      <p:cxnSp>
        <p:nvCxnSpPr>
          <p:cNvPr id="5" name="Straight Connector 4"/>
          <p:cNvCxnSpPr/>
          <p:nvPr/>
        </p:nvCxnSpPr>
        <p:spPr>
          <a:xfrm>
            <a:off x="1753561" y="4255191"/>
            <a:ext cx="2786" cy="2241706"/>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cxnSp>
        <p:nvCxnSpPr>
          <p:cNvPr id="12" name="Straight Connector 11"/>
          <p:cNvCxnSpPr>
            <a:stCxn id="7" idx="2"/>
          </p:cNvCxnSpPr>
          <p:nvPr/>
        </p:nvCxnSpPr>
        <p:spPr>
          <a:xfrm>
            <a:off x="3661809" y="4257039"/>
            <a:ext cx="2" cy="1916992"/>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cxnSp>
        <p:nvCxnSpPr>
          <p:cNvPr id="13" name="Straight Connector 12"/>
          <p:cNvCxnSpPr>
            <a:stCxn id="8" idx="2"/>
          </p:cNvCxnSpPr>
          <p:nvPr/>
        </p:nvCxnSpPr>
        <p:spPr>
          <a:xfrm>
            <a:off x="5567270" y="4635201"/>
            <a:ext cx="2792" cy="1538830"/>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sp>
        <p:nvSpPr>
          <p:cNvPr id="2" name="Process 1"/>
          <p:cNvSpPr/>
          <p:nvPr/>
        </p:nvSpPr>
        <p:spPr>
          <a:xfrm>
            <a:off x="1373551" y="3502293"/>
            <a:ext cx="760020" cy="760020"/>
          </a:xfrm>
          <a:prstGeom prst="flowChartProcess">
            <a:avLst/>
          </a:prstGeom>
          <a:solidFill>
            <a:schemeClr val="tx2">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mn-lt"/>
              </a:rPr>
              <a:t>P1</a:t>
            </a:r>
          </a:p>
        </p:txBody>
      </p:sp>
      <p:sp>
        <p:nvSpPr>
          <p:cNvPr id="7" name="Process 6"/>
          <p:cNvSpPr/>
          <p:nvPr/>
        </p:nvSpPr>
        <p:spPr>
          <a:xfrm>
            <a:off x="3281799" y="3497019"/>
            <a:ext cx="760020" cy="760020"/>
          </a:xfrm>
          <a:prstGeom prst="flowChartProcess">
            <a:avLst/>
          </a:prstGeom>
          <a:solidFill>
            <a:schemeClr val="tx2">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mn-lt"/>
              </a:rPr>
              <a:t>P2</a:t>
            </a:r>
          </a:p>
        </p:txBody>
      </p:sp>
      <p:sp>
        <p:nvSpPr>
          <p:cNvPr id="8" name="Process 7"/>
          <p:cNvSpPr/>
          <p:nvPr/>
        </p:nvSpPr>
        <p:spPr>
          <a:xfrm>
            <a:off x="5187260" y="3875181"/>
            <a:ext cx="760020" cy="760020"/>
          </a:xfrm>
          <a:prstGeom prst="flowChartProcess">
            <a:avLst/>
          </a:prstGeom>
          <a:solidFill>
            <a:schemeClr val="tx2">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a:solidFill>
                  <a:schemeClr val="tx1"/>
                </a:solidFill>
                <a:latin typeface="+mn-lt"/>
              </a:rPr>
              <a:t>P3</a:t>
            </a:r>
            <a:endParaRPr lang="en-US" sz="2800" dirty="0">
              <a:solidFill>
                <a:schemeClr val="tx1"/>
              </a:solidFill>
              <a:latin typeface="+mn-lt"/>
            </a:endParaRPr>
          </a:p>
        </p:txBody>
      </p:sp>
      <p:sp>
        <p:nvSpPr>
          <p:cNvPr id="14" name="Oval 13"/>
          <p:cNvSpPr/>
          <p:nvPr/>
        </p:nvSpPr>
        <p:spPr>
          <a:xfrm>
            <a:off x="1684801" y="4635201"/>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18" name="Oval 17"/>
          <p:cNvSpPr/>
          <p:nvPr/>
        </p:nvSpPr>
        <p:spPr>
          <a:xfrm>
            <a:off x="1684801" y="5262498"/>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16" name="TextBox 15"/>
          <p:cNvSpPr txBox="1"/>
          <p:nvPr/>
        </p:nvSpPr>
        <p:spPr>
          <a:xfrm>
            <a:off x="1236992" y="4473128"/>
            <a:ext cx="356187" cy="461665"/>
          </a:xfrm>
          <a:prstGeom prst="rect">
            <a:avLst/>
          </a:prstGeom>
          <a:noFill/>
        </p:spPr>
        <p:txBody>
          <a:bodyPr wrap="none" rtlCol="0">
            <a:spAutoFit/>
          </a:bodyPr>
          <a:lstStyle/>
          <a:p>
            <a:r>
              <a:rPr lang="en-US" sz="2400" dirty="0">
                <a:latin typeface="Arial" charset="0"/>
                <a:ea typeface="Arial" charset="0"/>
                <a:cs typeface="Arial" charset="0"/>
              </a:rPr>
              <a:t>a</a:t>
            </a:r>
          </a:p>
        </p:txBody>
      </p:sp>
      <p:sp>
        <p:nvSpPr>
          <p:cNvPr id="21" name="TextBox 20"/>
          <p:cNvSpPr txBox="1"/>
          <p:nvPr/>
        </p:nvSpPr>
        <p:spPr>
          <a:xfrm>
            <a:off x="1228977" y="5100425"/>
            <a:ext cx="372218" cy="461665"/>
          </a:xfrm>
          <a:prstGeom prst="rect">
            <a:avLst/>
          </a:prstGeom>
          <a:noFill/>
        </p:spPr>
        <p:txBody>
          <a:bodyPr wrap="none" rtlCol="0">
            <a:spAutoFit/>
          </a:bodyPr>
          <a:lstStyle/>
          <a:p>
            <a:r>
              <a:rPr lang="en-US" sz="2400" dirty="0">
                <a:latin typeface="Arial" charset="0"/>
                <a:ea typeface="Arial" charset="0"/>
                <a:cs typeface="Arial" charset="0"/>
              </a:rPr>
              <a:t>b</a:t>
            </a:r>
          </a:p>
        </p:txBody>
      </p:sp>
      <p:grpSp>
        <p:nvGrpSpPr>
          <p:cNvPr id="24" name="Group 23"/>
          <p:cNvGrpSpPr/>
          <p:nvPr/>
        </p:nvGrpSpPr>
        <p:grpSpPr>
          <a:xfrm>
            <a:off x="1822321" y="5331258"/>
            <a:ext cx="2304931" cy="516713"/>
            <a:chOff x="1822321" y="5331258"/>
            <a:chExt cx="2304931" cy="516713"/>
          </a:xfrm>
        </p:grpSpPr>
        <p:sp>
          <p:nvSpPr>
            <p:cNvPr id="25" name="Oval 24"/>
            <p:cNvSpPr/>
            <p:nvPr/>
          </p:nvSpPr>
          <p:spPr>
            <a:xfrm>
              <a:off x="3590260" y="5562091"/>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26" name="TextBox 25"/>
            <p:cNvSpPr txBox="1"/>
            <p:nvPr/>
          </p:nvSpPr>
          <p:spPr>
            <a:xfrm>
              <a:off x="3771064" y="5386306"/>
              <a:ext cx="356188" cy="461665"/>
            </a:xfrm>
            <a:prstGeom prst="rect">
              <a:avLst/>
            </a:prstGeom>
            <a:noFill/>
          </p:spPr>
          <p:txBody>
            <a:bodyPr wrap="none" rtlCol="0">
              <a:spAutoFit/>
            </a:bodyPr>
            <a:lstStyle/>
            <a:p>
              <a:r>
                <a:rPr lang="en-US" sz="2400" dirty="0">
                  <a:latin typeface="Arial" charset="0"/>
                  <a:ea typeface="Arial" charset="0"/>
                  <a:cs typeface="Arial" charset="0"/>
                </a:rPr>
                <a:t>c</a:t>
              </a:r>
            </a:p>
          </p:txBody>
        </p:sp>
        <p:cxnSp>
          <p:nvCxnSpPr>
            <p:cNvPr id="23" name="Straight Arrow Connector 22"/>
            <p:cNvCxnSpPr>
              <a:stCxn id="18" idx="6"/>
              <a:endCxn id="25" idx="2"/>
            </p:cNvCxnSpPr>
            <p:nvPr/>
          </p:nvCxnSpPr>
          <p:spPr>
            <a:xfrm>
              <a:off x="1822321" y="5331258"/>
              <a:ext cx="1767939" cy="299593"/>
            </a:xfrm>
            <a:prstGeom prst="straightConnector1">
              <a:avLst/>
            </a:prstGeom>
            <a:ln w="57150">
              <a:prstDash val="solid"/>
              <a:headEnd type="none" w="med" len="med"/>
              <a:tailEnd type="triangle"/>
            </a:ln>
            <a:effectLst/>
          </p:spPr>
          <p:style>
            <a:lnRef idx="3">
              <a:schemeClr val="dk1"/>
            </a:lnRef>
            <a:fillRef idx="0">
              <a:schemeClr val="dk1"/>
            </a:fillRef>
            <a:effectRef idx="2">
              <a:schemeClr val="dk1"/>
            </a:effectRef>
            <a:fontRef idx="minor">
              <a:schemeClr val="tx1"/>
            </a:fontRef>
          </p:style>
        </p:cxnSp>
      </p:grpSp>
      <p:sp>
        <p:nvSpPr>
          <p:cNvPr id="4" name="Slide Number Placeholder 3"/>
          <p:cNvSpPr>
            <a:spLocks noGrp="1"/>
          </p:cNvSpPr>
          <p:nvPr>
            <p:ph type="sldNum" sz="quarter" idx="12"/>
          </p:nvPr>
        </p:nvSpPr>
        <p:spPr/>
        <p:txBody>
          <a:bodyPr/>
          <a:lstStyle/>
          <a:p>
            <a:pPr>
              <a:defRPr/>
            </a:pPr>
            <a:fld id="{729111C5-E04E-4942-8174-12BB645D56A6}" type="slidenum">
              <a:rPr lang="en-US" smtClean="0"/>
              <a:pPr>
                <a:defRPr/>
              </a:pPr>
              <a:t>20</a:t>
            </a:fld>
            <a:endParaRPr lang="en-US"/>
          </a:p>
        </p:txBody>
      </p:sp>
      <p:sp>
        <p:nvSpPr>
          <p:cNvPr id="22" name="TextBox 21"/>
          <p:cNvSpPr txBox="1"/>
          <p:nvPr/>
        </p:nvSpPr>
        <p:spPr>
          <a:xfrm>
            <a:off x="6004593" y="5555166"/>
            <a:ext cx="2760692" cy="523220"/>
          </a:xfrm>
          <a:prstGeom prst="rect">
            <a:avLst/>
          </a:prstGeom>
          <a:noFill/>
        </p:spPr>
        <p:txBody>
          <a:bodyPr wrap="none" rtlCol="0">
            <a:spAutoFit/>
          </a:bodyPr>
          <a:lstStyle/>
          <a:p>
            <a:r>
              <a:rPr lang="en-US" sz="2800" dirty="0">
                <a:latin typeface="Arial" charset="0"/>
                <a:ea typeface="Arial" charset="0"/>
                <a:cs typeface="Arial" charset="0"/>
              </a:rPr>
              <a:t>Physical time ↓</a:t>
            </a:r>
          </a:p>
        </p:txBody>
      </p:sp>
    </p:spTree>
    <p:extLst>
      <p:ext uri="{BB962C8B-B14F-4D97-AF65-F5344CB8AC3E}">
        <p14:creationId xmlns:p14="http://schemas.microsoft.com/office/powerpoint/2010/main" val="1973087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6"/>
          <p:cNvSpPr>
            <a:spLocks noGrp="1"/>
          </p:cNvSpPr>
          <p:nvPr>
            <p:ph idx="1"/>
          </p:nvPr>
        </p:nvSpPr>
        <p:spPr>
          <a:xfrm>
            <a:off x="152400" y="1447799"/>
            <a:ext cx="8763000" cy="1952567"/>
          </a:xfrm>
        </p:spPr>
        <p:txBody>
          <a:bodyPr>
            <a:normAutofit lnSpcReduction="10000"/>
          </a:bodyPr>
          <a:lstStyle/>
          <a:p>
            <a:pPr marL="514350" indent="-514350">
              <a:buFont typeface="+mj-lt"/>
              <a:buAutoNum type="arabicPeriod"/>
            </a:pPr>
            <a:r>
              <a:rPr lang="en-US" altLang="en-US" dirty="0">
                <a:solidFill>
                  <a:schemeClr val="tx1">
                    <a:lumMod val="50000"/>
                    <a:lumOff val="50000"/>
                  </a:schemeClr>
                </a:solidFill>
              </a:rPr>
              <a:t>If </a:t>
            </a:r>
            <a:r>
              <a:rPr lang="en-US" altLang="en-US" b="1" dirty="0">
                <a:solidFill>
                  <a:schemeClr val="tx1">
                    <a:lumMod val="50000"/>
                    <a:lumOff val="50000"/>
                  </a:schemeClr>
                </a:solidFill>
              </a:rPr>
              <a:t>same process </a:t>
            </a:r>
            <a:r>
              <a:rPr lang="en-US" altLang="en-US" dirty="0">
                <a:solidFill>
                  <a:schemeClr val="tx1">
                    <a:lumMod val="50000"/>
                    <a:lumOff val="50000"/>
                  </a:schemeClr>
                </a:solidFill>
              </a:rPr>
              <a:t>and </a:t>
            </a:r>
            <a:r>
              <a:rPr lang="en-US" altLang="en-US" b="1" dirty="0">
                <a:solidFill>
                  <a:schemeClr val="tx1">
                    <a:lumMod val="50000"/>
                    <a:lumOff val="50000"/>
                  </a:schemeClr>
                </a:solidFill>
              </a:rPr>
              <a:t>a</a:t>
            </a:r>
            <a:r>
              <a:rPr lang="en-US" altLang="en-US" dirty="0">
                <a:solidFill>
                  <a:schemeClr val="tx1">
                    <a:lumMod val="50000"/>
                    <a:lumOff val="50000"/>
                  </a:schemeClr>
                </a:solidFill>
              </a:rPr>
              <a:t> occurs before </a:t>
            </a:r>
            <a:r>
              <a:rPr lang="en-US" altLang="en-US" b="1" dirty="0">
                <a:solidFill>
                  <a:schemeClr val="tx1">
                    <a:lumMod val="50000"/>
                    <a:lumOff val="50000"/>
                  </a:schemeClr>
                </a:solidFill>
              </a:rPr>
              <a:t>b</a:t>
            </a:r>
            <a:r>
              <a:rPr lang="en-US" altLang="en-US" dirty="0">
                <a:solidFill>
                  <a:schemeClr val="tx1">
                    <a:lumMod val="50000"/>
                    <a:lumOff val="50000"/>
                  </a:schemeClr>
                </a:solidFill>
              </a:rPr>
              <a:t>, then </a:t>
            </a:r>
            <a:r>
              <a:rPr lang="en-US" altLang="en-US" b="1" dirty="0">
                <a:solidFill>
                  <a:schemeClr val="tx1">
                    <a:lumMod val="50000"/>
                    <a:lumOff val="50000"/>
                  </a:schemeClr>
                </a:solidFill>
              </a:rPr>
              <a:t>a</a:t>
            </a:r>
            <a:r>
              <a:rPr lang="en-US" altLang="en-US" dirty="0">
                <a:solidFill>
                  <a:schemeClr val="tx1">
                    <a:lumMod val="50000"/>
                    <a:lumOff val="50000"/>
                  </a:schemeClr>
                </a:solidFill>
              </a:rPr>
              <a:t> </a:t>
            </a:r>
            <a:r>
              <a:rPr lang="en-US" altLang="en-US" dirty="0">
                <a:solidFill>
                  <a:schemeClr val="tx1">
                    <a:lumMod val="50000"/>
                    <a:lumOff val="50000"/>
                  </a:schemeClr>
                </a:solidFill>
                <a:sym typeface="Wingdings"/>
              </a:rPr>
              <a:t> </a:t>
            </a:r>
            <a:r>
              <a:rPr lang="en-US" altLang="en-US" b="1" dirty="0">
                <a:solidFill>
                  <a:schemeClr val="tx1">
                    <a:lumMod val="50000"/>
                    <a:lumOff val="50000"/>
                  </a:schemeClr>
                </a:solidFill>
                <a:sym typeface="Wingdings"/>
              </a:rPr>
              <a:t>b</a:t>
            </a:r>
          </a:p>
          <a:p>
            <a:pPr marL="514350" indent="-514350">
              <a:buFont typeface="+mj-lt"/>
              <a:buAutoNum type="arabicPeriod"/>
            </a:pPr>
            <a:endParaRPr lang="en-US" altLang="en-US" dirty="0">
              <a:solidFill>
                <a:schemeClr val="tx1">
                  <a:lumMod val="50000"/>
                  <a:lumOff val="50000"/>
                </a:schemeClr>
              </a:solidFill>
              <a:sym typeface="Wingdings"/>
            </a:endParaRPr>
          </a:p>
          <a:p>
            <a:pPr marL="514350" indent="-514350">
              <a:buFont typeface="+mj-lt"/>
              <a:buAutoNum type="arabicPeriod"/>
            </a:pPr>
            <a:r>
              <a:rPr lang="en-US" altLang="en-US" dirty="0">
                <a:solidFill>
                  <a:schemeClr val="tx1">
                    <a:lumMod val="50000"/>
                    <a:lumOff val="50000"/>
                  </a:schemeClr>
                </a:solidFill>
                <a:sym typeface="Wingdings"/>
              </a:rPr>
              <a:t>If </a:t>
            </a:r>
            <a:r>
              <a:rPr lang="en-US" altLang="en-US" b="1" dirty="0">
                <a:solidFill>
                  <a:schemeClr val="tx1">
                    <a:lumMod val="50000"/>
                    <a:lumOff val="50000"/>
                  </a:schemeClr>
                </a:solidFill>
                <a:sym typeface="Wingdings"/>
              </a:rPr>
              <a:t>c</a:t>
            </a:r>
            <a:r>
              <a:rPr lang="en-US" altLang="en-US" dirty="0">
                <a:solidFill>
                  <a:schemeClr val="tx1">
                    <a:lumMod val="50000"/>
                    <a:lumOff val="50000"/>
                  </a:schemeClr>
                </a:solidFill>
                <a:sym typeface="Wingdings"/>
              </a:rPr>
              <a:t> is a message receipt of </a:t>
            </a:r>
            <a:r>
              <a:rPr lang="en-US" altLang="en-US" b="1" dirty="0">
                <a:solidFill>
                  <a:schemeClr val="tx1">
                    <a:lumMod val="50000"/>
                    <a:lumOff val="50000"/>
                  </a:schemeClr>
                </a:solidFill>
                <a:sym typeface="Wingdings"/>
              </a:rPr>
              <a:t>b</a:t>
            </a:r>
            <a:r>
              <a:rPr lang="en-US" altLang="en-US" dirty="0">
                <a:solidFill>
                  <a:schemeClr val="tx1">
                    <a:lumMod val="50000"/>
                    <a:lumOff val="50000"/>
                  </a:schemeClr>
                </a:solidFill>
                <a:sym typeface="Wingdings"/>
              </a:rPr>
              <a:t>, then </a:t>
            </a:r>
            <a:r>
              <a:rPr lang="en-US" altLang="en-US" b="1" dirty="0">
                <a:solidFill>
                  <a:schemeClr val="tx1">
                    <a:lumMod val="50000"/>
                    <a:lumOff val="50000"/>
                  </a:schemeClr>
                </a:solidFill>
                <a:sym typeface="Wingdings"/>
              </a:rPr>
              <a:t>b</a:t>
            </a:r>
            <a:r>
              <a:rPr lang="en-US" altLang="en-US" dirty="0">
                <a:solidFill>
                  <a:schemeClr val="tx1">
                    <a:lumMod val="50000"/>
                    <a:lumOff val="50000"/>
                  </a:schemeClr>
                </a:solidFill>
                <a:sym typeface="Wingdings"/>
              </a:rPr>
              <a:t>  </a:t>
            </a:r>
            <a:r>
              <a:rPr lang="en-US" altLang="en-US" b="1" dirty="0">
                <a:solidFill>
                  <a:schemeClr val="tx1">
                    <a:lumMod val="50000"/>
                    <a:lumOff val="50000"/>
                  </a:schemeClr>
                </a:solidFill>
                <a:sym typeface="Wingdings"/>
              </a:rPr>
              <a:t>c</a:t>
            </a:r>
          </a:p>
          <a:p>
            <a:pPr marL="514350" indent="-514350">
              <a:buFont typeface="+mj-lt"/>
              <a:buAutoNum type="arabicPeriod"/>
            </a:pPr>
            <a:endParaRPr lang="en-US" altLang="en-US" dirty="0">
              <a:sym typeface="Wingdings"/>
            </a:endParaRPr>
          </a:p>
          <a:p>
            <a:pPr marL="514350" indent="-514350">
              <a:buFont typeface="+mj-lt"/>
              <a:buAutoNum type="arabicPeriod"/>
            </a:pPr>
            <a:r>
              <a:rPr lang="en-US" altLang="en-US" dirty="0">
                <a:sym typeface="Wingdings"/>
              </a:rPr>
              <a:t>If </a:t>
            </a:r>
            <a:r>
              <a:rPr lang="en-US" altLang="en-US" b="1" dirty="0">
                <a:sym typeface="Wingdings"/>
              </a:rPr>
              <a:t>a</a:t>
            </a:r>
            <a:r>
              <a:rPr lang="en-US" altLang="en-US" dirty="0">
                <a:sym typeface="Wingdings"/>
              </a:rPr>
              <a:t>  </a:t>
            </a:r>
            <a:r>
              <a:rPr lang="en-US" altLang="en-US" b="1" dirty="0">
                <a:sym typeface="Wingdings"/>
              </a:rPr>
              <a:t>b</a:t>
            </a:r>
            <a:r>
              <a:rPr lang="en-US" altLang="en-US" dirty="0">
                <a:sym typeface="Wingdings"/>
              </a:rPr>
              <a:t> and </a:t>
            </a:r>
            <a:r>
              <a:rPr lang="en-US" altLang="en-US" b="1" dirty="0">
                <a:sym typeface="Wingdings"/>
              </a:rPr>
              <a:t>b</a:t>
            </a:r>
            <a:r>
              <a:rPr lang="en-US" altLang="en-US" dirty="0">
                <a:sym typeface="Wingdings"/>
              </a:rPr>
              <a:t>  </a:t>
            </a:r>
            <a:r>
              <a:rPr lang="en-US" altLang="en-US" b="1" dirty="0">
                <a:sym typeface="Wingdings"/>
              </a:rPr>
              <a:t>c</a:t>
            </a:r>
            <a:r>
              <a:rPr lang="en-US" altLang="en-US" dirty="0">
                <a:sym typeface="Wingdings"/>
              </a:rPr>
              <a:t>, then </a:t>
            </a:r>
            <a:r>
              <a:rPr lang="en-US" altLang="en-US" b="1" dirty="0">
                <a:sym typeface="Wingdings"/>
              </a:rPr>
              <a:t>a</a:t>
            </a:r>
            <a:r>
              <a:rPr lang="en-US" altLang="en-US" dirty="0">
                <a:sym typeface="Wingdings"/>
              </a:rPr>
              <a:t>  </a:t>
            </a:r>
            <a:r>
              <a:rPr lang="en-US" altLang="en-US" b="1" dirty="0">
                <a:sym typeface="Wingdings"/>
              </a:rPr>
              <a:t>c</a:t>
            </a:r>
          </a:p>
        </p:txBody>
      </p:sp>
      <p:sp>
        <p:nvSpPr>
          <p:cNvPr id="60417" name="Rectangle 2"/>
          <p:cNvSpPr>
            <a:spLocks noGrp="1" noChangeArrowheads="1"/>
          </p:cNvSpPr>
          <p:nvPr>
            <p:ph type="title"/>
          </p:nvPr>
        </p:nvSpPr>
        <p:spPr/>
        <p:txBody>
          <a:bodyPr/>
          <a:lstStyle/>
          <a:p>
            <a:r>
              <a:rPr lang="en-GB" altLang="en-US" dirty="0"/>
              <a:t>Defining “happens-before”</a:t>
            </a:r>
          </a:p>
        </p:txBody>
      </p:sp>
      <p:cxnSp>
        <p:nvCxnSpPr>
          <p:cNvPr id="5" name="Straight Connector 4"/>
          <p:cNvCxnSpPr/>
          <p:nvPr/>
        </p:nvCxnSpPr>
        <p:spPr>
          <a:xfrm>
            <a:off x="1753561" y="4255191"/>
            <a:ext cx="2786" cy="2241706"/>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cxnSp>
        <p:nvCxnSpPr>
          <p:cNvPr id="12" name="Straight Connector 11"/>
          <p:cNvCxnSpPr>
            <a:stCxn id="7" idx="2"/>
          </p:cNvCxnSpPr>
          <p:nvPr/>
        </p:nvCxnSpPr>
        <p:spPr>
          <a:xfrm>
            <a:off x="3661809" y="4257039"/>
            <a:ext cx="2" cy="1916992"/>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cxnSp>
        <p:nvCxnSpPr>
          <p:cNvPr id="13" name="Straight Connector 12"/>
          <p:cNvCxnSpPr>
            <a:stCxn id="8" idx="2"/>
          </p:cNvCxnSpPr>
          <p:nvPr/>
        </p:nvCxnSpPr>
        <p:spPr>
          <a:xfrm>
            <a:off x="5567270" y="4635201"/>
            <a:ext cx="2792" cy="1538830"/>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sp>
        <p:nvSpPr>
          <p:cNvPr id="2" name="Process 1"/>
          <p:cNvSpPr/>
          <p:nvPr/>
        </p:nvSpPr>
        <p:spPr>
          <a:xfrm>
            <a:off x="1373551" y="3502293"/>
            <a:ext cx="760020" cy="760020"/>
          </a:xfrm>
          <a:prstGeom prst="flowChartProcess">
            <a:avLst/>
          </a:prstGeom>
          <a:solidFill>
            <a:schemeClr val="tx2">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mn-lt"/>
              </a:rPr>
              <a:t>P1</a:t>
            </a:r>
          </a:p>
        </p:txBody>
      </p:sp>
      <p:sp>
        <p:nvSpPr>
          <p:cNvPr id="7" name="Process 6"/>
          <p:cNvSpPr/>
          <p:nvPr/>
        </p:nvSpPr>
        <p:spPr>
          <a:xfrm>
            <a:off x="3281799" y="3497019"/>
            <a:ext cx="760020" cy="760020"/>
          </a:xfrm>
          <a:prstGeom prst="flowChartProcess">
            <a:avLst/>
          </a:prstGeom>
          <a:solidFill>
            <a:schemeClr val="tx2">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mn-lt"/>
              </a:rPr>
              <a:t>P2</a:t>
            </a:r>
          </a:p>
        </p:txBody>
      </p:sp>
      <p:sp>
        <p:nvSpPr>
          <p:cNvPr id="8" name="Process 7"/>
          <p:cNvSpPr/>
          <p:nvPr/>
        </p:nvSpPr>
        <p:spPr>
          <a:xfrm>
            <a:off x="5187260" y="3875181"/>
            <a:ext cx="760020" cy="760020"/>
          </a:xfrm>
          <a:prstGeom prst="flowChartProcess">
            <a:avLst/>
          </a:prstGeom>
          <a:solidFill>
            <a:schemeClr val="tx2">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mn-lt"/>
              </a:rPr>
              <a:t>P3</a:t>
            </a:r>
          </a:p>
        </p:txBody>
      </p:sp>
      <p:sp>
        <p:nvSpPr>
          <p:cNvPr id="14" name="Oval 13"/>
          <p:cNvSpPr/>
          <p:nvPr/>
        </p:nvSpPr>
        <p:spPr>
          <a:xfrm>
            <a:off x="1684801" y="4635201"/>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18" name="Oval 17"/>
          <p:cNvSpPr/>
          <p:nvPr/>
        </p:nvSpPr>
        <p:spPr>
          <a:xfrm>
            <a:off x="1684801" y="5262498"/>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16" name="TextBox 15"/>
          <p:cNvSpPr txBox="1"/>
          <p:nvPr/>
        </p:nvSpPr>
        <p:spPr>
          <a:xfrm>
            <a:off x="1236992" y="4473128"/>
            <a:ext cx="356188" cy="461665"/>
          </a:xfrm>
          <a:prstGeom prst="rect">
            <a:avLst/>
          </a:prstGeom>
          <a:noFill/>
        </p:spPr>
        <p:txBody>
          <a:bodyPr wrap="none" rtlCol="0">
            <a:spAutoFit/>
          </a:bodyPr>
          <a:lstStyle/>
          <a:p>
            <a:r>
              <a:rPr lang="en-US" sz="2400" dirty="0">
                <a:latin typeface="Arial" charset="0"/>
                <a:ea typeface="Arial" charset="0"/>
                <a:cs typeface="Arial" charset="0"/>
              </a:rPr>
              <a:t>a</a:t>
            </a:r>
          </a:p>
        </p:txBody>
      </p:sp>
      <p:sp>
        <p:nvSpPr>
          <p:cNvPr id="21" name="TextBox 20"/>
          <p:cNvSpPr txBox="1"/>
          <p:nvPr/>
        </p:nvSpPr>
        <p:spPr>
          <a:xfrm>
            <a:off x="1228977" y="5100425"/>
            <a:ext cx="372218" cy="461665"/>
          </a:xfrm>
          <a:prstGeom prst="rect">
            <a:avLst/>
          </a:prstGeom>
          <a:noFill/>
        </p:spPr>
        <p:txBody>
          <a:bodyPr wrap="none" rtlCol="0">
            <a:spAutoFit/>
          </a:bodyPr>
          <a:lstStyle/>
          <a:p>
            <a:r>
              <a:rPr lang="en-US" sz="2400" dirty="0">
                <a:latin typeface="Arial" charset="0"/>
                <a:ea typeface="Arial" charset="0"/>
                <a:cs typeface="Arial" charset="0"/>
              </a:rPr>
              <a:t>b</a:t>
            </a:r>
          </a:p>
        </p:txBody>
      </p:sp>
      <p:grpSp>
        <p:nvGrpSpPr>
          <p:cNvPr id="24" name="Group 23"/>
          <p:cNvGrpSpPr/>
          <p:nvPr/>
        </p:nvGrpSpPr>
        <p:grpSpPr>
          <a:xfrm>
            <a:off x="1822321" y="5331258"/>
            <a:ext cx="2304931" cy="516713"/>
            <a:chOff x="1822321" y="5331258"/>
            <a:chExt cx="2304931" cy="516713"/>
          </a:xfrm>
        </p:grpSpPr>
        <p:sp>
          <p:nvSpPr>
            <p:cNvPr id="25" name="Oval 24"/>
            <p:cNvSpPr/>
            <p:nvPr/>
          </p:nvSpPr>
          <p:spPr>
            <a:xfrm>
              <a:off x="3590260" y="5562091"/>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26" name="TextBox 25"/>
            <p:cNvSpPr txBox="1"/>
            <p:nvPr/>
          </p:nvSpPr>
          <p:spPr>
            <a:xfrm>
              <a:off x="3771064" y="5386306"/>
              <a:ext cx="356188" cy="461665"/>
            </a:xfrm>
            <a:prstGeom prst="rect">
              <a:avLst/>
            </a:prstGeom>
            <a:noFill/>
          </p:spPr>
          <p:txBody>
            <a:bodyPr wrap="none" rtlCol="0">
              <a:spAutoFit/>
            </a:bodyPr>
            <a:lstStyle/>
            <a:p>
              <a:r>
                <a:rPr lang="en-US" sz="2400" dirty="0">
                  <a:latin typeface="Arial" charset="0"/>
                  <a:ea typeface="Arial" charset="0"/>
                  <a:cs typeface="Arial" charset="0"/>
                </a:rPr>
                <a:t>c</a:t>
              </a:r>
            </a:p>
          </p:txBody>
        </p:sp>
        <p:cxnSp>
          <p:nvCxnSpPr>
            <p:cNvPr id="23" name="Straight Arrow Connector 22"/>
            <p:cNvCxnSpPr>
              <a:stCxn id="18" idx="6"/>
              <a:endCxn id="25" idx="2"/>
            </p:cNvCxnSpPr>
            <p:nvPr/>
          </p:nvCxnSpPr>
          <p:spPr>
            <a:xfrm>
              <a:off x="1822321" y="5331258"/>
              <a:ext cx="1767939" cy="299593"/>
            </a:xfrm>
            <a:prstGeom prst="straightConnector1">
              <a:avLst/>
            </a:prstGeom>
            <a:ln w="57150">
              <a:prstDash val="solid"/>
              <a:headEnd type="none" w="med" len="med"/>
              <a:tailEnd type="triangle"/>
            </a:ln>
            <a:effectLst/>
          </p:spPr>
          <p:style>
            <a:lnRef idx="3">
              <a:schemeClr val="dk1"/>
            </a:lnRef>
            <a:fillRef idx="0">
              <a:schemeClr val="dk1"/>
            </a:fillRef>
            <a:effectRef idx="2">
              <a:schemeClr val="dk1"/>
            </a:effectRef>
            <a:fontRef idx="minor">
              <a:schemeClr val="tx1"/>
            </a:fontRef>
          </p:style>
        </p:cxnSp>
      </p:grpSp>
      <p:sp>
        <p:nvSpPr>
          <p:cNvPr id="4" name="Slide Number Placeholder 3"/>
          <p:cNvSpPr>
            <a:spLocks noGrp="1"/>
          </p:cNvSpPr>
          <p:nvPr>
            <p:ph type="sldNum" sz="quarter" idx="12"/>
          </p:nvPr>
        </p:nvSpPr>
        <p:spPr/>
        <p:txBody>
          <a:bodyPr/>
          <a:lstStyle/>
          <a:p>
            <a:pPr>
              <a:defRPr/>
            </a:pPr>
            <a:fld id="{729111C5-E04E-4942-8174-12BB645D56A6}" type="slidenum">
              <a:rPr lang="en-US" smtClean="0"/>
              <a:pPr>
                <a:defRPr/>
              </a:pPr>
              <a:t>21</a:t>
            </a:fld>
            <a:endParaRPr lang="en-US"/>
          </a:p>
        </p:txBody>
      </p:sp>
      <p:sp>
        <p:nvSpPr>
          <p:cNvPr id="22" name="TextBox 21"/>
          <p:cNvSpPr txBox="1"/>
          <p:nvPr/>
        </p:nvSpPr>
        <p:spPr>
          <a:xfrm>
            <a:off x="6004593" y="5555166"/>
            <a:ext cx="2760692" cy="523220"/>
          </a:xfrm>
          <a:prstGeom prst="rect">
            <a:avLst/>
          </a:prstGeom>
          <a:noFill/>
        </p:spPr>
        <p:txBody>
          <a:bodyPr wrap="none" rtlCol="0">
            <a:spAutoFit/>
          </a:bodyPr>
          <a:lstStyle/>
          <a:p>
            <a:r>
              <a:rPr lang="en-US" sz="2800" dirty="0">
                <a:latin typeface="Arial" charset="0"/>
                <a:ea typeface="Arial" charset="0"/>
                <a:cs typeface="Arial" charset="0"/>
              </a:rPr>
              <a:t>Physical time ↓</a:t>
            </a:r>
          </a:p>
        </p:txBody>
      </p:sp>
    </p:spTree>
    <p:extLst>
      <p:ext uri="{BB962C8B-B14F-4D97-AF65-F5344CB8AC3E}">
        <p14:creationId xmlns:p14="http://schemas.microsoft.com/office/powerpoint/2010/main" val="2054776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52400" y="1447800"/>
            <a:ext cx="8763000" cy="1479645"/>
          </a:xfrm>
        </p:spPr>
        <p:txBody>
          <a:bodyPr/>
          <a:lstStyle/>
          <a:p>
            <a:r>
              <a:rPr lang="en-GB" dirty="0"/>
              <a:t>Not all events are related by </a:t>
            </a:r>
            <a:r>
              <a:rPr lang="en-GB" dirty="0">
                <a:sym typeface="Wingdings"/>
              </a:rPr>
              <a:t></a:t>
            </a:r>
          </a:p>
          <a:p>
            <a:endParaRPr lang="en-GB" dirty="0"/>
          </a:p>
          <a:p>
            <a:r>
              <a:rPr lang="en-GB" b="1" dirty="0"/>
              <a:t>a,</a:t>
            </a:r>
            <a:r>
              <a:rPr lang="en-GB" dirty="0"/>
              <a:t> </a:t>
            </a:r>
            <a:r>
              <a:rPr lang="en-GB" b="1" dirty="0"/>
              <a:t>d</a:t>
            </a:r>
            <a:r>
              <a:rPr lang="en-GB" dirty="0"/>
              <a:t> not related by </a:t>
            </a:r>
            <a:r>
              <a:rPr lang="en-GB" dirty="0">
                <a:sym typeface="Wingdings"/>
              </a:rPr>
              <a:t></a:t>
            </a:r>
            <a:r>
              <a:rPr lang="en-GB" dirty="0"/>
              <a:t> so </a:t>
            </a:r>
            <a:r>
              <a:rPr lang="en-GB" b="1" i="1" dirty="0">
                <a:solidFill>
                  <a:schemeClr val="accent6">
                    <a:lumMod val="75000"/>
                  </a:schemeClr>
                </a:solidFill>
              </a:rPr>
              <a:t>concurrent,</a:t>
            </a:r>
            <a:r>
              <a:rPr lang="en-GB" b="1" dirty="0"/>
              <a:t> </a:t>
            </a:r>
            <a:r>
              <a:rPr lang="en-GB" dirty="0"/>
              <a:t>written as </a:t>
            </a:r>
            <a:r>
              <a:rPr lang="en-GB" b="1" dirty="0"/>
              <a:t>a</a:t>
            </a:r>
            <a:r>
              <a:rPr lang="en-GB" dirty="0"/>
              <a:t> || </a:t>
            </a:r>
            <a:r>
              <a:rPr lang="en-GB" b="1" dirty="0"/>
              <a:t>d</a:t>
            </a:r>
          </a:p>
        </p:txBody>
      </p:sp>
      <p:sp>
        <p:nvSpPr>
          <p:cNvPr id="63489" name="Rectangle 2"/>
          <p:cNvSpPr>
            <a:spLocks noGrp="1" noChangeArrowheads="1"/>
          </p:cNvSpPr>
          <p:nvPr>
            <p:ph type="title"/>
          </p:nvPr>
        </p:nvSpPr>
        <p:spPr/>
        <p:txBody>
          <a:bodyPr/>
          <a:lstStyle/>
          <a:p>
            <a:r>
              <a:rPr lang="en-GB" altLang="en-US" dirty="0"/>
              <a:t>Concurrent events (||)</a:t>
            </a:r>
          </a:p>
        </p:txBody>
      </p:sp>
      <p:sp>
        <p:nvSpPr>
          <p:cNvPr id="14" name="Slide Number Placeholder 13"/>
          <p:cNvSpPr>
            <a:spLocks noGrp="1"/>
          </p:cNvSpPr>
          <p:nvPr>
            <p:ph type="sldNum" sz="quarter" idx="12"/>
          </p:nvPr>
        </p:nvSpPr>
        <p:spPr/>
        <p:txBody>
          <a:bodyPr/>
          <a:lstStyle/>
          <a:p>
            <a:pPr>
              <a:defRPr/>
            </a:pPr>
            <a:fld id="{729111C5-E04E-4942-8174-12BB645D56A6}" type="slidenum">
              <a:rPr lang="en-US" smtClean="0"/>
              <a:pPr>
                <a:defRPr/>
              </a:pPr>
              <a:t>22</a:t>
            </a:fld>
            <a:endParaRPr lang="en-US"/>
          </a:p>
        </p:txBody>
      </p:sp>
      <p:cxnSp>
        <p:nvCxnSpPr>
          <p:cNvPr id="6" name="Straight Connector 5"/>
          <p:cNvCxnSpPr/>
          <p:nvPr/>
        </p:nvCxnSpPr>
        <p:spPr>
          <a:xfrm>
            <a:off x="1753561" y="4255191"/>
            <a:ext cx="2786" cy="2241706"/>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3661809" y="4257039"/>
            <a:ext cx="2" cy="1916992"/>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a:off x="5567270" y="4635201"/>
            <a:ext cx="2792" cy="1538830"/>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sp>
        <p:nvSpPr>
          <p:cNvPr id="10" name="Process 9"/>
          <p:cNvSpPr/>
          <p:nvPr/>
        </p:nvSpPr>
        <p:spPr>
          <a:xfrm>
            <a:off x="1373551" y="3502293"/>
            <a:ext cx="760020" cy="760020"/>
          </a:xfrm>
          <a:prstGeom prst="flowChartProcess">
            <a:avLst/>
          </a:prstGeom>
          <a:solidFill>
            <a:schemeClr val="tx2">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rPr>
              <a:t>P1</a:t>
            </a:r>
          </a:p>
        </p:txBody>
      </p:sp>
      <p:sp>
        <p:nvSpPr>
          <p:cNvPr id="11" name="Oval 10"/>
          <p:cNvSpPr/>
          <p:nvPr/>
        </p:nvSpPr>
        <p:spPr>
          <a:xfrm>
            <a:off x="1684801" y="4635201"/>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12" name="Oval 11"/>
          <p:cNvSpPr/>
          <p:nvPr/>
        </p:nvSpPr>
        <p:spPr>
          <a:xfrm>
            <a:off x="1684801" y="5262498"/>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13" name="TextBox 12"/>
          <p:cNvSpPr txBox="1"/>
          <p:nvPr/>
        </p:nvSpPr>
        <p:spPr>
          <a:xfrm>
            <a:off x="1236992" y="4473128"/>
            <a:ext cx="356188" cy="461665"/>
          </a:xfrm>
          <a:prstGeom prst="rect">
            <a:avLst/>
          </a:prstGeom>
          <a:noFill/>
        </p:spPr>
        <p:txBody>
          <a:bodyPr wrap="none" rtlCol="0">
            <a:spAutoFit/>
          </a:bodyPr>
          <a:lstStyle/>
          <a:p>
            <a:r>
              <a:rPr lang="en-US" sz="2400" dirty="0">
                <a:latin typeface="Arial" charset="0"/>
                <a:ea typeface="Arial" charset="0"/>
                <a:cs typeface="Arial" charset="0"/>
              </a:rPr>
              <a:t>a</a:t>
            </a:r>
          </a:p>
        </p:txBody>
      </p:sp>
      <p:sp>
        <p:nvSpPr>
          <p:cNvPr id="15" name="TextBox 14"/>
          <p:cNvSpPr txBox="1"/>
          <p:nvPr/>
        </p:nvSpPr>
        <p:spPr>
          <a:xfrm>
            <a:off x="1228977" y="5100425"/>
            <a:ext cx="372218" cy="461665"/>
          </a:xfrm>
          <a:prstGeom prst="rect">
            <a:avLst/>
          </a:prstGeom>
          <a:noFill/>
        </p:spPr>
        <p:txBody>
          <a:bodyPr wrap="none" rtlCol="0">
            <a:spAutoFit/>
          </a:bodyPr>
          <a:lstStyle/>
          <a:p>
            <a:r>
              <a:rPr lang="en-US" sz="2400" dirty="0">
                <a:latin typeface="Arial" charset="0"/>
                <a:ea typeface="Arial" charset="0"/>
                <a:cs typeface="Arial" charset="0"/>
              </a:rPr>
              <a:t>b</a:t>
            </a:r>
          </a:p>
        </p:txBody>
      </p:sp>
      <p:grpSp>
        <p:nvGrpSpPr>
          <p:cNvPr id="16" name="Group 15"/>
          <p:cNvGrpSpPr/>
          <p:nvPr/>
        </p:nvGrpSpPr>
        <p:grpSpPr>
          <a:xfrm>
            <a:off x="1822321" y="5331258"/>
            <a:ext cx="2304931" cy="516713"/>
            <a:chOff x="1822321" y="5331258"/>
            <a:chExt cx="2304931" cy="516713"/>
          </a:xfrm>
        </p:grpSpPr>
        <p:sp>
          <p:nvSpPr>
            <p:cNvPr id="17" name="Oval 16"/>
            <p:cNvSpPr/>
            <p:nvPr/>
          </p:nvSpPr>
          <p:spPr>
            <a:xfrm>
              <a:off x="3590260" y="5562091"/>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18" name="TextBox 17"/>
            <p:cNvSpPr txBox="1"/>
            <p:nvPr/>
          </p:nvSpPr>
          <p:spPr>
            <a:xfrm>
              <a:off x="3771064" y="5386306"/>
              <a:ext cx="356188" cy="461665"/>
            </a:xfrm>
            <a:prstGeom prst="rect">
              <a:avLst/>
            </a:prstGeom>
            <a:noFill/>
          </p:spPr>
          <p:txBody>
            <a:bodyPr wrap="none" rtlCol="0">
              <a:spAutoFit/>
            </a:bodyPr>
            <a:lstStyle/>
            <a:p>
              <a:r>
                <a:rPr lang="en-US" sz="2400" dirty="0">
                  <a:latin typeface="Arial" charset="0"/>
                  <a:ea typeface="Arial" charset="0"/>
                  <a:cs typeface="Arial" charset="0"/>
                </a:rPr>
                <a:t>c</a:t>
              </a:r>
            </a:p>
          </p:txBody>
        </p:sp>
        <p:cxnSp>
          <p:nvCxnSpPr>
            <p:cNvPr id="19" name="Straight Arrow Connector 18"/>
            <p:cNvCxnSpPr/>
            <p:nvPr/>
          </p:nvCxnSpPr>
          <p:spPr>
            <a:xfrm>
              <a:off x="1822321" y="5331258"/>
              <a:ext cx="1767939" cy="299593"/>
            </a:xfrm>
            <a:prstGeom prst="straightConnector1">
              <a:avLst/>
            </a:prstGeom>
            <a:ln w="57150">
              <a:prstDash val="solid"/>
              <a:headEnd type="none" w="med" len="med"/>
              <a:tailEnd type="triangle"/>
            </a:ln>
            <a:effectLst/>
          </p:spPr>
          <p:style>
            <a:lnRef idx="3">
              <a:schemeClr val="dk1"/>
            </a:lnRef>
            <a:fillRef idx="0">
              <a:schemeClr val="dk1"/>
            </a:fillRef>
            <a:effectRef idx="2">
              <a:schemeClr val="dk1"/>
            </a:effectRef>
            <a:fontRef idx="minor">
              <a:schemeClr val="tx1"/>
            </a:fontRef>
          </p:style>
        </p:cxnSp>
      </p:grpSp>
      <p:sp>
        <p:nvSpPr>
          <p:cNvPr id="20" name="Process 19"/>
          <p:cNvSpPr/>
          <p:nvPr/>
        </p:nvSpPr>
        <p:spPr>
          <a:xfrm>
            <a:off x="3284506" y="3508601"/>
            <a:ext cx="760020" cy="760020"/>
          </a:xfrm>
          <a:prstGeom prst="flowChartProcess">
            <a:avLst/>
          </a:prstGeom>
          <a:solidFill>
            <a:schemeClr val="tx2">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rPr>
              <a:t>P2</a:t>
            </a:r>
          </a:p>
        </p:txBody>
      </p:sp>
      <p:sp>
        <p:nvSpPr>
          <p:cNvPr id="21" name="Process 20"/>
          <p:cNvSpPr/>
          <p:nvPr/>
        </p:nvSpPr>
        <p:spPr>
          <a:xfrm>
            <a:off x="5187260" y="3870385"/>
            <a:ext cx="760020" cy="760020"/>
          </a:xfrm>
          <a:prstGeom prst="flowChartProcess">
            <a:avLst/>
          </a:prstGeom>
          <a:solidFill>
            <a:schemeClr val="tx2">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rPr>
              <a:t>P3</a:t>
            </a:r>
          </a:p>
        </p:txBody>
      </p:sp>
      <p:sp>
        <p:nvSpPr>
          <p:cNvPr id="22" name="TextBox 21"/>
          <p:cNvSpPr txBox="1"/>
          <p:nvPr/>
        </p:nvSpPr>
        <p:spPr>
          <a:xfrm>
            <a:off x="6004593" y="5555166"/>
            <a:ext cx="2760692" cy="523220"/>
          </a:xfrm>
          <a:prstGeom prst="rect">
            <a:avLst/>
          </a:prstGeom>
          <a:noFill/>
        </p:spPr>
        <p:txBody>
          <a:bodyPr wrap="none" rtlCol="0">
            <a:spAutoFit/>
          </a:bodyPr>
          <a:lstStyle/>
          <a:p>
            <a:r>
              <a:rPr lang="en-US" sz="2800" dirty="0">
                <a:latin typeface="Arial" charset="0"/>
                <a:ea typeface="Arial" charset="0"/>
                <a:cs typeface="Arial" charset="0"/>
              </a:rPr>
              <a:t>Physical time ↓</a:t>
            </a:r>
          </a:p>
        </p:txBody>
      </p:sp>
      <p:sp>
        <p:nvSpPr>
          <p:cNvPr id="23" name="Oval 22"/>
          <p:cNvSpPr/>
          <p:nvPr/>
        </p:nvSpPr>
        <p:spPr>
          <a:xfrm>
            <a:off x="5501299" y="4866033"/>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24" name="TextBox 23"/>
          <p:cNvSpPr txBox="1"/>
          <p:nvPr/>
        </p:nvSpPr>
        <p:spPr>
          <a:xfrm>
            <a:off x="5106382" y="4673973"/>
            <a:ext cx="372218" cy="461665"/>
          </a:xfrm>
          <a:prstGeom prst="rect">
            <a:avLst/>
          </a:prstGeom>
          <a:noFill/>
        </p:spPr>
        <p:txBody>
          <a:bodyPr wrap="none" rtlCol="0">
            <a:spAutoFit/>
          </a:bodyPr>
          <a:lstStyle/>
          <a:p>
            <a:r>
              <a:rPr lang="en-US" sz="2400" dirty="0">
                <a:latin typeface="Arial" charset="0"/>
                <a:ea typeface="Arial" charset="0"/>
                <a:cs typeface="Arial" charset="0"/>
              </a:rPr>
              <a:t>d</a:t>
            </a:r>
          </a:p>
        </p:txBody>
      </p:sp>
    </p:spTree>
    <p:extLst>
      <p:ext uri="{BB962C8B-B14F-4D97-AF65-F5344CB8AC3E}">
        <p14:creationId xmlns:p14="http://schemas.microsoft.com/office/powerpoint/2010/main" val="6975578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496291"/>
            <a:ext cx="8763000" cy="4980709"/>
          </a:xfrm>
        </p:spPr>
        <p:txBody>
          <a:bodyPr>
            <a:noAutofit/>
          </a:bodyPr>
          <a:lstStyle/>
          <a:p>
            <a:r>
              <a:rPr lang="en-US" sz="3200" dirty="0"/>
              <a:t>We seek a </a:t>
            </a:r>
            <a:r>
              <a:rPr lang="en-US" sz="3200" b="1" i="1" dirty="0">
                <a:solidFill>
                  <a:schemeClr val="accent6">
                    <a:lumMod val="75000"/>
                  </a:schemeClr>
                </a:solidFill>
              </a:rPr>
              <a:t>clock time C</a:t>
            </a:r>
            <a:r>
              <a:rPr lang="en-US" sz="3200" b="1" dirty="0">
                <a:solidFill>
                  <a:schemeClr val="accent6">
                    <a:lumMod val="75000"/>
                  </a:schemeClr>
                </a:solidFill>
              </a:rPr>
              <a:t>(</a:t>
            </a:r>
            <a:r>
              <a:rPr lang="en-US" sz="3200" b="1" dirty="0"/>
              <a:t>a</a:t>
            </a:r>
            <a:r>
              <a:rPr lang="en-US" sz="3200" b="1" dirty="0">
                <a:solidFill>
                  <a:schemeClr val="accent6">
                    <a:lumMod val="75000"/>
                  </a:schemeClr>
                </a:solidFill>
              </a:rPr>
              <a:t>)</a:t>
            </a:r>
            <a:r>
              <a:rPr lang="en-US" sz="3200" dirty="0"/>
              <a:t> for every event </a:t>
            </a:r>
            <a:r>
              <a:rPr lang="en-US" sz="3200" b="1" dirty="0"/>
              <a:t>a</a:t>
            </a:r>
          </a:p>
          <a:p>
            <a:endParaRPr lang="en-US" sz="3200" b="1" dirty="0"/>
          </a:p>
          <a:p>
            <a:endParaRPr lang="en-US" sz="3200" b="1" dirty="0"/>
          </a:p>
          <a:p>
            <a:endParaRPr lang="en-US" sz="3200" b="1" dirty="0"/>
          </a:p>
          <a:p>
            <a:endParaRPr lang="en-US" sz="3200" b="1" dirty="0"/>
          </a:p>
          <a:p>
            <a:endParaRPr lang="en-US" sz="3200" b="1" dirty="0"/>
          </a:p>
          <a:p>
            <a:r>
              <a:rPr lang="en-US" sz="3200" dirty="0"/>
              <a:t>Clock condition: If </a:t>
            </a:r>
            <a:r>
              <a:rPr lang="en-US" sz="3200" b="1" dirty="0"/>
              <a:t>a</a:t>
            </a:r>
            <a:r>
              <a:rPr lang="en-US" sz="3200" dirty="0"/>
              <a:t> </a:t>
            </a:r>
            <a:r>
              <a:rPr lang="en-US" sz="3200" dirty="0">
                <a:sym typeface="Wingdings"/>
              </a:rPr>
              <a:t> </a:t>
            </a:r>
            <a:r>
              <a:rPr lang="en-US" sz="3200" b="1" dirty="0">
                <a:sym typeface="Wingdings"/>
              </a:rPr>
              <a:t>b</a:t>
            </a:r>
            <a:r>
              <a:rPr lang="en-US" sz="3200" dirty="0">
                <a:sym typeface="Wingdings"/>
              </a:rPr>
              <a:t>, then </a:t>
            </a:r>
            <a:r>
              <a:rPr lang="en-US" sz="3200" i="1" dirty="0">
                <a:sym typeface="Wingdings"/>
              </a:rPr>
              <a:t>C</a:t>
            </a:r>
            <a:r>
              <a:rPr lang="en-US" sz="3200" dirty="0">
                <a:sym typeface="Wingdings"/>
              </a:rPr>
              <a:t>(</a:t>
            </a:r>
            <a:r>
              <a:rPr lang="en-US" sz="3200" b="1" dirty="0">
                <a:sym typeface="Wingdings"/>
              </a:rPr>
              <a:t>a</a:t>
            </a:r>
            <a:r>
              <a:rPr lang="en-US" sz="3200" dirty="0">
                <a:sym typeface="Wingdings"/>
              </a:rPr>
              <a:t>) &lt; </a:t>
            </a:r>
            <a:r>
              <a:rPr lang="en-US" sz="3200" i="1" dirty="0">
                <a:sym typeface="Wingdings"/>
              </a:rPr>
              <a:t>C</a:t>
            </a:r>
            <a:r>
              <a:rPr lang="en-US" sz="3200" dirty="0">
                <a:sym typeface="Wingdings"/>
              </a:rPr>
              <a:t>(</a:t>
            </a:r>
            <a:r>
              <a:rPr lang="en-US" sz="3200" b="1" dirty="0">
                <a:sym typeface="Wingdings"/>
              </a:rPr>
              <a:t>b</a:t>
            </a:r>
            <a:r>
              <a:rPr lang="en-US" sz="3200" dirty="0">
                <a:sym typeface="Wingdings"/>
              </a:rPr>
              <a:t>)</a:t>
            </a:r>
            <a:endParaRPr lang="en-US" sz="3200" dirty="0"/>
          </a:p>
        </p:txBody>
      </p:sp>
      <p:sp>
        <p:nvSpPr>
          <p:cNvPr id="4" name="Title 3"/>
          <p:cNvSpPr>
            <a:spLocks noGrp="1"/>
          </p:cNvSpPr>
          <p:nvPr>
            <p:ph type="title"/>
          </p:nvPr>
        </p:nvSpPr>
        <p:spPr/>
        <p:txBody>
          <a:bodyPr/>
          <a:lstStyle/>
          <a:p>
            <a:r>
              <a:rPr lang="en-US" sz="4000" dirty="0"/>
              <a:t>Lamport clocks: Objective</a:t>
            </a:r>
          </a:p>
        </p:txBody>
      </p:sp>
      <p:sp>
        <p:nvSpPr>
          <p:cNvPr id="5" name="Slide Number Placeholder 4"/>
          <p:cNvSpPr>
            <a:spLocks noGrp="1"/>
          </p:cNvSpPr>
          <p:nvPr>
            <p:ph type="sldNum" sz="quarter" idx="12"/>
          </p:nvPr>
        </p:nvSpPr>
        <p:spPr/>
        <p:txBody>
          <a:bodyPr/>
          <a:lstStyle/>
          <a:p>
            <a:pPr>
              <a:defRPr/>
            </a:pPr>
            <a:fld id="{729111C5-E04E-4942-8174-12BB645D56A6}" type="slidenum">
              <a:rPr lang="en-US" smtClean="0"/>
              <a:pPr>
                <a:defRPr/>
              </a:pPr>
              <a:t>23</a:t>
            </a:fld>
            <a:endParaRPr lang="en-US"/>
          </a:p>
        </p:txBody>
      </p:sp>
      <p:sp>
        <p:nvSpPr>
          <p:cNvPr id="6" name="Rectangle 5"/>
          <p:cNvSpPr/>
          <p:nvPr/>
        </p:nvSpPr>
        <p:spPr>
          <a:xfrm>
            <a:off x="152400" y="2569596"/>
            <a:ext cx="8763001" cy="1171132"/>
          </a:xfrm>
          <a:prstGeom prst="rect">
            <a:avLst/>
          </a:prstGeom>
          <a:solidFill>
            <a:schemeClr val="accent3">
              <a:lumMod val="20000"/>
              <a:lumOff val="80000"/>
            </a:schemeClr>
          </a:solidFill>
          <a:ln w="28575">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91440" rIns="457200" bIns="91440" numCol="1" spcCol="0" rtlCol="0" fromWordArt="0" anchor="ctr" anchorCtr="0" forceAA="0" compatLnSpc="1">
            <a:prstTxWarp prst="textNoShape">
              <a:avLst/>
            </a:prstTxWarp>
            <a:noAutofit/>
          </a:bodyPr>
          <a:lstStyle/>
          <a:p>
            <a:pPr lvl="1" defTabSz="457200">
              <a:lnSpc>
                <a:spcPct val="80000"/>
              </a:lnSpc>
              <a:spcBef>
                <a:spcPct val="20000"/>
              </a:spcBef>
            </a:pPr>
            <a:r>
              <a:rPr lang="en-US" altLang="en-US" sz="3200" spc="-50" dirty="0">
                <a:solidFill>
                  <a:prstClr val="black"/>
                </a:solidFill>
                <a:ea typeface="ＭＳ Ｐゴシック" pitchFamily="-1" charset="-128"/>
              </a:rPr>
              <a:t>Plan: </a:t>
            </a:r>
            <a:r>
              <a:rPr lang="en-US" altLang="en-US" sz="3200" spc="-50" dirty="0">
                <a:solidFill>
                  <a:schemeClr val="accent3">
                    <a:lumMod val="50000"/>
                  </a:schemeClr>
                </a:solidFill>
                <a:ea typeface="ＭＳ Ｐゴシック" pitchFamily="-1" charset="-128"/>
              </a:rPr>
              <a:t>Tag</a:t>
            </a:r>
            <a:r>
              <a:rPr lang="en-US" altLang="en-US" sz="3200" spc="-50" dirty="0">
                <a:solidFill>
                  <a:prstClr val="black"/>
                </a:solidFill>
                <a:ea typeface="ＭＳ Ｐゴシック" pitchFamily="-1" charset="-128"/>
              </a:rPr>
              <a:t> </a:t>
            </a:r>
            <a:r>
              <a:rPr lang="en-US" altLang="en-US" sz="3200" b="0" spc="-50" dirty="0">
                <a:solidFill>
                  <a:prstClr val="black"/>
                </a:solidFill>
                <a:ea typeface="ＭＳ Ｐゴシック" pitchFamily="-1" charset="-128"/>
              </a:rPr>
              <a:t>events with clock times; use </a:t>
            </a:r>
            <a:r>
              <a:rPr lang="en-US" altLang="en-US" sz="3200" spc="-50" dirty="0">
                <a:solidFill>
                  <a:prstClr val="black"/>
                </a:solidFill>
                <a:ea typeface="ＭＳ Ｐゴシック" pitchFamily="-1" charset="-128"/>
              </a:rPr>
              <a:t>clock times</a:t>
            </a:r>
            <a:r>
              <a:rPr lang="en-US" altLang="en-US" sz="3200" b="0" spc="-50" dirty="0">
                <a:solidFill>
                  <a:prstClr val="black"/>
                </a:solidFill>
                <a:ea typeface="ＭＳ Ｐゴシック" pitchFamily="-1" charset="-128"/>
              </a:rPr>
              <a:t> to make distributed system correct</a:t>
            </a:r>
            <a:endParaRPr lang="en-US" altLang="ja-JP" sz="2800" b="0" spc="-50" dirty="0">
              <a:solidFill>
                <a:prstClr val="black"/>
              </a:solidFill>
              <a:ea typeface="ＭＳ Ｐゴシック" pitchFamily="-1" charset="-128"/>
            </a:endParaRPr>
          </a:p>
        </p:txBody>
      </p:sp>
    </p:spTree>
    <p:extLst>
      <p:ext uri="{BB962C8B-B14F-4D97-AF65-F5344CB8AC3E}">
        <p14:creationId xmlns:p14="http://schemas.microsoft.com/office/powerpoint/2010/main" val="373963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6"/>
          <p:cNvSpPr>
            <a:spLocks noGrp="1"/>
          </p:cNvSpPr>
          <p:nvPr>
            <p:ph idx="1"/>
          </p:nvPr>
        </p:nvSpPr>
        <p:spPr>
          <a:xfrm>
            <a:off x="152400" y="1447799"/>
            <a:ext cx="8763000" cy="1952567"/>
          </a:xfrm>
        </p:spPr>
        <p:txBody>
          <a:bodyPr>
            <a:normAutofit/>
          </a:bodyPr>
          <a:lstStyle/>
          <a:p>
            <a:r>
              <a:rPr lang="en-US" altLang="en-US" dirty="0">
                <a:sym typeface="Wingdings"/>
              </a:rPr>
              <a:t>Each process </a:t>
            </a:r>
            <a:r>
              <a:rPr lang="en-US" altLang="en-US" b="1" dirty="0">
                <a:sym typeface="Wingdings"/>
              </a:rPr>
              <a:t>P</a:t>
            </a:r>
            <a:r>
              <a:rPr lang="en-US" altLang="en-US" b="1" i="1" baseline="-25000" dirty="0">
                <a:sym typeface="Wingdings"/>
              </a:rPr>
              <a:t>i</a:t>
            </a:r>
            <a:r>
              <a:rPr lang="en-US" altLang="en-US" dirty="0">
                <a:sym typeface="Wingdings"/>
              </a:rPr>
              <a:t> maintains a local clock </a:t>
            </a:r>
            <a:r>
              <a:rPr lang="en-US" altLang="en-US" b="1" i="1" dirty="0">
                <a:sym typeface="Wingdings"/>
              </a:rPr>
              <a:t>C</a:t>
            </a:r>
            <a:r>
              <a:rPr lang="en-US" altLang="en-US" b="1" i="1" baseline="-25000" dirty="0">
                <a:sym typeface="Wingdings"/>
              </a:rPr>
              <a:t>i</a:t>
            </a:r>
          </a:p>
          <a:p>
            <a:endParaRPr lang="en-US" altLang="en-US" b="1" i="1" dirty="0">
              <a:sym typeface="Wingdings"/>
            </a:endParaRPr>
          </a:p>
          <a:p>
            <a:pPr marL="514350" indent="-514350">
              <a:buFont typeface="+mj-lt"/>
              <a:buAutoNum type="arabicPeriod"/>
            </a:pPr>
            <a:r>
              <a:rPr lang="en-US" altLang="en-US" dirty="0">
                <a:sym typeface="Wingdings"/>
              </a:rPr>
              <a:t>Before executing an event, </a:t>
            </a:r>
            <a:r>
              <a:rPr lang="en-US" altLang="en-US" b="1" i="1" dirty="0">
                <a:sym typeface="Wingdings"/>
              </a:rPr>
              <a:t>C</a:t>
            </a:r>
            <a:r>
              <a:rPr lang="en-US" altLang="en-US" b="1" i="1" baseline="-25000" dirty="0">
                <a:sym typeface="Wingdings"/>
              </a:rPr>
              <a:t>i</a:t>
            </a:r>
            <a:r>
              <a:rPr lang="en-US" altLang="en-US" dirty="0">
                <a:sym typeface="Wingdings"/>
              </a:rPr>
              <a:t>  </a:t>
            </a:r>
            <a:r>
              <a:rPr lang="en-US" altLang="en-US" b="1" i="1" dirty="0">
                <a:sym typeface="Wingdings"/>
              </a:rPr>
              <a:t>C</a:t>
            </a:r>
            <a:r>
              <a:rPr lang="en-US" altLang="en-US" b="1" i="1" baseline="-25000" dirty="0">
                <a:sym typeface="Wingdings"/>
              </a:rPr>
              <a:t>i</a:t>
            </a:r>
            <a:r>
              <a:rPr lang="en-US" altLang="en-US" dirty="0">
                <a:sym typeface="Wingdings"/>
              </a:rPr>
              <a:t> + 1</a:t>
            </a:r>
          </a:p>
        </p:txBody>
      </p:sp>
      <p:sp>
        <p:nvSpPr>
          <p:cNvPr id="60417" name="Rectangle 2"/>
          <p:cNvSpPr>
            <a:spLocks noGrp="1" noChangeArrowheads="1"/>
          </p:cNvSpPr>
          <p:nvPr>
            <p:ph type="title"/>
          </p:nvPr>
        </p:nvSpPr>
        <p:spPr/>
        <p:txBody>
          <a:bodyPr/>
          <a:lstStyle/>
          <a:p>
            <a:r>
              <a:rPr lang="en-GB" altLang="en-US" dirty="0"/>
              <a:t>The Lamport Clock algorithm</a:t>
            </a:r>
          </a:p>
        </p:txBody>
      </p:sp>
      <p:cxnSp>
        <p:nvCxnSpPr>
          <p:cNvPr id="5" name="Straight Connector 4"/>
          <p:cNvCxnSpPr/>
          <p:nvPr/>
        </p:nvCxnSpPr>
        <p:spPr>
          <a:xfrm>
            <a:off x="1753561" y="4255191"/>
            <a:ext cx="2786" cy="2241706"/>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3661809" y="4257039"/>
            <a:ext cx="2" cy="1916992"/>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a:off x="5567270" y="4635201"/>
            <a:ext cx="2792" cy="1538830"/>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sp>
        <p:nvSpPr>
          <p:cNvPr id="2" name="Process 1"/>
          <p:cNvSpPr/>
          <p:nvPr/>
        </p:nvSpPr>
        <p:spPr>
          <a:xfrm>
            <a:off x="1373551" y="3502293"/>
            <a:ext cx="760020" cy="760020"/>
          </a:xfrm>
          <a:prstGeom prst="flowChartProcess">
            <a:avLst/>
          </a:prstGeom>
          <a:solidFill>
            <a:schemeClr val="tx2">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P1</a:t>
            </a:r>
          </a:p>
          <a:p>
            <a:pPr algn="ctr"/>
            <a:r>
              <a:rPr lang="en-US" sz="1800" i="1" dirty="0">
                <a:solidFill>
                  <a:schemeClr val="tx1"/>
                </a:solidFill>
              </a:rPr>
              <a:t>C</a:t>
            </a:r>
            <a:r>
              <a:rPr lang="en-US" sz="1800" baseline="-25000" dirty="0">
                <a:solidFill>
                  <a:schemeClr val="tx1"/>
                </a:solidFill>
              </a:rPr>
              <a:t>1</a:t>
            </a:r>
            <a:r>
              <a:rPr lang="en-US" sz="1800" dirty="0">
                <a:solidFill>
                  <a:schemeClr val="tx1"/>
                </a:solidFill>
              </a:rPr>
              <a:t>=0</a:t>
            </a:r>
          </a:p>
        </p:txBody>
      </p:sp>
      <p:sp>
        <p:nvSpPr>
          <p:cNvPr id="14" name="Oval 13"/>
          <p:cNvSpPr/>
          <p:nvPr/>
        </p:nvSpPr>
        <p:spPr>
          <a:xfrm>
            <a:off x="1684801" y="4635201"/>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18" name="Oval 17"/>
          <p:cNvSpPr/>
          <p:nvPr/>
        </p:nvSpPr>
        <p:spPr>
          <a:xfrm>
            <a:off x="1684801" y="5262498"/>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16" name="TextBox 15"/>
          <p:cNvSpPr txBox="1"/>
          <p:nvPr/>
        </p:nvSpPr>
        <p:spPr>
          <a:xfrm>
            <a:off x="1236992" y="4473128"/>
            <a:ext cx="356188" cy="461665"/>
          </a:xfrm>
          <a:prstGeom prst="rect">
            <a:avLst/>
          </a:prstGeom>
          <a:noFill/>
        </p:spPr>
        <p:txBody>
          <a:bodyPr wrap="none" rtlCol="0">
            <a:spAutoFit/>
          </a:bodyPr>
          <a:lstStyle/>
          <a:p>
            <a:r>
              <a:rPr lang="en-US" sz="2400" dirty="0">
                <a:latin typeface="Arial" charset="0"/>
                <a:ea typeface="Arial" charset="0"/>
                <a:cs typeface="Arial" charset="0"/>
              </a:rPr>
              <a:t>a</a:t>
            </a:r>
          </a:p>
        </p:txBody>
      </p:sp>
      <p:sp>
        <p:nvSpPr>
          <p:cNvPr id="21" name="TextBox 20"/>
          <p:cNvSpPr txBox="1"/>
          <p:nvPr/>
        </p:nvSpPr>
        <p:spPr>
          <a:xfrm>
            <a:off x="1228977" y="5100425"/>
            <a:ext cx="372218" cy="461665"/>
          </a:xfrm>
          <a:prstGeom prst="rect">
            <a:avLst/>
          </a:prstGeom>
          <a:noFill/>
        </p:spPr>
        <p:txBody>
          <a:bodyPr wrap="none" rtlCol="0">
            <a:spAutoFit/>
          </a:bodyPr>
          <a:lstStyle/>
          <a:p>
            <a:r>
              <a:rPr lang="en-US" sz="2400" dirty="0">
                <a:latin typeface="Arial" charset="0"/>
                <a:ea typeface="Arial" charset="0"/>
                <a:cs typeface="Arial" charset="0"/>
              </a:rPr>
              <a:t>b</a:t>
            </a:r>
          </a:p>
        </p:txBody>
      </p:sp>
      <p:grpSp>
        <p:nvGrpSpPr>
          <p:cNvPr id="24" name="Group 23"/>
          <p:cNvGrpSpPr/>
          <p:nvPr/>
        </p:nvGrpSpPr>
        <p:grpSpPr>
          <a:xfrm>
            <a:off x="1822321" y="5331258"/>
            <a:ext cx="2304931" cy="516713"/>
            <a:chOff x="1822321" y="5331258"/>
            <a:chExt cx="2304931" cy="516713"/>
          </a:xfrm>
        </p:grpSpPr>
        <p:sp>
          <p:nvSpPr>
            <p:cNvPr id="25" name="Oval 24"/>
            <p:cNvSpPr/>
            <p:nvPr/>
          </p:nvSpPr>
          <p:spPr>
            <a:xfrm>
              <a:off x="3590260" y="5562091"/>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26" name="TextBox 25"/>
            <p:cNvSpPr txBox="1"/>
            <p:nvPr/>
          </p:nvSpPr>
          <p:spPr>
            <a:xfrm>
              <a:off x="3771064" y="5386306"/>
              <a:ext cx="356188" cy="461665"/>
            </a:xfrm>
            <a:prstGeom prst="rect">
              <a:avLst/>
            </a:prstGeom>
            <a:noFill/>
          </p:spPr>
          <p:txBody>
            <a:bodyPr wrap="none" rtlCol="0">
              <a:spAutoFit/>
            </a:bodyPr>
            <a:lstStyle/>
            <a:p>
              <a:r>
                <a:rPr lang="en-US" sz="2400" dirty="0">
                  <a:latin typeface="Arial" charset="0"/>
                  <a:ea typeface="Arial" charset="0"/>
                  <a:cs typeface="Arial" charset="0"/>
                </a:rPr>
                <a:t>c</a:t>
              </a:r>
            </a:p>
          </p:txBody>
        </p:sp>
        <p:cxnSp>
          <p:nvCxnSpPr>
            <p:cNvPr id="23" name="Straight Arrow Connector 22"/>
            <p:cNvCxnSpPr>
              <a:stCxn id="18" idx="6"/>
              <a:endCxn id="25" idx="2"/>
            </p:cNvCxnSpPr>
            <p:nvPr/>
          </p:nvCxnSpPr>
          <p:spPr>
            <a:xfrm>
              <a:off x="1822321" y="5331258"/>
              <a:ext cx="1767939" cy="299593"/>
            </a:xfrm>
            <a:prstGeom prst="straightConnector1">
              <a:avLst/>
            </a:prstGeom>
            <a:ln w="57150">
              <a:prstDash val="solid"/>
              <a:headEnd type="none" w="med" len="med"/>
              <a:tailEnd type="triangle"/>
            </a:ln>
            <a:effectLst/>
          </p:spPr>
          <p:style>
            <a:lnRef idx="3">
              <a:schemeClr val="dk1"/>
            </a:lnRef>
            <a:fillRef idx="0">
              <a:schemeClr val="dk1"/>
            </a:fillRef>
            <a:effectRef idx="2">
              <a:schemeClr val="dk1"/>
            </a:effectRef>
            <a:fontRef idx="minor">
              <a:schemeClr val="tx1"/>
            </a:fontRef>
          </p:style>
        </p:cxnSp>
      </p:grpSp>
      <p:sp>
        <p:nvSpPr>
          <p:cNvPr id="22" name="Process 21"/>
          <p:cNvSpPr/>
          <p:nvPr/>
        </p:nvSpPr>
        <p:spPr>
          <a:xfrm>
            <a:off x="3284506" y="3508601"/>
            <a:ext cx="760020" cy="760020"/>
          </a:xfrm>
          <a:prstGeom prst="flowChartProcess">
            <a:avLst/>
          </a:prstGeom>
          <a:solidFill>
            <a:schemeClr val="tx2">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P2</a:t>
            </a:r>
          </a:p>
          <a:p>
            <a:pPr algn="ctr"/>
            <a:r>
              <a:rPr lang="en-US" sz="1800" i="1" dirty="0">
                <a:solidFill>
                  <a:schemeClr val="tx1"/>
                </a:solidFill>
              </a:rPr>
              <a:t>C</a:t>
            </a:r>
            <a:r>
              <a:rPr lang="en-US" sz="1800" baseline="-25000" dirty="0">
                <a:solidFill>
                  <a:schemeClr val="tx1"/>
                </a:solidFill>
              </a:rPr>
              <a:t>2</a:t>
            </a:r>
            <a:r>
              <a:rPr lang="en-US" sz="1800" dirty="0">
                <a:solidFill>
                  <a:schemeClr val="tx1"/>
                </a:solidFill>
              </a:rPr>
              <a:t>=0</a:t>
            </a:r>
          </a:p>
        </p:txBody>
      </p:sp>
      <p:sp>
        <p:nvSpPr>
          <p:cNvPr id="27" name="Process 26"/>
          <p:cNvSpPr/>
          <p:nvPr/>
        </p:nvSpPr>
        <p:spPr>
          <a:xfrm>
            <a:off x="5187260" y="3870385"/>
            <a:ext cx="760020" cy="760020"/>
          </a:xfrm>
          <a:prstGeom prst="flowChartProcess">
            <a:avLst/>
          </a:prstGeom>
          <a:solidFill>
            <a:schemeClr val="tx2">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P3</a:t>
            </a:r>
          </a:p>
          <a:p>
            <a:pPr algn="ctr"/>
            <a:r>
              <a:rPr lang="en-US" sz="1800" i="1" dirty="0">
                <a:solidFill>
                  <a:schemeClr val="tx1"/>
                </a:solidFill>
              </a:rPr>
              <a:t>C</a:t>
            </a:r>
            <a:r>
              <a:rPr lang="en-US" sz="1800" baseline="-25000" dirty="0">
                <a:solidFill>
                  <a:schemeClr val="tx1"/>
                </a:solidFill>
              </a:rPr>
              <a:t>3</a:t>
            </a:r>
            <a:r>
              <a:rPr lang="en-US" sz="1800" dirty="0">
                <a:solidFill>
                  <a:schemeClr val="tx1"/>
                </a:solidFill>
              </a:rPr>
              <a:t>=0</a:t>
            </a:r>
          </a:p>
        </p:txBody>
      </p:sp>
      <p:sp>
        <p:nvSpPr>
          <p:cNvPr id="4" name="Slide Number Placeholder 3"/>
          <p:cNvSpPr>
            <a:spLocks noGrp="1"/>
          </p:cNvSpPr>
          <p:nvPr>
            <p:ph type="sldNum" sz="quarter" idx="12"/>
          </p:nvPr>
        </p:nvSpPr>
        <p:spPr/>
        <p:txBody>
          <a:bodyPr/>
          <a:lstStyle/>
          <a:p>
            <a:pPr>
              <a:defRPr/>
            </a:pPr>
            <a:fld id="{729111C5-E04E-4942-8174-12BB645D56A6}" type="slidenum">
              <a:rPr lang="en-US" smtClean="0"/>
              <a:pPr>
                <a:defRPr/>
              </a:pPr>
              <a:t>24</a:t>
            </a:fld>
            <a:endParaRPr lang="en-US"/>
          </a:p>
        </p:txBody>
      </p:sp>
      <p:sp>
        <p:nvSpPr>
          <p:cNvPr id="28" name="TextBox 27"/>
          <p:cNvSpPr txBox="1"/>
          <p:nvPr/>
        </p:nvSpPr>
        <p:spPr>
          <a:xfrm>
            <a:off x="6004593" y="5555166"/>
            <a:ext cx="2760692" cy="523220"/>
          </a:xfrm>
          <a:prstGeom prst="rect">
            <a:avLst/>
          </a:prstGeom>
          <a:noFill/>
        </p:spPr>
        <p:txBody>
          <a:bodyPr wrap="none" rtlCol="0">
            <a:spAutoFit/>
          </a:bodyPr>
          <a:lstStyle/>
          <a:p>
            <a:r>
              <a:rPr lang="en-US" sz="2800" dirty="0">
                <a:latin typeface="Arial" charset="0"/>
                <a:ea typeface="Arial" charset="0"/>
                <a:cs typeface="Arial" charset="0"/>
              </a:rPr>
              <a:t>Physical time ↓</a:t>
            </a:r>
          </a:p>
        </p:txBody>
      </p:sp>
    </p:spTree>
    <p:extLst>
      <p:ext uri="{BB962C8B-B14F-4D97-AF65-F5344CB8AC3E}">
        <p14:creationId xmlns:p14="http://schemas.microsoft.com/office/powerpoint/2010/main" val="1801852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6"/>
          <p:cNvSpPr>
            <a:spLocks noGrp="1"/>
          </p:cNvSpPr>
          <p:nvPr>
            <p:ph idx="1"/>
          </p:nvPr>
        </p:nvSpPr>
        <p:spPr>
          <a:xfrm>
            <a:off x="152400" y="1447799"/>
            <a:ext cx="8763000" cy="1952567"/>
          </a:xfrm>
        </p:spPr>
        <p:txBody>
          <a:bodyPr>
            <a:normAutofit/>
          </a:bodyPr>
          <a:lstStyle/>
          <a:p>
            <a:endParaRPr lang="en-US" altLang="en-US" dirty="0">
              <a:sym typeface="Wingdings"/>
            </a:endParaRPr>
          </a:p>
          <a:p>
            <a:pPr marL="514350" indent="-514350">
              <a:buFont typeface="+mj-lt"/>
              <a:buAutoNum type="arabicPeriod"/>
            </a:pPr>
            <a:r>
              <a:rPr lang="en-US" altLang="en-US" dirty="0">
                <a:sym typeface="Wingdings"/>
              </a:rPr>
              <a:t>Before executing an event </a:t>
            </a:r>
            <a:r>
              <a:rPr lang="en-US" altLang="en-US" b="1" dirty="0">
                <a:sym typeface="Wingdings"/>
              </a:rPr>
              <a:t>a</a:t>
            </a:r>
            <a:r>
              <a:rPr lang="en-US" altLang="en-US" dirty="0">
                <a:sym typeface="Wingdings"/>
              </a:rPr>
              <a:t>, </a:t>
            </a:r>
            <a:r>
              <a:rPr lang="en-US" altLang="en-US" i="1" dirty="0">
                <a:sym typeface="Wingdings"/>
              </a:rPr>
              <a:t>C</a:t>
            </a:r>
            <a:r>
              <a:rPr lang="en-US" altLang="en-US" i="1" baseline="-25000" dirty="0">
                <a:sym typeface="Wingdings"/>
              </a:rPr>
              <a:t>i</a:t>
            </a:r>
            <a:r>
              <a:rPr lang="en-US" altLang="en-US" dirty="0">
                <a:sym typeface="Wingdings"/>
              </a:rPr>
              <a:t>  </a:t>
            </a:r>
            <a:r>
              <a:rPr lang="en-US" altLang="en-US" i="1" dirty="0">
                <a:sym typeface="Wingdings"/>
              </a:rPr>
              <a:t>C</a:t>
            </a:r>
            <a:r>
              <a:rPr lang="en-US" altLang="en-US" i="1" baseline="-25000" dirty="0">
                <a:sym typeface="Wingdings"/>
              </a:rPr>
              <a:t>i</a:t>
            </a:r>
            <a:r>
              <a:rPr lang="en-US" altLang="en-US" dirty="0">
                <a:sym typeface="Wingdings"/>
              </a:rPr>
              <a:t> + 1:</a:t>
            </a:r>
          </a:p>
          <a:p>
            <a:pPr marL="747713" lvl="1" indent="-347663"/>
            <a:endParaRPr lang="en-US" altLang="en-US" dirty="0">
              <a:sym typeface="Wingdings"/>
            </a:endParaRPr>
          </a:p>
          <a:p>
            <a:pPr marL="747713" lvl="1" indent="-347663"/>
            <a:r>
              <a:rPr lang="en-US" altLang="en-US" dirty="0">
                <a:sym typeface="Wingdings"/>
              </a:rPr>
              <a:t>Set event time </a:t>
            </a:r>
            <a:r>
              <a:rPr lang="en-US" altLang="en-US" i="1" dirty="0">
                <a:sym typeface="Wingdings"/>
              </a:rPr>
              <a:t>C</a:t>
            </a:r>
            <a:r>
              <a:rPr lang="en-US" altLang="en-US" dirty="0">
                <a:sym typeface="Wingdings"/>
              </a:rPr>
              <a:t>(</a:t>
            </a:r>
            <a:r>
              <a:rPr lang="en-US" altLang="en-US" b="1" dirty="0">
                <a:sym typeface="Wingdings"/>
              </a:rPr>
              <a:t>a</a:t>
            </a:r>
            <a:r>
              <a:rPr lang="en-US" altLang="en-US" dirty="0">
                <a:sym typeface="Wingdings"/>
              </a:rPr>
              <a:t>)  </a:t>
            </a:r>
            <a:r>
              <a:rPr lang="en-US" altLang="en-US" i="1" dirty="0">
                <a:sym typeface="Wingdings"/>
              </a:rPr>
              <a:t>C</a:t>
            </a:r>
            <a:r>
              <a:rPr lang="en-US" altLang="en-US" i="1" baseline="-25000" dirty="0">
                <a:sym typeface="Wingdings"/>
              </a:rPr>
              <a:t>i</a:t>
            </a:r>
          </a:p>
          <a:p>
            <a:endParaRPr lang="en-US" altLang="en-US" dirty="0">
              <a:sym typeface="Wingdings"/>
            </a:endParaRPr>
          </a:p>
        </p:txBody>
      </p:sp>
      <p:sp>
        <p:nvSpPr>
          <p:cNvPr id="60417" name="Rectangle 2"/>
          <p:cNvSpPr>
            <a:spLocks noGrp="1" noChangeArrowheads="1"/>
          </p:cNvSpPr>
          <p:nvPr>
            <p:ph type="title"/>
          </p:nvPr>
        </p:nvSpPr>
        <p:spPr/>
        <p:txBody>
          <a:bodyPr/>
          <a:lstStyle/>
          <a:p>
            <a:r>
              <a:rPr lang="en-GB" altLang="en-US" dirty="0"/>
              <a:t>The Lamport Clock algorithm</a:t>
            </a:r>
          </a:p>
        </p:txBody>
      </p:sp>
      <p:cxnSp>
        <p:nvCxnSpPr>
          <p:cNvPr id="5" name="Straight Connector 4"/>
          <p:cNvCxnSpPr/>
          <p:nvPr/>
        </p:nvCxnSpPr>
        <p:spPr>
          <a:xfrm>
            <a:off x="1753561" y="4255191"/>
            <a:ext cx="2786" cy="2241706"/>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3661809" y="4257039"/>
            <a:ext cx="2" cy="1916992"/>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a:off x="5567270" y="4635201"/>
            <a:ext cx="2792" cy="1538830"/>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sp>
        <p:nvSpPr>
          <p:cNvPr id="2" name="Process 1"/>
          <p:cNvSpPr/>
          <p:nvPr/>
        </p:nvSpPr>
        <p:spPr>
          <a:xfrm>
            <a:off x="1373551" y="3502293"/>
            <a:ext cx="760020" cy="760020"/>
          </a:xfrm>
          <a:prstGeom prst="flowChartProcess">
            <a:avLst/>
          </a:prstGeom>
          <a:solidFill>
            <a:schemeClr val="tx2">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P1</a:t>
            </a:r>
          </a:p>
          <a:p>
            <a:pPr algn="ctr"/>
            <a:r>
              <a:rPr lang="en-US" sz="1800" i="1" dirty="0">
                <a:solidFill>
                  <a:schemeClr val="tx1"/>
                </a:solidFill>
              </a:rPr>
              <a:t>C</a:t>
            </a:r>
            <a:r>
              <a:rPr lang="en-US" sz="1800" baseline="-25000" dirty="0">
                <a:solidFill>
                  <a:schemeClr val="tx1"/>
                </a:solidFill>
              </a:rPr>
              <a:t>1</a:t>
            </a:r>
            <a:r>
              <a:rPr lang="en-US" sz="1800" dirty="0">
                <a:solidFill>
                  <a:schemeClr val="tx1"/>
                </a:solidFill>
              </a:rPr>
              <a:t>=1</a:t>
            </a:r>
          </a:p>
        </p:txBody>
      </p:sp>
      <p:sp>
        <p:nvSpPr>
          <p:cNvPr id="14" name="Oval 13"/>
          <p:cNvSpPr/>
          <p:nvPr/>
        </p:nvSpPr>
        <p:spPr>
          <a:xfrm>
            <a:off x="1684801" y="4635201"/>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18" name="Oval 17"/>
          <p:cNvSpPr/>
          <p:nvPr/>
        </p:nvSpPr>
        <p:spPr>
          <a:xfrm>
            <a:off x="1684801" y="5262498"/>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16" name="TextBox 15"/>
          <p:cNvSpPr txBox="1"/>
          <p:nvPr/>
        </p:nvSpPr>
        <p:spPr>
          <a:xfrm>
            <a:off x="1236992" y="4473128"/>
            <a:ext cx="356188" cy="461665"/>
          </a:xfrm>
          <a:prstGeom prst="rect">
            <a:avLst/>
          </a:prstGeom>
          <a:noFill/>
        </p:spPr>
        <p:txBody>
          <a:bodyPr wrap="none" rtlCol="0">
            <a:spAutoFit/>
          </a:bodyPr>
          <a:lstStyle/>
          <a:p>
            <a:r>
              <a:rPr lang="en-US" sz="2400" dirty="0">
                <a:latin typeface="Arial" charset="0"/>
                <a:ea typeface="Arial" charset="0"/>
                <a:cs typeface="Arial" charset="0"/>
              </a:rPr>
              <a:t>a</a:t>
            </a:r>
          </a:p>
        </p:txBody>
      </p:sp>
      <p:sp>
        <p:nvSpPr>
          <p:cNvPr id="21" name="TextBox 20"/>
          <p:cNvSpPr txBox="1"/>
          <p:nvPr/>
        </p:nvSpPr>
        <p:spPr>
          <a:xfrm>
            <a:off x="1228977" y="5100425"/>
            <a:ext cx="372218" cy="461665"/>
          </a:xfrm>
          <a:prstGeom prst="rect">
            <a:avLst/>
          </a:prstGeom>
          <a:noFill/>
        </p:spPr>
        <p:txBody>
          <a:bodyPr wrap="none" rtlCol="0">
            <a:spAutoFit/>
          </a:bodyPr>
          <a:lstStyle/>
          <a:p>
            <a:r>
              <a:rPr lang="en-US" sz="2400" dirty="0">
                <a:latin typeface="Arial" charset="0"/>
                <a:ea typeface="Arial" charset="0"/>
                <a:cs typeface="Arial" charset="0"/>
              </a:rPr>
              <a:t>b</a:t>
            </a:r>
          </a:p>
        </p:txBody>
      </p:sp>
      <p:grpSp>
        <p:nvGrpSpPr>
          <p:cNvPr id="24" name="Group 23"/>
          <p:cNvGrpSpPr/>
          <p:nvPr/>
        </p:nvGrpSpPr>
        <p:grpSpPr>
          <a:xfrm>
            <a:off x="1822321" y="5331258"/>
            <a:ext cx="2304931" cy="516713"/>
            <a:chOff x="1822321" y="5331258"/>
            <a:chExt cx="2304931" cy="516713"/>
          </a:xfrm>
        </p:grpSpPr>
        <p:sp>
          <p:nvSpPr>
            <p:cNvPr id="25" name="Oval 24"/>
            <p:cNvSpPr/>
            <p:nvPr/>
          </p:nvSpPr>
          <p:spPr>
            <a:xfrm>
              <a:off x="3590260" y="5562091"/>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26" name="TextBox 25"/>
            <p:cNvSpPr txBox="1"/>
            <p:nvPr/>
          </p:nvSpPr>
          <p:spPr>
            <a:xfrm>
              <a:off x="3771064" y="5386306"/>
              <a:ext cx="356188" cy="461665"/>
            </a:xfrm>
            <a:prstGeom prst="rect">
              <a:avLst/>
            </a:prstGeom>
            <a:noFill/>
          </p:spPr>
          <p:txBody>
            <a:bodyPr wrap="none" rtlCol="0">
              <a:spAutoFit/>
            </a:bodyPr>
            <a:lstStyle/>
            <a:p>
              <a:r>
                <a:rPr lang="en-US" sz="2400" dirty="0">
                  <a:latin typeface="Arial" charset="0"/>
                  <a:ea typeface="Arial" charset="0"/>
                  <a:cs typeface="Arial" charset="0"/>
                </a:rPr>
                <a:t>c</a:t>
              </a:r>
            </a:p>
          </p:txBody>
        </p:sp>
        <p:cxnSp>
          <p:nvCxnSpPr>
            <p:cNvPr id="23" name="Straight Arrow Connector 22"/>
            <p:cNvCxnSpPr>
              <a:stCxn id="18" idx="6"/>
              <a:endCxn id="25" idx="2"/>
            </p:cNvCxnSpPr>
            <p:nvPr/>
          </p:nvCxnSpPr>
          <p:spPr>
            <a:xfrm>
              <a:off x="1822321" y="5331258"/>
              <a:ext cx="1767939" cy="299593"/>
            </a:xfrm>
            <a:prstGeom prst="straightConnector1">
              <a:avLst/>
            </a:prstGeom>
            <a:ln w="57150">
              <a:prstDash val="solid"/>
              <a:headEnd type="none" w="med" len="med"/>
              <a:tailEnd type="triangle"/>
            </a:ln>
            <a:effectLst/>
          </p:spPr>
          <p:style>
            <a:lnRef idx="3">
              <a:schemeClr val="dk1"/>
            </a:lnRef>
            <a:fillRef idx="0">
              <a:schemeClr val="dk1"/>
            </a:fillRef>
            <a:effectRef idx="2">
              <a:schemeClr val="dk1"/>
            </a:effectRef>
            <a:fontRef idx="minor">
              <a:schemeClr val="tx1"/>
            </a:fontRef>
          </p:style>
        </p:cxnSp>
      </p:grpSp>
      <p:sp>
        <p:nvSpPr>
          <p:cNvPr id="22" name="Process 21"/>
          <p:cNvSpPr/>
          <p:nvPr/>
        </p:nvSpPr>
        <p:spPr>
          <a:xfrm>
            <a:off x="3284506" y="3508601"/>
            <a:ext cx="760020" cy="760020"/>
          </a:xfrm>
          <a:prstGeom prst="flowChartProcess">
            <a:avLst/>
          </a:prstGeom>
          <a:solidFill>
            <a:schemeClr val="tx2">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P2</a:t>
            </a:r>
          </a:p>
          <a:p>
            <a:pPr algn="ctr"/>
            <a:r>
              <a:rPr lang="en-US" sz="1800" i="1" dirty="0">
                <a:solidFill>
                  <a:schemeClr val="tx1"/>
                </a:solidFill>
              </a:rPr>
              <a:t>C</a:t>
            </a:r>
            <a:r>
              <a:rPr lang="en-US" sz="1800" baseline="-25000" dirty="0">
                <a:solidFill>
                  <a:schemeClr val="tx1"/>
                </a:solidFill>
              </a:rPr>
              <a:t>2</a:t>
            </a:r>
            <a:r>
              <a:rPr lang="en-US" sz="1800" dirty="0">
                <a:solidFill>
                  <a:schemeClr val="tx1"/>
                </a:solidFill>
              </a:rPr>
              <a:t>=0</a:t>
            </a:r>
          </a:p>
        </p:txBody>
      </p:sp>
      <p:sp>
        <p:nvSpPr>
          <p:cNvPr id="27" name="Process 26"/>
          <p:cNvSpPr/>
          <p:nvPr/>
        </p:nvSpPr>
        <p:spPr>
          <a:xfrm>
            <a:off x="5187260" y="3870385"/>
            <a:ext cx="760020" cy="760020"/>
          </a:xfrm>
          <a:prstGeom prst="flowChartProcess">
            <a:avLst/>
          </a:prstGeom>
          <a:solidFill>
            <a:schemeClr val="tx2">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P3</a:t>
            </a:r>
          </a:p>
          <a:p>
            <a:pPr algn="ctr"/>
            <a:r>
              <a:rPr lang="en-US" sz="1800" i="1" dirty="0">
                <a:solidFill>
                  <a:schemeClr val="tx1"/>
                </a:solidFill>
              </a:rPr>
              <a:t>C</a:t>
            </a:r>
            <a:r>
              <a:rPr lang="en-US" sz="1800" baseline="-25000" dirty="0">
                <a:solidFill>
                  <a:schemeClr val="tx1"/>
                </a:solidFill>
              </a:rPr>
              <a:t>3</a:t>
            </a:r>
            <a:r>
              <a:rPr lang="en-US" sz="1800" dirty="0">
                <a:solidFill>
                  <a:schemeClr val="tx1"/>
                </a:solidFill>
              </a:rPr>
              <a:t>=0</a:t>
            </a:r>
          </a:p>
        </p:txBody>
      </p:sp>
      <p:sp>
        <p:nvSpPr>
          <p:cNvPr id="4" name="Rounded Rectangular Callout 3"/>
          <p:cNvSpPr/>
          <p:nvPr/>
        </p:nvSpPr>
        <p:spPr>
          <a:xfrm>
            <a:off x="2020725" y="4179367"/>
            <a:ext cx="1197812" cy="524593"/>
          </a:xfrm>
          <a:prstGeom prst="wedgeRoundRectCallout">
            <a:avLst>
              <a:gd name="adj1" fmla="val -65108"/>
              <a:gd name="adj2" fmla="val 46314"/>
              <a:gd name="adj3" fmla="val 16667"/>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sz="2400" b="0" i="1">
                <a:solidFill>
                  <a:schemeClr val="tx1"/>
                </a:solidFill>
                <a:latin typeface="Arial" charset="0"/>
                <a:ea typeface="Arial" charset="0"/>
                <a:cs typeface="Arial" charset="0"/>
              </a:rPr>
              <a:t>C</a:t>
            </a:r>
            <a:r>
              <a:rPr lang="en-US" sz="2400" b="0">
                <a:solidFill>
                  <a:schemeClr val="tx1"/>
                </a:solidFill>
                <a:latin typeface="Arial" charset="0"/>
                <a:ea typeface="Arial" charset="0"/>
                <a:cs typeface="Arial" charset="0"/>
              </a:rPr>
              <a:t>(</a:t>
            </a:r>
            <a:r>
              <a:rPr lang="en-US" sz="2400">
                <a:solidFill>
                  <a:schemeClr val="tx1"/>
                </a:solidFill>
                <a:latin typeface="Arial" charset="0"/>
                <a:ea typeface="Arial" charset="0"/>
                <a:cs typeface="Arial" charset="0"/>
              </a:rPr>
              <a:t>a</a:t>
            </a:r>
            <a:r>
              <a:rPr lang="en-US" sz="2400" b="0">
                <a:solidFill>
                  <a:schemeClr val="tx1"/>
                </a:solidFill>
                <a:latin typeface="Arial" charset="0"/>
                <a:ea typeface="Arial" charset="0"/>
                <a:cs typeface="Arial" charset="0"/>
              </a:rPr>
              <a:t>) = 1</a:t>
            </a:r>
          </a:p>
        </p:txBody>
      </p:sp>
      <p:sp>
        <p:nvSpPr>
          <p:cNvPr id="7" name="Slide Number Placeholder 6"/>
          <p:cNvSpPr>
            <a:spLocks noGrp="1"/>
          </p:cNvSpPr>
          <p:nvPr>
            <p:ph type="sldNum" sz="quarter" idx="12"/>
          </p:nvPr>
        </p:nvSpPr>
        <p:spPr/>
        <p:txBody>
          <a:bodyPr/>
          <a:lstStyle/>
          <a:p>
            <a:pPr>
              <a:defRPr/>
            </a:pPr>
            <a:fld id="{729111C5-E04E-4942-8174-12BB645D56A6}" type="slidenum">
              <a:rPr lang="en-US" smtClean="0"/>
              <a:pPr>
                <a:defRPr/>
              </a:pPr>
              <a:t>25</a:t>
            </a:fld>
            <a:endParaRPr lang="en-US"/>
          </a:p>
        </p:txBody>
      </p:sp>
      <p:sp>
        <p:nvSpPr>
          <p:cNvPr id="28" name="TextBox 27"/>
          <p:cNvSpPr txBox="1"/>
          <p:nvPr/>
        </p:nvSpPr>
        <p:spPr>
          <a:xfrm>
            <a:off x="6004593" y="5555166"/>
            <a:ext cx="2760692" cy="523220"/>
          </a:xfrm>
          <a:prstGeom prst="rect">
            <a:avLst/>
          </a:prstGeom>
          <a:noFill/>
        </p:spPr>
        <p:txBody>
          <a:bodyPr wrap="none" rtlCol="0">
            <a:spAutoFit/>
          </a:bodyPr>
          <a:lstStyle/>
          <a:p>
            <a:r>
              <a:rPr lang="en-US" sz="2800" dirty="0">
                <a:latin typeface="Arial" charset="0"/>
                <a:ea typeface="Arial" charset="0"/>
                <a:cs typeface="Arial" charset="0"/>
              </a:rPr>
              <a:t>Physical time ↓</a:t>
            </a:r>
          </a:p>
        </p:txBody>
      </p:sp>
    </p:spTree>
    <p:extLst>
      <p:ext uri="{BB962C8B-B14F-4D97-AF65-F5344CB8AC3E}">
        <p14:creationId xmlns:p14="http://schemas.microsoft.com/office/powerpoint/2010/main" val="17896084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6"/>
          <p:cNvSpPr>
            <a:spLocks noGrp="1"/>
          </p:cNvSpPr>
          <p:nvPr>
            <p:ph idx="1"/>
          </p:nvPr>
        </p:nvSpPr>
        <p:spPr>
          <a:xfrm>
            <a:off x="152400" y="1447799"/>
            <a:ext cx="8763000" cy="1952567"/>
          </a:xfrm>
        </p:spPr>
        <p:txBody>
          <a:bodyPr>
            <a:normAutofit/>
          </a:bodyPr>
          <a:lstStyle/>
          <a:p>
            <a:endParaRPr lang="en-US" altLang="en-US" dirty="0">
              <a:sym typeface="Wingdings"/>
            </a:endParaRPr>
          </a:p>
          <a:p>
            <a:pPr marL="514350" indent="-514350">
              <a:buFont typeface="+mj-lt"/>
              <a:buAutoNum type="arabicPeriod"/>
            </a:pPr>
            <a:r>
              <a:rPr lang="en-US" altLang="en-US" dirty="0">
                <a:sym typeface="Wingdings"/>
              </a:rPr>
              <a:t>Before executing an event </a:t>
            </a:r>
            <a:r>
              <a:rPr lang="en-US" altLang="en-US" b="1" dirty="0">
                <a:sym typeface="Wingdings"/>
              </a:rPr>
              <a:t>b</a:t>
            </a:r>
            <a:r>
              <a:rPr lang="en-US" altLang="en-US" dirty="0">
                <a:sym typeface="Wingdings"/>
              </a:rPr>
              <a:t>, </a:t>
            </a:r>
            <a:r>
              <a:rPr lang="en-US" altLang="en-US" b="1" i="1" dirty="0">
                <a:sym typeface="Wingdings"/>
              </a:rPr>
              <a:t>C</a:t>
            </a:r>
            <a:r>
              <a:rPr lang="en-US" altLang="en-US" b="1" i="1" baseline="-25000" dirty="0">
                <a:sym typeface="Wingdings"/>
              </a:rPr>
              <a:t>i</a:t>
            </a:r>
            <a:r>
              <a:rPr lang="en-US" altLang="en-US" dirty="0">
                <a:sym typeface="Wingdings"/>
              </a:rPr>
              <a:t>  </a:t>
            </a:r>
            <a:r>
              <a:rPr lang="en-US" altLang="en-US" b="1" i="1" dirty="0">
                <a:sym typeface="Wingdings"/>
              </a:rPr>
              <a:t>C</a:t>
            </a:r>
            <a:r>
              <a:rPr lang="en-US" altLang="en-US" b="1" i="1" baseline="-25000" dirty="0">
                <a:sym typeface="Wingdings"/>
              </a:rPr>
              <a:t>i</a:t>
            </a:r>
            <a:r>
              <a:rPr lang="en-US" altLang="en-US" dirty="0">
                <a:sym typeface="Wingdings"/>
              </a:rPr>
              <a:t> + 1:</a:t>
            </a:r>
          </a:p>
          <a:p>
            <a:pPr lvl="1"/>
            <a:endParaRPr lang="en-US" altLang="en-US" dirty="0">
              <a:sym typeface="Wingdings"/>
            </a:endParaRPr>
          </a:p>
          <a:p>
            <a:pPr lvl="1"/>
            <a:r>
              <a:rPr lang="en-US" altLang="en-US" dirty="0">
                <a:sym typeface="Wingdings"/>
              </a:rPr>
              <a:t>Set event time </a:t>
            </a:r>
            <a:r>
              <a:rPr lang="en-US" altLang="en-US" i="1" dirty="0">
                <a:sym typeface="Wingdings"/>
              </a:rPr>
              <a:t>C</a:t>
            </a:r>
            <a:r>
              <a:rPr lang="en-US" altLang="en-US" dirty="0">
                <a:sym typeface="Wingdings"/>
              </a:rPr>
              <a:t>(</a:t>
            </a:r>
            <a:r>
              <a:rPr lang="en-US" altLang="en-US" b="1" dirty="0">
                <a:sym typeface="Wingdings"/>
              </a:rPr>
              <a:t>b</a:t>
            </a:r>
            <a:r>
              <a:rPr lang="en-US" altLang="en-US" dirty="0">
                <a:sym typeface="Wingdings"/>
              </a:rPr>
              <a:t>)  </a:t>
            </a:r>
            <a:r>
              <a:rPr lang="en-US" altLang="en-US" i="1" dirty="0">
                <a:sym typeface="Wingdings"/>
              </a:rPr>
              <a:t>C</a:t>
            </a:r>
            <a:r>
              <a:rPr lang="en-US" altLang="en-US" i="1" baseline="-25000" dirty="0">
                <a:sym typeface="Wingdings"/>
              </a:rPr>
              <a:t>i</a:t>
            </a:r>
          </a:p>
        </p:txBody>
      </p:sp>
      <p:sp>
        <p:nvSpPr>
          <p:cNvPr id="60417" name="Rectangle 2"/>
          <p:cNvSpPr>
            <a:spLocks noGrp="1" noChangeArrowheads="1"/>
          </p:cNvSpPr>
          <p:nvPr>
            <p:ph type="title"/>
          </p:nvPr>
        </p:nvSpPr>
        <p:spPr/>
        <p:txBody>
          <a:bodyPr/>
          <a:lstStyle/>
          <a:p>
            <a:r>
              <a:rPr lang="en-GB" altLang="en-US" dirty="0"/>
              <a:t>The Lamport Clock algorithm</a:t>
            </a:r>
          </a:p>
        </p:txBody>
      </p:sp>
      <p:cxnSp>
        <p:nvCxnSpPr>
          <p:cNvPr id="5" name="Straight Connector 4"/>
          <p:cNvCxnSpPr/>
          <p:nvPr/>
        </p:nvCxnSpPr>
        <p:spPr>
          <a:xfrm>
            <a:off x="1753561" y="4255191"/>
            <a:ext cx="2786" cy="2241706"/>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3661809" y="4257039"/>
            <a:ext cx="2" cy="1916992"/>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a:off x="5567270" y="4635201"/>
            <a:ext cx="2792" cy="1538830"/>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sp>
        <p:nvSpPr>
          <p:cNvPr id="2" name="Process 1"/>
          <p:cNvSpPr/>
          <p:nvPr/>
        </p:nvSpPr>
        <p:spPr>
          <a:xfrm>
            <a:off x="1373551" y="3502293"/>
            <a:ext cx="760020" cy="760020"/>
          </a:xfrm>
          <a:prstGeom prst="flowChartProcess">
            <a:avLst/>
          </a:prstGeom>
          <a:solidFill>
            <a:schemeClr val="tx2">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P1</a:t>
            </a:r>
          </a:p>
          <a:p>
            <a:pPr algn="ctr"/>
            <a:r>
              <a:rPr lang="en-US" sz="1800" i="1" dirty="0">
                <a:solidFill>
                  <a:schemeClr val="tx1"/>
                </a:solidFill>
              </a:rPr>
              <a:t>C</a:t>
            </a:r>
            <a:r>
              <a:rPr lang="en-US" sz="1800" baseline="-25000" dirty="0">
                <a:solidFill>
                  <a:schemeClr val="tx1"/>
                </a:solidFill>
              </a:rPr>
              <a:t>1</a:t>
            </a:r>
            <a:r>
              <a:rPr lang="en-US" sz="1800" dirty="0">
                <a:solidFill>
                  <a:schemeClr val="tx1"/>
                </a:solidFill>
              </a:rPr>
              <a:t>=2</a:t>
            </a:r>
          </a:p>
        </p:txBody>
      </p:sp>
      <p:sp>
        <p:nvSpPr>
          <p:cNvPr id="14" name="Oval 13"/>
          <p:cNvSpPr/>
          <p:nvPr/>
        </p:nvSpPr>
        <p:spPr>
          <a:xfrm>
            <a:off x="1684801" y="4635201"/>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18" name="Oval 17"/>
          <p:cNvSpPr/>
          <p:nvPr/>
        </p:nvSpPr>
        <p:spPr>
          <a:xfrm>
            <a:off x="1684801" y="5262498"/>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16" name="TextBox 15"/>
          <p:cNvSpPr txBox="1"/>
          <p:nvPr/>
        </p:nvSpPr>
        <p:spPr>
          <a:xfrm>
            <a:off x="1236992" y="4473128"/>
            <a:ext cx="356188" cy="461665"/>
          </a:xfrm>
          <a:prstGeom prst="rect">
            <a:avLst/>
          </a:prstGeom>
          <a:noFill/>
        </p:spPr>
        <p:txBody>
          <a:bodyPr wrap="none" rtlCol="0">
            <a:spAutoFit/>
          </a:bodyPr>
          <a:lstStyle/>
          <a:p>
            <a:r>
              <a:rPr lang="en-US" sz="2400" dirty="0">
                <a:latin typeface="Arial" charset="0"/>
                <a:ea typeface="Arial" charset="0"/>
                <a:cs typeface="Arial" charset="0"/>
              </a:rPr>
              <a:t>a</a:t>
            </a:r>
          </a:p>
        </p:txBody>
      </p:sp>
      <p:sp>
        <p:nvSpPr>
          <p:cNvPr id="21" name="TextBox 20"/>
          <p:cNvSpPr txBox="1"/>
          <p:nvPr/>
        </p:nvSpPr>
        <p:spPr>
          <a:xfrm>
            <a:off x="1228977" y="5100425"/>
            <a:ext cx="372218" cy="461665"/>
          </a:xfrm>
          <a:prstGeom prst="rect">
            <a:avLst/>
          </a:prstGeom>
          <a:noFill/>
        </p:spPr>
        <p:txBody>
          <a:bodyPr wrap="none" rtlCol="0">
            <a:spAutoFit/>
          </a:bodyPr>
          <a:lstStyle/>
          <a:p>
            <a:r>
              <a:rPr lang="en-US" sz="2400" dirty="0">
                <a:latin typeface="Arial" charset="0"/>
                <a:ea typeface="Arial" charset="0"/>
                <a:cs typeface="Arial" charset="0"/>
              </a:rPr>
              <a:t>b</a:t>
            </a:r>
          </a:p>
        </p:txBody>
      </p:sp>
      <p:grpSp>
        <p:nvGrpSpPr>
          <p:cNvPr id="24" name="Group 23"/>
          <p:cNvGrpSpPr/>
          <p:nvPr/>
        </p:nvGrpSpPr>
        <p:grpSpPr>
          <a:xfrm>
            <a:off x="1822321" y="5331258"/>
            <a:ext cx="2304931" cy="516713"/>
            <a:chOff x="1822321" y="5331258"/>
            <a:chExt cx="2304931" cy="516713"/>
          </a:xfrm>
        </p:grpSpPr>
        <p:sp>
          <p:nvSpPr>
            <p:cNvPr id="25" name="Oval 24"/>
            <p:cNvSpPr/>
            <p:nvPr/>
          </p:nvSpPr>
          <p:spPr>
            <a:xfrm>
              <a:off x="3590260" y="5562091"/>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26" name="TextBox 25"/>
            <p:cNvSpPr txBox="1"/>
            <p:nvPr/>
          </p:nvSpPr>
          <p:spPr>
            <a:xfrm>
              <a:off x="3771064" y="5386306"/>
              <a:ext cx="356188" cy="461665"/>
            </a:xfrm>
            <a:prstGeom prst="rect">
              <a:avLst/>
            </a:prstGeom>
            <a:noFill/>
          </p:spPr>
          <p:txBody>
            <a:bodyPr wrap="none" rtlCol="0">
              <a:spAutoFit/>
            </a:bodyPr>
            <a:lstStyle/>
            <a:p>
              <a:r>
                <a:rPr lang="en-US" sz="2400" dirty="0">
                  <a:latin typeface="Arial" charset="0"/>
                  <a:ea typeface="Arial" charset="0"/>
                  <a:cs typeface="Arial" charset="0"/>
                </a:rPr>
                <a:t>c</a:t>
              </a:r>
            </a:p>
          </p:txBody>
        </p:sp>
        <p:cxnSp>
          <p:nvCxnSpPr>
            <p:cNvPr id="23" name="Straight Arrow Connector 22"/>
            <p:cNvCxnSpPr>
              <a:stCxn id="18" idx="6"/>
              <a:endCxn id="25" idx="2"/>
            </p:cNvCxnSpPr>
            <p:nvPr/>
          </p:nvCxnSpPr>
          <p:spPr>
            <a:xfrm>
              <a:off x="1822321" y="5331258"/>
              <a:ext cx="1767939" cy="299593"/>
            </a:xfrm>
            <a:prstGeom prst="straightConnector1">
              <a:avLst/>
            </a:prstGeom>
            <a:ln w="57150">
              <a:prstDash val="solid"/>
              <a:headEnd type="none" w="med" len="med"/>
              <a:tailEnd type="triangle"/>
            </a:ln>
            <a:effectLst/>
          </p:spPr>
          <p:style>
            <a:lnRef idx="3">
              <a:schemeClr val="dk1"/>
            </a:lnRef>
            <a:fillRef idx="0">
              <a:schemeClr val="dk1"/>
            </a:fillRef>
            <a:effectRef idx="2">
              <a:schemeClr val="dk1"/>
            </a:effectRef>
            <a:fontRef idx="minor">
              <a:schemeClr val="tx1"/>
            </a:fontRef>
          </p:style>
        </p:cxnSp>
      </p:grpSp>
      <p:sp>
        <p:nvSpPr>
          <p:cNvPr id="22" name="Process 21"/>
          <p:cNvSpPr/>
          <p:nvPr/>
        </p:nvSpPr>
        <p:spPr>
          <a:xfrm>
            <a:off x="3284506" y="3508601"/>
            <a:ext cx="760020" cy="760020"/>
          </a:xfrm>
          <a:prstGeom prst="flowChartProcess">
            <a:avLst/>
          </a:prstGeom>
          <a:solidFill>
            <a:schemeClr val="tx2">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P2</a:t>
            </a:r>
          </a:p>
          <a:p>
            <a:pPr algn="ctr"/>
            <a:r>
              <a:rPr lang="en-US" sz="1800" i="1" dirty="0">
                <a:solidFill>
                  <a:schemeClr val="tx1"/>
                </a:solidFill>
              </a:rPr>
              <a:t>C</a:t>
            </a:r>
            <a:r>
              <a:rPr lang="en-US" sz="1800" baseline="-25000" dirty="0">
                <a:solidFill>
                  <a:schemeClr val="tx1"/>
                </a:solidFill>
              </a:rPr>
              <a:t>2</a:t>
            </a:r>
            <a:r>
              <a:rPr lang="en-US" sz="1800" dirty="0">
                <a:solidFill>
                  <a:schemeClr val="tx1"/>
                </a:solidFill>
              </a:rPr>
              <a:t>=0</a:t>
            </a:r>
          </a:p>
        </p:txBody>
      </p:sp>
      <p:sp>
        <p:nvSpPr>
          <p:cNvPr id="27" name="Process 26"/>
          <p:cNvSpPr/>
          <p:nvPr/>
        </p:nvSpPr>
        <p:spPr>
          <a:xfrm>
            <a:off x="5187260" y="3870385"/>
            <a:ext cx="760020" cy="760020"/>
          </a:xfrm>
          <a:prstGeom prst="flowChartProcess">
            <a:avLst/>
          </a:prstGeom>
          <a:solidFill>
            <a:schemeClr val="tx2">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P3</a:t>
            </a:r>
          </a:p>
          <a:p>
            <a:pPr algn="ctr"/>
            <a:r>
              <a:rPr lang="en-US" sz="1800" i="1" dirty="0">
                <a:solidFill>
                  <a:schemeClr val="tx1"/>
                </a:solidFill>
              </a:rPr>
              <a:t>C</a:t>
            </a:r>
            <a:r>
              <a:rPr lang="en-US" sz="1800" baseline="-25000" dirty="0">
                <a:solidFill>
                  <a:schemeClr val="tx1"/>
                </a:solidFill>
              </a:rPr>
              <a:t>3</a:t>
            </a:r>
            <a:r>
              <a:rPr lang="en-US" sz="1800" dirty="0">
                <a:solidFill>
                  <a:schemeClr val="tx1"/>
                </a:solidFill>
              </a:rPr>
              <a:t>=0</a:t>
            </a:r>
          </a:p>
        </p:txBody>
      </p:sp>
      <p:sp>
        <p:nvSpPr>
          <p:cNvPr id="29" name="Rounded Rectangular Callout 28"/>
          <p:cNvSpPr/>
          <p:nvPr/>
        </p:nvSpPr>
        <p:spPr>
          <a:xfrm>
            <a:off x="2013061" y="4755312"/>
            <a:ext cx="1197812" cy="524593"/>
          </a:xfrm>
          <a:prstGeom prst="wedgeRoundRectCallout">
            <a:avLst>
              <a:gd name="adj1" fmla="val -65108"/>
              <a:gd name="adj2" fmla="val 46314"/>
              <a:gd name="adj3" fmla="val 16667"/>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sz="2400" b="0" i="1" dirty="0">
                <a:solidFill>
                  <a:schemeClr val="tx1"/>
                </a:solidFill>
                <a:latin typeface="Arial" charset="0"/>
                <a:ea typeface="Arial" charset="0"/>
                <a:cs typeface="Arial" charset="0"/>
              </a:rPr>
              <a:t>C</a:t>
            </a:r>
            <a:r>
              <a:rPr lang="en-US" sz="2400" b="0" dirty="0">
                <a:solidFill>
                  <a:schemeClr val="tx1"/>
                </a:solidFill>
                <a:latin typeface="Arial" charset="0"/>
                <a:ea typeface="Arial" charset="0"/>
                <a:cs typeface="Arial" charset="0"/>
              </a:rPr>
              <a:t>(</a:t>
            </a:r>
            <a:r>
              <a:rPr lang="en-US" sz="2400" dirty="0">
                <a:solidFill>
                  <a:schemeClr val="tx1"/>
                </a:solidFill>
                <a:latin typeface="Arial" charset="0"/>
                <a:ea typeface="Arial" charset="0"/>
                <a:cs typeface="Arial" charset="0"/>
              </a:rPr>
              <a:t>b</a:t>
            </a:r>
            <a:r>
              <a:rPr lang="en-US" sz="2400" b="0" dirty="0">
                <a:solidFill>
                  <a:schemeClr val="tx1"/>
                </a:solidFill>
                <a:latin typeface="Arial" charset="0"/>
                <a:ea typeface="Arial" charset="0"/>
                <a:cs typeface="Arial" charset="0"/>
              </a:rPr>
              <a:t>) = 2</a:t>
            </a:r>
          </a:p>
        </p:txBody>
      </p:sp>
      <p:sp>
        <p:nvSpPr>
          <p:cNvPr id="30" name="Rounded Rectangular Callout 29"/>
          <p:cNvSpPr/>
          <p:nvPr/>
        </p:nvSpPr>
        <p:spPr>
          <a:xfrm>
            <a:off x="2020725" y="4179367"/>
            <a:ext cx="1197812" cy="524593"/>
          </a:xfrm>
          <a:prstGeom prst="wedgeRoundRectCallout">
            <a:avLst>
              <a:gd name="adj1" fmla="val -65108"/>
              <a:gd name="adj2" fmla="val 46314"/>
              <a:gd name="adj3" fmla="val 16667"/>
            </a:avLst>
          </a:prstGeom>
          <a:solidFill>
            <a:srgbClr val="FFFF00">
              <a:alpha val="25000"/>
            </a:srgbClr>
          </a:solidFill>
          <a:ln w="28575">
            <a:solidFill>
              <a:schemeClr val="tx1">
                <a:alpha val="25000"/>
              </a:schemeClr>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sz="2400" b="0" i="1">
                <a:solidFill>
                  <a:schemeClr val="bg1">
                    <a:lumMod val="50000"/>
                  </a:schemeClr>
                </a:solidFill>
                <a:latin typeface="Arial" charset="0"/>
                <a:ea typeface="Arial" charset="0"/>
                <a:cs typeface="Arial" charset="0"/>
              </a:rPr>
              <a:t>C</a:t>
            </a:r>
            <a:r>
              <a:rPr lang="en-US" sz="2400" b="0">
                <a:solidFill>
                  <a:schemeClr val="bg1">
                    <a:lumMod val="50000"/>
                  </a:schemeClr>
                </a:solidFill>
                <a:latin typeface="Arial" charset="0"/>
                <a:ea typeface="Arial" charset="0"/>
                <a:cs typeface="Arial" charset="0"/>
              </a:rPr>
              <a:t>(</a:t>
            </a:r>
            <a:r>
              <a:rPr lang="en-US" sz="2400">
                <a:solidFill>
                  <a:schemeClr val="bg1">
                    <a:lumMod val="50000"/>
                  </a:schemeClr>
                </a:solidFill>
                <a:latin typeface="Arial" charset="0"/>
                <a:ea typeface="Arial" charset="0"/>
                <a:cs typeface="Arial" charset="0"/>
              </a:rPr>
              <a:t>a</a:t>
            </a:r>
            <a:r>
              <a:rPr lang="en-US" sz="2400" b="0">
                <a:solidFill>
                  <a:schemeClr val="bg1">
                    <a:lumMod val="50000"/>
                  </a:schemeClr>
                </a:solidFill>
                <a:latin typeface="Arial" charset="0"/>
                <a:ea typeface="Arial" charset="0"/>
                <a:cs typeface="Arial" charset="0"/>
              </a:rPr>
              <a:t>) = 1</a:t>
            </a:r>
          </a:p>
        </p:txBody>
      </p:sp>
      <p:sp>
        <p:nvSpPr>
          <p:cNvPr id="4" name="Slide Number Placeholder 3"/>
          <p:cNvSpPr>
            <a:spLocks noGrp="1"/>
          </p:cNvSpPr>
          <p:nvPr>
            <p:ph type="sldNum" sz="quarter" idx="12"/>
          </p:nvPr>
        </p:nvSpPr>
        <p:spPr/>
        <p:txBody>
          <a:bodyPr/>
          <a:lstStyle/>
          <a:p>
            <a:pPr>
              <a:defRPr/>
            </a:pPr>
            <a:fld id="{729111C5-E04E-4942-8174-12BB645D56A6}" type="slidenum">
              <a:rPr lang="en-US" smtClean="0"/>
              <a:pPr>
                <a:defRPr/>
              </a:pPr>
              <a:t>26</a:t>
            </a:fld>
            <a:endParaRPr lang="en-US"/>
          </a:p>
        </p:txBody>
      </p:sp>
      <p:sp>
        <p:nvSpPr>
          <p:cNvPr id="28" name="TextBox 27"/>
          <p:cNvSpPr txBox="1"/>
          <p:nvPr/>
        </p:nvSpPr>
        <p:spPr>
          <a:xfrm>
            <a:off x="6004593" y="5555166"/>
            <a:ext cx="2760692" cy="523220"/>
          </a:xfrm>
          <a:prstGeom prst="rect">
            <a:avLst/>
          </a:prstGeom>
          <a:noFill/>
        </p:spPr>
        <p:txBody>
          <a:bodyPr wrap="none" rtlCol="0">
            <a:spAutoFit/>
          </a:bodyPr>
          <a:lstStyle/>
          <a:p>
            <a:r>
              <a:rPr lang="en-US" sz="2800" dirty="0">
                <a:latin typeface="Arial" charset="0"/>
                <a:ea typeface="Arial" charset="0"/>
                <a:cs typeface="Arial" charset="0"/>
              </a:rPr>
              <a:t>Physical time ↓</a:t>
            </a:r>
          </a:p>
        </p:txBody>
      </p:sp>
    </p:spTree>
    <p:extLst>
      <p:ext uri="{BB962C8B-B14F-4D97-AF65-F5344CB8AC3E}">
        <p14:creationId xmlns:p14="http://schemas.microsoft.com/office/powerpoint/2010/main" val="3266821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6"/>
          <p:cNvSpPr>
            <a:spLocks noGrp="1"/>
          </p:cNvSpPr>
          <p:nvPr>
            <p:ph idx="1"/>
          </p:nvPr>
        </p:nvSpPr>
        <p:spPr>
          <a:xfrm>
            <a:off x="152400" y="1447799"/>
            <a:ext cx="8763000" cy="1952567"/>
          </a:xfrm>
        </p:spPr>
        <p:txBody>
          <a:bodyPr>
            <a:normAutofit/>
          </a:bodyPr>
          <a:lstStyle/>
          <a:p>
            <a:endParaRPr lang="en-US" altLang="en-US" dirty="0">
              <a:sym typeface="Wingdings"/>
            </a:endParaRPr>
          </a:p>
          <a:p>
            <a:pPr marL="514350" indent="-514350">
              <a:buFont typeface="+mj-lt"/>
              <a:buAutoNum type="arabicPeriod"/>
            </a:pPr>
            <a:r>
              <a:rPr lang="en-US" altLang="en-US" dirty="0">
                <a:solidFill>
                  <a:schemeClr val="bg1">
                    <a:lumMod val="50000"/>
                  </a:schemeClr>
                </a:solidFill>
                <a:sym typeface="Wingdings"/>
              </a:rPr>
              <a:t>Before executing an event </a:t>
            </a:r>
            <a:r>
              <a:rPr lang="en-US" altLang="en-US" b="1" dirty="0">
                <a:solidFill>
                  <a:schemeClr val="bg1">
                    <a:lumMod val="50000"/>
                  </a:schemeClr>
                </a:solidFill>
                <a:sym typeface="Wingdings"/>
              </a:rPr>
              <a:t>b</a:t>
            </a:r>
            <a:r>
              <a:rPr lang="en-US" altLang="en-US" dirty="0">
                <a:solidFill>
                  <a:schemeClr val="bg1">
                    <a:lumMod val="50000"/>
                  </a:schemeClr>
                </a:solidFill>
                <a:sym typeface="Wingdings"/>
              </a:rPr>
              <a:t>, </a:t>
            </a:r>
            <a:r>
              <a:rPr lang="en-US" altLang="en-US" b="1" i="1" dirty="0">
                <a:solidFill>
                  <a:schemeClr val="bg1">
                    <a:lumMod val="50000"/>
                  </a:schemeClr>
                </a:solidFill>
                <a:sym typeface="Wingdings"/>
              </a:rPr>
              <a:t>C</a:t>
            </a:r>
            <a:r>
              <a:rPr lang="en-US" altLang="en-US" b="1" i="1" baseline="-25000" dirty="0">
                <a:solidFill>
                  <a:schemeClr val="bg1">
                    <a:lumMod val="50000"/>
                  </a:schemeClr>
                </a:solidFill>
                <a:sym typeface="Wingdings"/>
              </a:rPr>
              <a:t>i</a:t>
            </a:r>
            <a:r>
              <a:rPr lang="en-US" altLang="en-US" dirty="0">
                <a:solidFill>
                  <a:schemeClr val="bg1">
                    <a:lumMod val="50000"/>
                  </a:schemeClr>
                </a:solidFill>
                <a:sym typeface="Wingdings"/>
              </a:rPr>
              <a:t>  </a:t>
            </a:r>
            <a:r>
              <a:rPr lang="en-US" altLang="en-US" b="1" i="1" dirty="0">
                <a:solidFill>
                  <a:schemeClr val="bg1">
                    <a:lumMod val="50000"/>
                  </a:schemeClr>
                </a:solidFill>
                <a:sym typeface="Wingdings"/>
              </a:rPr>
              <a:t>C</a:t>
            </a:r>
            <a:r>
              <a:rPr lang="en-US" altLang="en-US" b="1" i="1" baseline="-25000" dirty="0">
                <a:solidFill>
                  <a:schemeClr val="bg1">
                    <a:lumMod val="50000"/>
                  </a:schemeClr>
                </a:solidFill>
                <a:sym typeface="Wingdings"/>
              </a:rPr>
              <a:t>i</a:t>
            </a:r>
            <a:r>
              <a:rPr lang="en-US" altLang="en-US" dirty="0">
                <a:solidFill>
                  <a:schemeClr val="bg1">
                    <a:lumMod val="50000"/>
                  </a:schemeClr>
                </a:solidFill>
                <a:sym typeface="Wingdings"/>
              </a:rPr>
              <a:t> + 1</a:t>
            </a:r>
          </a:p>
          <a:p>
            <a:pPr marL="514350" indent="-514350">
              <a:buFont typeface="+mj-lt"/>
              <a:buAutoNum type="arabicPeriod"/>
            </a:pPr>
            <a:endParaRPr lang="en-US" altLang="en-US" b="1" dirty="0">
              <a:sym typeface="Wingdings"/>
            </a:endParaRPr>
          </a:p>
          <a:p>
            <a:pPr marL="514350" indent="-514350">
              <a:buFont typeface="+mj-lt"/>
              <a:buAutoNum type="arabicPeriod"/>
            </a:pPr>
            <a:r>
              <a:rPr lang="en-US" altLang="en-US" dirty="0">
                <a:sym typeface="Wingdings"/>
              </a:rPr>
              <a:t>Send the local clock in the message </a:t>
            </a:r>
            <a:r>
              <a:rPr lang="en-US" altLang="en-US" b="1" dirty="0">
                <a:sym typeface="Wingdings"/>
              </a:rPr>
              <a:t>m</a:t>
            </a:r>
          </a:p>
        </p:txBody>
      </p:sp>
      <p:sp>
        <p:nvSpPr>
          <p:cNvPr id="60417" name="Rectangle 2"/>
          <p:cNvSpPr>
            <a:spLocks noGrp="1" noChangeArrowheads="1"/>
          </p:cNvSpPr>
          <p:nvPr>
            <p:ph type="title"/>
          </p:nvPr>
        </p:nvSpPr>
        <p:spPr/>
        <p:txBody>
          <a:bodyPr/>
          <a:lstStyle/>
          <a:p>
            <a:r>
              <a:rPr lang="en-GB" altLang="en-US" dirty="0"/>
              <a:t>The Lamport Clock algorithm</a:t>
            </a:r>
          </a:p>
        </p:txBody>
      </p:sp>
      <p:cxnSp>
        <p:nvCxnSpPr>
          <p:cNvPr id="5" name="Straight Connector 4"/>
          <p:cNvCxnSpPr/>
          <p:nvPr/>
        </p:nvCxnSpPr>
        <p:spPr>
          <a:xfrm>
            <a:off x="1753561" y="4255191"/>
            <a:ext cx="2786" cy="2241706"/>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3661809" y="4257039"/>
            <a:ext cx="2" cy="1916992"/>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a:off x="5567270" y="4635201"/>
            <a:ext cx="2792" cy="1538830"/>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sp>
        <p:nvSpPr>
          <p:cNvPr id="2" name="Process 1"/>
          <p:cNvSpPr/>
          <p:nvPr/>
        </p:nvSpPr>
        <p:spPr>
          <a:xfrm>
            <a:off x="1373551" y="3502293"/>
            <a:ext cx="760020" cy="760020"/>
          </a:xfrm>
          <a:prstGeom prst="flowChartProcess">
            <a:avLst/>
          </a:prstGeom>
          <a:solidFill>
            <a:schemeClr val="tx2">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P1</a:t>
            </a:r>
          </a:p>
          <a:p>
            <a:pPr algn="ctr"/>
            <a:r>
              <a:rPr lang="en-US" sz="1800" i="1" dirty="0">
                <a:solidFill>
                  <a:schemeClr val="tx1"/>
                </a:solidFill>
              </a:rPr>
              <a:t>C</a:t>
            </a:r>
            <a:r>
              <a:rPr lang="en-US" sz="1800" baseline="-25000" dirty="0">
                <a:solidFill>
                  <a:schemeClr val="tx1"/>
                </a:solidFill>
              </a:rPr>
              <a:t>1</a:t>
            </a:r>
            <a:r>
              <a:rPr lang="en-US" sz="1800" dirty="0">
                <a:solidFill>
                  <a:schemeClr val="tx1"/>
                </a:solidFill>
              </a:rPr>
              <a:t>=2</a:t>
            </a:r>
          </a:p>
        </p:txBody>
      </p:sp>
      <p:sp>
        <p:nvSpPr>
          <p:cNvPr id="14" name="Oval 13"/>
          <p:cNvSpPr/>
          <p:nvPr/>
        </p:nvSpPr>
        <p:spPr>
          <a:xfrm>
            <a:off x="1684801" y="4635201"/>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18" name="Oval 17"/>
          <p:cNvSpPr/>
          <p:nvPr/>
        </p:nvSpPr>
        <p:spPr>
          <a:xfrm>
            <a:off x="1684801" y="5262498"/>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16" name="TextBox 15"/>
          <p:cNvSpPr txBox="1"/>
          <p:nvPr/>
        </p:nvSpPr>
        <p:spPr>
          <a:xfrm>
            <a:off x="1236992" y="4473128"/>
            <a:ext cx="356188" cy="461665"/>
          </a:xfrm>
          <a:prstGeom prst="rect">
            <a:avLst/>
          </a:prstGeom>
          <a:noFill/>
        </p:spPr>
        <p:txBody>
          <a:bodyPr wrap="none" rtlCol="0">
            <a:spAutoFit/>
          </a:bodyPr>
          <a:lstStyle/>
          <a:p>
            <a:r>
              <a:rPr lang="en-US" sz="2400" dirty="0">
                <a:latin typeface="Arial" charset="0"/>
                <a:ea typeface="Arial" charset="0"/>
                <a:cs typeface="Arial" charset="0"/>
              </a:rPr>
              <a:t>a</a:t>
            </a:r>
          </a:p>
        </p:txBody>
      </p:sp>
      <p:sp>
        <p:nvSpPr>
          <p:cNvPr id="21" name="TextBox 20"/>
          <p:cNvSpPr txBox="1"/>
          <p:nvPr/>
        </p:nvSpPr>
        <p:spPr>
          <a:xfrm>
            <a:off x="1228977" y="5100425"/>
            <a:ext cx="372218" cy="461665"/>
          </a:xfrm>
          <a:prstGeom prst="rect">
            <a:avLst/>
          </a:prstGeom>
          <a:noFill/>
        </p:spPr>
        <p:txBody>
          <a:bodyPr wrap="none" rtlCol="0">
            <a:spAutoFit/>
          </a:bodyPr>
          <a:lstStyle/>
          <a:p>
            <a:r>
              <a:rPr lang="en-US" sz="2400" dirty="0">
                <a:latin typeface="Arial" charset="0"/>
                <a:ea typeface="Arial" charset="0"/>
                <a:cs typeface="Arial" charset="0"/>
              </a:rPr>
              <a:t>b</a:t>
            </a:r>
          </a:p>
        </p:txBody>
      </p:sp>
      <p:grpSp>
        <p:nvGrpSpPr>
          <p:cNvPr id="24" name="Group 23"/>
          <p:cNvGrpSpPr/>
          <p:nvPr/>
        </p:nvGrpSpPr>
        <p:grpSpPr>
          <a:xfrm>
            <a:off x="1822321" y="5331258"/>
            <a:ext cx="2304931" cy="516713"/>
            <a:chOff x="1822321" y="5331258"/>
            <a:chExt cx="2304931" cy="516713"/>
          </a:xfrm>
        </p:grpSpPr>
        <p:sp>
          <p:nvSpPr>
            <p:cNvPr id="25" name="Oval 24"/>
            <p:cNvSpPr/>
            <p:nvPr/>
          </p:nvSpPr>
          <p:spPr>
            <a:xfrm>
              <a:off x="3590260" y="5562091"/>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26" name="TextBox 25"/>
            <p:cNvSpPr txBox="1"/>
            <p:nvPr/>
          </p:nvSpPr>
          <p:spPr>
            <a:xfrm>
              <a:off x="3771064" y="5386306"/>
              <a:ext cx="356188" cy="461665"/>
            </a:xfrm>
            <a:prstGeom prst="rect">
              <a:avLst/>
            </a:prstGeom>
            <a:noFill/>
          </p:spPr>
          <p:txBody>
            <a:bodyPr wrap="none" rtlCol="0">
              <a:spAutoFit/>
            </a:bodyPr>
            <a:lstStyle/>
            <a:p>
              <a:r>
                <a:rPr lang="en-US" sz="2400" dirty="0">
                  <a:latin typeface="Arial" charset="0"/>
                  <a:ea typeface="Arial" charset="0"/>
                  <a:cs typeface="Arial" charset="0"/>
                </a:rPr>
                <a:t>c</a:t>
              </a:r>
            </a:p>
          </p:txBody>
        </p:sp>
        <p:cxnSp>
          <p:nvCxnSpPr>
            <p:cNvPr id="23" name="Straight Arrow Connector 22"/>
            <p:cNvCxnSpPr>
              <a:stCxn id="18" idx="6"/>
              <a:endCxn id="25" idx="2"/>
            </p:cNvCxnSpPr>
            <p:nvPr/>
          </p:nvCxnSpPr>
          <p:spPr>
            <a:xfrm>
              <a:off x="1822321" y="5331258"/>
              <a:ext cx="1767939" cy="299593"/>
            </a:xfrm>
            <a:prstGeom prst="straightConnector1">
              <a:avLst/>
            </a:prstGeom>
            <a:ln w="57150">
              <a:prstDash val="solid"/>
              <a:headEnd type="none" w="med" len="med"/>
              <a:tailEnd type="triangle"/>
            </a:ln>
            <a:effectLst/>
          </p:spPr>
          <p:style>
            <a:lnRef idx="3">
              <a:schemeClr val="dk1"/>
            </a:lnRef>
            <a:fillRef idx="0">
              <a:schemeClr val="dk1"/>
            </a:fillRef>
            <a:effectRef idx="2">
              <a:schemeClr val="dk1"/>
            </a:effectRef>
            <a:fontRef idx="minor">
              <a:schemeClr val="tx1"/>
            </a:fontRef>
          </p:style>
        </p:cxnSp>
      </p:grpSp>
      <p:sp>
        <p:nvSpPr>
          <p:cNvPr id="22" name="Process 21"/>
          <p:cNvSpPr/>
          <p:nvPr/>
        </p:nvSpPr>
        <p:spPr>
          <a:xfrm>
            <a:off x="3284506" y="3508601"/>
            <a:ext cx="760020" cy="760020"/>
          </a:xfrm>
          <a:prstGeom prst="flowChartProcess">
            <a:avLst/>
          </a:prstGeom>
          <a:solidFill>
            <a:schemeClr val="tx2">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P2</a:t>
            </a:r>
          </a:p>
          <a:p>
            <a:pPr algn="ctr"/>
            <a:r>
              <a:rPr lang="en-US" sz="1800" i="1" dirty="0">
                <a:solidFill>
                  <a:schemeClr val="tx1"/>
                </a:solidFill>
              </a:rPr>
              <a:t>C</a:t>
            </a:r>
            <a:r>
              <a:rPr lang="en-US" sz="1800" baseline="-25000" dirty="0">
                <a:solidFill>
                  <a:schemeClr val="tx1"/>
                </a:solidFill>
              </a:rPr>
              <a:t>2</a:t>
            </a:r>
            <a:r>
              <a:rPr lang="en-US" sz="1800" dirty="0">
                <a:solidFill>
                  <a:schemeClr val="tx1"/>
                </a:solidFill>
              </a:rPr>
              <a:t>=0</a:t>
            </a:r>
          </a:p>
        </p:txBody>
      </p:sp>
      <p:sp>
        <p:nvSpPr>
          <p:cNvPr id="27" name="Process 26"/>
          <p:cNvSpPr/>
          <p:nvPr/>
        </p:nvSpPr>
        <p:spPr>
          <a:xfrm>
            <a:off x="5187260" y="3870385"/>
            <a:ext cx="760020" cy="760020"/>
          </a:xfrm>
          <a:prstGeom prst="flowChartProcess">
            <a:avLst/>
          </a:prstGeom>
          <a:solidFill>
            <a:schemeClr val="tx2">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P3</a:t>
            </a:r>
          </a:p>
          <a:p>
            <a:pPr algn="ctr"/>
            <a:r>
              <a:rPr lang="en-US" sz="1800" i="1" dirty="0">
                <a:solidFill>
                  <a:schemeClr val="tx1"/>
                </a:solidFill>
              </a:rPr>
              <a:t>C</a:t>
            </a:r>
            <a:r>
              <a:rPr lang="en-US" sz="1800" baseline="-25000" dirty="0">
                <a:solidFill>
                  <a:schemeClr val="tx1"/>
                </a:solidFill>
              </a:rPr>
              <a:t>3</a:t>
            </a:r>
            <a:r>
              <a:rPr lang="en-US" sz="1800" dirty="0">
                <a:solidFill>
                  <a:schemeClr val="tx1"/>
                </a:solidFill>
              </a:rPr>
              <a:t>=0</a:t>
            </a:r>
          </a:p>
        </p:txBody>
      </p:sp>
      <p:sp>
        <p:nvSpPr>
          <p:cNvPr id="29" name="Rounded Rectangular Callout 28"/>
          <p:cNvSpPr/>
          <p:nvPr/>
        </p:nvSpPr>
        <p:spPr>
          <a:xfrm>
            <a:off x="2013061" y="4755312"/>
            <a:ext cx="1197812" cy="524593"/>
          </a:xfrm>
          <a:prstGeom prst="wedgeRoundRectCallout">
            <a:avLst>
              <a:gd name="adj1" fmla="val -65108"/>
              <a:gd name="adj2" fmla="val 46314"/>
              <a:gd name="adj3" fmla="val 16667"/>
            </a:avLst>
          </a:prstGeom>
          <a:solidFill>
            <a:srgbClr val="FFFF00">
              <a:alpha val="25000"/>
            </a:srgbClr>
          </a:solidFill>
          <a:ln w="28575">
            <a:solidFill>
              <a:schemeClr val="tx1">
                <a:alpha val="25000"/>
              </a:schemeClr>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sz="2400" b="0" i="1" dirty="0">
                <a:solidFill>
                  <a:schemeClr val="bg1">
                    <a:lumMod val="50000"/>
                  </a:schemeClr>
                </a:solidFill>
                <a:latin typeface="Arial" charset="0"/>
                <a:ea typeface="Arial" charset="0"/>
                <a:cs typeface="Arial" charset="0"/>
              </a:rPr>
              <a:t>C</a:t>
            </a:r>
            <a:r>
              <a:rPr lang="en-US" sz="2400" b="0" dirty="0">
                <a:solidFill>
                  <a:schemeClr val="bg1">
                    <a:lumMod val="50000"/>
                  </a:schemeClr>
                </a:solidFill>
                <a:latin typeface="Arial" charset="0"/>
                <a:ea typeface="Arial" charset="0"/>
                <a:cs typeface="Arial" charset="0"/>
              </a:rPr>
              <a:t>(</a:t>
            </a:r>
            <a:r>
              <a:rPr lang="en-US" sz="2400" dirty="0">
                <a:solidFill>
                  <a:schemeClr val="bg1">
                    <a:lumMod val="50000"/>
                  </a:schemeClr>
                </a:solidFill>
                <a:latin typeface="Arial" charset="0"/>
                <a:ea typeface="Arial" charset="0"/>
                <a:cs typeface="Arial" charset="0"/>
              </a:rPr>
              <a:t>b</a:t>
            </a:r>
            <a:r>
              <a:rPr lang="en-US" sz="2400" b="0" dirty="0">
                <a:solidFill>
                  <a:schemeClr val="bg1">
                    <a:lumMod val="50000"/>
                  </a:schemeClr>
                </a:solidFill>
                <a:latin typeface="Arial" charset="0"/>
                <a:ea typeface="Arial" charset="0"/>
                <a:cs typeface="Arial" charset="0"/>
              </a:rPr>
              <a:t>) = 2</a:t>
            </a:r>
          </a:p>
        </p:txBody>
      </p:sp>
      <p:sp>
        <p:nvSpPr>
          <p:cNvPr id="30" name="Rounded Rectangular Callout 29"/>
          <p:cNvSpPr/>
          <p:nvPr/>
        </p:nvSpPr>
        <p:spPr>
          <a:xfrm>
            <a:off x="2020725" y="4179367"/>
            <a:ext cx="1197812" cy="524593"/>
          </a:xfrm>
          <a:prstGeom prst="wedgeRoundRectCallout">
            <a:avLst>
              <a:gd name="adj1" fmla="val -65108"/>
              <a:gd name="adj2" fmla="val 46314"/>
              <a:gd name="adj3" fmla="val 16667"/>
            </a:avLst>
          </a:prstGeom>
          <a:solidFill>
            <a:srgbClr val="FFFF00">
              <a:alpha val="25000"/>
            </a:srgbClr>
          </a:solidFill>
          <a:ln w="28575">
            <a:solidFill>
              <a:schemeClr val="tx1">
                <a:alpha val="25000"/>
              </a:schemeClr>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sz="2400" b="0" i="1">
                <a:solidFill>
                  <a:schemeClr val="bg1">
                    <a:lumMod val="50000"/>
                  </a:schemeClr>
                </a:solidFill>
                <a:latin typeface="Arial" charset="0"/>
                <a:ea typeface="Arial" charset="0"/>
                <a:cs typeface="Arial" charset="0"/>
              </a:rPr>
              <a:t>C</a:t>
            </a:r>
            <a:r>
              <a:rPr lang="en-US" sz="2400" b="0">
                <a:solidFill>
                  <a:schemeClr val="bg1">
                    <a:lumMod val="50000"/>
                  </a:schemeClr>
                </a:solidFill>
                <a:latin typeface="Arial" charset="0"/>
                <a:ea typeface="Arial" charset="0"/>
                <a:cs typeface="Arial" charset="0"/>
              </a:rPr>
              <a:t>(</a:t>
            </a:r>
            <a:r>
              <a:rPr lang="en-US" sz="2400">
                <a:solidFill>
                  <a:schemeClr val="bg1">
                    <a:lumMod val="50000"/>
                  </a:schemeClr>
                </a:solidFill>
                <a:latin typeface="Arial" charset="0"/>
                <a:ea typeface="Arial" charset="0"/>
                <a:cs typeface="Arial" charset="0"/>
              </a:rPr>
              <a:t>a</a:t>
            </a:r>
            <a:r>
              <a:rPr lang="en-US" sz="2400" b="0">
                <a:solidFill>
                  <a:schemeClr val="bg1">
                    <a:lumMod val="50000"/>
                  </a:schemeClr>
                </a:solidFill>
                <a:latin typeface="Arial" charset="0"/>
                <a:ea typeface="Arial" charset="0"/>
                <a:cs typeface="Arial" charset="0"/>
              </a:rPr>
              <a:t>) = 1</a:t>
            </a:r>
          </a:p>
        </p:txBody>
      </p:sp>
      <p:sp>
        <p:nvSpPr>
          <p:cNvPr id="28" name="Rounded Rectangular Callout 27"/>
          <p:cNvSpPr/>
          <p:nvPr/>
        </p:nvSpPr>
        <p:spPr>
          <a:xfrm>
            <a:off x="2003140" y="5699611"/>
            <a:ext cx="1197812" cy="524593"/>
          </a:xfrm>
          <a:prstGeom prst="wedgeRoundRectCallout">
            <a:avLst>
              <a:gd name="adj1" fmla="val 28953"/>
              <a:gd name="adj2" fmla="val -82860"/>
              <a:gd name="adj3" fmla="val 16667"/>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b="0" dirty="0">
                <a:solidFill>
                  <a:schemeClr val="tx1"/>
                </a:solidFill>
                <a:latin typeface="Arial" charset="0"/>
                <a:ea typeface="Arial" charset="0"/>
                <a:cs typeface="Arial" charset="0"/>
              </a:rPr>
              <a:t>C(</a:t>
            </a:r>
            <a:r>
              <a:rPr lang="en-US" dirty="0">
                <a:solidFill>
                  <a:schemeClr val="tx1"/>
                </a:solidFill>
                <a:latin typeface="Arial" charset="0"/>
                <a:ea typeface="Arial" charset="0"/>
                <a:cs typeface="Arial" charset="0"/>
              </a:rPr>
              <a:t>m</a:t>
            </a:r>
            <a:r>
              <a:rPr lang="en-US" b="0" dirty="0">
                <a:solidFill>
                  <a:schemeClr val="tx1"/>
                </a:solidFill>
                <a:latin typeface="Arial" charset="0"/>
                <a:ea typeface="Arial" charset="0"/>
                <a:cs typeface="Arial" charset="0"/>
              </a:rPr>
              <a:t>) = 2</a:t>
            </a:r>
          </a:p>
        </p:txBody>
      </p:sp>
      <p:sp>
        <p:nvSpPr>
          <p:cNvPr id="4" name="Slide Number Placeholder 3"/>
          <p:cNvSpPr>
            <a:spLocks noGrp="1"/>
          </p:cNvSpPr>
          <p:nvPr>
            <p:ph type="sldNum" sz="quarter" idx="12"/>
          </p:nvPr>
        </p:nvSpPr>
        <p:spPr/>
        <p:txBody>
          <a:bodyPr/>
          <a:lstStyle/>
          <a:p>
            <a:pPr>
              <a:defRPr/>
            </a:pPr>
            <a:fld id="{729111C5-E04E-4942-8174-12BB645D56A6}" type="slidenum">
              <a:rPr lang="en-US" smtClean="0"/>
              <a:pPr>
                <a:defRPr/>
              </a:pPr>
              <a:t>27</a:t>
            </a:fld>
            <a:endParaRPr lang="en-US"/>
          </a:p>
        </p:txBody>
      </p:sp>
      <p:sp>
        <p:nvSpPr>
          <p:cNvPr id="31" name="TextBox 30"/>
          <p:cNvSpPr txBox="1"/>
          <p:nvPr/>
        </p:nvSpPr>
        <p:spPr>
          <a:xfrm>
            <a:off x="6004593" y="5555166"/>
            <a:ext cx="2760692" cy="523220"/>
          </a:xfrm>
          <a:prstGeom prst="rect">
            <a:avLst/>
          </a:prstGeom>
          <a:noFill/>
        </p:spPr>
        <p:txBody>
          <a:bodyPr wrap="none" rtlCol="0">
            <a:spAutoFit/>
          </a:bodyPr>
          <a:lstStyle/>
          <a:p>
            <a:r>
              <a:rPr lang="en-US" sz="2800" dirty="0">
                <a:latin typeface="Arial" charset="0"/>
                <a:ea typeface="Arial" charset="0"/>
                <a:cs typeface="Arial" charset="0"/>
              </a:rPr>
              <a:t>Physical time ↓</a:t>
            </a:r>
          </a:p>
        </p:txBody>
      </p:sp>
    </p:spTree>
    <p:extLst>
      <p:ext uri="{BB962C8B-B14F-4D97-AF65-F5344CB8AC3E}">
        <p14:creationId xmlns:p14="http://schemas.microsoft.com/office/powerpoint/2010/main" val="744834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6"/>
          <p:cNvSpPr>
            <a:spLocks noGrp="1"/>
          </p:cNvSpPr>
          <p:nvPr>
            <p:ph idx="1"/>
          </p:nvPr>
        </p:nvSpPr>
        <p:spPr>
          <a:xfrm>
            <a:off x="152400" y="1447799"/>
            <a:ext cx="8763000" cy="1952567"/>
          </a:xfrm>
        </p:spPr>
        <p:txBody>
          <a:bodyPr>
            <a:normAutofit/>
          </a:bodyPr>
          <a:lstStyle/>
          <a:p>
            <a:pPr marL="514350" indent="-514350">
              <a:buFont typeface="+mj-lt"/>
              <a:buAutoNum type="arabicPeriod" startAt="3"/>
            </a:pPr>
            <a:endParaRPr lang="en-US" altLang="en-US" dirty="0">
              <a:sym typeface="Wingdings"/>
            </a:endParaRPr>
          </a:p>
          <a:p>
            <a:pPr marL="514350" indent="-514350">
              <a:buFont typeface="+mj-lt"/>
              <a:buAutoNum type="arabicPeriod" startAt="3"/>
            </a:pPr>
            <a:r>
              <a:rPr lang="en-US" altLang="en-US" dirty="0">
                <a:sym typeface="Wingdings"/>
              </a:rPr>
              <a:t>On process </a:t>
            </a:r>
            <a:r>
              <a:rPr lang="en-US" altLang="en-US" b="1" dirty="0" err="1">
                <a:sym typeface="Wingdings"/>
              </a:rPr>
              <a:t>P</a:t>
            </a:r>
            <a:r>
              <a:rPr lang="en-US" altLang="en-US" b="1" i="1" baseline="-25000" dirty="0" err="1">
                <a:sym typeface="Wingdings"/>
              </a:rPr>
              <a:t>j</a:t>
            </a:r>
            <a:r>
              <a:rPr lang="en-US" altLang="en-US" dirty="0">
                <a:sym typeface="Wingdings"/>
              </a:rPr>
              <a:t> receiving a message </a:t>
            </a:r>
            <a:r>
              <a:rPr lang="en-US" altLang="en-US" b="1" dirty="0">
                <a:sym typeface="Wingdings"/>
              </a:rPr>
              <a:t>m</a:t>
            </a:r>
            <a:r>
              <a:rPr lang="en-US" altLang="en-US" dirty="0">
                <a:sym typeface="Wingdings"/>
              </a:rPr>
              <a:t>:</a:t>
            </a:r>
          </a:p>
          <a:p>
            <a:pPr marL="914400" lvl="1" indent="-514350"/>
            <a:endParaRPr lang="en-US" altLang="en-US" dirty="0">
              <a:sym typeface="Wingdings"/>
            </a:endParaRPr>
          </a:p>
          <a:p>
            <a:pPr marL="690563" lvl="1" indent="-290513"/>
            <a:r>
              <a:rPr lang="en-US" altLang="en-US" dirty="0">
                <a:sym typeface="Wingdings"/>
              </a:rPr>
              <a:t>Set </a:t>
            </a:r>
            <a:r>
              <a:rPr lang="en-US" altLang="en-US" i="1" dirty="0" err="1">
                <a:sym typeface="Wingdings"/>
              </a:rPr>
              <a:t>C</a:t>
            </a:r>
            <a:r>
              <a:rPr lang="en-US" altLang="en-US" i="1" baseline="-25000" dirty="0" err="1">
                <a:sym typeface="Wingdings"/>
              </a:rPr>
              <a:t>j</a:t>
            </a:r>
            <a:r>
              <a:rPr lang="en-US" altLang="en-US" dirty="0">
                <a:sym typeface="Wingdings"/>
              </a:rPr>
              <a:t> </a:t>
            </a:r>
            <a:r>
              <a:rPr lang="en-US" altLang="en-US" b="1" dirty="0">
                <a:solidFill>
                  <a:schemeClr val="accent6">
                    <a:lumMod val="75000"/>
                  </a:schemeClr>
                </a:solidFill>
                <a:sym typeface="Wingdings"/>
              </a:rPr>
              <a:t>and</a:t>
            </a:r>
            <a:r>
              <a:rPr lang="en-US" altLang="en-US" dirty="0">
                <a:solidFill>
                  <a:schemeClr val="accent6">
                    <a:lumMod val="75000"/>
                  </a:schemeClr>
                </a:solidFill>
                <a:sym typeface="Wingdings"/>
              </a:rPr>
              <a:t> </a:t>
            </a:r>
            <a:r>
              <a:rPr lang="en-US" altLang="en-US" dirty="0">
                <a:sym typeface="Wingdings"/>
              </a:rPr>
              <a:t>receive event time </a:t>
            </a:r>
            <a:r>
              <a:rPr lang="en-US" altLang="en-US" i="1" dirty="0">
                <a:sym typeface="Wingdings"/>
              </a:rPr>
              <a:t>C</a:t>
            </a:r>
            <a:r>
              <a:rPr lang="de-DE" altLang="en-US" dirty="0">
                <a:sym typeface="Wingdings"/>
              </a:rPr>
              <a:t>(</a:t>
            </a:r>
            <a:r>
              <a:rPr lang="de-DE" altLang="en-US" b="1" dirty="0">
                <a:sym typeface="Wingdings"/>
              </a:rPr>
              <a:t>c</a:t>
            </a:r>
            <a:r>
              <a:rPr lang="de-DE" altLang="en-US" dirty="0">
                <a:sym typeface="Wingdings"/>
              </a:rPr>
              <a:t>)</a:t>
            </a:r>
            <a:r>
              <a:rPr lang="en-US" altLang="en-US" dirty="0">
                <a:sym typeface="Wingdings"/>
              </a:rPr>
              <a:t> 1 + </a:t>
            </a:r>
            <a:r>
              <a:rPr lang="en-US" altLang="en-US" b="1" dirty="0">
                <a:sym typeface="Wingdings"/>
              </a:rPr>
              <a:t>max</a:t>
            </a:r>
            <a:r>
              <a:rPr lang="en-US" altLang="en-US" dirty="0">
                <a:sym typeface="Wingdings"/>
              </a:rPr>
              <a:t>{ </a:t>
            </a:r>
            <a:r>
              <a:rPr lang="en-US" altLang="en-US" i="1" dirty="0" err="1">
                <a:sym typeface="Wingdings"/>
              </a:rPr>
              <a:t>C</a:t>
            </a:r>
            <a:r>
              <a:rPr lang="en-US" altLang="en-US" i="1" baseline="-25000" dirty="0" err="1">
                <a:sym typeface="Wingdings"/>
              </a:rPr>
              <a:t>j</a:t>
            </a:r>
            <a:r>
              <a:rPr lang="en-US" altLang="en-US" dirty="0">
                <a:sym typeface="Wingdings"/>
              </a:rPr>
              <a:t>, </a:t>
            </a:r>
            <a:r>
              <a:rPr lang="en-US" altLang="en-US" i="1" dirty="0">
                <a:sym typeface="Wingdings"/>
              </a:rPr>
              <a:t>C</a:t>
            </a:r>
            <a:r>
              <a:rPr lang="en-US" altLang="en-US" dirty="0">
                <a:sym typeface="Wingdings"/>
              </a:rPr>
              <a:t>(</a:t>
            </a:r>
            <a:r>
              <a:rPr lang="en-US" altLang="en-US" b="1" dirty="0">
                <a:sym typeface="Wingdings"/>
              </a:rPr>
              <a:t>m</a:t>
            </a:r>
            <a:r>
              <a:rPr lang="en-US" altLang="en-US" dirty="0">
                <a:sym typeface="Wingdings"/>
              </a:rPr>
              <a:t>) }</a:t>
            </a:r>
          </a:p>
        </p:txBody>
      </p:sp>
      <p:sp>
        <p:nvSpPr>
          <p:cNvPr id="60417" name="Rectangle 2"/>
          <p:cNvSpPr>
            <a:spLocks noGrp="1" noChangeArrowheads="1"/>
          </p:cNvSpPr>
          <p:nvPr>
            <p:ph type="title"/>
          </p:nvPr>
        </p:nvSpPr>
        <p:spPr/>
        <p:txBody>
          <a:bodyPr/>
          <a:lstStyle/>
          <a:p>
            <a:r>
              <a:rPr lang="en-GB" altLang="en-US" dirty="0"/>
              <a:t>The Lamport Clock algorithm</a:t>
            </a:r>
          </a:p>
        </p:txBody>
      </p:sp>
      <p:cxnSp>
        <p:nvCxnSpPr>
          <p:cNvPr id="5" name="Straight Connector 4"/>
          <p:cNvCxnSpPr/>
          <p:nvPr/>
        </p:nvCxnSpPr>
        <p:spPr>
          <a:xfrm>
            <a:off x="1753561" y="4255191"/>
            <a:ext cx="2786" cy="2241706"/>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3661809" y="4257039"/>
            <a:ext cx="2" cy="1916992"/>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a:off x="5567270" y="4635201"/>
            <a:ext cx="2792" cy="1538830"/>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sp>
        <p:nvSpPr>
          <p:cNvPr id="2" name="Process 1"/>
          <p:cNvSpPr/>
          <p:nvPr/>
        </p:nvSpPr>
        <p:spPr>
          <a:xfrm>
            <a:off x="1373551" y="3502293"/>
            <a:ext cx="760020" cy="760020"/>
          </a:xfrm>
          <a:prstGeom prst="flowChartProcess">
            <a:avLst/>
          </a:prstGeom>
          <a:solidFill>
            <a:schemeClr val="tx2">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P1</a:t>
            </a:r>
          </a:p>
          <a:p>
            <a:pPr algn="ctr"/>
            <a:r>
              <a:rPr lang="en-US" sz="1800" i="1" dirty="0">
                <a:solidFill>
                  <a:schemeClr val="tx1"/>
                </a:solidFill>
              </a:rPr>
              <a:t>C</a:t>
            </a:r>
            <a:r>
              <a:rPr lang="en-US" sz="1800" baseline="-25000" dirty="0">
                <a:solidFill>
                  <a:schemeClr val="tx1"/>
                </a:solidFill>
              </a:rPr>
              <a:t>1</a:t>
            </a:r>
            <a:r>
              <a:rPr lang="en-US" sz="1800" dirty="0">
                <a:solidFill>
                  <a:schemeClr val="tx1"/>
                </a:solidFill>
              </a:rPr>
              <a:t>=2</a:t>
            </a:r>
          </a:p>
        </p:txBody>
      </p:sp>
      <p:sp>
        <p:nvSpPr>
          <p:cNvPr id="14" name="Oval 13"/>
          <p:cNvSpPr/>
          <p:nvPr/>
        </p:nvSpPr>
        <p:spPr>
          <a:xfrm>
            <a:off x="1684801" y="4635201"/>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18" name="Oval 17"/>
          <p:cNvSpPr/>
          <p:nvPr/>
        </p:nvSpPr>
        <p:spPr>
          <a:xfrm>
            <a:off x="1684801" y="5262498"/>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16" name="TextBox 15"/>
          <p:cNvSpPr txBox="1"/>
          <p:nvPr/>
        </p:nvSpPr>
        <p:spPr>
          <a:xfrm>
            <a:off x="1236992" y="4473128"/>
            <a:ext cx="356188" cy="461665"/>
          </a:xfrm>
          <a:prstGeom prst="rect">
            <a:avLst/>
          </a:prstGeom>
          <a:noFill/>
        </p:spPr>
        <p:txBody>
          <a:bodyPr wrap="none" rtlCol="0">
            <a:spAutoFit/>
          </a:bodyPr>
          <a:lstStyle/>
          <a:p>
            <a:r>
              <a:rPr lang="en-US" sz="2400" dirty="0">
                <a:latin typeface="Arial" charset="0"/>
                <a:ea typeface="Arial" charset="0"/>
                <a:cs typeface="Arial" charset="0"/>
              </a:rPr>
              <a:t>a</a:t>
            </a:r>
          </a:p>
        </p:txBody>
      </p:sp>
      <p:sp>
        <p:nvSpPr>
          <p:cNvPr id="21" name="TextBox 20"/>
          <p:cNvSpPr txBox="1"/>
          <p:nvPr/>
        </p:nvSpPr>
        <p:spPr>
          <a:xfrm>
            <a:off x="1228977" y="5100425"/>
            <a:ext cx="372218" cy="461665"/>
          </a:xfrm>
          <a:prstGeom prst="rect">
            <a:avLst/>
          </a:prstGeom>
          <a:noFill/>
        </p:spPr>
        <p:txBody>
          <a:bodyPr wrap="none" rtlCol="0">
            <a:spAutoFit/>
          </a:bodyPr>
          <a:lstStyle/>
          <a:p>
            <a:r>
              <a:rPr lang="en-US" sz="2400" dirty="0">
                <a:latin typeface="Arial" charset="0"/>
                <a:ea typeface="Arial" charset="0"/>
                <a:cs typeface="Arial" charset="0"/>
              </a:rPr>
              <a:t>b</a:t>
            </a:r>
          </a:p>
        </p:txBody>
      </p:sp>
      <p:grpSp>
        <p:nvGrpSpPr>
          <p:cNvPr id="24" name="Group 23"/>
          <p:cNvGrpSpPr/>
          <p:nvPr/>
        </p:nvGrpSpPr>
        <p:grpSpPr>
          <a:xfrm>
            <a:off x="1822321" y="5331258"/>
            <a:ext cx="2304931" cy="516713"/>
            <a:chOff x="1822321" y="5331258"/>
            <a:chExt cx="2304931" cy="516713"/>
          </a:xfrm>
        </p:grpSpPr>
        <p:sp>
          <p:nvSpPr>
            <p:cNvPr id="25" name="Oval 24"/>
            <p:cNvSpPr/>
            <p:nvPr/>
          </p:nvSpPr>
          <p:spPr>
            <a:xfrm>
              <a:off x="3590260" y="5562091"/>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26" name="TextBox 25"/>
            <p:cNvSpPr txBox="1"/>
            <p:nvPr/>
          </p:nvSpPr>
          <p:spPr>
            <a:xfrm>
              <a:off x="3771064" y="5386306"/>
              <a:ext cx="356188" cy="461665"/>
            </a:xfrm>
            <a:prstGeom prst="rect">
              <a:avLst/>
            </a:prstGeom>
            <a:noFill/>
          </p:spPr>
          <p:txBody>
            <a:bodyPr wrap="none" rtlCol="0">
              <a:spAutoFit/>
            </a:bodyPr>
            <a:lstStyle/>
            <a:p>
              <a:r>
                <a:rPr lang="en-US" sz="2400" dirty="0">
                  <a:latin typeface="Arial" charset="0"/>
                  <a:ea typeface="Arial" charset="0"/>
                  <a:cs typeface="Arial" charset="0"/>
                </a:rPr>
                <a:t>c</a:t>
              </a:r>
            </a:p>
          </p:txBody>
        </p:sp>
        <p:cxnSp>
          <p:nvCxnSpPr>
            <p:cNvPr id="23" name="Straight Arrow Connector 22"/>
            <p:cNvCxnSpPr>
              <a:stCxn id="18" idx="6"/>
              <a:endCxn id="25" idx="2"/>
            </p:cNvCxnSpPr>
            <p:nvPr/>
          </p:nvCxnSpPr>
          <p:spPr>
            <a:xfrm>
              <a:off x="1822321" y="5331258"/>
              <a:ext cx="1767939" cy="299593"/>
            </a:xfrm>
            <a:prstGeom prst="straightConnector1">
              <a:avLst/>
            </a:prstGeom>
            <a:ln w="57150">
              <a:prstDash val="solid"/>
              <a:headEnd type="none" w="med" len="med"/>
              <a:tailEnd type="triangle"/>
            </a:ln>
            <a:effectLst/>
          </p:spPr>
          <p:style>
            <a:lnRef idx="3">
              <a:schemeClr val="dk1"/>
            </a:lnRef>
            <a:fillRef idx="0">
              <a:schemeClr val="dk1"/>
            </a:fillRef>
            <a:effectRef idx="2">
              <a:schemeClr val="dk1"/>
            </a:effectRef>
            <a:fontRef idx="minor">
              <a:schemeClr val="tx1"/>
            </a:fontRef>
          </p:style>
        </p:cxnSp>
      </p:grpSp>
      <p:sp>
        <p:nvSpPr>
          <p:cNvPr id="22" name="Process 21"/>
          <p:cNvSpPr/>
          <p:nvPr/>
        </p:nvSpPr>
        <p:spPr>
          <a:xfrm>
            <a:off x="3284506" y="3508601"/>
            <a:ext cx="760020" cy="760020"/>
          </a:xfrm>
          <a:prstGeom prst="flowChartProcess">
            <a:avLst/>
          </a:prstGeom>
          <a:solidFill>
            <a:schemeClr val="tx2">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P2</a:t>
            </a:r>
          </a:p>
          <a:p>
            <a:pPr algn="ctr"/>
            <a:r>
              <a:rPr lang="en-US" sz="1800" i="1" dirty="0">
                <a:solidFill>
                  <a:schemeClr val="accent6">
                    <a:lumMod val="75000"/>
                  </a:schemeClr>
                </a:solidFill>
              </a:rPr>
              <a:t>C</a:t>
            </a:r>
            <a:r>
              <a:rPr lang="en-US" sz="1800" baseline="-25000" dirty="0">
                <a:solidFill>
                  <a:schemeClr val="accent6">
                    <a:lumMod val="75000"/>
                  </a:schemeClr>
                </a:solidFill>
              </a:rPr>
              <a:t>2</a:t>
            </a:r>
            <a:r>
              <a:rPr lang="en-US" sz="1800" dirty="0">
                <a:solidFill>
                  <a:schemeClr val="accent6">
                    <a:lumMod val="75000"/>
                  </a:schemeClr>
                </a:solidFill>
              </a:rPr>
              <a:t>=3</a:t>
            </a:r>
          </a:p>
        </p:txBody>
      </p:sp>
      <p:sp>
        <p:nvSpPr>
          <p:cNvPr id="27" name="Process 26"/>
          <p:cNvSpPr/>
          <p:nvPr/>
        </p:nvSpPr>
        <p:spPr>
          <a:xfrm>
            <a:off x="5187260" y="3870385"/>
            <a:ext cx="760020" cy="760020"/>
          </a:xfrm>
          <a:prstGeom prst="flowChartProcess">
            <a:avLst/>
          </a:prstGeom>
          <a:solidFill>
            <a:schemeClr val="tx2">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P3</a:t>
            </a:r>
          </a:p>
          <a:p>
            <a:pPr algn="ctr"/>
            <a:r>
              <a:rPr lang="en-US" sz="1800" i="1" dirty="0">
                <a:solidFill>
                  <a:schemeClr val="tx1"/>
                </a:solidFill>
              </a:rPr>
              <a:t>C</a:t>
            </a:r>
            <a:r>
              <a:rPr lang="en-US" sz="1800" baseline="-25000" dirty="0">
                <a:solidFill>
                  <a:schemeClr val="tx1"/>
                </a:solidFill>
              </a:rPr>
              <a:t>3</a:t>
            </a:r>
            <a:r>
              <a:rPr lang="en-US" sz="1800" dirty="0">
                <a:solidFill>
                  <a:schemeClr val="tx1"/>
                </a:solidFill>
              </a:rPr>
              <a:t>=0</a:t>
            </a:r>
          </a:p>
        </p:txBody>
      </p:sp>
      <p:sp>
        <p:nvSpPr>
          <p:cNvPr id="29" name="Rounded Rectangular Callout 28"/>
          <p:cNvSpPr/>
          <p:nvPr/>
        </p:nvSpPr>
        <p:spPr>
          <a:xfrm>
            <a:off x="2013061" y="4755312"/>
            <a:ext cx="1197812" cy="524593"/>
          </a:xfrm>
          <a:prstGeom prst="wedgeRoundRectCallout">
            <a:avLst>
              <a:gd name="adj1" fmla="val -65108"/>
              <a:gd name="adj2" fmla="val 46314"/>
              <a:gd name="adj3" fmla="val 16667"/>
            </a:avLst>
          </a:prstGeom>
          <a:solidFill>
            <a:srgbClr val="FFFF00">
              <a:alpha val="25000"/>
            </a:srgbClr>
          </a:solidFill>
          <a:ln w="28575">
            <a:solidFill>
              <a:schemeClr val="tx1">
                <a:alpha val="25000"/>
              </a:schemeClr>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sz="2400" b="0" i="1" dirty="0">
                <a:solidFill>
                  <a:schemeClr val="bg1">
                    <a:lumMod val="50000"/>
                  </a:schemeClr>
                </a:solidFill>
                <a:latin typeface="Arial" charset="0"/>
                <a:ea typeface="Arial" charset="0"/>
                <a:cs typeface="Arial" charset="0"/>
              </a:rPr>
              <a:t>C</a:t>
            </a:r>
            <a:r>
              <a:rPr lang="en-US" sz="2400" b="0" dirty="0">
                <a:solidFill>
                  <a:schemeClr val="bg1">
                    <a:lumMod val="50000"/>
                  </a:schemeClr>
                </a:solidFill>
                <a:latin typeface="Arial" charset="0"/>
                <a:ea typeface="Arial" charset="0"/>
                <a:cs typeface="Arial" charset="0"/>
              </a:rPr>
              <a:t>(</a:t>
            </a:r>
            <a:r>
              <a:rPr lang="en-US" sz="2400" dirty="0">
                <a:solidFill>
                  <a:schemeClr val="bg1">
                    <a:lumMod val="50000"/>
                  </a:schemeClr>
                </a:solidFill>
                <a:latin typeface="Arial" charset="0"/>
                <a:ea typeface="Arial" charset="0"/>
                <a:cs typeface="Arial" charset="0"/>
              </a:rPr>
              <a:t>b</a:t>
            </a:r>
            <a:r>
              <a:rPr lang="en-US" sz="2400" b="0" dirty="0">
                <a:solidFill>
                  <a:schemeClr val="bg1">
                    <a:lumMod val="50000"/>
                  </a:schemeClr>
                </a:solidFill>
                <a:latin typeface="Arial" charset="0"/>
                <a:ea typeface="Arial" charset="0"/>
                <a:cs typeface="Arial" charset="0"/>
              </a:rPr>
              <a:t>) = 2</a:t>
            </a:r>
          </a:p>
        </p:txBody>
      </p:sp>
      <p:sp>
        <p:nvSpPr>
          <p:cNvPr id="30" name="Rounded Rectangular Callout 29"/>
          <p:cNvSpPr/>
          <p:nvPr/>
        </p:nvSpPr>
        <p:spPr>
          <a:xfrm>
            <a:off x="2020725" y="4179367"/>
            <a:ext cx="1197812" cy="524593"/>
          </a:xfrm>
          <a:prstGeom prst="wedgeRoundRectCallout">
            <a:avLst>
              <a:gd name="adj1" fmla="val -65108"/>
              <a:gd name="adj2" fmla="val 46314"/>
              <a:gd name="adj3" fmla="val 16667"/>
            </a:avLst>
          </a:prstGeom>
          <a:solidFill>
            <a:srgbClr val="FFFF00">
              <a:alpha val="25000"/>
            </a:srgbClr>
          </a:solidFill>
          <a:ln w="28575">
            <a:solidFill>
              <a:schemeClr val="tx1">
                <a:alpha val="25000"/>
              </a:schemeClr>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sz="2400" b="0" i="1">
                <a:solidFill>
                  <a:schemeClr val="bg1">
                    <a:lumMod val="50000"/>
                  </a:schemeClr>
                </a:solidFill>
                <a:latin typeface="Arial" charset="0"/>
                <a:ea typeface="Arial" charset="0"/>
                <a:cs typeface="Arial" charset="0"/>
              </a:rPr>
              <a:t>C</a:t>
            </a:r>
            <a:r>
              <a:rPr lang="en-US" sz="2400" b="0">
                <a:solidFill>
                  <a:schemeClr val="bg1">
                    <a:lumMod val="50000"/>
                  </a:schemeClr>
                </a:solidFill>
                <a:latin typeface="Arial" charset="0"/>
                <a:ea typeface="Arial" charset="0"/>
                <a:cs typeface="Arial" charset="0"/>
              </a:rPr>
              <a:t>(</a:t>
            </a:r>
            <a:r>
              <a:rPr lang="en-US" sz="2400">
                <a:solidFill>
                  <a:schemeClr val="bg1">
                    <a:lumMod val="50000"/>
                  </a:schemeClr>
                </a:solidFill>
                <a:latin typeface="Arial" charset="0"/>
                <a:ea typeface="Arial" charset="0"/>
                <a:cs typeface="Arial" charset="0"/>
              </a:rPr>
              <a:t>a</a:t>
            </a:r>
            <a:r>
              <a:rPr lang="en-US" sz="2400" b="0">
                <a:solidFill>
                  <a:schemeClr val="bg1">
                    <a:lumMod val="50000"/>
                  </a:schemeClr>
                </a:solidFill>
                <a:latin typeface="Arial" charset="0"/>
                <a:ea typeface="Arial" charset="0"/>
                <a:cs typeface="Arial" charset="0"/>
              </a:rPr>
              <a:t>) = 1</a:t>
            </a:r>
          </a:p>
        </p:txBody>
      </p:sp>
      <p:sp>
        <p:nvSpPr>
          <p:cNvPr id="28" name="Rounded Rectangular Callout 27"/>
          <p:cNvSpPr/>
          <p:nvPr/>
        </p:nvSpPr>
        <p:spPr>
          <a:xfrm>
            <a:off x="2003140" y="5699611"/>
            <a:ext cx="1197812" cy="524593"/>
          </a:xfrm>
          <a:prstGeom prst="wedgeRoundRectCallout">
            <a:avLst>
              <a:gd name="adj1" fmla="val 28953"/>
              <a:gd name="adj2" fmla="val -82860"/>
              <a:gd name="adj3" fmla="val 16667"/>
            </a:avLst>
          </a:prstGeom>
          <a:solidFill>
            <a:srgbClr val="FFFF00">
              <a:alpha val="50000"/>
            </a:srgbClr>
          </a:solidFill>
          <a:ln w="28575">
            <a:solidFill>
              <a:schemeClr val="tx1">
                <a:alpha val="50000"/>
              </a:schemeClr>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b="0" i="1" dirty="0">
                <a:solidFill>
                  <a:schemeClr val="tx1">
                    <a:lumMod val="50000"/>
                    <a:lumOff val="50000"/>
                  </a:schemeClr>
                </a:solidFill>
                <a:latin typeface="Arial" charset="0"/>
                <a:ea typeface="Arial" charset="0"/>
                <a:cs typeface="Arial" charset="0"/>
              </a:rPr>
              <a:t>C(</a:t>
            </a:r>
            <a:r>
              <a:rPr lang="en-US" dirty="0">
                <a:solidFill>
                  <a:schemeClr val="tx1">
                    <a:lumMod val="50000"/>
                    <a:lumOff val="50000"/>
                  </a:schemeClr>
                </a:solidFill>
                <a:latin typeface="Arial" charset="0"/>
                <a:ea typeface="Arial" charset="0"/>
                <a:cs typeface="Arial" charset="0"/>
              </a:rPr>
              <a:t>m</a:t>
            </a:r>
            <a:r>
              <a:rPr lang="en-US" b="0" i="1" dirty="0">
                <a:solidFill>
                  <a:schemeClr val="tx1">
                    <a:lumMod val="50000"/>
                    <a:lumOff val="50000"/>
                  </a:schemeClr>
                </a:solidFill>
                <a:latin typeface="Arial" charset="0"/>
                <a:ea typeface="Arial" charset="0"/>
                <a:cs typeface="Arial" charset="0"/>
              </a:rPr>
              <a:t>) </a:t>
            </a:r>
            <a:r>
              <a:rPr lang="en-US" b="0" dirty="0">
                <a:solidFill>
                  <a:schemeClr val="tx1">
                    <a:lumMod val="50000"/>
                    <a:lumOff val="50000"/>
                  </a:schemeClr>
                </a:solidFill>
                <a:latin typeface="Arial" charset="0"/>
                <a:ea typeface="Arial" charset="0"/>
                <a:cs typeface="Arial" charset="0"/>
              </a:rPr>
              <a:t>= 2</a:t>
            </a:r>
          </a:p>
        </p:txBody>
      </p:sp>
      <p:sp>
        <p:nvSpPr>
          <p:cNvPr id="31" name="Rounded Rectangular Callout 30"/>
          <p:cNvSpPr/>
          <p:nvPr/>
        </p:nvSpPr>
        <p:spPr>
          <a:xfrm>
            <a:off x="3825629" y="4772721"/>
            <a:ext cx="1197812" cy="524593"/>
          </a:xfrm>
          <a:prstGeom prst="wedgeRoundRectCallout">
            <a:avLst>
              <a:gd name="adj1" fmla="val -58292"/>
              <a:gd name="adj2" fmla="val 102341"/>
              <a:gd name="adj3" fmla="val 16667"/>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sz="2400" b="0" i="1" dirty="0">
                <a:solidFill>
                  <a:schemeClr val="tx1"/>
                </a:solidFill>
                <a:latin typeface="Arial" charset="0"/>
                <a:ea typeface="Arial" charset="0"/>
                <a:cs typeface="Arial" charset="0"/>
              </a:rPr>
              <a:t>C</a:t>
            </a:r>
            <a:r>
              <a:rPr lang="de-DE" sz="2400" b="0" dirty="0">
                <a:solidFill>
                  <a:schemeClr val="tx1"/>
                </a:solidFill>
                <a:latin typeface="Arial" charset="0"/>
                <a:ea typeface="Arial" charset="0"/>
                <a:cs typeface="Arial" charset="0"/>
              </a:rPr>
              <a:t>(</a:t>
            </a:r>
            <a:r>
              <a:rPr lang="de-DE" sz="2400" dirty="0">
                <a:solidFill>
                  <a:schemeClr val="tx1"/>
                </a:solidFill>
                <a:latin typeface="Arial" charset="0"/>
                <a:ea typeface="Arial" charset="0"/>
                <a:cs typeface="Arial" charset="0"/>
              </a:rPr>
              <a:t>c</a:t>
            </a:r>
            <a:r>
              <a:rPr lang="de-DE" sz="2400" b="0" dirty="0">
                <a:solidFill>
                  <a:schemeClr val="tx1"/>
                </a:solidFill>
                <a:latin typeface="Arial" charset="0"/>
                <a:ea typeface="Arial" charset="0"/>
                <a:cs typeface="Arial" charset="0"/>
              </a:rPr>
              <a:t>)</a:t>
            </a:r>
            <a:r>
              <a:rPr lang="en-US" sz="2400" b="0" dirty="0">
                <a:solidFill>
                  <a:schemeClr val="tx1"/>
                </a:solidFill>
                <a:latin typeface="Arial" charset="0"/>
                <a:ea typeface="Arial" charset="0"/>
                <a:cs typeface="Arial" charset="0"/>
              </a:rPr>
              <a:t> = 3</a:t>
            </a:r>
          </a:p>
        </p:txBody>
      </p:sp>
      <p:sp>
        <p:nvSpPr>
          <p:cNvPr id="4" name="Slide Number Placeholder 3"/>
          <p:cNvSpPr>
            <a:spLocks noGrp="1"/>
          </p:cNvSpPr>
          <p:nvPr>
            <p:ph type="sldNum" sz="quarter" idx="12"/>
          </p:nvPr>
        </p:nvSpPr>
        <p:spPr/>
        <p:txBody>
          <a:bodyPr/>
          <a:lstStyle/>
          <a:p>
            <a:pPr>
              <a:defRPr/>
            </a:pPr>
            <a:fld id="{729111C5-E04E-4942-8174-12BB645D56A6}" type="slidenum">
              <a:rPr lang="en-US" smtClean="0"/>
              <a:pPr>
                <a:defRPr/>
              </a:pPr>
              <a:t>28</a:t>
            </a:fld>
            <a:endParaRPr lang="en-US"/>
          </a:p>
        </p:txBody>
      </p:sp>
      <p:sp>
        <p:nvSpPr>
          <p:cNvPr id="32" name="TextBox 31"/>
          <p:cNvSpPr txBox="1"/>
          <p:nvPr/>
        </p:nvSpPr>
        <p:spPr>
          <a:xfrm>
            <a:off x="6004593" y="5555166"/>
            <a:ext cx="2760692" cy="523220"/>
          </a:xfrm>
          <a:prstGeom prst="rect">
            <a:avLst/>
          </a:prstGeom>
          <a:noFill/>
        </p:spPr>
        <p:txBody>
          <a:bodyPr wrap="none" rtlCol="0">
            <a:spAutoFit/>
          </a:bodyPr>
          <a:lstStyle/>
          <a:p>
            <a:r>
              <a:rPr lang="en-US" sz="2800" dirty="0">
                <a:latin typeface="Arial" charset="0"/>
                <a:ea typeface="Arial" charset="0"/>
                <a:cs typeface="Arial" charset="0"/>
              </a:rPr>
              <a:t>Physical time ↓</a:t>
            </a:r>
          </a:p>
        </p:txBody>
      </p:sp>
    </p:spTree>
    <p:extLst>
      <p:ext uri="{BB962C8B-B14F-4D97-AF65-F5344CB8AC3E}">
        <p14:creationId xmlns:p14="http://schemas.microsoft.com/office/powerpoint/2010/main" val="7793222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dirty="0" err="1"/>
              <a:t>Lamport</a:t>
            </a:r>
            <a:r>
              <a:rPr lang="en-US" altLang="en-US" dirty="0"/>
              <a:t> Timestamps: Ordering all events</a:t>
            </a:r>
          </a:p>
        </p:txBody>
      </p:sp>
      <p:sp>
        <p:nvSpPr>
          <p:cNvPr id="26627" name="Rectangle 3"/>
          <p:cNvSpPr>
            <a:spLocks noGrp="1" noChangeArrowheads="1"/>
          </p:cNvSpPr>
          <p:nvPr>
            <p:ph type="body" idx="1"/>
          </p:nvPr>
        </p:nvSpPr>
        <p:spPr/>
        <p:txBody>
          <a:bodyPr/>
          <a:lstStyle/>
          <a:p>
            <a:pPr eaLnBrk="1" hangingPunct="1"/>
            <a:r>
              <a:rPr lang="en-US" altLang="en-US" b="1" spc="-150" dirty="0">
                <a:solidFill>
                  <a:schemeClr val="accent6">
                    <a:lumMod val="75000"/>
                  </a:schemeClr>
                </a:solidFill>
              </a:rPr>
              <a:t>Break ties </a:t>
            </a:r>
            <a:r>
              <a:rPr lang="en-US" altLang="en-US" spc="-150" dirty="0">
                <a:solidFill>
                  <a:srgbClr val="000000"/>
                </a:solidFill>
              </a:rPr>
              <a:t>by </a:t>
            </a:r>
            <a:r>
              <a:rPr lang="en-US" altLang="en-US" b="1" spc="-150" dirty="0">
                <a:solidFill>
                  <a:srgbClr val="000000"/>
                </a:solidFill>
              </a:rPr>
              <a:t>appending</a:t>
            </a:r>
            <a:r>
              <a:rPr lang="en-US" altLang="en-US" spc="-150" dirty="0">
                <a:solidFill>
                  <a:srgbClr val="000000"/>
                </a:solidFill>
              </a:rPr>
              <a:t> </a:t>
            </a:r>
            <a:r>
              <a:rPr lang="en-US" altLang="en-US" b="1" spc="-150" dirty="0">
                <a:solidFill>
                  <a:srgbClr val="000000"/>
                </a:solidFill>
              </a:rPr>
              <a:t>the process number </a:t>
            </a:r>
            <a:r>
              <a:rPr lang="en-US" altLang="en-US" spc="-150" dirty="0">
                <a:solidFill>
                  <a:srgbClr val="000000"/>
                </a:solidFill>
              </a:rPr>
              <a:t>to each event:</a:t>
            </a:r>
            <a:endParaRPr lang="en-US" altLang="en-US" dirty="0">
              <a:solidFill>
                <a:srgbClr val="000000"/>
              </a:solidFill>
            </a:endParaRPr>
          </a:p>
          <a:p>
            <a:pPr marL="971550" lvl="1" indent="-514350" eaLnBrk="1" hangingPunct="1">
              <a:buFont typeface="+mj-lt"/>
              <a:buAutoNum type="arabicPeriod"/>
            </a:pPr>
            <a:endParaRPr lang="en-US" altLang="en-US" dirty="0">
              <a:solidFill>
                <a:srgbClr val="000000"/>
              </a:solidFill>
            </a:endParaRPr>
          </a:p>
          <a:p>
            <a:pPr marL="971550" lvl="1" indent="-514350" eaLnBrk="1" hangingPunct="1">
              <a:buFont typeface="+mj-lt"/>
              <a:buAutoNum type="arabicPeriod"/>
            </a:pPr>
            <a:r>
              <a:rPr lang="en-US" altLang="en-US" dirty="0">
                <a:solidFill>
                  <a:srgbClr val="000000"/>
                </a:solidFill>
              </a:rPr>
              <a:t>Process </a:t>
            </a:r>
            <a:r>
              <a:rPr lang="en-US" altLang="en-US" b="1" dirty="0">
                <a:solidFill>
                  <a:srgbClr val="000000"/>
                </a:solidFill>
              </a:rPr>
              <a:t>P</a:t>
            </a:r>
            <a:r>
              <a:rPr lang="en-US" altLang="en-US" b="1" i="1" baseline="-25000" dirty="0">
                <a:solidFill>
                  <a:srgbClr val="000000"/>
                </a:solidFill>
              </a:rPr>
              <a:t>i</a:t>
            </a:r>
            <a:r>
              <a:rPr lang="en-US" altLang="en-US" dirty="0">
                <a:solidFill>
                  <a:srgbClr val="000000"/>
                </a:solidFill>
              </a:rPr>
              <a:t> timestamps event </a:t>
            </a:r>
            <a:r>
              <a:rPr lang="en-US" altLang="en-US" b="1" dirty="0">
                <a:solidFill>
                  <a:srgbClr val="000000"/>
                </a:solidFill>
              </a:rPr>
              <a:t>e</a:t>
            </a:r>
            <a:r>
              <a:rPr lang="en-US" altLang="en-US" dirty="0">
                <a:solidFill>
                  <a:srgbClr val="000000"/>
                </a:solidFill>
              </a:rPr>
              <a:t> with </a:t>
            </a:r>
            <a:r>
              <a:rPr lang="en-US" altLang="en-US" i="1" dirty="0">
                <a:solidFill>
                  <a:srgbClr val="000000"/>
                </a:solidFill>
              </a:rPr>
              <a:t>C</a:t>
            </a:r>
            <a:r>
              <a:rPr lang="en-US" altLang="en-US" i="1" baseline="-25000" dirty="0">
                <a:solidFill>
                  <a:srgbClr val="000000"/>
                </a:solidFill>
              </a:rPr>
              <a:t>i</a:t>
            </a:r>
            <a:r>
              <a:rPr lang="en-US" altLang="en-US" dirty="0">
                <a:solidFill>
                  <a:srgbClr val="000000"/>
                </a:solidFill>
              </a:rPr>
              <a:t>(</a:t>
            </a:r>
            <a:r>
              <a:rPr lang="en-US" altLang="en-US" b="1" dirty="0">
                <a:solidFill>
                  <a:srgbClr val="000000"/>
                </a:solidFill>
              </a:rPr>
              <a:t>e</a:t>
            </a:r>
            <a:r>
              <a:rPr lang="en-US" altLang="en-US" dirty="0">
                <a:solidFill>
                  <a:srgbClr val="000000"/>
                </a:solidFill>
              </a:rPr>
              <a:t>).</a:t>
            </a:r>
            <a:r>
              <a:rPr lang="en-US" altLang="en-US" i="1" dirty="0" err="1">
                <a:solidFill>
                  <a:srgbClr val="000000"/>
                </a:solidFill>
              </a:rPr>
              <a:t>i</a:t>
            </a:r>
            <a:endParaRPr lang="en-US" altLang="en-US" dirty="0">
              <a:solidFill>
                <a:srgbClr val="000000"/>
              </a:solidFill>
            </a:endParaRPr>
          </a:p>
          <a:p>
            <a:pPr marL="971550" lvl="1" indent="-514350" eaLnBrk="1" hangingPunct="1">
              <a:buFont typeface="+mj-lt"/>
              <a:buAutoNum type="arabicPeriod"/>
            </a:pPr>
            <a:endParaRPr lang="en-US" altLang="en-US" i="1" dirty="0">
              <a:solidFill>
                <a:srgbClr val="000000"/>
              </a:solidFill>
            </a:endParaRPr>
          </a:p>
          <a:p>
            <a:pPr marL="971550" lvl="1" indent="-514350" eaLnBrk="1" hangingPunct="1">
              <a:buFont typeface="+mj-lt"/>
              <a:buAutoNum type="arabicPeriod"/>
            </a:pPr>
            <a:r>
              <a:rPr lang="en-US" altLang="en-US" i="1" dirty="0">
                <a:solidFill>
                  <a:srgbClr val="000000"/>
                </a:solidFill>
              </a:rPr>
              <a:t>C</a:t>
            </a:r>
            <a:r>
              <a:rPr lang="en-US" altLang="en-US" dirty="0">
                <a:solidFill>
                  <a:srgbClr val="000000"/>
                </a:solidFill>
              </a:rPr>
              <a:t>(</a:t>
            </a:r>
            <a:r>
              <a:rPr lang="en-US" altLang="en-US" b="1" dirty="0">
                <a:solidFill>
                  <a:srgbClr val="000000"/>
                </a:solidFill>
              </a:rPr>
              <a:t>a</a:t>
            </a:r>
            <a:r>
              <a:rPr lang="en-US" altLang="en-US" dirty="0">
                <a:solidFill>
                  <a:srgbClr val="000000"/>
                </a:solidFill>
              </a:rPr>
              <a:t>).</a:t>
            </a:r>
            <a:r>
              <a:rPr lang="en-US" altLang="en-US" i="1" dirty="0" err="1">
                <a:solidFill>
                  <a:srgbClr val="000000"/>
                </a:solidFill>
              </a:rPr>
              <a:t>i</a:t>
            </a:r>
            <a:r>
              <a:rPr lang="en-US" altLang="en-US" dirty="0">
                <a:solidFill>
                  <a:srgbClr val="000000"/>
                </a:solidFill>
              </a:rPr>
              <a:t> &lt; </a:t>
            </a:r>
            <a:r>
              <a:rPr lang="en-US" altLang="en-US" i="1" dirty="0">
                <a:solidFill>
                  <a:srgbClr val="000000"/>
                </a:solidFill>
              </a:rPr>
              <a:t>C</a:t>
            </a:r>
            <a:r>
              <a:rPr lang="en-US" altLang="en-US" dirty="0">
                <a:solidFill>
                  <a:srgbClr val="000000"/>
                </a:solidFill>
              </a:rPr>
              <a:t>(</a:t>
            </a:r>
            <a:r>
              <a:rPr lang="en-US" altLang="en-US" b="1" dirty="0">
                <a:solidFill>
                  <a:srgbClr val="000000"/>
                </a:solidFill>
              </a:rPr>
              <a:t>b</a:t>
            </a:r>
            <a:r>
              <a:rPr lang="en-US" altLang="en-US" dirty="0">
                <a:solidFill>
                  <a:srgbClr val="000000"/>
                </a:solidFill>
              </a:rPr>
              <a:t>).</a:t>
            </a:r>
            <a:r>
              <a:rPr lang="en-US" altLang="en-US" i="1" dirty="0">
                <a:solidFill>
                  <a:srgbClr val="000000"/>
                </a:solidFill>
              </a:rPr>
              <a:t>j</a:t>
            </a:r>
            <a:r>
              <a:rPr lang="en-US" altLang="en-US" dirty="0">
                <a:solidFill>
                  <a:srgbClr val="000000"/>
                </a:solidFill>
              </a:rPr>
              <a:t> when:</a:t>
            </a:r>
          </a:p>
          <a:p>
            <a:pPr lvl="2" eaLnBrk="1" hangingPunct="1"/>
            <a:r>
              <a:rPr lang="en-US" altLang="en-US" i="1" dirty="0">
                <a:solidFill>
                  <a:srgbClr val="000000"/>
                </a:solidFill>
              </a:rPr>
              <a:t>C</a:t>
            </a:r>
            <a:r>
              <a:rPr lang="en-US" altLang="en-US" dirty="0">
                <a:solidFill>
                  <a:srgbClr val="000000"/>
                </a:solidFill>
              </a:rPr>
              <a:t>(</a:t>
            </a:r>
            <a:r>
              <a:rPr lang="en-US" altLang="en-US" b="1" dirty="0">
                <a:solidFill>
                  <a:srgbClr val="000000"/>
                </a:solidFill>
              </a:rPr>
              <a:t>a</a:t>
            </a:r>
            <a:r>
              <a:rPr lang="en-US" altLang="en-US" dirty="0">
                <a:solidFill>
                  <a:srgbClr val="000000"/>
                </a:solidFill>
              </a:rPr>
              <a:t>) &lt; </a:t>
            </a:r>
            <a:r>
              <a:rPr lang="en-US" altLang="en-US" i="1" dirty="0">
                <a:solidFill>
                  <a:srgbClr val="000000"/>
                </a:solidFill>
              </a:rPr>
              <a:t>C</a:t>
            </a:r>
            <a:r>
              <a:rPr lang="en-US" altLang="en-US" dirty="0">
                <a:solidFill>
                  <a:srgbClr val="000000"/>
                </a:solidFill>
              </a:rPr>
              <a:t>(</a:t>
            </a:r>
            <a:r>
              <a:rPr lang="en-US" altLang="en-US" b="1" dirty="0">
                <a:solidFill>
                  <a:srgbClr val="000000"/>
                </a:solidFill>
              </a:rPr>
              <a:t>b</a:t>
            </a:r>
            <a:r>
              <a:rPr lang="en-US" altLang="en-US" dirty="0">
                <a:solidFill>
                  <a:srgbClr val="000000"/>
                </a:solidFill>
              </a:rPr>
              <a:t>), </a:t>
            </a:r>
            <a:r>
              <a:rPr lang="en-US" altLang="en-US" b="1" dirty="0">
                <a:solidFill>
                  <a:schemeClr val="accent6">
                    <a:lumMod val="75000"/>
                  </a:schemeClr>
                </a:solidFill>
              </a:rPr>
              <a:t>or </a:t>
            </a:r>
            <a:r>
              <a:rPr lang="en-US" altLang="en-US" i="1" dirty="0">
                <a:solidFill>
                  <a:srgbClr val="000000"/>
                </a:solidFill>
              </a:rPr>
              <a:t>C</a:t>
            </a:r>
            <a:r>
              <a:rPr lang="en-US" altLang="en-US" dirty="0">
                <a:solidFill>
                  <a:srgbClr val="000000"/>
                </a:solidFill>
              </a:rPr>
              <a:t>(</a:t>
            </a:r>
            <a:r>
              <a:rPr lang="en-US" altLang="en-US" b="1" dirty="0">
                <a:solidFill>
                  <a:srgbClr val="000000"/>
                </a:solidFill>
              </a:rPr>
              <a:t>a</a:t>
            </a:r>
            <a:r>
              <a:rPr lang="en-US" altLang="en-US" dirty="0">
                <a:solidFill>
                  <a:srgbClr val="000000"/>
                </a:solidFill>
              </a:rPr>
              <a:t>) = </a:t>
            </a:r>
            <a:r>
              <a:rPr lang="en-US" altLang="en-US" i="1" dirty="0">
                <a:solidFill>
                  <a:srgbClr val="000000"/>
                </a:solidFill>
              </a:rPr>
              <a:t>C</a:t>
            </a:r>
            <a:r>
              <a:rPr lang="en-US" altLang="en-US" dirty="0">
                <a:solidFill>
                  <a:srgbClr val="000000"/>
                </a:solidFill>
              </a:rPr>
              <a:t>(</a:t>
            </a:r>
            <a:r>
              <a:rPr lang="en-US" altLang="en-US" b="1" dirty="0">
                <a:solidFill>
                  <a:srgbClr val="000000"/>
                </a:solidFill>
              </a:rPr>
              <a:t>b</a:t>
            </a:r>
            <a:r>
              <a:rPr lang="en-US" altLang="en-US" dirty="0">
                <a:solidFill>
                  <a:srgbClr val="000000"/>
                </a:solidFill>
              </a:rPr>
              <a:t>) and </a:t>
            </a:r>
            <a:r>
              <a:rPr lang="en-US" altLang="en-US" i="1" dirty="0" err="1">
                <a:solidFill>
                  <a:srgbClr val="000000"/>
                </a:solidFill>
              </a:rPr>
              <a:t>i</a:t>
            </a:r>
            <a:r>
              <a:rPr lang="en-US" altLang="en-US" dirty="0">
                <a:solidFill>
                  <a:srgbClr val="000000"/>
                </a:solidFill>
              </a:rPr>
              <a:t> &lt; </a:t>
            </a:r>
            <a:r>
              <a:rPr lang="en-US" altLang="en-US" i="1" dirty="0">
                <a:solidFill>
                  <a:srgbClr val="000000"/>
                </a:solidFill>
              </a:rPr>
              <a:t>j</a:t>
            </a:r>
          </a:p>
          <a:p>
            <a:pPr lvl="1" eaLnBrk="1" hangingPunct="1"/>
            <a:endParaRPr lang="en-US" altLang="en-US" i="1" dirty="0">
              <a:solidFill>
                <a:srgbClr val="000000"/>
              </a:solidFill>
            </a:endParaRPr>
          </a:p>
          <a:p>
            <a:pPr lvl="1" eaLnBrk="1" hangingPunct="1"/>
            <a:endParaRPr lang="en-US" altLang="en-US" i="1" dirty="0">
              <a:solidFill>
                <a:srgbClr val="000000"/>
              </a:solidFill>
            </a:endParaRPr>
          </a:p>
          <a:p>
            <a:pPr eaLnBrk="1" hangingPunct="1"/>
            <a:r>
              <a:rPr lang="en-US" altLang="en-US" spc="-150" dirty="0">
                <a:solidFill>
                  <a:srgbClr val="000000"/>
                </a:solidFill>
              </a:rPr>
              <a:t>Now, for any two events </a:t>
            </a:r>
            <a:r>
              <a:rPr lang="en-US" altLang="en-US" b="1" spc="-150" dirty="0">
                <a:solidFill>
                  <a:srgbClr val="000000"/>
                </a:solidFill>
              </a:rPr>
              <a:t>a</a:t>
            </a:r>
            <a:r>
              <a:rPr lang="en-US" altLang="en-US" spc="-150" dirty="0">
                <a:solidFill>
                  <a:srgbClr val="000000"/>
                </a:solidFill>
              </a:rPr>
              <a:t> and </a:t>
            </a:r>
            <a:r>
              <a:rPr lang="en-US" altLang="en-US" b="1" spc="-150" dirty="0">
                <a:solidFill>
                  <a:srgbClr val="000000"/>
                </a:solidFill>
              </a:rPr>
              <a:t>b</a:t>
            </a:r>
            <a:r>
              <a:rPr lang="en-US" altLang="en-US" spc="-150" dirty="0">
                <a:solidFill>
                  <a:srgbClr val="000000"/>
                </a:solidFill>
              </a:rPr>
              <a:t>, C(</a:t>
            </a:r>
            <a:r>
              <a:rPr lang="en-US" altLang="en-US" b="1" spc="-150" dirty="0">
                <a:solidFill>
                  <a:srgbClr val="000000"/>
                </a:solidFill>
              </a:rPr>
              <a:t>a</a:t>
            </a:r>
            <a:r>
              <a:rPr lang="en-US" altLang="en-US" spc="-150" dirty="0">
                <a:solidFill>
                  <a:srgbClr val="000000"/>
                </a:solidFill>
              </a:rPr>
              <a:t>) </a:t>
            </a:r>
            <a:r>
              <a:rPr lang="en-US" altLang="en-US" spc="-150" dirty="0">
                <a:solidFill>
                  <a:srgbClr val="000000"/>
                </a:solidFill>
                <a:sym typeface="Wingdings"/>
              </a:rPr>
              <a:t>&lt; C(</a:t>
            </a:r>
            <a:r>
              <a:rPr lang="en-US" altLang="en-US" b="1" spc="-150" dirty="0">
                <a:solidFill>
                  <a:srgbClr val="000000"/>
                </a:solidFill>
                <a:sym typeface="Wingdings"/>
              </a:rPr>
              <a:t>b</a:t>
            </a:r>
            <a:r>
              <a:rPr lang="en-US" altLang="en-US" spc="-150" dirty="0">
                <a:solidFill>
                  <a:srgbClr val="000000"/>
                </a:solidFill>
                <a:sym typeface="Wingdings"/>
              </a:rPr>
              <a:t>) or C(</a:t>
            </a:r>
            <a:r>
              <a:rPr lang="en-US" altLang="en-US" b="1" spc="-150" dirty="0">
                <a:solidFill>
                  <a:srgbClr val="000000"/>
                </a:solidFill>
                <a:sym typeface="Wingdings"/>
              </a:rPr>
              <a:t>b</a:t>
            </a:r>
            <a:r>
              <a:rPr lang="en-US" altLang="en-US" spc="-150" dirty="0">
                <a:solidFill>
                  <a:srgbClr val="000000"/>
                </a:solidFill>
                <a:sym typeface="Wingdings"/>
              </a:rPr>
              <a:t>) &lt; C(</a:t>
            </a:r>
            <a:r>
              <a:rPr lang="en-US" altLang="en-US" b="1" spc="-150" dirty="0">
                <a:solidFill>
                  <a:srgbClr val="000000"/>
                </a:solidFill>
                <a:sym typeface="Wingdings"/>
              </a:rPr>
              <a:t>a</a:t>
            </a:r>
            <a:r>
              <a:rPr lang="en-US" altLang="en-US" spc="-150" dirty="0">
                <a:solidFill>
                  <a:srgbClr val="000000"/>
                </a:solidFill>
                <a:sym typeface="Wingdings"/>
              </a:rPr>
              <a:t>)</a:t>
            </a:r>
          </a:p>
          <a:p>
            <a:pPr lvl="1" eaLnBrk="1" hangingPunct="1"/>
            <a:r>
              <a:rPr lang="en-US" altLang="en-US" dirty="0">
                <a:solidFill>
                  <a:srgbClr val="000000"/>
                </a:solidFill>
                <a:sym typeface="Wingdings"/>
              </a:rPr>
              <a:t>This is called a </a:t>
            </a:r>
            <a:r>
              <a:rPr lang="en-US" altLang="en-US" b="1" dirty="0">
                <a:solidFill>
                  <a:schemeClr val="accent3">
                    <a:lumMod val="50000"/>
                  </a:schemeClr>
                </a:solidFill>
                <a:sym typeface="Wingdings"/>
              </a:rPr>
              <a:t>total ordering </a:t>
            </a:r>
            <a:r>
              <a:rPr lang="en-US" altLang="en-US" dirty="0">
                <a:solidFill>
                  <a:srgbClr val="000000"/>
                </a:solidFill>
                <a:sym typeface="Wingdings"/>
              </a:rPr>
              <a:t>of events</a:t>
            </a:r>
            <a:endParaRPr lang="en-US" altLang="en-US" dirty="0">
              <a:solidFill>
                <a:srgbClr val="000000"/>
              </a:solidFill>
            </a:endParaRP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29</a:t>
            </a:fld>
            <a:endParaRPr lang="en-US"/>
          </a:p>
        </p:txBody>
      </p:sp>
    </p:spTree>
    <p:extLst>
      <p:ext uri="{BB962C8B-B14F-4D97-AF65-F5344CB8AC3E}">
        <p14:creationId xmlns:p14="http://schemas.microsoft.com/office/powerpoint/2010/main" val="1796814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r>
              <a:rPr lang="en-US" altLang="en-US" sz="4000" dirty="0"/>
              <a:t>A distributed edit-compile workflow</a:t>
            </a:r>
          </a:p>
        </p:txBody>
      </p:sp>
      <p:sp>
        <p:nvSpPr>
          <p:cNvPr id="6147" name="Rectangle 3"/>
          <p:cNvSpPr>
            <a:spLocks noGrp="1" noChangeArrowheads="1"/>
          </p:cNvSpPr>
          <p:nvPr>
            <p:ph type="body" idx="1"/>
          </p:nvPr>
        </p:nvSpPr>
        <p:spPr>
          <a:xfrm>
            <a:off x="152400" y="4401526"/>
            <a:ext cx="8763000" cy="730713"/>
          </a:xfrm>
        </p:spPr>
        <p:txBody>
          <a:bodyPr>
            <a:normAutofit/>
          </a:bodyPr>
          <a:lstStyle/>
          <a:p>
            <a:pPr>
              <a:lnSpc>
                <a:spcPct val="90000"/>
              </a:lnSpc>
              <a:defRPr/>
            </a:pPr>
            <a:r>
              <a:rPr lang="en-US" sz="3200"/>
              <a:t>2143 </a:t>
            </a:r>
            <a:r>
              <a:rPr lang="en-US" sz="3200" dirty="0"/>
              <a:t>&lt; 2144 </a:t>
            </a:r>
            <a:r>
              <a:rPr lang="en-US" sz="3200" dirty="0">
                <a:sym typeface="Wingdings"/>
              </a:rPr>
              <a:t> make </a:t>
            </a:r>
            <a:r>
              <a:rPr lang="en-US" sz="3200" b="1" dirty="0">
                <a:solidFill>
                  <a:srgbClr val="FF0000"/>
                </a:solidFill>
                <a:sym typeface="Wingdings"/>
              </a:rPr>
              <a:t>doesn’t call compiler</a:t>
            </a:r>
          </a:p>
        </p:txBody>
      </p:sp>
      <p:pic>
        <p:nvPicPr>
          <p:cNvPr id="40963" name="Picture 6" descr="06-01"/>
          <p:cNvPicPr>
            <a:picLocks noChangeAspect="1" noChangeArrowheads="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152400" y="1615561"/>
            <a:ext cx="8651029" cy="2220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729111C5-E04E-4942-8174-12BB645D56A6}" type="slidenum">
              <a:rPr lang="en-US" smtClean="0"/>
              <a:pPr>
                <a:defRPr/>
              </a:pPr>
              <a:t>3</a:t>
            </a:fld>
            <a:endParaRPr lang="en-US"/>
          </a:p>
        </p:txBody>
      </p:sp>
      <p:sp>
        <p:nvSpPr>
          <p:cNvPr id="3" name="TextBox 2"/>
          <p:cNvSpPr txBox="1"/>
          <p:nvPr/>
        </p:nvSpPr>
        <p:spPr>
          <a:xfrm>
            <a:off x="6965827" y="3586317"/>
            <a:ext cx="1949573" cy="369332"/>
          </a:xfrm>
          <a:prstGeom prst="rect">
            <a:avLst/>
          </a:prstGeom>
          <a:noFill/>
        </p:spPr>
        <p:txBody>
          <a:bodyPr wrap="none" rtlCol="0">
            <a:spAutoFit/>
          </a:bodyPr>
          <a:lstStyle/>
          <a:p>
            <a:r>
              <a:rPr lang="en-US" sz="1800">
                <a:latin typeface="Arial" charset="0"/>
                <a:ea typeface="Arial" charset="0"/>
                <a:cs typeface="Arial" charset="0"/>
              </a:rPr>
              <a:t>Physical time </a:t>
            </a:r>
            <a:r>
              <a:rPr lang="en-US" sz="1800">
                <a:latin typeface="Arial" charset="0"/>
                <a:ea typeface="Arial" charset="0"/>
                <a:cs typeface="Arial" charset="0"/>
                <a:sym typeface="Wingdings"/>
              </a:rPr>
              <a:t></a:t>
            </a:r>
            <a:endParaRPr lang="en-US" sz="1800">
              <a:latin typeface="Arial" charset="0"/>
              <a:ea typeface="Arial" charset="0"/>
              <a:cs typeface="Arial" charset="0"/>
            </a:endParaRPr>
          </a:p>
        </p:txBody>
      </p:sp>
      <p:sp>
        <p:nvSpPr>
          <p:cNvPr id="7" name="TextBox 6"/>
          <p:cNvSpPr txBox="1"/>
          <p:nvPr/>
        </p:nvSpPr>
        <p:spPr>
          <a:xfrm>
            <a:off x="1070008" y="5341630"/>
            <a:ext cx="6730527" cy="1077218"/>
          </a:xfrm>
          <a:prstGeom prst="rect">
            <a:avLst/>
          </a:prstGeom>
          <a:solidFill>
            <a:schemeClr val="accent2">
              <a:lumMod val="20000"/>
              <a:lumOff val="80000"/>
            </a:schemeClr>
          </a:solidFill>
          <a:ln w="28575">
            <a:solidFill>
              <a:schemeClr val="tx1"/>
            </a:solidFill>
            <a:prstDash val="sysDash"/>
          </a:ln>
        </p:spPr>
        <p:txBody>
          <a:bodyPr wrap="square" rtlCol="0">
            <a:spAutoFit/>
          </a:bodyPr>
          <a:lstStyle/>
          <a:p>
            <a:r>
              <a:rPr lang="en-US" sz="3200" b="0" dirty="0">
                <a:latin typeface="Arial" charset="0"/>
                <a:ea typeface="Arial" charset="0"/>
                <a:cs typeface="Arial" charset="0"/>
              </a:rPr>
              <a:t>Lack of time synchronization result – a </a:t>
            </a:r>
            <a:r>
              <a:rPr lang="en-US" sz="3200" dirty="0">
                <a:solidFill>
                  <a:srgbClr val="FF0000"/>
                </a:solidFill>
                <a:latin typeface="Arial" charset="0"/>
                <a:ea typeface="Arial" charset="0"/>
                <a:cs typeface="Arial" charset="0"/>
              </a:rPr>
              <a:t>possible object file mismatch </a:t>
            </a:r>
          </a:p>
        </p:txBody>
      </p:sp>
    </p:spTree>
    <p:extLst>
      <p:ext uri="{BB962C8B-B14F-4D97-AF65-F5344CB8AC3E}">
        <p14:creationId xmlns:p14="http://schemas.microsoft.com/office/powerpoint/2010/main" val="93042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17EB9C-0EEA-954F-9818-DF93FAA5E91F}"/>
              </a:ext>
            </a:extLst>
          </p:cNvPr>
          <p:cNvSpPr>
            <a:spLocks noGrp="1"/>
          </p:cNvSpPr>
          <p:nvPr>
            <p:ph type="sldNum" sz="quarter" idx="12"/>
          </p:nvPr>
        </p:nvSpPr>
        <p:spPr/>
        <p:txBody>
          <a:bodyPr/>
          <a:lstStyle/>
          <a:p>
            <a:pPr>
              <a:defRPr/>
            </a:pPr>
            <a:fld id="{74934AC4-E5A6-0446-ADDB-6CB25A5DDD13}" type="slidenum">
              <a:rPr lang="en-US" smtClean="0"/>
              <a:pPr>
                <a:defRPr/>
              </a:pPr>
              <a:t>30</a:t>
            </a:fld>
            <a:endParaRPr lang="en-US"/>
          </a:p>
        </p:txBody>
      </p:sp>
      <p:sp>
        <p:nvSpPr>
          <p:cNvPr id="3" name="Title 2">
            <a:extLst>
              <a:ext uri="{FF2B5EF4-FFF2-40B4-BE49-F238E27FC236}">
                <a16:creationId xmlns:a16="http://schemas.microsoft.com/office/drawing/2014/main" id="{D74AA414-76D9-8549-A5CB-E90602623FE7}"/>
              </a:ext>
            </a:extLst>
          </p:cNvPr>
          <p:cNvSpPr>
            <a:spLocks noGrp="1"/>
          </p:cNvSpPr>
          <p:nvPr>
            <p:ph type="title"/>
          </p:nvPr>
        </p:nvSpPr>
        <p:spPr/>
        <p:txBody>
          <a:bodyPr/>
          <a:lstStyle/>
          <a:p>
            <a:r>
              <a:rPr lang="en-US" dirty="0"/>
              <a:t>Order all these events</a:t>
            </a:r>
          </a:p>
        </p:txBody>
      </p:sp>
      <p:cxnSp>
        <p:nvCxnSpPr>
          <p:cNvPr id="4" name="Straight Connector 3">
            <a:extLst>
              <a:ext uri="{FF2B5EF4-FFF2-40B4-BE49-F238E27FC236}">
                <a16:creationId xmlns:a16="http://schemas.microsoft.com/office/drawing/2014/main" id="{5F01FB4B-5C62-9D41-A03F-8F7078720D2E}"/>
              </a:ext>
            </a:extLst>
          </p:cNvPr>
          <p:cNvCxnSpPr/>
          <p:nvPr/>
        </p:nvCxnSpPr>
        <p:spPr>
          <a:xfrm>
            <a:off x="1560273" y="2682869"/>
            <a:ext cx="0" cy="3874048"/>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cxnSp>
        <p:nvCxnSpPr>
          <p:cNvPr id="5" name="Straight Connector 4">
            <a:extLst>
              <a:ext uri="{FF2B5EF4-FFF2-40B4-BE49-F238E27FC236}">
                <a16:creationId xmlns:a16="http://schemas.microsoft.com/office/drawing/2014/main" id="{FC01A56A-38F9-1847-A054-54296FC742FD}"/>
              </a:ext>
            </a:extLst>
          </p:cNvPr>
          <p:cNvCxnSpPr/>
          <p:nvPr/>
        </p:nvCxnSpPr>
        <p:spPr>
          <a:xfrm>
            <a:off x="3468521" y="2684717"/>
            <a:ext cx="0" cy="3872200"/>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27A32BA0-0F86-EC48-AFA5-E92214AFCF8F}"/>
              </a:ext>
            </a:extLst>
          </p:cNvPr>
          <p:cNvCxnSpPr/>
          <p:nvPr/>
        </p:nvCxnSpPr>
        <p:spPr>
          <a:xfrm>
            <a:off x="5299571" y="2682070"/>
            <a:ext cx="0" cy="3874847"/>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sp>
        <p:nvSpPr>
          <p:cNvPr id="7" name="Process 6">
            <a:extLst>
              <a:ext uri="{FF2B5EF4-FFF2-40B4-BE49-F238E27FC236}">
                <a16:creationId xmlns:a16="http://schemas.microsoft.com/office/drawing/2014/main" id="{C686F4B4-0677-6845-BB06-B555C603A4B4}"/>
              </a:ext>
            </a:extLst>
          </p:cNvPr>
          <p:cNvSpPr/>
          <p:nvPr/>
        </p:nvSpPr>
        <p:spPr>
          <a:xfrm>
            <a:off x="1180263" y="1929971"/>
            <a:ext cx="760020" cy="760020"/>
          </a:xfrm>
          <a:prstGeom prst="flowChartProcess">
            <a:avLst/>
          </a:prstGeom>
          <a:solidFill>
            <a:schemeClr val="tx2">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P1</a:t>
            </a:r>
          </a:p>
          <a:p>
            <a:pPr algn="ctr"/>
            <a:r>
              <a:rPr lang="en-US" i="1" dirty="0">
                <a:solidFill>
                  <a:schemeClr val="tx1"/>
                </a:solidFill>
              </a:rPr>
              <a:t>C</a:t>
            </a:r>
            <a:r>
              <a:rPr lang="en-US" baseline="-25000" dirty="0">
                <a:solidFill>
                  <a:schemeClr val="tx1"/>
                </a:solidFill>
              </a:rPr>
              <a:t>1</a:t>
            </a:r>
            <a:r>
              <a:rPr lang="en-US" dirty="0">
                <a:solidFill>
                  <a:schemeClr val="tx1"/>
                </a:solidFill>
              </a:rPr>
              <a:t>=0</a:t>
            </a:r>
          </a:p>
        </p:txBody>
      </p:sp>
      <p:sp>
        <p:nvSpPr>
          <p:cNvPr id="8" name="Oval 7">
            <a:extLst>
              <a:ext uri="{FF2B5EF4-FFF2-40B4-BE49-F238E27FC236}">
                <a16:creationId xmlns:a16="http://schemas.microsoft.com/office/drawing/2014/main" id="{A6A8EDF5-7651-704A-8F8E-DB0089C5925D}"/>
              </a:ext>
            </a:extLst>
          </p:cNvPr>
          <p:cNvSpPr/>
          <p:nvPr/>
        </p:nvSpPr>
        <p:spPr>
          <a:xfrm>
            <a:off x="1491513" y="3062879"/>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9" name="Oval 8">
            <a:extLst>
              <a:ext uri="{FF2B5EF4-FFF2-40B4-BE49-F238E27FC236}">
                <a16:creationId xmlns:a16="http://schemas.microsoft.com/office/drawing/2014/main" id="{D3F9D5B6-1790-3742-B531-B940DD7B7298}"/>
              </a:ext>
            </a:extLst>
          </p:cNvPr>
          <p:cNvSpPr/>
          <p:nvPr/>
        </p:nvSpPr>
        <p:spPr>
          <a:xfrm>
            <a:off x="1491513" y="3690176"/>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0" name="TextBox 9">
            <a:extLst>
              <a:ext uri="{FF2B5EF4-FFF2-40B4-BE49-F238E27FC236}">
                <a16:creationId xmlns:a16="http://schemas.microsoft.com/office/drawing/2014/main" id="{6D52701F-7A48-6B49-AB05-572EEF9F62FE}"/>
              </a:ext>
            </a:extLst>
          </p:cNvPr>
          <p:cNvSpPr txBox="1"/>
          <p:nvPr/>
        </p:nvSpPr>
        <p:spPr>
          <a:xfrm>
            <a:off x="1035689" y="2900807"/>
            <a:ext cx="356188" cy="461665"/>
          </a:xfrm>
          <a:prstGeom prst="rect">
            <a:avLst/>
          </a:prstGeom>
          <a:noFill/>
        </p:spPr>
        <p:txBody>
          <a:bodyPr wrap="none" rtlCol="0">
            <a:spAutoFit/>
          </a:bodyPr>
          <a:lstStyle/>
          <a:p>
            <a:r>
              <a:rPr lang="en-US" sz="2400" dirty="0">
                <a:latin typeface="Arial" charset="0"/>
                <a:ea typeface="Arial" charset="0"/>
                <a:cs typeface="Arial" charset="0"/>
              </a:rPr>
              <a:t>a</a:t>
            </a:r>
          </a:p>
        </p:txBody>
      </p:sp>
      <p:sp>
        <p:nvSpPr>
          <p:cNvPr id="11" name="TextBox 10">
            <a:extLst>
              <a:ext uri="{FF2B5EF4-FFF2-40B4-BE49-F238E27FC236}">
                <a16:creationId xmlns:a16="http://schemas.microsoft.com/office/drawing/2014/main" id="{8A633D40-FFB8-EB47-86EB-01E1916C4FDB}"/>
              </a:ext>
            </a:extLst>
          </p:cNvPr>
          <p:cNvSpPr txBox="1"/>
          <p:nvPr/>
        </p:nvSpPr>
        <p:spPr>
          <a:xfrm>
            <a:off x="1035689" y="3528104"/>
            <a:ext cx="356188" cy="461665"/>
          </a:xfrm>
          <a:prstGeom prst="rect">
            <a:avLst/>
          </a:prstGeom>
          <a:noFill/>
        </p:spPr>
        <p:txBody>
          <a:bodyPr wrap="none" rtlCol="0">
            <a:spAutoFit/>
          </a:bodyPr>
          <a:lstStyle/>
          <a:p>
            <a:r>
              <a:rPr lang="en-US" sz="2400" dirty="0">
                <a:latin typeface="Arial" charset="0"/>
                <a:ea typeface="Arial" charset="0"/>
                <a:cs typeface="Arial" charset="0"/>
              </a:rPr>
              <a:t>b</a:t>
            </a:r>
          </a:p>
        </p:txBody>
      </p:sp>
      <p:sp>
        <p:nvSpPr>
          <p:cNvPr id="12" name="Oval 11">
            <a:extLst>
              <a:ext uri="{FF2B5EF4-FFF2-40B4-BE49-F238E27FC236}">
                <a16:creationId xmlns:a16="http://schemas.microsoft.com/office/drawing/2014/main" id="{A83E69A6-1565-C94A-90F2-A61FE1213397}"/>
              </a:ext>
            </a:extLst>
          </p:cNvPr>
          <p:cNvSpPr/>
          <p:nvPr/>
        </p:nvSpPr>
        <p:spPr>
          <a:xfrm>
            <a:off x="3397987" y="3989769"/>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3" name="TextBox 12">
            <a:extLst>
              <a:ext uri="{FF2B5EF4-FFF2-40B4-BE49-F238E27FC236}">
                <a16:creationId xmlns:a16="http://schemas.microsoft.com/office/drawing/2014/main" id="{20F31E38-F92C-4E4D-9F5A-D7CA57998F80}"/>
              </a:ext>
            </a:extLst>
          </p:cNvPr>
          <p:cNvSpPr txBox="1"/>
          <p:nvPr/>
        </p:nvSpPr>
        <p:spPr>
          <a:xfrm>
            <a:off x="1035689" y="4784849"/>
            <a:ext cx="338554" cy="461665"/>
          </a:xfrm>
          <a:prstGeom prst="rect">
            <a:avLst/>
          </a:prstGeom>
          <a:noFill/>
        </p:spPr>
        <p:txBody>
          <a:bodyPr wrap="none" rtlCol="0">
            <a:spAutoFit/>
          </a:bodyPr>
          <a:lstStyle/>
          <a:p>
            <a:r>
              <a:rPr lang="en-US" sz="2400" dirty="0">
                <a:latin typeface="Arial" charset="0"/>
                <a:ea typeface="Arial" charset="0"/>
                <a:cs typeface="Arial" charset="0"/>
              </a:rPr>
              <a:t>c</a:t>
            </a:r>
          </a:p>
        </p:txBody>
      </p:sp>
      <p:cxnSp>
        <p:nvCxnSpPr>
          <p:cNvPr id="14" name="Straight Arrow Connector 13">
            <a:extLst>
              <a:ext uri="{FF2B5EF4-FFF2-40B4-BE49-F238E27FC236}">
                <a16:creationId xmlns:a16="http://schemas.microsoft.com/office/drawing/2014/main" id="{1ABB872D-78B4-4946-AB85-367016A28446}"/>
              </a:ext>
            </a:extLst>
          </p:cNvPr>
          <p:cNvCxnSpPr>
            <a:endCxn id="12" idx="2"/>
          </p:cNvCxnSpPr>
          <p:nvPr/>
        </p:nvCxnSpPr>
        <p:spPr>
          <a:xfrm>
            <a:off x="1623131" y="3755008"/>
            <a:ext cx="1774856" cy="303521"/>
          </a:xfrm>
          <a:prstGeom prst="straightConnector1">
            <a:avLst/>
          </a:prstGeom>
          <a:ln w="57150">
            <a:prstDash val="solid"/>
            <a:headEnd type="none" w="med" len="med"/>
            <a:tailEnd type="triangle"/>
          </a:ln>
          <a:effectLst/>
        </p:spPr>
        <p:style>
          <a:lnRef idx="3">
            <a:schemeClr val="dk1"/>
          </a:lnRef>
          <a:fillRef idx="0">
            <a:schemeClr val="dk1"/>
          </a:fillRef>
          <a:effectRef idx="2">
            <a:schemeClr val="dk1"/>
          </a:effectRef>
          <a:fontRef idx="minor">
            <a:schemeClr val="tx1"/>
          </a:fontRef>
        </p:style>
      </p:cxnSp>
      <p:sp>
        <p:nvSpPr>
          <p:cNvPr id="15" name="Process 14">
            <a:extLst>
              <a:ext uri="{FF2B5EF4-FFF2-40B4-BE49-F238E27FC236}">
                <a16:creationId xmlns:a16="http://schemas.microsoft.com/office/drawing/2014/main" id="{5636A305-5003-D344-AB8B-6551385B2E26}"/>
              </a:ext>
            </a:extLst>
          </p:cNvPr>
          <p:cNvSpPr/>
          <p:nvPr/>
        </p:nvSpPr>
        <p:spPr>
          <a:xfrm>
            <a:off x="3091218" y="1936279"/>
            <a:ext cx="760020" cy="760020"/>
          </a:xfrm>
          <a:prstGeom prst="flowChartProcess">
            <a:avLst/>
          </a:prstGeom>
          <a:solidFill>
            <a:schemeClr val="tx2">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P2</a:t>
            </a:r>
          </a:p>
          <a:p>
            <a:pPr algn="ctr"/>
            <a:r>
              <a:rPr lang="en-US" i="1" dirty="0">
                <a:solidFill>
                  <a:schemeClr val="tx1"/>
                </a:solidFill>
              </a:rPr>
              <a:t>C</a:t>
            </a:r>
            <a:r>
              <a:rPr lang="en-US" baseline="-25000" dirty="0">
                <a:solidFill>
                  <a:schemeClr val="tx1"/>
                </a:solidFill>
              </a:rPr>
              <a:t>2</a:t>
            </a:r>
            <a:r>
              <a:rPr lang="en-US" dirty="0">
                <a:solidFill>
                  <a:schemeClr val="tx1"/>
                </a:solidFill>
              </a:rPr>
              <a:t>=0</a:t>
            </a:r>
          </a:p>
        </p:txBody>
      </p:sp>
      <p:sp>
        <p:nvSpPr>
          <p:cNvPr id="16" name="Process 15">
            <a:extLst>
              <a:ext uri="{FF2B5EF4-FFF2-40B4-BE49-F238E27FC236}">
                <a16:creationId xmlns:a16="http://schemas.microsoft.com/office/drawing/2014/main" id="{49AB24AA-5AE8-B848-8F8D-B43AE84AA681}"/>
              </a:ext>
            </a:extLst>
          </p:cNvPr>
          <p:cNvSpPr/>
          <p:nvPr/>
        </p:nvSpPr>
        <p:spPr>
          <a:xfrm>
            <a:off x="4922353" y="1922050"/>
            <a:ext cx="760020" cy="760020"/>
          </a:xfrm>
          <a:prstGeom prst="flowChartProcess">
            <a:avLst/>
          </a:prstGeom>
          <a:solidFill>
            <a:schemeClr val="tx2">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P3</a:t>
            </a:r>
          </a:p>
          <a:p>
            <a:pPr algn="ctr"/>
            <a:r>
              <a:rPr lang="en-US" i="1" dirty="0">
                <a:solidFill>
                  <a:schemeClr val="tx1"/>
                </a:solidFill>
              </a:rPr>
              <a:t>C</a:t>
            </a:r>
            <a:r>
              <a:rPr lang="en-US" baseline="-25000" dirty="0">
                <a:solidFill>
                  <a:schemeClr val="tx1"/>
                </a:solidFill>
              </a:rPr>
              <a:t>3</a:t>
            </a:r>
            <a:r>
              <a:rPr lang="en-US" dirty="0">
                <a:solidFill>
                  <a:schemeClr val="tx1"/>
                </a:solidFill>
              </a:rPr>
              <a:t>=0</a:t>
            </a:r>
          </a:p>
        </p:txBody>
      </p:sp>
      <p:cxnSp>
        <p:nvCxnSpPr>
          <p:cNvPr id="18" name="Straight Connector 17">
            <a:extLst>
              <a:ext uri="{FF2B5EF4-FFF2-40B4-BE49-F238E27FC236}">
                <a16:creationId xmlns:a16="http://schemas.microsoft.com/office/drawing/2014/main" id="{D0E4DD58-0F46-B540-9770-13B4C4C260C8}"/>
              </a:ext>
            </a:extLst>
          </p:cNvPr>
          <p:cNvCxnSpPr/>
          <p:nvPr/>
        </p:nvCxnSpPr>
        <p:spPr>
          <a:xfrm>
            <a:off x="7171984" y="2682070"/>
            <a:ext cx="0" cy="3874847"/>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sp>
        <p:nvSpPr>
          <p:cNvPr id="19" name="Process 18">
            <a:extLst>
              <a:ext uri="{FF2B5EF4-FFF2-40B4-BE49-F238E27FC236}">
                <a16:creationId xmlns:a16="http://schemas.microsoft.com/office/drawing/2014/main" id="{3874F43F-1EA5-A544-B752-0866F09540CD}"/>
              </a:ext>
            </a:extLst>
          </p:cNvPr>
          <p:cNvSpPr/>
          <p:nvPr/>
        </p:nvSpPr>
        <p:spPr>
          <a:xfrm>
            <a:off x="6794766" y="1922050"/>
            <a:ext cx="760020" cy="760020"/>
          </a:xfrm>
          <a:prstGeom prst="flowChartProcess">
            <a:avLst/>
          </a:prstGeom>
          <a:solidFill>
            <a:schemeClr val="tx2">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P4</a:t>
            </a:r>
          </a:p>
          <a:p>
            <a:pPr algn="ctr"/>
            <a:r>
              <a:rPr lang="en-US" i="1" dirty="0">
                <a:solidFill>
                  <a:schemeClr val="tx1"/>
                </a:solidFill>
              </a:rPr>
              <a:t>C</a:t>
            </a:r>
            <a:r>
              <a:rPr lang="en-US" baseline="-25000" dirty="0">
                <a:solidFill>
                  <a:schemeClr val="tx1"/>
                </a:solidFill>
              </a:rPr>
              <a:t>4</a:t>
            </a:r>
            <a:r>
              <a:rPr lang="en-US" dirty="0">
                <a:solidFill>
                  <a:schemeClr val="tx1"/>
                </a:solidFill>
              </a:rPr>
              <a:t>=0</a:t>
            </a:r>
          </a:p>
        </p:txBody>
      </p:sp>
      <p:sp>
        <p:nvSpPr>
          <p:cNvPr id="20" name="Oval 19">
            <a:extLst>
              <a:ext uri="{FF2B5EF4-FFF2-40B4-BE49-F238E27FC236}">
                <a16:creationId xmlns:a16="http://schemas.microsoft.com/office/drawing/2014/main" id="{3F9CC56C-7748-DA4D-9EB8-C6FE2075218E}"/>
              </a:ext>
            </a:extLst>
          </p:cNvPr>
          <p:cNvSpPr/>
          <p:nvPr/>
        </p:nvSpPr>
        <p:spPr>
          <a:xfrm>
            <a:off x="1491513" y="4971978"/>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21" name="Oval 20">
            <a:extLst>
              <a:ext uri="{FF2B5EF4-FFF2-40B4-BE49-F238E27FC236}">
                <a16:creationId xmlns:a16="http://schemas.microsoft.com/office/drawing/2014/main" id="{486E5C11-A1E1-F84B-B548-B4355B17A81A}"/>
              </a:ext>
            </a:extLst>
          </p:cNvPr>
          <p:cNvSpPr/>
          <p:nvPr/>
        </p:nvSpPr>
        <p:spPr>
          <a:xfrm>
            <a:off x="3397987" y="4969822"/>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22" name="Oval 21">
            <a:extLst>
              <a:ext uri="{FF2B5EF4-FFF2-40B4-BE49-F238E27FC236}">
                <a16:creationId xmlns:a16="http://schemas.microsoft.com/office/drawing/2014/main" id="{6BACF59C-F9CE-ED4F-9912-B5D7F82494FC}"/>
              </a:ext>
            </a:extLst>
          </p:cNvPr>
          <p:cNvSpPr/>
          <p:nvPr/>
        </p:nvSpPr>
        <p:spPr>
          <a:xfrm>
            <a:off x="5245520" y="4310174"/>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23" name="Oval 22">
            <a:extLst>
              <a:ext uri="{FF2B5EF4-FFF2-40B4-BE49-F238E27FC236}">
                <a16:creationId xmlns:a16="http://schemas.microsoft.com/office/drawing/2014/main" id="{236B7238-1A4F-054B-ABEF-6D338090F42B}"/>
              </a:ext>
            </a:extLst>
          </p:cNvPr>
          <p:cNvSpPr/>
          <p:nvPr/>
        </p:nvSpPr>
        <p:spPr>
          <a:xfrm>
            <a:off x="5220415" y="6006786"/>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24" name="Oval 23">
            <a:extLst>
              <a:ext uri="{FF2B5EF4-FFF2-40B4-BE49-F238E27FC236}">
                <a16:creationId xmlns:a16="http://schemas.microsoft.com/office/drawing/2014/main" id="{0EC201A7-7548-4C41-BC37-764FE0D447C1}"/>
              </a:ext>
            </a:extLst>
          </p:cNvPr>
          <p:cNvSpPr/>
          <p:nvPr/>
        </p:nvSpPr>
        <p:spPr>
          <a:xfrm>
            <a:off x="7130621" y="5200654"/>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25" name="Oval 24">
            <a:extLst>
              <a:ext uri="{FF2B5EF4-FFF2-40B4-BE49-F238E27FC236}">
                <a16:creationId xmlns:a16="http://schemas.microsoft.com/office/drawing/2014/main" id="{EAE77C03-5E81-6440-B742-71CC2CC08BE1}"/>
              </a:ext>
            </a:extLst>
          </p:cNvPr>
          <p:cNvSpPr/>
          <p:nvPr/>
        </p:nvSpPr>
        <p:spPr>
          <a:xfrm>
            <a:off x="7103224" y="4644296"/>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cxnSp>
        <p:nvCxnSpPr>
          <p:cNvPr id="26" name="Straight Arrow Connector 25">
            <a:extLst>
              <a:ext uri="{FF2B5EF4-FFF2-40B4-BE49-F238E27FC236}">
                <a16:creationId xmlns:a16="http://schemas.microsoft.com/office/drawing/2014/main" id="{E2697574-604F-CD4D-87DC-01649033C8FB}"/>
              </a:ext>
            </a:extLst>
          </p:cNvPr>
          <p:cNvCxnSpPr>
            <a:endCxn id="22" idx="2"/>
          </p:cNvCxnSpPr>
          <p:nvPr/>
        </p:nvCxnSpPr>
        <p:spPr>
          <a:xfrm>
            <a:off x="3521100" y="4055458"/>
            <a:ext cx="1724420" cy="323476"/>
          </a:xfrm>
          <a:prstGeom prst="straightConnector1">
            <a:avLst/>
          </a:prstGeom>
          <a:ln w="57150">
            <a:prstDash val="solid"/>
            <a:headEnd type="none" w="med" len="med"/>
            <a:tailEnd type="triangle"/>
          </a:ln>
          <a:effectLst/>
        </p:spPr>
        <p:style>
          <a:lnRef idx="3">
            <a:schemeClr val="dk1"/>
          </a:lnRef>
          <a:fillRef idx="0">
            <a:schemeClr val="dk1"/>
          </a:fillRef>
          <a:effectRef idx="2">
            <a:schemeClr val="dk1"/>
          </a:effectRef>
          <a:fontRef idx="minor">
            <a:schemeClr val="tx1"/>
          </a:fontRef>
        </p:style>
      </p:cxnSp>
      <p:cxnSp>
        <p:nvCxnSpPr>
          <p:cNvPr id="27" name="Straight Arrow Connector 26">
            <a:extLst>
              <a:ext uri="{FF2B5EF4-FFF2-40B4-BE49-F238E27FC236}">
                <a16:creationId xmlns:a16="http://schemas.microsoft.com/office/drawing/2014/main" id="{E935956D-71F0-914A-B318-26895AD67C7E}"/>
              </a:ext>
            </a:extLst>
          </p:cNvPr>
          <p:cNvCxnSpPr/>
          <p:nvPr/>
        </p:nvCxnSpPr>
        <p:spPr>
          <a:xfrm>
            <a:off x="5422684" y="4389580"/>
            <a:ext cx="1724420" cy="323476"/>
          </a:xfrm>
          <a:prstGeom prst="straightConnector1">
            <a:avLst/>
          </a:prstGeom>
          <a:ln w="57150">
            <a:prstDash val="solid"/>
            <a:headEnd type="none" w="med" len="med"/>
            <a:tailEnd type="triangle"/>
          </a:ln>
          <a:effectLst/>
        </p:spPr>
        <p:style>
          <a:lnRef idx="3">
            <a:schemeClr val="dk1"/>
          </a:lnRef>
          <a:fillRef idx="0">
            <a:schemeClr val="dk1"/>
          </a:fillRef>
          <a:effectRef idx="2">
            <a:schemeClr val="dk1"/>
          </a:effectRef>
          <a:fontRef idx="minor">
            <a:schemeClr val="tx1"/>
          </a:fontRef>
        </p:style>
      </p:cxnSp>
      <p:cxnSp>
        <p:nvCxnSpPr>
          <p:cNvPr id="28" name="Straight Arrow Connector 27">
            <a:extLst>
              <a:ext uri="{FF2B5EF4-FFF2-40B4-BE49-F238E27FC236}">
                <a16:creationId xmlns:a16="http://schemas.microsoft.com/office/drawing/2014/main" id="{A6FD5D77-ED1D-8242-BEC1-4B8B9A29225B}"/>
              </a:ext>
            </a:extLst>
          </p:cNvPr>
          <p:cNvCxnSpPr/>
          <p:nvPr/>
        </p:nvCxnSpPr>
        <p:spPr>
          <a:xfrm flipH="1">
            <a:off x="5324452" y="5269414"/>
            <a:ext cx="1796505" cy="801923"/>
          </a:xfrm>
          <a:prstGeom prst="straightConnector1">
            <a:avLst/>
          </a:prstGeom>
          <a:ln w="57150">
            <a:prstDash val="solid"/>
            <a:headEnd type="none" w="med" len="med"/>
            <a:tailEnd type="triangle"/>
          </a:ln>
          <a:effectLst/>
        </p:spPr>
        <p:style>
          <a:lnRef idx="3">
            <a:schemeClr val="dk1"/>
          </a:lnRef>
          <a:fillRef idx="0">
            <a:schemeClr val="dk1"/>
          </a:fillRef>
          <a:effectRef idx="2">
            <a:schemeClr val="dk1"/>
          </a:effectRef>
          <a:fontRef idx="minor">
            <a:schemeClr val="tx1"/>
          </a:fontRef>
        </p:style>
      </p:cxnSp>
      <p:sp>
        <p:nvSpPr>
          <p:cNvPr id="29" name="TextBox 28">
            <a:extLst>
              <a:ext uri="{FF2B5EF4-FFF2-40B4-BE49-F238E27FC236}">
                <a16:creationId xmlns:a16="http://schemas.microsoft.com/office/drawing/2014/main" id="{6704CA20-4D62-834B-AFBD-31027938E9CA}"/>
              </a:ext>
            </a:extLst>
          </p:cNvPr>
          <p:cNvSpPr txBox="1"/>
          <p:nvPr/>
        </p:nvSpPr>
        <p:spPr>
          <a:xfrm>
            <a:off x="3544534" y="3563617"/>
            <a:ext cx="356188" cy="461665"/>
          </a:xfrm>
          <a:prstGeom prst="rect">
            <a:avLst/>
          </a:prstGeom>
          <a:noFill/>
        </p:spPr>
        <p:txBody>
          <a:bodyPr wrap="none" rtlCol="0">
            <a:spAutoFit/>
          </a:bodyPr>
          <a:lstStyle/>
          <a:p>
            <a:r>
              <a:rPr lang="en-US" sz="2400" dirty="0">
                <a:latin typeface="Arial" charset="0"/>
                <a:ea typeface="Arial" charset="0"/>
                <a:cs typeface="Arial" charset="0"/>
              </a:rPr>
              <a:t>d</a:t>
            </a:r>
          </a:p>
        </p:txBody>
      </p:sp>
      <p:sp>
        <p:nvSpPr>
          <p:cNvPr id="30" name="TextBox 29">
            <a:extLst>
              <a:ext uri="{FF2B5EF4-FFF2-40B4-BE49-F238E27FC236}">
                <a16:creationId xmlns:a16="http://schemas.microsoft.com/office/drawing/2014/main" id="{7600533F-07E2-6545-8C9E-E5F3B28B5BBB}"/>
              </a:ext>
            </a:extLst>
          </p:cNvPr>
          <p:cNvSpPr txBox="1"/>
          <p:nvPr/>
        </p:nvSpPr>
        <p:spPr>
          <a:xfrm>
            <a:off x="3544534" y="4857327"/>
            <a:ext cx="356188" cy="461665"/>
          </a:xfrm>
          <a:prstGeom prst="rect">
            <a:avLst/>
          </a:prstGeom>
          <a:noFill/>
        </p:spPr>
        <p:txBody>
          <a:bodyPr wrap="none" rtlCol="0">
            <a:spAutoFit/>
          </a:bodyPr>
          <a:lstStyle/>
          <a:p>
            <a:r>
              <a:rPr lang="en-US" sz="2400" dirty="0">
                <a:latin typeface="Arial" charset="0"/>
                <a:ea typeface="Arial" charset="0"/>
                <a:cs typeface="Arial" charset="0"/>
              </a:rPr>
              <a:t>e</a:t>
            </a:r>
          </a:p>
        </p:txBody>
      </p:sp>
      <p:sp>
        <p:nvSpPr>
          <p:cNvPr id="31" name="TextBox 30">
            <a:extLst>
              <a:ext uri="{FF2B5EF4-FFF2-40B4-BE49-F238E27FC236}">
                <a16:creationId xmlns:a16="http://schemas.microsoft.com/office/drawing/2014/main" id="{86A3FB66-293C-3344-BBFE-C8253A9024E4}"/>
              </a:ext>
            </a:extLst>
          </p:cNvPr>
          <p:cNvSpPr txBox="1"/>
          <p:nvPr/>
        </p:nvSpPr>
        <p:spPr>
          <a:xfrm>
            <a:off x="5395160" y="3880569"/>
            <a:ext cx="269626" cy="461665"/>
          </a:xfrm>
          <a:prstGeom prst="rect">
            <a:avLst/>
          </a:prstGeom>
          <a:noFill/>
        </p:spPr>
        <p:txBody>
          <a:bodyPr wrap="none" rtlCol="0">
            <a:spAutoFit/>
          </a:bodyPr>
          <a:lstStyle/>
          <a:p>
            <a:r>
              <a:rPr lang="en-US" sz="2400">
                <a:latin typeface="Arial" charset="0"/>
                <a:ea typeface="Arial" charset="0"/>
                <a:cs typeface="Arial" charset="0"/>
              </a:rPr>
              <a:t>f</a:t>
            </a:r>
            <a:endParaRPr lang="en-US" sz="2400" dirty="0">
              <a:latin typeface="Arial" charset="0"/>
              <a:ea typeface="Arial" charset="0"/>
              <a:cs typeface="Arial" charset="0"/>
            </a:endParaRPr>
          </a:p>
        </p:txBody>
      </p:sp>
      <p:sp>
        <p:nvSpPr>
          <p:cNvPr id="32" name="TextBox 31">
            <a:extLst>
              <a:ext uri="{FF2B5EF4-FFF2-40B4-BE49-F238E27FC236}">
                <a16:creationId xmlns:a16="http://schemas.microsoft.com/office/drawing/2014/main" id="{2EF17C87-8029-BF47-AA0D-26CAA61FBDFC}"/>
              </a:ext>
            </a:extLst>
          </p:cNvPr>
          <p:cNvSpPr txBox="1"/>
          <p:nvPr/>
        </p:nvSpPr>
        <p:spPr>
          <a:xfrm>
            <a:off x="4682596" y="5816776"/>
            <a:ext cx="625459" cy="461665"/>
          </a:xfrm>
          <a:prstGeom prst="rect">
            <a:avLst/>
          </a:prstGeom>
          <a:noFill/>
        </p:spPr>
        <p:txBody>
          <a:bodyPr wrap="square" rtlCol="0">
            <a:spAutoFit/>
          </a:bodyPr>
          <a:lstStyle/>
          <a:p>
            <a:r>
              <a:rPr lang="en-US" sz="2400" dirty="0">
                <a:latin typeface="Arial" charset="0"/>
                <a:ea typeface="Arial" charset="0"/>
                <a:cs typeface="Arial" charset="0"/>
              </a:rPr>
              <a:t>g</a:t>
            </a:r>
          </a:p>
        </p:txBody>
      </p:sp>
      <p:sp>
        <p:nvSpPr>
          <p:cNvPr id="33" name="TextBox 32">
            <a:extLst>
              <a:ext uri="{FF2B5EF4-FFF2-40B4-BE49-F238E27FC236}">
                <a16:creationId xmlns:a16="http://schemas.microsoft.com/office/drawing/2014/main" id="{8686C373-D79B-CB4B-9C38-27CCC3CB6E6B}"/>
              </a:ext>
            </a:extLst>
          </p:cNvPr>
          <p:cNvSpPr txBox="1"/>
          <p:nvPr/>
        </p:nvSpPr>
        <p:spPr>
          <a:xfrm>
            <a:off x="7240744" y="4251391"/>
            <a:ext cx="523030" cy="461665"/>
          </a:xfrm>
          <a:prstGeom prst="rect">
            <a:avLst/>
          </a:prstGeom>
          <a:noFill/>
        </p:spPr>
        <p:txBody>
          <a:bodyPr wrap="square" rtlCol="0">
            <a:spAutoFit/>
          </a:bodyPr>
          <a:lstStyle/>
          <a:p>
            <a:r>
              <a:rPr lang="en-US" sz="2400" dirty="0">
                <a:latin typeface="Arial" charset="0"/>
                <a:ea typeface="Arial" charset="0"/>
                <a:cs typeface="Arial" charset="0"/>
              </a:rPr>
              <a:t>h</a:t>
            </a:r>
          </a:p>
        </p:txBody>
      </p:sp>
      <p:sp>
        <p:nvSpPr>
          <p:cNvPr id="34" name="TextBox 33">
            <a:extLst>
              <a:ext uri="{FF2B5EF4-FFF2-40B4-BE49-F238E27FC236}">
                <a16:creationId xmlns:a16="http://schemas.microsoft.com/office/drawing/2014/main" id="{F454F78B-E91B-664D-A6E4-9CFAA6357A35}"/>
              </a:ext>
            </a:extLst>
          </p:cNvPr>
          <p:cNvSpPr txBox="1"/>
          <p:nvPr/>
        </p:nvSpPr>
        <p:spPr>
          <a:xfrm>
            <a:off x="7240744" y="5038581"/>
            <a:ext cx="523030" cy="461665"/>
          </a:xfrm>
          <a:prstGeom prst="rect">
            <a:avLst/>
          </a:prstGeom>
          <a:noFill/>
        </p:spPr>
        <p:txBody>
          <a:bodyPr wrap="square" rtlCol="0">
            <a:spAutoFit/>
          </a:bodyPr>
          <a:lstStyle/>
          <a:p>
            <a:r>
              <a:rPr lang="en-US" sz="2400" dirty="0" err="1">
                <a:latin typeface="Arial" charset="0"/>
                <a:ea typeface="Arial" charset="0"/>
                <a:cs typeface="Arial" charset="0"/>
              </a:rPr>
              <a:t>i</a:t>
            </a:r>
            <a:endParaRPr lang="en-US" sz="2400" dirty="0">
              <a:latin typeface="Arial" charset="0"/>
              <a:ea typeface="Arial" charset="0"/>
              <a:cs typeface="Arial" charset="0"/>
            </a:endParaRPr>
          </a:p>
        </p:txBody>
      </p:sp>
    </p:spTree>
    <p:extLst>
      <p:ext uri="{BB962C8B-B14F-4D97-AF65-F5344CB8AC3E}">
        <p14:creationId xmlns:p14="http://schemas.microsoft.com/office/powerpoint/2010/main" val="19113868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a:alphaModFix amt="35000"/>
          </a:blip>
          <a:srcRect t="24866"/>
          <a:stretch/>
        </p:blipFill>
        <p:spPr>
          <a:xfrm>
            <a:off x="4305300" y="1420586"/>
            <a:ext cx="4610100" cy="2148151"/>
          </a:xfrm>
          <a:prstGeom prst="rect">
            <a:avLst/>
          </a:prstGeom>
        </p:spPr>
      </p:pic>
      <p:sp>
        <p:nvSpPr>
          <p:cNvPr id="43" name="Content Placeholder 42"/>
          <p:cNvSpPr>
            <a:spLocks noGrp="1"/>
          </p:cNvSpPr>
          <p:nvPr>
            <p:ph idx="1"/>
          </p:nvPr>
        </p:nvSpPr>
        <p:spPr>
          <a:xfrm>
            <a:off x="152400" y="2482317"/>
            <a:ext cx="8763000" cy="1429558"/>
          </a:xfrm>
        </p:spPr>
        <p:txBody>
          <a:bodyPr>
            <a:normAutofit/>
          </a:bodyPr>
          <a:lstStyle/>
          <a:p>
            <a:r>
              <a:rPr lang="en-US" dirty="0"/>
              <a:t>Recall multi-site database replication:</a:t>
            </a:r>
          </a:p>
          <a:p>
            <a:pPr lvl="1"/>
            <a:r>
              <a:rPr lang="en-US" dirty="0"/>
              <a:t>San Francisco (</a:t>
            </a:r>
            <a:r>
              <a:rPr lang="en-US" b="1" dirty="0"/>
              <a:t>P1</a:t>
            </a:r>
            <a:r>
              <a:rPr lang="en-US" dirty="0"/>
              <a:t>) deposited $100:</a:t>
            </a:r>
          </a:p>
          <a:p>
            <a:pPr lvl="1"/>
            <a:r>
              <a:rPr lang="en-US" dirty="0"/>
              <a:t>New York (</a:t>
            </a:r>
            <a:r>
              <a:rPr lang="en-US" b="1" dirty="0"/>
              <a:t>P2</a:t>
            </a:r>
            <a:r>
              <a:rPr lang="en-US" dirty="0"/>
              <a:t>) paid 1% interest:</a:t>
            </a:r>
          </a:p>
        </p:txBody>
      </p:sp>
      <p:sp>
        <p:nvSpPr>
          <p:cNvPr id="5" name="Title 4"/>
          <p:cNvSpPr>
            <a:spLocks noGrp="1"/>
          </p:cNvSpPr>
          <p:nvPr>
            <p:ph type="title"/>
          </p:nvPr>
        </p:nvSpPr>
        <p:spPr/>
        <p:txBody>
          <a:bodyPr/>
          <a:lstStyle/>
          <a:p>
            <a:r>
              <a:rPr lang="en-US" sz="3300" spc="-150" dirty="0"/>
              <a:t>Making concurrent updates consistent</a:t>
            </a:r>
          </a:p>
        </p:txBody>
      </p:sp>
      <p:sp>
        <p:nvSpPr>
          <p:cNvPr id="13" name="Can 12"/>
          <p:cNvSpPr/>
          <p:nvPr/>
        </p:nvSpPr>
        <p:spPr>
          <a:xfrm>
            <a:off x="4189962" y="1763723"/>
            <a:ext cx="477288" cy="522315"/>
          </a:xfrm>
          <a:prstGeom prst="can">
            <a:avLst/>
          </a:prstGeom>
          <a:solidFill>
            <a:schemeClr val="accent3">
              <a:lumMod val="40000"/>
              <a:lumOff val="6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a:solidFill>
                  <a:schemeClr val="tx1"/>
                </a:solidFill>
              </a:rPr>
              <a:t>P1</a:t>
            </a:r>
            <a:endParaRPr lang="en-US" dirty="0">
              <a:solidFill>
                <a:schemeClr val="tx1"/>
              </a:solidFill>
            </a:endParaRPr>
          </a:p>
        </p:txBody>
      </p:sp>
      <p:sp>
        <p:nvSpPr>
          <p:cNvPr id="14" name="Can 13"/>
          <p:cNvSpPr/>
          <p:nvPr/>
        </p:nvSpPr>
        <p:spPr>
          <a:xfrm>
            <a:off x="8296480" y="1614708"/>
            <a:ext cx="479259" cy="524472"/>
          </a:xfrm>
          <a:prstGeom prst="can">
            <a:avLst/>
          </a:prstGeom>
          <a:solidFill>
            <a:schemeClr val="accent3">
              <a:lumMod val="40000"/>
              <a:lumOff val="6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dirty="0">
                <a:solidFill>
                  <a:schemeClr val="tx1"/>
                </a:solidFill>
                <a:latin typeface="+mn-lt"/>
              </a:rPr>
              <a:t>P2</a:t>
            </a:r>
          </a:p>
        </p:txBody>
      </p:sp>
      <p:sp>
        <p:nvSpPr>
          <p:cNvPr id="35" name="Document 34"/>
          <p:cNvSpPr/>
          <p:nvPr/>
        </p:nvSpPr>
        <p:spPr>
          <a:xfrm>
            <a:off x="6096000" y="2843111"/>
            <a:ext cx="381555" cy="422604"/>
          </a:xfrm>
          <a:prstGeom prst="flowChartDocument">
            <a:avLst/>
          </a:prstGeom>
          <a:solidFill>
            <a:schemeClr val="accent3">
              <a:lumMod val="60000"/>
              <a:lumOff val="4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a:solidFill>
                  <a:schemeClr val="tx1"/>
                </a:solidFill>
                <a:latin typeface="+mn-lt"/>
              </a:rPr>
              <a:t>$</a:t>
            </a:r>
            <a:endParaRPr lang="en-US" sz="2400" dirty="0">
              <a:solidFill>
                <a:schemeClr val="tx1"/>
              </a:solidFill>
              <a:latin typeface="+mn-lt"/>
            </a:endParaRPr>
          </a:p>
        </p:txBody>
      </p:sp>
      <p:sp>
        <p:nvSpPr>
          <p:cNvPr id="37" name="Document 36"/>
          <p:cNvSpPr/>
          <p:nvPr/>
        </p:nvSpPr>
        <p:spPr>
          <a:xfrm>
            <a:off x="5656776" y="3275320"/>
            <a:ext cx="381555" cy="422604"/>
          </a:xfrm>
          <a:prstGeom prst="flowChartDocument">
            <a:avLst/>
          </a:prstGeom>
          <a:solidFill>
            <a:schemeClr val="accent4">
              <a:lumMod val="60000"/>
              <a:lumOff val="4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mn-lt"/>
              </a:rPr>
              <a:t>%</a:t>
            </a:r>
          </a:p>
        </p:txBody>
      </p:sp>
      <p:sp>
        <p:nvSpPr>
          <p:cNvPr id="2" name="Slide Number Placeholder 1"/>
          <p:cNvSpPr>
            <a:spLocks noGrp="1"/>
          </p:cNvSpPr>
          <p:nvPr>
            <p:ph type="sldNum" sz="quarter" idx="12"/>
          </p:nvPr>
        </p:nvSpPr>
        <p:spPr/>
        <p:txBody>
          <a:bodyPr/>
          <a:lstStyle/>
          <a:p>
            <a:pPr>
              <a:defRPr/>
            </a:pPr>
            <a:fld id="{729111C5-E04E-4942-8174-12BB645D56A6}" type="slidenum">
              <a:rPr lang="en-US" smtClean="0"/>
              <a:pPr>
                <a:defRPr/>
              </a:pPr>
              <a:t>31</a:t>
            </a:fld>
            <a:endParaRPr lang="en-US"/>
          </a:p>
        </p:txBody>
      </p:sp>
      <p:sp>
        <p:nvSpPr>
          <p:cNvPr id="10" name="TextBox 9"/>
          <p:cNvSpPr txBox="1"/>
          <p:nvPr/>
        </p:nvSpPr>
        <p:spPr>
          <a:xfrm>
            <a:off x="796106" y="5020387"/>
            <a:ext cx="7475587" cy="830997"/>
          </a:xfrm>
          <a:prstGeom prst="rect">
            <a:avLst/>
          </a:prstGeom>
          <a:solidFill>
            <a:schemeClr val="accent3">
              <a:lumMod val="20000"/>
              <a:lumOff val="80000"/>
            </a:schemeClr>
          </a:solidFill>
          <a:ln w="28575">
            <a:solidFill>
              <a:schemeClr val="tx1"/>
            </a:solidFill>
            <a:prstDash val="sysDash"/>
          </a:ln>
        </p:spPr>
        <p:txBody>
          <a:bodyPr wrap="square" rtlCol="0">
            <a:spAutoFit/>
          </a:bodyPr>
          <a:lstStyle/>
          <a:p>
            <a:r>
              <a:rPr lang="en-US" sz="2400" b="0" i="1" dirty="0">
                <a:latin typeface="Arial" charset="0"/>
                <a:ea typeface="Arial" charset="0"/>
                <a:cs typeface="Arial" charset="0"/>
              </a:rPr>
              <a:t>Could we design a system that uses </a:t>
            </a:r>
            <a:r>
              <a:rPr lang="en-US" sz="2400" i="1" dirty="0">
                <a:latin typeface="Arial" charset="0"/>
                <a:ea typeface="Arial" charset="0"/>
                <a:cs typeface="Arial" charset="0"/>
              </a:rPr>
              <a:t>Lamport Clock total order</a:t>
            </a:r>
            <a:r>
              <a:rPr lang="en-US" sz="2400" b="0" i="1" dirty="0">
                <a:latin typeface="Arial" charset="0"/>
                <a:ea typeface="Arial" charset="0"/>
                <a:cs typeface="Arial" charset="0"/>
              </a:rPr>
              <a:t> to make multi-site updates consistent?</a:t>
            </a:r>
          </a:p>
        </p:txBody>
      </p:sp>
      <p:sp>
        <p:nvSpPr>
          <p:cNvPr id="11" name="TextBox 10"/>
          <p:cNvSpPr txBox="1"/>
          <p:nvPr/>
        </p:nvSpPr>
        <p:spPr>
          <a:xfrm>
            <a:off x="1368862" y="4138016"/>
            <a:ext cx="6119487" cy="523220"/>
          </a:xfrm>
          <a:prstGeom prst="rect">
            <a:avLst/>
          </a:prstGeom>
          <a:solidFill>
            <a:schemeClr val="accent2">
              <a:lumMod val="20000"/>
              <a:lumOff val="80000"/>
            </a:schemeClr>
          </a:solidFill>
          <a:ln w="28575">
            <a:solidFill>
              <a:schemeClr val="tx1"/>
            </a:solidFill>
            <a:prstDash val="sysDash"/>
          </a:ln>
        </p:spPr>
        <p:txBody>
          <a:bodyPr wrap="square" rtlCol="0">
            <a:spAutoFit/>
          </a:bodyPr>
          <a:lstStyle/>
          <a:p>
            <a:r>
              <a:rPr lang="en-US" sz="2800" b="0" dirty="0">
                <a:latin typeface="Arial" charset="0"/>
                <a:ea typeface="Arial" charset="0"/>
                <a:cs typeface="Arial" charset="0"/>
              </a:rPr>
              <a:t>We reached an </a:t>
            </a:r>
            <a:r>
              <a:rPr lang="en-US" sz="2800" dirty="0">
                <a:solidFill>
                  <a:srgbClr val="FF0000"/>
                </a:solidFill>
                <a:latin typeface="Arial" charset="0"/>
                <a:ea typeface="Arial" charset="0"/>
                <a:cs typeface="Arial" charset="0"/>
              </a:rPr>
              <a:t>inconsistent state</a:t>
            </a:r>
          </a:p>
        </p:txBody>
      </p:sp>
    </p:spTree>
    <p:extLst>
      <p:ext uri="{BB962C8B-B14F-4D97-AF65-F5344CB8AC3E}">
        <p14:creationId xmlns:p14="http://schemas.microsoft.com/office/powerpoint/2010/main" val="73781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2518525"/>
            <a:ext cx="8763000" cy="2175106"/>
          </a:xfrm>
        </p:spPr>
        <p:txBody>
          <a:bodyPr>
            <a:normAutofit/>
          </a:bodyPr>
          <a:lstStyle/>
          <a:p>
            <a:r>
              <a:rPr lang="en-US" spc="-150" dirty="0"/>
              <a:t>Client sends update to </a:t>
            </a:r>
            <a:r>
              <a:rPr lang="en-US" b="1" spc="-150" dirty="0"/>
              <a:t>one </a:t>
            </a:r>
            <a:r>
              <a:rPr lang="en-US" spc="-150" dirty="0"/>
              <a:t>replica site</a:t>
            </a:r>
            <a:r>
              <a:rPr lang="en-US" b="1" spc="-150" dirty="0"/>
              <a:t> </a:t>
            </a:r>
            <a:r>
              <a:rPr lang="en-US" b="1" i="1" spc="-150" dirty="0"/>
              <a:t>j</a:t>
            </a:r>
          </a:p>
          <a:p>
            <a:pPr lvl="1"/>
            <a:r>
              <a:rPr lang="en-US" spc="-150" dirty="0">
                <a:sym typeface="Wingdings"/>
              </a:rPr>
              <a:t>Replica </a:t>
            </a:r>
            <a:r>
              <a:rPr lang="en-US" b="1" spc="-150" dirty="0">
                <a:sym typeface="Wingdings"/>
              </a:rPr>
              <a:t>assigns</a:t>
            </a:r>
            <a:r>
              <a:rPr lang="en-US" spc="-150" dirty="0">
                <a:sym typeface="Wingdings"/>
              </a:rPr>
              <a:t> it Lamport timestamp </a:t>
            </a:r>
            <a:r>
              <a:rPr lang="en-US" b="1" spc="-150" dirty="0">
                <a:sym typeface="Wingdings"/>
              </a:rPr>
              <a:t>C</a:t>
            </a:r>
            <a:r>
              <a:rPr lang="en-US" b="1" i="1" spc="-150" baseline="-25000" dirty="0">
                <a:sym typeface="Wingdings"/>
              </a:rPr>
              <a:t>j</a:t>
            </a:r>
            <a:r>
              <a:rPr lang="en-US" b="1" spc="-150" baseline="-25000" dirty="0">
                <a:sym typeface="Wingdings"/>
              </a:rPr>
              <a:t> </a:t>
            </a:r>
            <a:r>
              <a:rPr lang="en-US" b="1" spc="-150" dirty="0">
                <a:sym typeface="Wingdings"/>
              </a:rPr>
              <a:t>. </a:t>
            </a:r>
            <a:r>
              <a:rPr lang="en-US" b="1" i="1" spc="-150" dirty="0">
                <a:sym typeface="Wingdings"/>
              </a:rPr>
              <a:t>j</a:t>
            </a:r>
            <a:endParaRPr lang="en-US" b="1" i="1" spc="-150" dirty="0"/>
          </a:p>
          <a:p>
            <a:endParaRPr lang="en-US" b="1" dirty="0"/>
          </a:p>
          <a:p>
            <a:r>
              <a:rPr lang="en-US" b="1" dirty="0"/>
              <a:t>Key idea: </a:t>
            </a:r>
            <a:r>
              <a:rPr lang="en-US" dirty="0"/>
              <a:t>Place events into a sorted </a:t>
            </a:r>
            <a:r>
              <a:rPr lang="en-US" b="1" dirty="0">
                <a:solidFill>
                  <a:schemeClr val="accent6">
                    <a:lumMod val="75000"/>
                  </a:schemeClr>
                </a:solidFill>
              </a:rPr>
              <a:t>local queue</a:t>
            </a:r>
            <a:endParaRPr lang="en-US" dirty="0"/>
          </a:p>
          <a:p>
            <a:pPr lvl="1"/>
            <a:r>
              <a:rPr lang="en-US" b="1" spc="-150" dirty="0">
                <a:solidFill>
                  <a:schemeClr val="accent6">
                    <a:lumMod val="75000"/>
                  </a:schemeClr>
                </a:solidFill>
              </a:rPr>
              <a:t>Sorted</a:t>
            </a:r>
            <a:r>
              <a:rPr lang="en-US" spc="-150" dirty="0">
                <a:solidFill>
                  <a:schemeClr val="accent6">
                    <a:lumMod val="75000"/>
                  </a:schemeClr>
                </a:solidFill>
              </a:rPr>
              <a:t> </a:t>
            </a:r>
            <a:r>
              <a:rPr lang="en-US" spc="-150" dirty="0"/>
              <a:t>by increasing Lamport timestamps</a:t>
            </a:r>
            <a:endParaRPr lang="en-US" dirty="0"/>
          </a:p>
          <a:p>
            <a:endParaRPr lang="en-US" dirty="0"/>
          </a:p>
        </p:txBody>
      </p:sp>
      <p:sp>
        <p:nvSpPr>
          <p:cNvPr id="4" name="Title 3"/>
          <p:cNvSpPr>
            <a:spLocks noGrp="1"/>
          </p:cNvSpPr>
          <p:nvPr>
            <p:ph type="title"/>
          </p:nvPr>
        </p:nvSpPr>
        <p:spPr/>
        <p:txBody>
          <a:bodyPr/>
          <a:lstStyle/>
          <a:p>
            <a:r>
              <a:rPr lang="en-US" dirty="0"/>
              <a:t>Totally-Ordered Multicast</a:t>
            </a:r>
          </a:p>
        </p:txBody>
      </p:sp>
      <p:grpSp>
        <p:nvGrpSpPr>
          <p:cNvPr id="3" name="Group 2"/>
          <p:cNvGrpSpPr/>
          <p:nvPr/>
        </p:nvGrpSpPr>
        <p:grpSpPr>
          <a:xfrm>
            <a:off x="2263374" y="4982311"/>
            <a:ext cx="4105970" cy="1353578"/>
            <a:chOff x="2162790" y="4654918"/>
            <a:chExt cx="4105970" cy="1353578"/>
          </a:xfrm>
        </p:grpSpPr>
        <p:sp>
          <p:nvSpPr>
            <p:cNvPr id="5" name="Can 4"/>
            <p:cNvSpPr/>
            <p:nvPr/>
          </p:nvSpPr>
          <p:spPr>
            <a:xfrm>
              <a:off x="4973308" y="5486181"/>
              <a:ext cx="477288" cy="522315"/>
            </a:xfrm>
            <a:prstGeom prst="can">
              <a:avLst/>
            </a:prstGeom>
            <a:solidFill>
              <a:schemeClr val="accent3">
                <a:lumMod val="40000"/>
                <a:lumOff val="6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a:solidFill>
                    <a:schemeClr val="tx1"/>
                  </a:solidFill>
                </a:rPr>
                <a:t>P1</a:t>
              </a:r>
              <a:endParaRPr lang="en-US" dirty="0">
                <a:solidFill>
                  <a:schemeClr val="tx1"/>
                </a:solidFill>
              </a:endParaRPr>
            </a:p>
          </p:txBody>
        </p:sp>
        <p:cxnSp>
          <p:nvCxnSpPr>
            <p:cNvPr id="9" name="Straight Connector 8"/>
            <p:cNvCxnSpPr/>
            <p:nvPr/>
          </p:nvCxnSpPr>
          <p:spPr>
            <a:xfrm flipV="1">
              <a:off x="4513883" y="4900256"/>
              <a:ext cx="1374993" cy="308"/>
            </a:xfrm>
            <a:prstGeom prst="line">
              <a:avLst/>
            </a:prstGeom>
            <a:ln w="57150">
              <a:solidFill>
                <a:schemeClr val="tx1">
                  <a:lumMod val="50000"/>
                  <a:lumOff val="50000"/>
                </a:schemeClr>
              </a:solidFill>
              <a:prstDash val="sysDash"/>
              <a:headEnd type="none" w="med" len="med"/>
              <a:tailEnd type="none" w="med" len="med"/>
            </a:ln>
            <a:effectLst/>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V="1">
              <a:off x="4510130" y="5330245"/>
              <a:ext cx="1374993" cy="308"/>
            </a:xfrm>
            <a:prstGeom prst="line">
              <a:avLst/>
            </a:prstGeom>
            <a:ln w="57150">
              <a:solidFill>
                <a:schemeClr val="tx1">
                  <a:lumMod val="50000"/>
                  <a:lumOff val="50000"/>
                </a:schemeClr>
              </a:solidFill>
              <a:prstDash val="sysDash"/>
              <a:headEnd type="none" w="med" len="med"/>
              <a:tailEnd type="none" w="med" len="med"/>
            </a:ln>
            <a:effectLst/>
          </p:spPr>
          <p:style>
            <a:lnRef idx="3">
              <a:schemeClr val="dk1"/>
            </a:lnRef>
            <a:fillRef idx="0">
              <a:schemeClr val="dk1"/>
            </a:fillRef>
            <a:effectRef idx="2">
              <a:schemeClr val="dk1"/>
            </a:effectRef>
            <a:fontRef idx="minor">
              <a:schemeClr val="tx1"/>
            </a:fontRef>
          </p:style>
        </p:cxnSp>
        <p:sp>
          <p:nvSpPr>
            <p:cNvPr id="11" name="Document 10"/>
            <p:cNvSpPr/>
            <p:nvPr/>
          </p:nvSpPr>
          <p:spPr>
            <a:xfrm>
              <a:off x="5183725" y="4909438"/>
              <a:ext cx="381555" cy="422604"/>
            </a:xfrm>
            <a:prstGeom prst="flowChartDocument">
              <a:avLst/>
            </a:prstGeom>
            <a:solidFill>
              <a:schemeClr val="accent4">
                <a:lumMod val="60000"/>
                <a:lumOff val="4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mn-lt"/>
                </a:rPr>
                <a:t>%</a:t>
              </a:r>
            </a:p>
          </p:txBody>
        </p:sp>
        <p:sp>
          <p:nvSpPr>
            <p:cNvPr id="12" name="Rounded Rectangular Callout 11"/>
            <p:cNvSpPr/>
            <p:nvPr/>
          </p:nvSpPr>
          <p:spPr>
            <a:xfrm>
              <a:off x="5745492" y="4657884"/>
              <a:ext cx="523268" cy="386647"/>
            </a:xfrm>
            <a:prstGeom prst="wedgeRoundRectCallout">
              <a:avLst>
                <a:gd name="adj1" fmla="val -81592"/>
                <a:gd name="adj2" fmla="val 60298"/>
                <a:gd name="adj3" fmla="val 16667"/>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dirty="0">
                  <a:solidFill>
                    <a:schemeClr val="tx1"/>
                  </a:solidFill>
                  <a:latin typeface="Arial" charset="0"/>
                  <a:ea typeface="Arial" charset="0"/>
                  <a:cs typeface="Arial" charset="0"/>
                </a:rPr>
                <a:t>1.2</a:t>
              </a:r>
            </a:p>
          </p:txBody>
        </p:sp>
        <p:sp>
          <p:nvSpPr>
            <p:cNvPr id="13" name="Document 12"/>
            <p:cNvSpPr/>
            <p:nvPr/>
          </p:nvSpPr>
          <p:spPr>
            <a:xfrm>
              <a:off x="4588396" y="4907641"/>
              <a:ext cx="381555" cy="422604"/>
            </a:xfrm>
            <a:prstGeom prst="flowChartDocument">
              <a:avLst/>
            </a:prstGeom>
            <a:solidFill>
              <a:schemeClr val="accent3">
                <a:lumMod val="60000"/>
                <a:lumOff val="4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a:solidFill>
                    <a:schemeClr val="tx1"/>
                  </a:solidFill>
                  <a:latin typeface="+mn-lt"/>
                </a:rPr>
                <a:t>$</a:t>
              </a:r>
              <a:endParaRPr lang="en-US" sz="2400" dirty="0">
                <a:solidFill>
                  <a:schemeClr val="tx1"/>
                </a:solidFill>
                <a:latin typeface="+mn-lt"/>
              </a:endParaRPr>
            </a:p>
          </p:txBody>
        </p:sp>
        <p:sp>
          <p:nvSpPr>
            <p:cNvPr id="14" name="Rounded Rectangular Callout 13"/>
            <p:cNvSpPr/>
            <p:nvPr/>
          </p:nvSpPr>
          <p:spPr>
            <a:xfrm>
              <a:off x="5141235" y="4654918"/>
              <a:ext cx="523268" cy="386647"/>
            </a:xfrm>
            <a:prstGeom prst="wedgeRoundRectCallout">
              <a:avLst>
                <a:gd name="adj1" fmla="val -81592"/>
                <a:gd name="adj2" fmla="val 60298"/>
                <a:gd name="adj3" fmla="val 16667"/>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a:solidFill>
                    <a:schemeClr val="tx1"/>
                  </a:solidFill>
                  <a:latin typeface="Arial" charset="0"/>
                  <a:ea typeface="Arial" charset="0"/>
                  <a:cs typeface="Arial" charset="0"/>
                </a:rPr>
                <a:t>1.1</a:t>
              </a:r>
              <a:endParaRPr lang="en-US" dirty="0">
                <a:solidFill>
                  <a:schemeClr val="tx1"/>
                </a:solidFill>
                <a:latin typeface="Arial" charset="0"/>
                <a:ea typeface="Arial" charset="0"/>
                <a:cs typeface="Arial" charset="0"/>
              </a:endParaRPr>
            </a:p>
          </p:txBody>
        </p:sp>
        <p:sp>
          <p:nvSpPr>
            <p:cNvPr id="23" name="TextBox 22"/>
            <p:cNvSpPr txBox="1"/>
            <p:nvPr/>
          </p:nvSpPr>
          <p:spPr>
            <a:xfrm>
              <a:off x="2162790" y="4765000"/>
              <a:ext cx="2167128" cy="707886"/>
            </a:xfrm>
            <a:prstGeom prst="rect">
              <a:avLst/>
            </a:prstGeom>
            <a:noFill/>
          </p:spPr>
          <p:txBody>
            <a:bodyPr wrap="square" rtlCol="0">
              <a:spAutoFit/>
            </a:bodyPr>
            <a:lstStyle/>
            <a:p>
              <a:r>
                <a:rPr lang="en-US">
                  <a:latin typeface="Arial" charset="0"/>
                  <a:ea typeface="Arial" charset="0"/>
                  <a:cs typeface="Arial" charset="0"/>
                </a:rPr>
                <a:t>Example: P1’s</a:t>
              </a:r>
            </a:p>
            <a:p>
              <a:r>
                <a:rPr lang="en-US" dirty="0">
                  <a:latin typeface="Arial" charset="0"/>
                  <a:ea typeface="Arial" charset="0"/>
                  <a:cs typeface="Arial" charset="0"/>
                </a:rPr>
                <a:t>local queue:</a:t>
              </a:r>
            </a:p>
          </p:txBody>
        </p:sp>
      </p:grpSp>
      <p:sp>
        <p:nvSpPr>
          <p:cNvPr id="6" name="Slide Number Placeholder 5"/>
          <p:cNvSpPr>
            <a:spLocks noGrp="1"/>
          </p:cNvSpPr>
          <p:nvPr>
            <p:ph type="sldNum" sz="quarter" idx="12"/>
          </p:nvPr>
        </p:nvSpPr>
        <p:spPr/>
        <p:txBody>
          <a:bodyPr/>
          <a:lstStyle/>
          <a:p>
            <a:pPr>
              <a:defRPr/>
            </a:pPr>
            <a:fld id="{729111C5-E04E-4942-8174-12BB645D56A6}" type="slidenum">
              <a:rPr lang="en-US" smtClean="0"/>
              <a:pPr>
                <a:defRPr/>
              </a:pPr>
              <a:t>32</a:t>
            </a:fld>
            <a:endParaRPr lang="en-US"/>
          </a:p>
        </p:txBody>
      </p:sp>
      <p:sp>
        <p:nvSpPr>
          <p:cNvPr id="21" name="TextBox 20"/>
          <p:cNvSpPr txBox="1"/>
          <p:nvPr/>
        </p:nvSpPr>
        <p:spPr>
          <a:xfrm>
            <a:off x="152400" y="1721542"/>
            <a:ext cx="8763000" cy="461665"/>
          </a:xfrm>
          <a:prstGeom prst="rect">
            <a:avLst/>
          </a:prstGeom>
          <a:solidFill>
            <a:schemeClr val="accent6">
              <a:lumMod val="20000"/>
              <a:lumOff val="80000"/>
            </a:schemeClr>
          </a:solidFill>
          <a:ln w="28575">
            <a:solidFill>
              <a:schemeClr val="tx1"/>
            </a:solidFill>
            <a:prstDash val="sysDash"/>
          </a:ln>
        </p:spPr>
        <p:txBody>
          <a:bodyPr wrap="square" rtlCol="0">
            <a:spAutoFit/>
          </a:bodyPr>
          <a:lstStyle/>
          <a:p>
            <a:r>
              <a:rPr lang="en-US" sz="2400" dirty="0">
                <a:latin typeface="Arial" charset="0"/>
                <a:ea typeface="Arial" charset="0"/>
                <a:cs typeface="Arial" charset="0"/>
              </a:rPr>
              <a:t>Goal: </a:t>
            </a:r>
            <a:r>
              <a:rPr lang="en-US" sz="2400" b="0" dirty="0">
                <a:latin typeface="Arial" charset="0"/>
                <a:ea typeface="Arial" charset="0"/>
                <a:cs typeface="Arial" charset="0"/>
              </a:rPr>
              <a:t>All sites apply updates in (same) </a:t>
            </a:r>
            <a:r>
              <a:rPr lang="en-US" sz="2400" dirty="0">
                <a:latin typeface="Arial" charset="0"/>
                <a:ea typeface="Arial" charset="0"/>
                <a:cs typeface="Arial" charset="0"/>
              </a:rPr>
              <a:t>Lamport clock order</a:t>
            </a:r>
          </a:p>
        </p:txBody>
      </p:sp>
      <p:sp>
        <p:nvSpPr>
          <p:cNvPr id="7" name="TextBox 6"/>
          <p:cNvSpPr txBox="1"/>
          <p:nvPr/>
        </p:nvSpPr>
        <p:spPr>
          <a:xfrm>
            <a:off x="6622303" y="4977289"/>
            <a:ext cx="1994649" cy="400110"/>
          </a:xfrm>
          <a:prstGeom prst="rect">
            <a:avLst/>
          </a:prstGeom>
          <a:noFill/>
        </p:spPr>
        <p:txBody>
          <a:bodyPr wrap="none" rtlCol="0">
            <a:spAutoFit/>
          </a:bodyPr>
          <a:lstStyle/>
          <a:p>
            <a:r>
              <a:rPr lang="en-US">
                <a:latin typeface="Arial" charset="0"/>
                <a:ea typeface="Arial" charset="0"/>
                <a:cs typeface="Arial" charset="0"/>
                <a:sym typeface="Wingdings"/>
              </a:rPr>
              <a:t> </a:t>
            </a:r>
            <a:r>
              <a:rPr lang="en-US">
                <a:latin typeface="Arial" charset="0"/>
                <a:ea typeface="Arial" charset="0"/>
                <a:cs typeface="Arial" charset="0"/>
              </a:rPr>
              <a:t>Timestamps</a:t>
            </a:r>
          </a:p>
        </p:txBody>
      </p:sp>
    </p:spTree>
    <p:extLst>
      <p:ext uri="{BB962C8B-B14F-4D97-AF65-F5344CB8AC3E}">
        <p14:creationId xmlns:p14="http://schemas.microsoft.com/office/powerpoint/2010/main" val="61774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514350" indent="-514350">
              <a:buFont typeface="+mj-lt"/>
              <a:buAutoNum type="arabicPeriod"/>
            </a:pPr>
            <a:r>
              <a:rPr lang="en-US" dirty="0"/>
              <a:t>On </a:t>
            </a:r>
            <a:r>
              <a:rPr lang="en-US" b="1" dirty="0"/>
              <a:t>receiving</a:t>
            </a:r>
            <a:r>
              <a:rPr lang="en-US" dirty="0"/>
              <a:t> an event from </a:t>
            </a:r>
            <a:r>
              <a:rPr lang="en-US" b="1" dirty="0"/>
              <a:t>client</a:t>
            </a:r>
            <a:r>
              <a:rPr lang="en-US" dirty="0"/>
              <a:t>, broadcast to others (including yourself)</a:t>
            </a:r>
          </a:p>
          <a:p>
            <a:pPr marL="514350" indent="-514350">
              <a:buFont typeface="+mj-lt"/>
              <a:buAutoNum type="arabicPeriod"/>
            </a:pPr>
            <a:endParaRPr lang="en-US" dirty="0"/>
          </a:p>
          <a:p>
            <a:pPr marL="514350" indent="-514350">
              <a:buFont typeface="+mj-lt"/>
              <a:buAutoNum type="arabicPeriod"/>
            </a:pPr>
            <a:r>
              <a:rPr lang="en-US" dirty="0"/>
              <a:t>On </a:t>
            </a:r>
            <a:r>
              <a:rPr lang="en-US" b="1" dirty="0"/>
              <a:t>receiving</a:t>
            </a:r>
            <a:r>
              <a:rPr lang="en-US" dirty="0"/>
              <a:t> an </a:t>
            </a:r>
            <a:r>
              <a:rPr lang="en-US" b="1" dirty="0"/>
              <a:t>event from replica:</a:t>
            </a:r>
          </a:p>
          <a:p>
            <a:pPr marL="971550" lvl="1" indent="-514350">
              <a:buFont typeface="+mj-lt"/>
              <a:buAutoNum type="alphaLcParenR"/>
            </a:pPr>
            <a:r>
              <a:rPr lang="en-US" dirty="0"/>
              <a:t>Add it to your local queue</a:t>
            </a:r>
          </a:p>
          <a:p>
            <a:pPr marL="971550" lvl="1" indent="-514350">
              <a:buFont typeface="+mj-lt"/>
              <a:buAutoNum type="alphaLcParenR"/>
            </a:pPr>
            <a:r>
              <a:rPr lang="en-US" dirty="0"/>
              <a:t>Broadcast an </a:t>
            </a:r>
            <a:r>
              <a:rPr lang="en-US" b="1" i="1" dirty="0">
                <a:solidFill>
                  <a:schemeClr val="accent6">
                    <a:lumMod val="75000"/>
                  </a:schemeClr>
                </a:solidFill>
              </a:rPr>
              <a:t>acknowledgement message</a:t>
            </a:r>
            <a:r>
              <a:rPr lang="en-US" dirty="0">
                <a:solidFill>
                  <a:schemeClr val="accent6">
                    <a:lumMod val="75000"/>
                  </a:schemeClr>
                </a:solidFill>
              </a:rPr>
              <a:t> </a:t>
            </a:r>
            <a:r>
              <a:rPr lang="en-US" dirty="0"/>
              <a:t>to every process (including yourself)</a:t>
            </a:r>
          </a:p>
          <a:p>
            <a:pPr marL="971550" lvl="1" indent="-514350">
              <a:buFont typeface="+mj-lt"/>
              <a:buAutoNum type="alphaLcParenR"/>
            </a:pPr>
            <a:endParaRPr lang="en-US" dirty="0"/>
          </a:p>
          <a:p>
            <a:pPr marL="520700" indent="-514350">
              <a:buFont typeface="+mj-lt"/>
              <a:buAutoNum type="arabicPeriod"/>
            </a:pPr>
            <a:r>
              <a:rPr lang="en-US" dirty="0"/>
              <a:t>On </a:t>
            </a:r>
            <a:r>
              <a:rPr lang="en-US" b="1" dirty="0"/>
              <a:t>receiving</a:t>
            </a:r>
            <a:r>
              <a:rPr lang="en-US" dirty="0"/>
              <a:t> an </a:t>
            </a:r>
            <a:r>
              <a:rPr lang="en-US" b="1" dirty="0"/>
              <a:t>acknowledgement:</a:t>
            </a:r>
          </a:p>
          <a:p>
            <a:pPr lvl="1"/>
            <a:r>
              <a:rPr lang="en-US" spc="-150" dirty="0"/>
              <a:t>Mark corresponding event </a:t>
            </a:r>
            <a:r>
              <a:rPr lang="en-US" b="1" i="1" spc="-150" dirty="0">
                <a:solidFill>
                  <a:schemeClr val="accent6">
                    <a:lumMod val="75000"/>
                  </a:schemeClr>
                </a:solidFill>
              </a:rPr>
              <a:t>acknowledged</a:t>
            </a:r>
            <a:r>
              <a:rPr lang="en-US" spc="-150" dirty="0">
                <a:solidFill>
                  <a:schemeClr val="accent6">
                    <a:lumMod val="75000"/>
                  </a:schemeClr>
                </a:solidFill>
              </a:rPr>
              <a:t> </a:t>
            </a:r>
            <a:r>
              <a:rPr lang="en-US" spc="-150" dirty="0"/>
              <a:t>in your queue</a:t>
            </a:r>
          </a:p>
          <a:p>
            <a:pPr marL="571500" indent="-514350">
              <a:buFont typeface="+mj-lt"/>
              <a:buAutoNum type="arabicPeriod"/>
            </a:pPr>
            <a:endParaRPr lang="en-US" dirty="0"/>
          </a:p>
          <a:p>
            <a:pPr marL="520700" indent="-514350">
              <a:buFont typeface="+mj-lt"/>
              <a:buAutoNum type="arabicPeriod"/>
            </a:pPr>
            <a:r>
              <a:rPr lang="en-US" b="1" dirty="0">
                <a:solidFill>
                  <a:schemeClr val="accent6">
                    <a:lumMod val="75000"/>
                  </a:schemeClr>
                </a:solidFill>
              </a:rPr>
              <a:t>Remove and process </a:t>
            </a:r>
            <a:r>
              <a:rPr lang="en-US" dirty="0"/>
              <a:t>events </a:t>
            </a:r>
            <a:r>
              <a:rPr lang="en-US" b="1" u="sng" dirty="0"/>
              <a:t>everyone</a:t>
            </a:r>
            <a:r>
              <a:rPr lang="en-US" dirty="0"/>
              <a:t> has ack’ed from </a:t>
            </a:r>
            <a:r>
              <a:rPr lang="en-US" b="1" u="sng" dirty="0"/>
              <a:t>head</a:t>
            </a:r>
            <a:r>
              <a:rPr lang="en-US" dirty="0"/>
              <a:t> of queue</a:t>
            </a:r>
          </a:p>
        </p:txBody>
      </p:sp>
      <p:sp>
        <p:nvSpPr>
          <p:cNvPr id="4" name="Title 3"/>
          <p:cNvSpPr>
            <a:spLocks noGrp="1"/>
          </p:cNvSpPr>
          <p:nvPr>
            <p:ph type="title"/>
          </p:nvPr>
        </p:nvSpPr>
        <p:spPr/>
        <p:txBody>
          <a:bodyPr/>
          <a:lstStyle/>
          <a:p>
            <a:r>
              <a:rPr lang="en-US" dirty="0"/>
              <a:t>Totally-Ordered Multicast </a:t>
            </a:r>
            <a:r>
              <a:rPr lang="en-US" baseline="30000" dirty="0">
                <a:solidFill>
                  <a:schemeClr val="accent6">
                    <a:lumMod val="75000"/>
                  </a:schemeClr>
                </a:solidFill>
              </a:rPr>
              <a:t>(Almost correct)</a:t>
            </a:r>
            <a:endParaRPr lang="en-US" baseline="30000" dirty="0"/>
          </a:p>
        </p:txBody>
      </p:sp>
      <p:sp>
        <p:nvSpPr>
          <p:cNvPr id="5" name="Slide Number Placeholder 4"/>
          <p:cNvSpPr>
            <a:spLocks noGrp="1"/>
          </p:cNvSpPr>
          <p:nvPr>
            <p:ph type="sldNum" sz="quarter" idx="12"/>
          </p:nvPr>
        </p:nvSpPr>
        <p:spPr/>
        <p:txBody>
          <a:bodyPr/>
          <a:lstStyle/>
          <a:p>
            <a:pPr>
              <a:defRPr/>
            </a:pPr>
            <a:fld id="{729111C5-E04E-4942-8174-12BB645D56A6}" type="slidenum">
              <a:rPr lang="en-US" smtClean="0"/>
              <a:pPr>
                <a:defRPr/>
              </a:pPr>
              <a:t>33</a:t>
            </a:fld>
            <a:endParaRPr lang="en-US"/>
          </a:p>
        </p:txBody>
      </p:sp>
    </p:spTree>
    <p:extLst>
      <p:ext uri="{BB962C8B-B14F-4D97-AF65-F5344CB8AC3E}">
        <p14:creationId xmlns:p14="http://schemas.microsoft.com/office/powerpoint/2010/main" val="143469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a:alphaModFix amt="35000"/>
          </a:blip>
          <a:srcRect t="24866"/>
          <a:stretch/>
        </p:blipFill>
        <p:spPr>
          <a:xfrm>
            <a:off x="4305300" y="2165653"/>
            <a:ext cx="4610100" cy="2148151"/>
          </a:xfrm>
          <a:prstGeom prst="rect">
            <a:avLst/>
          </a:prstGeom>
        </p:spPr>
      </p:pic>
      <p:sp>
        <p:nvSpPr>
          <p:cNvPr id="43" name="Content Placeholder 42"/>
          <p:cNvSpPr>
            <a:spLocks noGrp="1"/>
          </p:cNvSpPr>
          <p:nvPr>
            <p:ph idx="1"/>
          </p:nvPr>
        </p:nvSpPr>
        <p:spPr>
          <a:xfrm>
            <a:off x="152400" y="1420586"/>
            <a:ext cx="3960639" cy="2893218"/>
          </a:xfrm>
        </p:spPr>
        <p:txBody>
          <a:bodyPr>
            <a:normAutofit/>
          </a:bodyPr>
          <a:lstStyle/>
          <a:p>
            <a:r>
              <a:rPr lang="en-US" sz="2400" b="1" spc="-100" dirty="0"/>
              <a:t>P1</a:t>
            </a:r>
            <a:r>
              <a:rPr lang="en-US" sz="2400" spc="-100" dirty="0"/>
              <a:t> queues </a:t>
            </a:r>
            <a:r>
              <a:rPr lang="en-US" sz="2400" b="1" spc="-100" dirty="0">
                <a:solidFill>
                  <a:schemeClr val="accent3">
                    <a:lumMod val="50000"/>
                  </a:schemeClr>
                </a:solidFill>
              </a:rPr>
              <a:t>$</a:t>
            </a:r>
            <a:r>
              <a:rPr lang="en-US" sz="2400" spc="-100" dirty="0"/>
              <a:t>, </a:t>
            </a:r>
            <a:r>
              <a:rPr lang="en-US" sz="2400" b="1" spc="-100" dirty="0"/>
              <a:t>P2</a:t>
            </a:r>
            <a:r>
              <a:rPr lang="en-US" sz="2400" spc="-100" dirty="0"/>
              <a:t> queues </a:t>
            </a:r>
            <a:r>
              <a:rPr lang="en-US" sz="2400" b="1" spc="-100" dirty="0">
                <a:solidFill>
                  <a:schemeClr val="accent4"/>
                </a:solidFill>
              </a:rPr>
              <a:t>%</a:t>
            </a:r>
          </a:p>
          <a:p>
            <a:endParaRPr lang="en-US" sz="2400" b="1" dirty="0"/>
          </a:p>
          <a:p>
            <a:r>
              <a:rPr lang="en-US" sz="2400" b="1" dirty="0"/>
              <a:t>P1</a:t>
            </a:r>
            <a:r>
              <a:rPr lang="en-US" sz="2400" dirty="0"/>
              <a:t> queues and </a:t>
            </a:r>
            <a:r>
              <a:rPr lang="en-US" sz="2400" b="1" dirty="0">
                <a:solidFill>
                  <a:srgbClr val="0070C0"/>
                </a:solidFill>
              </a:rPr>
              <a:t>ack’s</a:t>
            </a:r>
            <a:r>
              <a:rPr lang="en-US" sz="2400" dirty="0"/>
              <a:t> </a:t>
            </a:r>
            <a:r>
              <a:rPr lang="en-US" sz="2400" b="1" dirty="0">
                <a:solidFill>
                  <a:schemeClr val="accent4"/>
                </a:solidFill>
              </a:rPr>
              <a:t>%</a:t>
            </a:r>
          </a:p>
          <a:p>
            <a:pPr lvl="1"/>
            <a:r>
              <a:rPr lang="en-US" sz="2400" b="1" spc="-150" dirty="0"/>
              <a:t>P1</a:t>
            </a:r>
            <a:r>
              <a:rPr lang="en-US" sz="2400" spc="-150" dirty="0"/>
              <a:t> marks </a:t>
            </a:r>
            <a:r>
              <a:rPr lang="en-US" sz="2400" b="1" spc="-150" dirty="0">
                <a:solidFill>
                  <a:schemeClr val="accent4"/>
                </a:solidFill>
              </a:rPr>
              <a:t>%</a:t>
            </a:r>
            <a:r>
              <a:rPr lang="en-US" sz="2400" spc="-150" dirty="0"/>
              <a:t> fully </a:t>
            </a:r>
            <a:r>
              <a:rPr lang="en-US" sz="2400" b="1" spc="-150" dirty="0">
                <a:solidFill>
                  <a:srgbClr val="0070C0"/>
                </a:solidFill>
              </a:rPr>
              <a:t>ack’ed</a:t>
            </a:r>
          </a:p>
          <a:p>
            <a:pPr lvl="1"/>
            <a:endParaRPr lang="en-US" sz="2400" b="1" dirty="0"/>
          </a:p>
          <a:p>
            <a:r>
              <a:rPr lang="en-US" sz="2400" b="1" dirty="0"/>
              <a:t>P2</a:t>
            </a:r>
            <a:r>
              <a:rPr lang="en-US" sz="2400" dirty="0"/>
              <a:t> marks </a:t>
            </a:r>
            <a:r>
              <a:rPr lang="en-US" sz="2400" b="1" dirty="0">
                <a:solidFill>
                  <a:schemeClr val="accent4"/>
                </a:solidFill>
              </a:rPr>
              <a:t>%</a:t>
            </a:r>
            <a:r>
              <a:rPr lang="en-US" sz="2400" dirty="0"/>
              <a:t> fully </a:t>
            </a:r>
            <a:r>
              <a:rPr lang="en-US" sz="2400" b="1" dirty="0" err="1">
                <a:solidFill>
                  <a:srgbClr val="0070C0"/>
                </a:solidFill>
              </a:rPr>
              <a:t>ack’ed</a:t>
            </a:r>
            <a:endParaRPr lang="en-US" sz="2400" b="1" dirty="0">
              <a:solidFill>
                <a:srgbClr val="0070C0"/>
              </a:solidFill>
            </a:endParaRPr>
          </a:p>
        </p:txBody>
      </p:sp>
      <p:sp>
        <p:nvSpPr>
          <p:cNvPr id="5" name="Title 4"/>
          <p:cNvSpPr>
            <a:spLocks noGrp="1"/>
          </p:cNvSpPr>
          <p:nvPr>
            <p:ph type="title"/>
          </p:nvPr>
        </p:nvSpPr>
        <p:spPr/>
        <p:txBody>
          <a:bodyPr/>
          <a:lstStyle/>
          <a:p>
            <a:r>
              <a:rPr lang="en-US" sz="3300" spc="-150" dirty="0"/>
              <a:t>Totally-Ordered Multicast </a:t>
            </a:r>
            <a:r>
              <a:rPr lang="en-US" sz="3300" spc="-150" baseline="30000" dirty="0">
                <a:solidFill>
                  <a:schemeClr val="accent6">
                    <a:lumMod val="75000"/>
                  </a:schemeClr>
                </a:solidFill>
              </a:rPr>
              <a:t>(Almost correct)</a:t>
            </a:r>
          </a:p>
        </p:txBody>
      </p:sp>
      <p:sp>
        <p:nvSpPr>
          <p:cNvPr id="13" name="Can 12"/>
          <p:cNvSpPr/>
          <p:nvPr/>
        </p:nvSpPr>
        <p:spPr>
          <a:xfrm>
            <a:off x="4189962" y="2508790"/>
            <a:ext cx="477288" cy="522315"/>
          </a:xfrm>
          <a:prstGeom prst="can">
            <a:avLst/>
          </a:prstGeom>
          <a:solidFill>
            <a:schemeClr val="accent3">
              <a:lumMod val="40000"/>
              <a:lumOff val="6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a:solidFill>
                  <a:schemeClr val="tx1"/>
                </a:solidFill>
              </a:rPr>
              <a:t>P1</a:t>
            </a:r>
            <a:endParaRPr lang="en-US" dirty="0">
              <a:solidFill>
                <a:schemeClr val="tx1"/>
              </a:solidFill>
            </a:endParaRPr>
          </a:p>
        </p:txBody>
      </p:sp>
      <p:sp>
        <p:nvSpPr>
          <p:cNvPr id="14" name="Can 13"/>
          <p:cNvSpPr/>
          <p:nvPr/>
        </p:nvSpPr>
        <p:spPr>
          <a:xfrm>
            <a:off x="8296480" y="2359775"/>
            <a:ext cx="479259" cy="524472"/>
          </a:xfrm>
          <a:prstGeom prst="can">
            <a:avLst/>
          </a:prstGeom>
          <a:solidFill>
            <a:schemeClr val="accent3">
              <a:lumMod val="40000"/>
              <a:lumOff val="6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dirty="0">
                <a:solidFill>
                  <a:schemeClr val="tx1"/>
                </a:solidFill>
                <a:latin typeface="+mn-lt"/>
              </a:rPr>
              <a:t>P2</a:t>
            </a:r>
          </a:p>
        </p:txBody>
      </p:sp>
      <p:cxnSp>
        <p:nvCxnSpPr>
          <p:cNvPr id="25" name="Straight Connector 24"/>
          <p:cNvCxnSpPr/>
          <p:nvPr/>
        </p:nvCxnSpPr>
        <p:spPr>
          <a:xfrm>
            <a:off x="4425820" y="3031105"/>
            <a:ext cx="0" cy="3549176"/>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cxnSp>
        <p:nvCxnSpPr>
          <p:cNvPr id="27" name="Straight Connector 26"/>
          <p:cNvCxnSpPr/>
          <p:nvPr/>
        </p:nvCxnSpPr>
        <p:spPr>
          <a:xfrm>
            <a:off x="8536109" y="2884247"/>
            <a:ext cx="0" cy="3549176"/>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sp>
        <p:nvSpPr>
          <p:cNvPr id="30" name="Oval 29"/>
          <p:cNvSpPr/>
          <p:nvPr/>
        </p:nvSpPr>
        <p:spPr>
          <a:xfrm>
            <a:off x="4365224" y="3149441"/>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cxnSp>
        <p:nvCxnSpPr>
          <p:cNvPr id="33" name="Straight Arrow Connector 32"/>
          <p:cNvCxnSpPr>
            <a:stCxn id="30" idx="6"/>
          </p:cNvCxnSpPr>
          <p:nvPr/>
        </p:nvCxnSpPr>
        <p:spPr>
          <a:xfrm>
            <a:off x="4502744" y="3218201"/>
            <a:ext cx="3972775" cy="1391640"/>
          </a:xfrm>
          <a:prstGeom prst="curvedConnector3">
            <a:avLst>
              <a:gd name="adj1" fmla="val 50000"/>
            </a:avLst>
          </a:prstGeom>
          <a:ln w="57150">
            <a:prstDash val="solid"/>
            <a:headEnd type="none" w="med" len="med"/>
            <a:tailEnd type="triangle"/>
          </a:ln>
          <a:effectLst/>
        </p:spPr>
        <p:style>
          <a:lnRef idx="3">
            <a:schemeClr val="dk1"/>
          </a:lnRef>
          <a:fillRef idx="0">
            <a:schemeClr val="dk1"/>
          </a:fillRef>
          <a:effectRef idx="2">
            <a:schemeClr val="dk1"/>
          </a:effectRef>
          <a:fontRef idx="minor">
            <a:schemeClr val="tx1"/>
          </a:fontRef>
        </p:style>
      </p:cxnSp>
      <p:grpSp>
        <p:nvGrpSpPr>
          <p:cNvPr id="12" name="Group 11"/>
          <p:cNvGrpSpPr/>
          <p:nvPr/>
        </p:nvGrpSpPr>
        <p:grpSpPr>
          <a:xfrm>
            <a:off x="4944501" y="2585234"/>
            <a:ext cx="1097084" cy="611842"/>
            <a:chOff x="6067924" y="2616275"/>
            <a:chExt cx="1097084" cy="611842"/>
          </a:xfrm>
        </p:grpSpPr>
        <p:sp>
          <p:nvSpPr>
            <p:cNvPr id="17" name="Document 16"/>
            <p:cNvSpPr/>
            <p:nvPr/>
          </p:nvSpPr>
          <p:spPr>
            <a:xfrm>
              <a:off x="6067924" y="2805513"/>
              <a:ext cx="381555" cy="422604"/>
            </a:xfrm>
            <a:prstGeom prst="flowChartDocument">
              <a:avLst/>
            </a:prstGeom>
            <a:solidFill>
              <a:schemeClr val="accent3">
                <a:lumMod val="60000"/>
                <a:lumOff val="4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a:solidFill>
                    <a:schemeClr val="tx1"/>
                  </a:solidFill>
                  <a:latin typeface="+mn-lt"/>
                </a:rPr>
                <a:t>$</a:t>
              </a:r>
              <a:endParaRPr lang="en-US" sz="2400" dirty="0">
                <a:solidFill>
                  <a:schemeClr val="tx1"/>
                </a:solidFill>
                <a:latin typeface="+mn-lt"/>
              </a:endParaRPr>
            </a:p>
          </p:txBody>
        </p:sp>
        <p:sp>
          <p:nvSpPr>
            <p:cNvPr id="19" name="Rounded Rectangular Callout 18"/>
            <p:cNvSpPr/>
            <p:nvPr/>
          </p:nvSpPr>
          <p:spPr>
            <a:xfrm>
              <a:off x="6641740" y="2616275"/>
              <a:ext cx="523268" cy="386647"/>
            </a:xfrm>
            <a:prstGeom prst="wedgeRoundRectCallout">
              <a:avLst>
                <a:gd name="adj1" fmla="val -81592"/>
                <a:gd name="adj2" fmla="val 60298"/>
                <a:gd name="adj3" fmla="val 16667"/>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a:solidFill>
                    <a:schemeClr val="tx1"/>
                  </a:solidFill>
                  <a:latin typeface="Arial" charset="0"/>
                  <a:ea typeface="Arial" charset="0"/>
                  <a:cs typeface="Arial" charset="0"/>
                </a:rPr>
                <a:t>1.1</a:t>
              </a:r>
              <a:endParaRPr lang="en-US" dirty="0">
                <a:solidFill>
                  <a:schemeClr val="tx1"/>
                </a:solidFill>
                <a:latin typeface="Arial" charset="0"/>
                <a:ea typeface="Arial" charset="0"/>
                <a:cs typeface="Arial" charset="0"/>
              </a:endParaRPr>
            </a:p>
          </p:txBody>
        </p:sp>
      </p:grpSp>
      <p:cxnSp>
        <p:nvCxnSpPr>
          <p:cNvPr id="24" name="Straight Connector 23"/>
          <p:cNvCxnSpPr/>
          <p:nvPr/>
        </p:nvCxnSpPr>
        <p:spPr>
          <a:xfrm flipV="1">
            <a:off x="7160523" y="1627987"/>
            <a:ext cx="1374993" cy="308"/>
          </a:xfrm>
          <a:prstGeom prst="line">
            <a:avLst/>
          </a:prstGeom>
          <a:ln w="57150">
            <a:solidFill>
              <a:schemeClr val="tx1">
                <a:lumMod val="50000"/>
                <a:lumOff val="50000"/>
              </a:schemeClr>
            </a:solidFill>
            <a:prstDash val="sysDash"/>
            <a:headEnd type="none" w="med" len="med"/>
            <a:tailEnd type="none" w="med" len="med"/>
          </a:ln>
          <a:effectLst/>
        </p:spPr>
        <p:style>
          <a:lnRef idx="3">
            <a:schemeClr val="dk1"/>
          </a:lnRef>
          <a:fillRef idx="0">
            <a:schemeClr val="dk1"/>
          </a:fillRef>
          <a:effectRef idx="2">
            <a:schemeClr val="dk1"/>
          </a:effectRef>
          <a:fontRef idx="minor">
            <a:schemeClr val="tx1"/>
          </a:fontRef>
        </p:style>
      </p:cxnSp>
      <p:cxnSp>
        <p:nvCxnSpPr>
          <p:cNvPr id="28" name="Straight Connector 27"/>
          <p:cNvCxnSpPr/>
          <p:nvPr/>
        </p:nvCxnSpPr>
        <p:spPr>
          <a:xfrm flipV="1">
            <a:off x="7156770" y="2057976"/>
            <a:ext cx="1374993" cy="308"/>
          </a:xfrm>
          <a:prstGeom prst="line">
            <a:avLst/>
          </a:prstGeom>
          <a:ln w="57150">
            <a:solidFill>
              <a:schemeClr val="tx1">
                <a:lumMod val="50000"/>
                <a:lumOff val="50000"/>
              </a:schemeClr>
            </a:solidFill>
            <a:prstDash val="sysDash"/>
            <a:headEnd type="none" w="med" len="med"/>
            <a:tailEnd type="none" w="med" len="med"/>
          </a:ln>
          <a:effectLst/>
        </p:spPr>
        <p:style>
          <a:lnRef idx="3">
            <a:schemeClr val="dk1"/>
          </a:lnRef>
          <a:fillRef idx="0">
            <a:schemeClr val="dk1"/>
          </a:fillRef>
          <a:effectRef idx="2">
            <a:schemeClr val="dk1"/>
          </a:effectRef>
          <a:fontRef idx="minor">
            <a:schemeClr val="tx1"/>
          </a:fontRef>
        </p:style>
      </p:cxnSp>
      <p:cxnSp>
        <p:nvCxnSpPr>
          <p:cNvPr id="29" name="Straight Connector 28"/>
          <p:cNvCxnSpPr/>
          <p:nvPr/>
        </p:nvCxnSpPr>
        <p:spPr>
          <a:xfrm flipV="1">
            <a:off x="4159282" y="1630148"/>
            <a:ext cx="1374993" cy="308"/>
          </a:xfrm>
          <a:prstGeom prst="line">
            <a:avLst/>
          </a:prstGeom>
          <a:ln w="57150">
            <a:solidFill>
              <a:schemeClr val="tx1">
                <a:lumMod val="50000"/>
                <a:lumOff val="50000"/>
              </a:schemeClr>
            </a:solidFill>
            <a:prstDash val="sysDash"/>
            <a:headEnd type="none" w="med" len="med"/>
            <a:tailEnd type="none" w="med" len="med"/>
          </a:ln>
          <a:effectLst/>
        </p:spPr>
        <p:style>
          <a:lnRef idx="3">
            <a:schemeClr val="dk1"/>
          </a:lnRef>
          <a:fillRef idx="0">
            <a:schemeClr val="dk1"/>
          </a:fillRef>
          <a:effectRef idx="2">
            <a:schemeClr val="dk1"/>
          </a:effectRef>
          <a:fontRef idx="minor">
            <a:schemeClr val="tx1"/>
          </a:fontRef>
        </p:style>
      </p:cxnSp>
      <p:cxnSp>
        <p:nvCxnSpPr>
          <p:cNvPr id="31" name="Straight Connector 30"/>
          <p:cNvCxnSpPr/>
          <p:nvPr/>
        </p:nvCxnSpPr>
        <p:spPr>
          <a:xfrm flipV="1">
            <a:off x="4155529" y="2060137"/>
            <a:ext cx="1374993" cy="308"/>
          </a:xfrm>
          <a:prstGeom prst="line">
            <a:avLst/>
          </a:prstGeom>
          <a:ln w="57150">
            <a:solidFill>
              <a:schemeClr val="tx1">
                <a:lumMod val="50000"/>
                <a:lumOff val="50000"/>
              </a:schemeClr>
            </a:solidFill>
            <a:prstDash val="sysDash"/>
            <a:headEnd type="none" w="med" len="med"/>
            <a:tailEnd type="none" w="med" len="med"/>
          </a:ln>
          <a:effectLst/>
        </p:spPr>
        <p:style>
          <a:lnRef idx="3">
            <a:schemeClr val="dk1"/>
          </a:lnRef>
          <a:fillRef idx="0">
            <a:schemeClr val="dk1"/>
          </a:fillRef>
          <a:effectRef idx="2">
            <a:schemeClr val="dk1"/>
          </a:effectRef>
          <a:fontRef idx="minor">
            <a:schemeClr val="tx1"/>
          </a:fontRef>
        </p:style>
      </p:cxnSp>
      <p:grpSp>
        <p:nvGrpSpPr>
          <p:cNvPr id="54" name="Group 53"/>
          <p:cNvGrpSpPr/>
          <p:nvPr/>
        </p:nvGrpSpPr>
        <p:grpSpPr>
          <a:xfrm>
            <a:off x="4780140" y="1387776"/>
            <a:ext cx="1085035" cy="674158"/>
            <a:chOff x="4829124" y="1387776"/>
            <a:chExt cx="1085035" cy="674158"/>
          </a:xfrm>
        </p:grpSpPr>
        <p:sp>
          <p:nvSpPr>
            <p:cNvPr id="32" name="Document 31"/>
            <p:cNvSpPr/>
            <p:nvPr/>
          </p:nvSpPr>
          <p:spPr>
            <a:xfrm>
              <a:off x="4829124" y="1639330"/>
              <a:ext cx="381555" cy="422604"/>
            </a:xfrm>
            <a:prstGeom prst="flowChartDocument">
              <a:avLst/>
            </a:prstGeom>
            <a:solidFill>
              <a:schemeClr val="accent4">
                <a:lumMod val="60000"/>
                <a:lumOff val="4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mn-lt"/>
                </a:rPr>
                <a:t>%</a:t>
              </a:r>
            </a:p>
          </p:txBody>
        </p:sp>
        <p:sp>
          <p:nvSpPr>
            <p:cNvPr id="35" name="Rounded Rectangular Callout 34"/>
            <p:cNvSpPr/>
            <p:nvPr/>
          </p:nvSpPr>
          <p:spPr>
            <a:xfrm>
              <a:off x="5390891" y="1387776"/>
              <a:ext cx="523268" cy="386647"/>
            </a:xfrm>
            <a:prstGeom prst="wedgeRoundRectCallout">
              <a:avLst>
                <a:gd name="adj1" fmla="val -81592"/>
                <a:gd name="adj2" fmla="val 60298"/>
                <a:gd name="adj3" fmla="val 16667"/>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dirty="0">
                  <a:solidFill>
                    <a:schemeClr val="tx1"/>
                  </a:solidFill>
                  <a:latin typeface="Arial" charset="0"/>
                  <a:ea typeface="Arial" charset="0"/>
                  <a:cs typeface="Arial" charset="0"/>
                </a:rPr>
                <a:t>1.2</a:t>
              </a:r>
            </a:p>
          </p:txBody>
        </p:sp>
      </p:grpSp>
      <p:grpSp>
        <p:nvGrpSpPr>
          <p:cNvPr id="53" name="Group 52"/>
          <p:cNvGrpSpPr/>
          <p:nvPr/>
        </p:nvGrpSpPr>
        <p:grpSpPr>
          <a:xfrm>
            <a:off x="4184811" y="1384810"/>
            <a:ext cx="1076107" cy="675327"/>
            <a:chOff x="4233795" y="1384810"/>
            <a:chExt cx="1076107" cy="675327"/>
          </a:xfrm>
        </p:grpSpPr>
        <p:sp>
          <p:nvSpPr>
            <p:cNvPr id="36" name="Document 35"/>
            <p:cNvSpPr/>
            <p:nvPr/>
          </p:nvSpPr>
          <p:spPr>
            <a:xfrm>
              <a:off x="4233795" y="1637533"/>
              <a:ext cx="381555" cy="422604"/>
            </a:xfrm>
            <a:prstGeom prst="flowChartDocument">
              <a:avLst/>
            </a:prstGeom>
            <a:solidFill>
              <a:schemeClr val="accent3">
                <a:lumMod val="60000"/>
                <a:lumOff val="4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mn-lt"/>
                </a:rPr>
                <a:t>$</a:t>
              </a:r>
            </a:p>
          </p:txBody>
        </p:sp>
        <p:sp>
          <p:nvSpPr>
            <p:cNvPr id="37" name="Rounded Rectangular Callout 36"/>
            <p:cNvSpPr/>
            <p:nvPr/>
          </p:nvSpPr>
          <p:spPr>
            <a:xfrm>
              <a:off x="4786634" y="1384810"/>
              <a:ext cx="523268" cy="386647"/>
            </a:xfrm>
            <a:prstGeom prst="wedgeRoundRectCallout">
              <a:avLst>
                <a:gd name="adj1" fmla="val -81592"/>
                <a:gd name="adj2" fmla="val 60298"/>
                <a:gd name="adj3" fmla="val 16667"/>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a:solidFill>
                    <a:schemeClr val="tx1"/>
                  </a:solidFill>
                  <a:latin typeface="Arial" charset="0"/>
                  <a:ea typeface="Arial" charset="0"/>
                  <a:cs typeface="Arial" charset="0"/>
                </a:rPr>
                <a:t>1.1</a:t>
              </a:r>
              <a:endParaRPr lang="en-US" dirty="0">
                <a:solidFill>
                  <a:schemeClr val="tx1"/>
                </a:solidFill>
                <a:latin typeface="Arial" charset="0"/>
                <a:ea typeface="Arial" charset="0"/>
                <a:cs typeface="Arial" charset="0"/>
              </a:endParaRPr>
            </a:p>
          </p:txBody>
        </p:sp>
      </p:grpSp>
      <p:sp>
        <p:nvSpPr>
          <p:cNvPr id="38" name="Oval 37"/>
          <p:cNvSpPr/>
          <p:nvPr/>
        </p:nvSpPr>
        <p:spPr>
          <a:xfrm>
            <a:off x="8471166" y="3155953"/>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40" name="Oval 39"/>
          <p:cNvSpPr/>
          <p:nvPr/>
        </p:nvSpPr>
        <p:spPr>
          <a:xfrm>
            <a:off x="4371480" y="3353318"/>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cxnSp>
        <p:nvCxnSpPr>
          <p:cNvPr id="41" name="Straight Arrow Connector 40"/>
          <p:cNvCxnSpPr>
            <a:stCxn id="38" idx="2"/>
            <a:endCxn id="40" idx="6"/>
          </p:cNvCxnSpPr>
          <p:nvPr/>
        </p:nvCxnSpPr>
        <p:spPr>
          <a:xfrm flipH="1">
            <a:off x="4509000" y="3224713"/>
            <a:ext cx="3962166" cy="197365"/>
          </a:xfrm>
          <a:prstGeom prst="straightConnector1">
            <a:avLst/>
          </a:prstGeom>
          <a:ln w="57150">
            <a:prstDash val="solid"/>
            <a:headEnd type="none" w="med" len="med"/>
            <a:tailEnd type="triangle"/>
          </a:ln>
          <a:effectLst/>
        </p:spPr>
        <p:style>
          <a:lnRef idx="3">
            <a:schemeClr val="dk1"/>
          </a:lnRef>
          <a:fillRef idx="0">
            <a:schemeClr val="dk1"/>
          </a:fillRef>
          <a:effectRef idx="2">
            <a:schemeClr val="dk1"/>
          </a:effectRef>
          <a:fontRef idx="minor">
            <a:schemeClr val="tx1"/>
          </a:fontRef>
        </p:style>
      </p:cxnSp>
      <p:grpSp>
        <p:nvGrpSpPr>
          <p:cNvPr id="26" name="Group 25"/>
          <p:cNvGrpSpPr/>
          <p:nvPr/>
        </p:nvGrpSpPr>
        <p:grpSpPr>
          <a:xfrm>
            <a:off x="6983307" y="2574748"/>
            <a:ext cx="1085035" cy="674158"/>
            <a:chOff x="7251414" y="2534353"/>
            <a:chExt cx="1085035" cy="674158"/>
          </a:xfrm>
        </p:grpSpPr>
        <p:sp>
          <p:nvSpPr>
            <p:cNvPr id="42" name="Document 41"/>
            <p:cNvSpPr/>
            <p:nvPr/>
          </p:nvSpPr>
          <p:spPr>
            <a:xfrm>
              <a:off x="7251414" y="2785907"/>
              <a:ext cx="381555" cy="422604"/>
            </a:xfrm>
            <a:prstGeom prst="flowChartDocument">
              <a:avLst/>
            </a:prstGeom>
            <a:solidFill>
              <a:schemeClr val="accent4">
                <a:lumMod val="60000"/>
                <a:lumOff val="4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mn-lt"/>
                </a:rPr>
                <a:t>%</a:t>
              </a:r>
            </a:p>
          </p:txBody>
        </p:sp>
        <p:sp>
          <p:nvSpPr>
            <p:cNvPr id="44" name="Rounded Rectangular Callout 43"/>
            <p:cNvSpPr/>
            <p:nvPr/>
          </p:nvSpPr>
          <p:spPr>
            <a:xfrm>
              <a:off x="7813181" y="2534353"/>
              <a:ext cx="523268" cy="386647"/>
            </a:xfrm>
            <a:prstGeom prst="wedgeRoundRectCallout">
              <a:avLst>
                <a:gd name="adj1" fmla="val -81592"/>
                <a:gd name="adj2" fmla="val 60298"/>
                <a:gd name="adj3" fmla="val 16667"/>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dirty="0">
                  <a:solidFill>
                    <a:schemeClr val="tx1"/>
                  </a:solidFill>
                  <a:latin typeface="Arial" charset="0"/>
                  <a:ea typeface="Arial" charset="0"/>
                  <a:cs typeface="Arial" charset="0"/>
                </a:rPr>
                <a:t>1.2</a:t>
              </a:r>
            </a:p>
          </p:txBody>
        </p:sp>
      </p:grpSp>
      <p:sp>
        <p:nvSpPr>
          <p:cNvPr id="57" name="Oval 56"/>
          <p:cNvSpPr/>
          <p:nvPr/>
        </p:nvSpPr>
        <p:spPr>
          <a:xfrm>
            <a:off x="8475513" y="3561707"/>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cxnSp>
        <p:nvCxnSpPr>
          <p:cNvPr id="58" name="Straight Arrow Connector 57"/>
          <p:cNvCxnSpPr>
            <a:stCxn id="40" idx="6"/>
            <a:endCxn id="57" idx="2"/>
          </p:cNvCxnSpPr>
          <p:nvPr/>
        </p:nvCxnSpPr>
        <p:spPr>
          <a:xfrm>
            <a:off x="4509000" y="3422078"/>
            <a:ext cx="3966513" cy="208389"/>
          </a:xfrm>
          <a:prstGeom prst="straightConnector1">
            <a:avLst/>
          </a:prstGeom>
          <a:ln w="57150">
            <a:prstDash val="solid"/>
            <a:headEnd type="none" w="med" len="med"/>
            <a:tailEnd type="triangle"/>
          </a:ln>
          <a:effectLst/>
        </p:spPr>
        <p:style>
          <a:lnRef idx="3">
            <a:schemeClr val="dk1"/>
          </a:lnRef>
          <a:fillRef idx="0">
            <a:schemeClr val="dk1"/>
          </a:fillRef>
          <a:effectRef idx="2">
            <a:schemeClr val="dk1"/>
          </a:effectRef>
          <a:fontRef idx="minor">
            <a:schemeClr val="tx1"/>
          </a:fontRef>
        </p:style>
      </p:cxnSp>
      <p:grpSp>
        <p:nvGrpSpPr>
          <p:cNvPr id="78" name="Group 77"/>
          <p:cNvGrpSpPr/>
          <p:nvPr/>
        </p:nvGrpSpPr>
        <p:grpSpPr>
          <a:xfrm>
            <a:off x="7194266" y="3698108"/>
            <a:ext cx="939010" cy="423104"/>
            <a:chOff x="5662125" y="3608674"/>
            <a:chExt cx="939010" cy="423104"/>
          </a:xfrm>
        </p:grpSpPr>
        <p:sp>
          <p:nvSpPr>
            <p:cNvPr id="65" name="Document 64"/>
            <p:cNvSpPr/>
            <p:nvPr/>
          </p:nvSpPr>
          <p:spPr>
            <a:xfrm>
              <a:off x="6219580" y="3609174"/>
              <a:ext cx="381555" cy="422604"/>
            </a:xfrm>
            <a:prstGeom prst="flowChartDocument">
              <a:avLst/>
            </a:prstGeom>
            <a:solidFill>
              <a:schemeClr val="accent4">
                <a:lumMod val="60000"/>
                <a:lumOff val="4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a:solidFill>
                    <a:schemeClr val="tx1"/>
                  </a:solidFill>
                  <a:latin typeface="+mn-lt"/>
                </a:rPr>
                <a:t>%</a:t>
              </a:r>
              <a:endParaRPr lang="en-US" sz="2400" dirty="0">
                <a:solidFill>
                  <a:schemeClr val="tx1"/>
                </a:solidFill>
                <a:latin typeface="+mn-lt"/>
              </a:endParaRPr>
            </a:p>
          </p:txBody>
        </p:sp>
        <p:sp>
          <p:nvSpPr>
            <p:cNvPr id="67" name="TextBox 66"/>
            <p:cNvSpPr txBox="1"/>
            <p:nvPr/>
          </p:nvSpPr>
          <p:spPr>
            <a:xfrm>
              <a:off x="5662125" y="3608674"/>
              <a:ext cx="499785" cy="400110"/>
            </a:xfrm>
            <a:prstGeom prst="rect">
              <a:avLst/>
            </a:prstGeom>
            <a:solidFill>
              <a:srgbClr val="0070C0"/>
            </a:solidFill>
          </p:spPr>
          <p:txBody>
            <a:bodyPr wrap="square" lIns="0" rIns="0" rtlCol="0">
              <a:spAutoFit/>
            </a:bodyPr>
            <a:lstStyle/>
            <a:p>
              <a:r>
                <a:rPr lang="en-US">
                  <a:solidFill>
                    <a:schemeClr val="bg1"/>
                  </a:solidFill>
                  <a:latin typeface="Arial" charset="0"/>
                  <a:ea typeface="Arial" charset="0"/>
                  <a:cs typeface="Arial" charset="0"/>
                </a:rPr>
                <a:t>ack</a:t>
              </a:r>
              <a:endParaRPr lang="en-US" dirty="0">
                <a:solidFill>
                  <a:schemeClr val="bg1"/>
                </a:solidFill>
                <a:latin typeface="Arial" charset="0"/>
                <a:ea typeface="Arial" charset="0"/>
                <a:cs typeface="Arial" charset="0"/>
              </a:endParaRPr>
            </a:p>
          </p:txBody>
        </p:sp>
      </p:grpSp>
      <p:grpSp>
        <p:nvGrpSpPr>
          <p:cNvPr id="79" name="Group 78"/>
          <p:cNvGrpSpPr/>
          <p:nvPr/>
        </p:nvGrpSpPr>
        <p:grpSpPr>
          <a:xfrm>
            <a:off x="7201809" y="1392841"/>
            <a:ext cx="1076107" cy="675327"/>
            <a:chOff x="4233795" y="1384810"/>
            <a:chExt cx="1076107" cy="675327"/>
          </a:xfrm>
        </p:grpSpPr>
        <p:sp>
          <p:nvSpPr>
            <p:cNvPr id="80" name="Document 79"/>
            <p:cNvSpPr/>
            <p:nvPr/>
          </p:nvSpPr>
          <p:spPr>
            <a:xfrm>
              <a:off x="4233795" y="1637533"/>
              <a:ext cx="381555" cy="422604"/>
            </a:xfrm>
            <a:prstGeom prst="flowChartDocument">
              <a:avLst/>
            </a:prstGeom>
            <a:solidFill>
              <a:schemeClr val="accent3">
                <a:lumMod val="60000"/>
                <a:lumOff val="4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mn-lt"/>
                </a:rPr>
                <a:t>$</a:t>
              </a:r>
            </a:p>
          </p:txBody>
        </p:sp>
        <p:sp>
          <p:nvSpPr>
            <p:cNvPr id="81" name="Rounded Rectangular Callout 80"/>
            <p:cNvSpPr/>
            <p:nvPr/>
          </p:nvSpPr>
          <p:spPr>
            <a:xfrm>
              <a:off x="4786634" y="1384810"/>
              <a:ext cx="523268" cy="386647"/>
            </a:xfrm>
            <a:prstGeom prst="wedgeRoundRectCallout">
              <a:avLst>
                <a:gd name="adj1" fmla="val -81592"/>
                <a:gd name="adj2" fmla="val 60298"/>
                <a:gd name="adj3" fmla="val 16667"/>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dirty="0">
                  <a:solidFill>
                    <a:schemeClr val="tx1"/>
                  </a:solidFill>
                  <a:latin typeface="Arial" charset="0"/>
                  <a:ea typeface="Arial" charset="0"/>
                  <a:cs typeface="Arial" charset="0"/>
                </a:rPr>
                <a:t>1.1</a:t>
              </a:r>
            </a:p>
          </p:txBody>
        </p:sp>
      </p:grpSp>
      <p:grpSp>
        <p:nvGrpSpPr>
          <p:cNvPr id="56" name="Group 55"/>
          <p:cNvGrpSpPr/>
          <p:nvPr/>
        </p:nvGrpSpPr>
        <p:grpSpPr>
          <a:xfrm>
            <a:off x="7194266" y="1381000"/>
            <a:ext cx="1085035" cy="674158"/>
            <a:chOff x="7830365" y="1385615"/>
            <a:chExt cx="1085035" cy="674158"/>
          </a:xfrm>
        </p:grpSpPr>
        <p:sp>
          <p:nvSpPr>
            <p:cNvPr id="21" name="Document 20"/>
            <p:cNvSpPr/>
            <p:nvPr/>
          </p:nvSpPr>
          <p:spPr>
            <a:xfrm>
              <a:off x="7830365" y="1637169"/>
              <a:ext cx="381555" cy="422604"/>
            </a:xfrm>
            <a:prstGeom prst="flowChartDocument">
              <a:avLst/>
            </a:prstGeom>
            <a:solidFill>
              <a:schemeClr val="accent4">
                <a:lumMod val="60000"/>
                <a:lumOff val="4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mn-lt"/>
                </a:rPr>
                <a:t>%</a:t>
              </a:r>
            </a:p>
          </p:txBody>
        </p:sp>
        <p:sp>
          <p:nvSpPr>
            <p:cNvPr id="23" name="Rounded Rectangular Callout 22"/>
            <p:cNvSpPr/>
            <p:nvPr/>
          </p:nvSpPr>
          <p:spPr>
            <a:xfrm>
              <a:off x="8392132" y="1385615"/>
              <a:ext cx="523268" cy="386647"/>
            </a:xfrm>
            <a:prstGeom prst="wedgeRoundRectCallout">
              <a:avLst>
                <a:gd name="adj1" fmla="val -81592"/>
                <a:gd name="adj2" fmla="val 60298"/>
                <a:gd name="adj3" fmla="val 16667"/>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dirty="0">
                  <a:solidFill>
                    <a:schemeClr val="tx1"/>
                  </a:solidFill>
                  <a:latin typeface="Arial" charset="0"/>
                  <a:ea typeface="Arial" charset="0"/>
                  <a:cs typeface="Arial" charset="0"/>
                </a:rPr>
                <a:t>1.2</a:t>
              </a:r>
            </a:p>
          </p:txBody>
        </p:sp>
      </p:grpSp>
      <p:sp>
        <p:nvSpPr>
          <p:cNvPr id="88" name="Document 87"/>
          <p:cNvSpPr/>
          <p:nvPr/>
        </p:nvSpPr>
        <p:spPr>
          <a:xfrm>
            <a:off x="8358835" y="3785126"/>
            <a:ext cx="381555" cy="422604"/>
          </a:xfrm>
          <a:prstGeom prst="flowChartDocument">
            <a:avLst/>
          </a:prstGeom>
          <a:solidFill>
            <a:schemeClr val="accent4">
              <a:lumMod val="60000"/>
              <a:lumOff val="4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a:solidFill>
                  <a:schemeClr val="tx1"/>
                </a:solidFill>
                <a:latin typeface="+mn-lt"/>
              </a:rPr>
              <a:t>%</a:t>
            </a:r>
            <a:endParaRPr lang="en-US" sz="2400" dirty="0">
              <a:solidFill>
                <a:schemeClr val="tx1"/>
              </a:solidFill>
              <a:latin typeface="+mn-lt"/>
            </a:endParaRPr>
          </a:p>
        </p:txBody>
      </p:sp>
      <p:sp>
        <p:nvSpPr>
          <p:cNvPr id="95" name="TextBox 94"/>
          <p:cNvSpPr txBox="1"/>
          <p:nvPr/>
        </p:nvSpPr>
        <p:spPr>
          <a:xfrm>
            <a:off x="4991867" y="1877961"/>
            <a:ext cx="286821" cy="246221"/>
          </a:xfrm>
          <a:prstGeom prst="rect">
            <a:avLst/>
          </a:prstGeom>
          <a:solidFill>
            <a:srgbClr val="0070C0"/>
          </a:solidFill>
        </p:spPr>
        <p:txBody>
          <a:bodyPr wrap="square" lIns="0" tIns="0" rIns="0" bIns="0" rtlCol="0">
            <a:spAutoFit/>
          </a:bodyPr>
          <a:lstStyle/>
          <a:p>
            <a:r>
              <a:rPr lang="en-US" sz="1600" dirty="0">
                <a:solidFill>
                  <a:schemeClr val="bg1"/>
                </a:solidFill>
                <a:latin typeface="Arial" charset="0"/>
                <a:ea typeface="Arial" charset="0"/>
                <a:cs typeface="Arial" charset="0"/>
              </a:rPr>
              <a:t>✔</a:t>
            </a:r>
          </a:p>
        </p:txBody>
      </p:sp>
      <p:sp>
        <p:nvSpPr>
          <p:cNvPr id="97" name="TextBox 96"/>
          <p:cNvSpPr txBox="1"/>
          <p:nvPr/>
        </p:nvSpPr>
        <p:spPr>
          <a:xfrm>
            <a:off x="7408604" y="1880378"/>
            <a:ext cx="286821" cy="246221"/>
          </a:xfrm>
          <a:prstGeom prst="rect">
            <a:avLst/>
          </a:prstGeom>
          <a:solidFill>
            <a:srgbClr val="0070C0"/>
          </a:solidFill>
        </p:spPr>
        <p:txBody>
          <a:bodyPr wrap="square" lIns="0" tIns="0" rIns="0" bIns="0" rtlCol="0">
            <a:spAutoFit/>
          </a:bodyPr>
          <a:lstStyle/>
          <a:p>
            <a:r>
              <a:rPr lang="en-US" sz="1600" dirty="0">
                <a:solidFill>
                  <a:schemeClr val="bg1"/>
                </a:solidFill>
                <a:latin typeface="Arial" charset="0"/>
                <a:ea typeface="Arial" charset="0"/>
                <a:cs typeface="Arial" charset="0"/>
              </a:rPr>
              <a:t>✔</a:t>
            </a:r>
          </a:p>
        </p:txBody>
      </p:sp>
      <p:sp>
        <p:nvSpPr>
          <p:cNvPr id="98" name="TextBox 97"/>
          <p:cNvSpPr txBox="1"/>
          <p:nvPr/>
        </p:nvSpPr>
        <p:spPr>
          <a:xfrm>
            <a:off x="7402782" y="1870494"/>
            <a:ext cx="286821" cy="246221"/>
          </a:xfrm>
          <a:prstGeom prst="rect">
            <a:avLst/>
          </a:prstGeom>
          <a:solidFill>
            <a:srgbClr val="0070C0"/>
          </a:solidFill>
        </p:spPr>
        <p:txBody>
          <a:bodyPr wrap="square" lIns="0" tIns="0" rIns="0" bIns="0" rtlCol="0">
            <a:spAutoFit/>
          </a:bodyPr>
          <a:lstStyle/>
          <a:p>
            <a:r>
              <a:rPr lang="en-US" sz="1600" dirty="0">
                <a:solidFill>
                  <a:schemeClr val="bg1"/>
                </a:solidFill>
                <a:latin typeface="Arial" charset="0"/>
                <a:ea typeface="Arial" charset="0"/>
                <a:cs typeface="Arial" charset="0"/>
              </a:rPr>
              <a:t>✔</a:t>
            </a:r>
          </a:p>
        </p:txBody>
      </p:sp>
      <p:sp>
        <p:nvSpPr>
          <p:cNvPr id="99" name="Notched Right Arrow 98"/>
          <p:cNvSpPr/>
          <p:nvPr/>
        </p:nvSpPr>
        <p:spPr>
          <a:xfrm rot="192280">
            <a:off x="6454117" y="3625398"/>
            <a:ext cx="593529" cy="467751"/>
          </a:xfrm>
          <a:prstGeom prst="notchedRightArrow">
            <a:avLst/>
          </a:prstGeom>
          <a:solidFill>
            <a:srgbClr val="FF00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101" name="Rectangle 100"/>
          <p:cNvSpPr/>
          <p:nvPr/>
        </p:nvSpPr>
        <p:spPr>
          <a:xfrm>
            <a:off x="4696114" y="6056782"/>
            <a:ext cx="3663429" cy="400110"/>
          </a:xfrm>
          <a:prstGeom prst="rect">
            <a:avLst/>
          </a:prstGeom>
        </p:spPr>
        <p:txBody>
          <a:bodyPr wrap="square">
            <a:spAutoFit/>
          </a:bodyPr>
          <a:lstStyle/>
          <a:p>
            <a:r>
              <a:rPr lang="en-US" b="0" spc="-150" dirty="0">
                <a:latin typeface="Arial" charset="0"/>
                <a:ea typeface="Arial" charset="0"/>
                <a:cs typeface="Arial" charset="0"/>
              </a:rPr>
              <a:t>(</a:t>
            </a:r>
            <a:r>
              <a:rPr lang="en-US" b="0" spc="-150" dirty="0" err="1">
                <a:latin typeface="Arial" charset="0"/>
                <a:ea typeface="Arial" charset="0"/>
                <a:cs typeface="Arial" charset="0"/>
              </a:rPr>
              <a:t>Ack’s</a:t>
            </a:r>
            <a:r>
              <a:rPr lang="en-US" b="0" spc="-150" dirty="0">
                <a:latin typeface="Arial" charset="0"/>
                <a:ea typeface="Arial" charset="0"/>
                <a:cs typeface="Arial" charset="0"/>
              </a:rPr>
              <a:t> to self not shown here)</a:t>
            </a:r>
          </a:p>
        </p:txBody>
      </p:sp>
      <p:sp>
        <p:nvSpPr>
          <p:cNvPr id="2" name="Slide Number Placeholder 1"/>
          <p:cNvSpPr>
            <a:spLocks noGrp="1"/>
          </p:cNvSpPr>
          <p:nvPr>
            <p:ph type="sldNum" sz="quarter" idx="12"/>
          </p:nvPr>
        </p:nvSpPr>
        <p:spPr/>
        <p:txBody>
          <a:bodyPr/>
          <a:lstStyle/>
          <a:p>
            <a:pPr>
              <a:defRPr/>
            </a:pPr>
            <a:fld id="{729111C5-E04E-4942-8174-12BB645D56A6}" type="slidenum">
              <a:rPr lang="en-US" smtClean="0"/>
              <a:pPr>
                <a:defRPr/>
              </a:pPr>
              <a:t>34</a:t>
            </a:fld>
            <a:endParaRPr lang="en-US"/>
          </a:p>
        </p:txBody>
      </p:sp>
      <p:sp>
        <p:nvSpPr>
          <p:cNvPr id="59" name="TextBox 58"/>
          <p:cNvSpPr txBox="1"/>
          <p:nvPr/>
        </p:nvSpPr>
        <p:spPr>
          <a:xfrm>
            <a:off x="152400" y="3852139"/>
            <a:ext cx="3073286" cy="461665"/>
          </a:xfrm>
          <a:prstGeom prst="rect">
            <a:avLst/>
          </a:prstGeom>
          <a:solidFill>
            <a:schemeClr val="accent2">
              <a:lumMod val="20000"/>
              <a:lumOff val="80000"/>
            </a:schemeClr>
          </a:solidFill>
          <a:ln w="28575">
            <a:solidFill>
              <a:schemeClr val="tx1"/>
            </a:solidFill>
            <a:prstDash val="sysDash"/>
          </a:ln>
        </p:spPr>
        <p:txBody>
          <a:bodyPr wrap="square" rtlCol="0">
            <a:spAutoFit/>
          </a:bodyPr>
          <a:lstStyle/>
          <a:p>
            <a:r>
              <a:rPr lang="en-US" sz="2400">
                <a:solidFill>
                  <a:srgbClr val="FF0000"/>
                </a:solidFill>
                <a:latin typeface="Arial" charset="0"/>
                <a:ea typeface="Arial" charset="0"/>
                <a:cs typeface="Arial" charset="0"/>
              </a:rPr>
              <a:t>✘  P2 processes %</a:t>
            </a:r>
          </a:p>
        </p:txBody>
      </p:sp>
      <p:sp>
        <p:nvSpPr>
          <p:cNvPr id="50" name="Notched Right Arrow 49"/>
          <p:cNvSpPr/>
          <p:nvPr/>
        </p:nvSpPr>
        <p:spPr>
          <a:xfrm rot="16200000">
            <a:off x="4833115" y="2225576"/>
            <a:ext cx="593529" cy="467751"/>
          </a:xfrm>
          <a:prstGeom prst="notchedRightArrow">
            <a:avLst/>
          </a:prstGeom>
          <a:solidFill>
            <a:srgbClr val="FF00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Tree>
    <p:extLst>
      <p:ext uri="{BB962C8B-B14F-4D97-AF65-F5344CB8AC3E}">
        <p14:creationId xmlns:p14="http://schemas.microsoft.com/office/powerpoint/2010/main" val="278516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22" presetClass="entr" presetSubtype="2"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wipe(right)">
                                      <p:cBhvr>
                                        <p:cTn id="13" dur="500"/>
                                        <p:tgtEl>
                                          <p:spTgt spid="41"/>
                                        </p:tgtEl>
                                      </p:cBhvr>
                                    </p:animEffect>
                                  </p:childTnLst>
                                </p:cTn>
                              </p:par>
                              <p:par>
                                <p:cTn id="14" presetID="22" presetClass="entr" presetSubtype="8"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left)">
                                      <p:cBhvr>
                                        <p:cTn id="16" dur="500"/>
                                        <p:tgtEl>
                                          <p:spTgt spid="33"/>
                                        </p:tgtEl>
                                      </p:cBhvr>
                                    </p:animEffect>
                                  </p:childTnLst>
                                </p:cTn>
                              </p:par>
                              <p:par>
                                <p:cTn id="17" presetID="1" presetClass="entr" presetSubtype="0"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3">
                                            <p:txEl>
                                              <p:pRg st="2" end="2"/>
                                            </p:txEl>
                                          </p:spTgt>
                                        </p:tgtEl>
                                        <p:attrNameLst>
                                          <p:attrName>style.visibility</p:attrName>
                                        </p:attrNameLst>
                                      </p:cBhvr>
                                      <p:to>
                                        <p:strVal val="visible"/>
                                      </p:to>
                                    </p:set>
                                  </p:childTnLst>
                                </p:cTn>
                              </p:par>
                              <p:par>
                                <p:cTn id="29" presetID="3" presetClass="emph" presetSubtype="2" fill="hold" nodeType="withEffect">
                                  <p:stCondLst>
                                    <p:cond delay="0"/>
                                  </p:stCondLst>
                                  <p:childTnLst>
                                    <p:animClr clrSpc="rgb" dir="cw">
                                      <p:cBhvr override="childStyle">
                                        <p:cTn id="30" dur="500" fill="hold"/>
                                        <p:tgtEl>
                                          <p:spTgt spid="43">
                                            <p:txEl>
                                              <p:pRg st="0" end="0"/>
                                            </p:txEl>
                                          </p:spTgt>
                                        </p:tgtEl>
                                        <p:attrNameLst>
                                          <p:attrName>style.color</p:attrName>
                                        </p:attrNameLst>
                                      </p:cBhvr>
                                      <p:to>
                                        <a:srgbClr val="797979"/>
                                      </p:to>
                                    </p:animClr>
                                  </p:childTnLst>
                                </p:cTn>
                              </p:par>
                              <p:par>
                                <p:cTn id="31" presetID="1"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22" presetClass="entr" presetSubtype="8" fill="hold" nodeType="with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wipe(left)">
                                      <p:cBhvr>
                                        <p:cTn id="35" dur="500"/>
                                        <p:tgtEl>
                                          <p:spTgt spid="58"/>
                                        </p:tgtEl>
                                      </p:cBhvr>
                                    </p:animEffect>
                                  </p:childTnLst>
                                </p:cTn>
                              </p:par>
                              <p:par>
                                <p:cTn id="36" presetID="1"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43">
                                            <p:txEl>
                                              <p:pRg st="3" end="3"/>
                                            </p:txEl>
                                          </p:spTgt>
                                        </p:tgtEl>
                                        <p:attrNameLst>
                                          <p:attrName>style.visibility</p:attrName>
                                        </p:attrNameLst>
                                      </p:cBhvr>
                                      <p:to>
                                        <p:strVal val="visible"/>
                                      </p:to>
                                    </p:set>
                                  </p:childTnLst>
                                </p:cTn>
                              </p:par>
                              <p:par>
                                <p:cTn id="44" presetID="3" presetClass="emph" presetSubtype="2" fill="hold" nodeType="withEffect">
                                  <p:stCondLst>
                                    <p:cond delay="0"/>
                                  </p:stCondLst>
                                  <p:childTnLst>
                                    <p:animClr clrSpc="rgb" dir="cw">
                                      <p:cBhvr override="childStyle">
                                        <p:cTn id="45" dur="500" fill="hold"/>
                                        <p:tgtEl>
                                          <p:spTgt spid="43">
                                            <p:txEl>
                                              <p:pRg st="2" end="2"/>
                                            </p:txEl>
                                          </p:spTgt>
                                        </p:tgtEl>
                                        <p:attrNameLst>
                                          <p:attrName>style.color</p:attrName>
                                        </p:attrNameLst>
                                      </p:cBhvr>
                                      <p:to>
                                        <a:srgbClr val="797979"/>
                                      </p:to>
                                    </p:animClr>
                                  </p:childTnLst>
                                </p:cTn>
                              </p:par>
                              <p:par>
                                <p:cTn id="46" presetID="1" presetClass="entr" presetSubtype="0" fill="hold" grpId="0" nodeType="withEffect">
                                  <p:stCondLst>
                                    <p:cond delay="0"/>
                                  </p:stCondLst>
                                  <p:childTnLst>
                                    <p:set>
                                      <p:cBhvr>
                                        <p:cTn id="47" dur="1" fill="hold">
                                          <p:stCondLst>
                                            <p:cond delay="0"/>
                                          </p:stCondLst>
                                        </p:cTn>
                                        <p:tgtEl>
                                          <p:spTgt spid="95"/>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43">
                                            <p:txEl>
                                              <p:pRg st="5" end="5"/>
                                            </p:txEl>
                                          </p:spTgt>
                                        </p:tgtEl>
                                        <p:attrNameLst>
                                          <p:attrName>style.visibility</p:attrName>
                                        </p:attrNameLst>
                                      </p:cBhvr>
                                      <p:to>
                                        <p:strVal val="visible"/>
                                      </p:to>
                                    </p:set>
                                  </p:childTnLst>
                                </p:cTn>
                              </p:par>
                              <p:par>
                                <p:cTn id="52" presetID="3" presetClass="emph" presetSubtype="2" fill="hold" nodeType="withEffect">
                                  <p:stCondLst>
                                    <p:cond delay="0"/>
                                  </p:stCondLst>
                                  <p:childTnLst>
                                    <p:animClr clrSpc="rgb" dir="cw">
                                      <p:cBhvr override="childStyle">
                                        <p:cTn id="53" dur="500" fill="hold"/>
                                        <p:tgtEl>
                                          <p:spTgt spid="43">
                                            <p:txEl>
                                              <p:pRg st="3" end="3"/>
                                            </p:txEl>
                                          </p:spTgt>
                                        </p:tgtEl>
                                        <p:attrNameLst>
                                          <p:attrName>style.color</p:attrName>
                                        </p:attrNameLst>
                                      </p:cBhvr>
                                      <p:to>
                                        <a:srgbClr val="797979"/>
                                      </p:to>
                                    </p:animClr>
                                  </p:childTnLst>
                                </p:cTn>
                              </p:par>
                              <p:par>
                                <p:cTn id="54" presetID="1" presetClass="entr" presetSubtype="0" fill="hold" grpId="0" nodeType="withEffect">
                                  <p:stCondLst>
                                    <p:cond delay="0"/>
                                  </p:stCondLst>
                                  <p:childTnLst>
                                    <p:set>
                                      <p:cBhvr>
                                        <p:cTn id="55" dur="1" fill="hold">
                                          <p:stCondLst>
                                            <p:cond delay="0"/>
                                          </p:stCondLst>
                                        </p:cTn>
                                        <p:tgtEl>
                                          <p:spTgt spid="57"/>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98"/>
                                        </p:tgtEl>
                                        <p:attrNameLst>
                                          <p:attrName>style.visibility</p:attrName>
                                        </p:attrNameLst>
                                      </p:cBhvr>
                                      <p:to>
                                        <p:strVal val="visible"/>
                                      </p:to>
                                    </p:set>
                                  </p:childTnLst>
                                </p:cTn>
                              </p:par>
                              <p:par>
                                <p:cTn id="58" presetID="3" presetClass="emph" presetSubtype="2" fill="hold" nodeType="withEffect">
                                  <p:stCondLst>
                                    <p:cond delay="0"/>
                                  </p:stCondLst>
                                  <p:childTnLst>
                                    <p:animClr clrSpc="rgb" dir="cw">
                                      <p:cBhvr override="childStyle">
                                        <p:cTn id="59" dur="500" fill="hold"/>
                                        <p:tgtEl>
                                          <p:spTgt spid="43">
                                            <p:txEl>
                                              <p:pRg st="5" end="5"/>
                                            </p:txEl>
                                          </p:spTgt>
                                        </p:tgtEl>
                                        <p:attrNameLst>
                                          <p:attrName>style.color</p:attrName>
                                        </p:attrNameLst>
                                      </p:cBhvr>
                                      <p:to>
                                        <a:srgbClr val="797979"/>
                                      </p:to>
                                    </p:animClr>
                                  </p:childTnLst>
                                </p:cTn>
                              </p:par>
                              <p:par>
                                <p:cTn id="60" presetID="1" presetClass="entr" presetSubtype="0" fill="hold" grpId="0" nodeType="withEffect">
                                  <p:stCondLst>
                                    <p:cond delay="0"/>
                                  </p:stCondLst>
                                  <p:childTnLst>
                                    <p:set>
                                      <p:cBhvr>
                                        <p:cTn id="61" dur="1" fill="hold">
                                          <p:stCondLst>
                                            <p:cond delay="0"/>
                                          </p:stCondLst>
                                        </p:cTn>
                                        <p:tgtEl>
                                          <p:spTgt spid="88"/>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59"/>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xit" presetSubtype="0" fill="hold" nodeType="clickEffect">
                                  <p:stCondLst>
                                    <p:cond delay="0"/>
                                  </p:stCondLst>
                                  <p:childTnLst>
                                    <p:set>
                                      <p:cBhvr>
                                        <p:cTn id="67" dur="1" fill="hold">
                                          <p:stCondLst>
                                            <p:cond delay="0"/>
                                          </p:stCondLst>
                                        </p:cTn>
                                        <p:tgtEl>
                                          <p:spTgt spid="56"/>
                                        </p:tgtEl>
                                        <p:attrNameLst>
                                          <p:attrName>style.visibility</p:attrName>
                                        </p:attrNameLst>
                                      </p:cBhvr>
                                      <p:to>
                                        <p:strVal val="hidden"/>
                                      </p:to>
                                    </p:set>
                                  </p:childTnLst>
                                </p:cTn>
                              </p:par>
                              <p:par>
                                <p:cTn id="68" presetID="1" presetClass="exit" presetSubtype="0" fill="hold" grpId="1" nodeType="withEffect">
                                  <p:stCondLst>
                                    <p:cond delay="0"/>
                                  </p:stCondLst>
                                  <p:childTnLst>
                                    <p:set>
                                      <p:cBhvr>
                                        <p:cTn id="69" dur="1" fill="hold">
                                          <p:stCondLst>
                                            <p:cond delay="0"/>
                                          </p:stCondLst>
                                        </p:cTn>
                                        <p:tgtEl>
                                          <p:spTgt spid="98"/>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23" presetClass="entr" presetSubtype="16" fill="hold" grpId="0" nodeType="clickEffect">
                                  <p:stCondLst>
                                    <p:cond delay="0"/>
                                  </p:stCondLst>
                                  <p:childTnLst>
                                    <p:set>
                                      <p:cBhvr>
                                        <p:cTn id="73" dur="1" fill="hold">
                                          <p:stCondLst>
                                            <p:cond delay="0"/>
                                          </p:stCondLst>
                                        </p:cTn>
                                        <p:tgtEl>
                                          <p:spTgt spid="99"/>
                                        </p:tgtEl>
                                        <p:attrNameLst>
                                          <p:attrName>style.visibility</p:attrName>
                                        </p:attrNameLst>
                                      </p:cBhvr>
                                      <p:to>
                                        <p:strVal val="visible"/>
                                      </p:to>
                                    </p:set>
                                    <p:anim calcmode="lin" valueType="num">
                                      <p:cBhvr>
                                        <p:cTn id="74" dur="500" fill="hold"/>
                                        <p:tgtEl>
                                          <p:spTgt spid="99"/>
                                        </p:tgtEl>
                                        <p:attrNameLst>
                                          <p:attrName>ppt_w</p:attrName>
                                        </p:attrNameLst>
                                      </p:cBhvr>
                                      <p:tavLst>
                                        <p:tav tm="0">
                                          <p:val>
                                            <p:fltVal val="0"/>
                                          </p:val>
                                        </p:tav>
                                        <p:tav tm="100000">
                                          <p:val>
                                            <p:strVal val="#ppt_w"/>
                                          </p:val>
                                        </p:tav>
                                      </p:tavLst>
                                    </p:anim>
                                    <p:anim calcmode="lin" valueType="num">
                                      <p:cBhvr>
                                        <p:cTn id="75" dur="500" fill="hold"/>
                                        <p:tgtEl>
                                          <p:spTgt spid="99"/>
                                        </p:tgtEl>
                                        <p:attrNameLst>
                                          <p:attrName>ppt_h</p:attrName>
                                        </p:attrNameLst>
                                      </p:cBhvr>
                                      <p:tavLst>
                                        <p:tav tm="0">
                                          <p:val>
                                            <p:fltVal val="0"/>
                                          </p:val>
                                        </p:tav>
                                        <p:tav tm="100000">
                                          <p:val>
                                            <p:strVal val="#ppt_h"/>
                                          </p:val>
                                        </p:tav>
                                      </p:tavLst>
                                    </p:anim>
                                  </p:childTnLst>
                                </p:cTn>
                              </p:par>
                              <p:par>
                                <p:cTn id="76" presetID="23" presetClass="entr" presetSubtype="16" fill="hold" grpId="0" nodeType="withEffect">
                                  <p:stCondLst>
                                    <p:cond delay="0"/>
                                  </p:stCondLst>
                                  <p:childTnLst>
                                    <p:set>
                                      <p:cBhvr>
                                        <p:cTn id="77" dur="1" fill="hold">
                                          <p:stCondLst>
                                            <p:cond delay="0"/>
                                          </p:stCondLst>
                                        </p:cTn>
                                        <p:tgtEl>
                                          <p:spTgt spid="50"/>
                                        </p:tgtEl>
                                        <p:attrNameLst>
                                          <p:attrName>style.visibility</p:attrName>
                                        </p:attrNameLst>
                                      </p:cBhvr>
                                      <p:to>
                                        <p:strVal val="visible"/>
                                      </p:to>
                                    </p:set>
                                    <p:anim calcmode="lin" valueType="num">
                                      <p:cBhvr>
                                        <p:cTn id="78" dur="500" fill="hold"/>
                                        <p:tgtEl>
                                          <p:spTgt spid="50"/>
                                        </p:tgtEl>
                                        <p:attrNameLst>
                                          <p:attrName>ppt_w</p:attrName>
                                        </p:attrNameLst>
                                      </p:cBhvr>
                                      <p:tavLst>
                                        <p:tav tm="0">
                                          <p:val>
                                            <p:fltVal val="0"/>
                                          </p:val>
                                        </p:tav>
                                        <p:tav tm="100000">
                                          <p:val>
                                            <p:strVal val="#ppt_w"/>
                                          </p:val>
                                        </p:tav>
                                      </p:tavLst>
                                    </p:anim>
                                    <p:anim calcmode="lin" valueType="num">
                                      <p:cBhvr>
                                        <p:cTn id="79" dur="500" fill="hold"/>
                                        <p:tgtEl>
                                          <p:spTgt spid="50"/>
                                        </p:tgtEl>
                                        <p:attrNameLst>
                                          <p:attrName>ppt_h</p:attrName>
                                        </p:attrNameLst>
                                      </p:cBhvr>
                                      <p:tavLst>
                                        <p:tav tm="0">
                                          <p:val>
                                            <p:fltVal val="0"/>
                                          </p:val>
                                        </p:tav>
                                        <p:tav tm="100000">
                                          <p:val>
                                            <p:strVal val="#ppt_h"/>
                                          </p:val>
                                        </p:tav>
                                      </p:tavLst>
                                    </p:anim>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79"/>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8" grpId="0" animBg="1"/>
      <p:bldP spid="40" grpId="0" animBg="1"/>
      <p:bldP spid="57" grpId="0" animBg="1"/>
      <p:bldP spid="88" grpId="0" animBg="1"/>
      <p:bldP spid="95" grpId="0" animBg="1"/>
      <p:bldP spid="97" grpId="0" animBg="1"/>
      <p:bldP spid="98" grpId="0" animBg="1"/>
      <p:bldP spid="98" grpId="1" animBg="1"/>
      <p:bldP spid="99" grpId="0" animBg="1"/>
      <p:bldP spid="59" grpId="0" animBg="1"/>
      <p:bldP spid="5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94310" y="2493073"/>
            <a:ext cx="8619384" cy="1612762"/>
          </a:xfrm>
          <a:prstGeom prst="roundRect">
            <a:avLst>
              <a:gd name="adj" fmla="val 7756"/>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2" name="Content Placeholder 1"/>
          <p:cNvSpPr>
            <a:spLocks noGrp="1"/>
          </p:cNvSpPr>
          <p:nvPr>
            <p:ph idx="1"/>
          </p:nvPr>
        </p:nvSpPr>
        <p:spPr/>
        <p:txBody>
          <a:bodyPr>
            <a:normAutofit/>
          </a:bodyPr>
          <a:lstStyle/>
          <a:p>
            <a:pPr marL="514350" indent="-514350">
              <a:buFont typeface="+mj-lt"/>
              <a:buAutoNum type="arabicPeriod"/>
            </a:pPr>
            <a:r>
              <a:rPr lang="en-US" dirty="0"/>
              <a:t>On </a:t>
            </a:r>
            <a:r>
              <a:rPr lang="en-US" b="1" dirty="0"/>
              <a:t>receiving</a:t>
            </a:r>
            <a:r>
              <a:rPr lang="en-US" dirty="0"/>
              <a:t> an update from </a:t>
            </a:r>
            <a:r>
              <a:rPr lang="en-US" b="1" dirty="0"/>
              <a:t>client</a:t>
            </a:r>
            <a:r>
              <a:rPr lang="en-US" dirty="0"/>
              <a:t>, broadcast to others (including yourself)</a:t>
            </a:r>
          </a:p>
          <a:p>
            <a:pPr marL="514350" indent="-514350">
              <a:buFont typeface="+mj-lt"/>
              <a:buAutoNum type="arabicPeriod"/>
            </a:pPr>
            <a:endParaRPr lang="en-US" dirty="0"/>
          </a:p>
          <a:p>
            <a:pPr marL="514350" indent="-514350">
              <a:buFont typeface="+mj-lt"/>
              <a:buAutoNum type="arabicPeriod"/>
            </a:pPr>
            <a:r>
              <a:rPr lang="en-US" dirty="0"/>
              <a:t>On </a:t>
            </a:r>
            <a:r>
              <a:rPr lang="en-US" b="1" dirty="0"/>
              <a:t>receiving</a:t>
            </a:r>
            <a:r>
              <a:rPr lang="en-US" dirty="0"/>
              <a:t> </a:t>
            </a:r>
            <a:r>
              <a:rPr lang="en-US" b="1" dirty="0">
                <a:solidFill>
                  <a:schemeClr val="accent3">
                    <a:lumMod val="50000"/>
                  </a:schemeClr>
                </a:solidFill>
              </a:rPr>
              <a:t>or processing </a:t>
            </a:r>
            <a:r>
              <a:rPr lang="en-US" dirty="0"/>
              <a:t>an </a:t>
            </a:r>
            <a:r>
              <a:rPr lang="en-US" b="1" dirty="0"/>
              <a:t>update:</a:t>
            </a:r>
          </a:p>
          <a:p>
            <a:pPr marL="971550" lvl="1" indent="-514350">
              <a:buFont typeface="+mj-lt"/>
              <a:buAutoNum type="alphaLcParenR"/>
            </a:pPr>
            <a:r>
              <a:rPr lang="en-US" dirty="0"/>
              <a:t>Add it to your local queue, if </a:t>
            </a:r>
            <a:r>
              <a:rPr lang="en-US" b="1" dirty="0"/>
              <a:t>received</a:t>
            </a:r>
            <a:r>
              <a:rPr lang="en-US" dirty="0"/>
              <a:t> update</a:t>
            </a:r>
          </a:p>
          <a:p>
            <a:pPr marL="971550" lvl="1" indent="-514350">
              <a:buFont typeface="+mj-lt"/>
              <a:buAutoNum type="alphaLcParenR"/>
            </a:pPr>
            <a:r>
              <a:rPr lang="en-US" dirty="0"/>
              <a:t>Broadcast an </a:t>
            </a:r>
            <a:r>
              <a:rPr lang="en-US" b="1" i="1" dirty="0">
                <a:solidFill>
                  <a:schemeClr val="accent6">
                    <a:lumMod val="75000"/>
                  </a:schemeClr>
                </a:solidFill>
              </a:rPr>
              <a:t>acknowledgement message</a:t>
            </a:r>
            <a:r>
              <a:rPr lang="en-US" dirty="0">
                <a:solidFill>
                  <a:schemeClr val="accent6">
                    <a:lumMod val="75000"/>
                  </a:schemeClr>
                </a:solidFill>
              </a:rPr>
              <a:t> </a:t>
            </a:r>
            <a:r>
              <a:rPr lang="en-US" dirty="0"/>
              <a:t>to every replica (including yourself) </a:t>
            </a:r>
            <a:r>
              <a:rPr lang="en-US" b="1" dirty="0">
                <a:solidFill>
                  <a:schemeClr val="accent3">
                    <a:lumMod val="50000"/>
                  </a:schemeClr>
                </a:solidFill>
              </a:rPr>
              <a:t>only</a:t>
            </a:r>
            <a:r>
              <a:rPr lang="en-US" dirty="0">
                <a:solidFill>
                  <a:schemeClr val="accent3">
                    <a:lumMod val="50000"/>
                  </a:schemeClr>
                </a:solidFill>
              </a:rPr>
              <a:t> </a:t>
            </a:r>
            <a:r>
              <a:rPr lang="en-US" b="1" dirty="0">
                <a:solidFill>
                  <a:schemeClr val="accent3">
                    <a:lumMod val="50000"/>
                  </a:schemeClr>
                </a:solidFill>
              </a:rPr>
              <a:t>from head of queue</a:t>
            </a:r>
          </a:p>
          <a:p>
            <a:pPr marL="971550" lvl="1" indent="-514350">
              <a:buFont typeface="+mj-lt"/>
              <a:buAutoNum type="alphaLcParenR"/>
            </a:pPr>
            <a:endParaRPr lang="en-US" dirty="0"/>
          </a:p>
          <a:p>
            <a:pPr marL="571500" indent="-514350">
              <a:buFont typeface="+mj-lt"/>
              <a:buAutoNum type="arabicPeriod"/>
            </a:pPr>
            <a:r>
              <a:rPr lang="en-US" dirty="0"/>
              <a:t>On </a:t>
            </a:r>
            <a:r>
              <a:rPr lang="en-US" b="1" dirty="0"/>
              <a:t>receiving</a:t>
            </a:r>
            <a:r>
              <a:rPr lang="en-US" dirty="0"/>
              <a:t> an </a:t>
            </a:r>
            <a:r>
              <a:rPr lang="en-US" b="1" dirty="0"/>
              <a:t>acknowledgement:</a:t>
            </a:r>
          </a:p>
          <a:p>
            <a:pPr lvl="1"/>
            <a:r>
              <a:rPr lang="en-US" spc="-150" dirty="0"/>
              <a:t>Mark corresponding update </a:t>
            </a:r>
            <a:r>
              <a:rPr lang="en-US" b="1" i="1" spc="-150" dirty="0">
                <a:solidFill>
                  <a:schemeClr val="accent6">
                    <a:lumMod val="75000"/>
                  </a:schemeClr>
                </a:solidFill>
              </a:rPr>
              <a:t>acknowledged</a:t>
            </a:r>
            <a:r>
              <a:rPr lang="en-US" spc="-150" dirty="0">
                <a:solidFill>
                  <a:schemeClr val="accent6">
                    <a:lumMod val="75000"/>
                  </a:schemeClr>
                </a:solidFill>
              </a:rPr>
              <a:t> </a:t>
            </a:r>
            <a:r>
              <a:rPr lang="en-US" spc="-150" dirty="0"/>
              <a:t>in your queue</a:t>
            </a:r>
          </a:p>
          <a:p>
            <a:pPr marL="571500" indent="-514350">
              <a:buFont typeface="+mj-lt"/>
              <a:buAutoNum type="arabicPeriod"/>
            </a:pPr>
            <a:endParaRPr lang="en-US" dirty="0"/>
          </a:p>
          <a:p>
            <a:pPr marL="571500" indent="-514350">
              <a:buFont typeface="+mj-lt"/>
              <a:buAutoNum type="arabicPeriod"/>
            </a:pPr>
            <a:r>
              <a:rPr lang="en-US" b="1" dirty="0">
                <a:solidFill>
                  <a:schemeClr val="accent6">
                    <a:lumMod val="75000"/>
                  </a:schemeClr>
                </a:solidFill>
              </a:rPr>
              <a:t>Remove and process </a:t>
            </a:r>
            <a:r>
              <a:rPr lang="en-US" dirty="0"/>
              <a:t>updates </a:t>
            </a:r>
            <a:r>
              <a:rPr lang="en-US" b="1" u="sng" dirty="0"/>
              <a:t>everyone</a:t>
            </a:r>
            <a:r>
              <a:rPr lang="en-US" dirty="0"/>
              <a:t> has ack’ed from </a:t>
            </a:r>
            <a:r>
              <a:rPr lang="en-US" b="1" u="sng" dirty="0"/>
              <a:t>head</a:t>
            </a:r>
            <a:r>
              <a:rPr lang="en-US" dirty="0"/>
              <a:t> of queue</a:t>
            </a:r>
          </a:p>
        </p:txBody>
      </p:sp>
      <p:sp>
        <p:nvSpPr>
          <p:cNvPr id="4" name="Title 3"/>
          <p:cNvSpPr>
            <a:spLocks noGrp="1"/>
          </p:cNvSpPr>
          <p:nvPr>
            <p:ph type="title"/>
          </p:nvPr>
        </p:nvSpPr>
        <p:spPr/>
        <p:txBody>
          <a:bodyPr/>
          <a:lstStyle/>
          <a:p>
            <a:r>
              <a:rPr lang="en-US" dirty="0"/>
              <a:t>Totally-Ordered Multicast </a:t>
            </a:r>
            <a:r>
              <a:rPr lang="en-US" baseline="30000" dirty="0">
                <a:solidFill>
                  <a:schemeClr val="accent3">
                    <a:lumMod val="50000"/>
                  </a:schemeClr>
                </a:solidFill>
              </a:rPr>
              <a:t>(Correct version)</a:t>
            </a:r>
          </a:p>
        </p:txBody>
      </p:sp>
      <p:sp>
        <p:nvSpPr>
          <p:cNvPr id="6" name="Slide Number Placeholder 5"/>
          <p:cNvSpPr>
            <a:spLocks noGrp="1"/>
          </p:cNvSpPr>
          <p:nvPr>
            <p:ph type="sldNum" sz="quarter" idx="12"/>
          </p:nvPr>
        </p:nvSpPr>
        <p:spPr/>
        <p:txBody>
          <a:bodyPr/>
          <a:lstStyle/>
          <a:p>
            <a:pPr>
              <a:defRPr/>
            </a:pPr>
            <a:fld id="{729111C5-E04E-4942-8174-12BB645D56A6}" type="slidenum">
              <a:rPr lang="en-US" smtClean="0"/>
              <a:pPr>
                <a:defRPr/>
              </a:pPr>
              <a:t>35</a:t>
            </a:fld>
            <a:endParaRPr lang="en-US"/>
          </a:p>
        </p:txBody>
      </p:sp>
    </p:spTree>
    <p:extLst>
      <p:ext uri="{BB962C8B-B14F-4D97-AF65-F5344CB8AC3E}">
        <p14:creationId xmlns:p14="http://schemas.microsoft.com/office/powerpoint/2010/main" val="11385455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a:alphaModFix amt="35000"/>
          </a:blip>
          <a:srcRect t="24866"/>
          <a:stretch/>
        </p:blipFill>
        <p:spPr>
          <a:xfrm>
            <a:off x="2446519" y="2270583"/>
            <a:ext cx="4610100" cy="2148151"/>
          </a:xfrm>
          <a:prstGeom prst="rect">
            <a:avLst/>
          </a:prstGeom>
        </p:spPr>
      </p:pic>
      <p:sp>
        <p:nvSpPr>
          <p:cNvPr id="2" name="Slide Number Placeholder 1"/>
          <p:cNvSpPr>
            <a:spLocks noGrp="1"/>
          </p:cNvSpPr>
          <p:nvPr>
            <p:ph type="sldNum" sz="quarter" idx="12"/>
          </p:nvPr>
        </p:nvSpPr>
        <p:spPr/>
        <p:txBody>
          <a:bodyPr/>
          <a:lstStyle/>
          <a:p>
            <a:pPr>
              <a:defRPr/>
            </a:pPr>
            <a:fld id="{729111C5-E04E-4942-8174-12BB645D56A6}" type="slidenum">
              <a:rPr lang="en-US" smtClean="0"/>
              <a:pPr>
                <a:defRPr/>
              </a:pPr>
              <a:t>36</a:t>
            </a:fld>
            <a:endParaRPr lang="en-US"/>
          </a:p>
        </p:txBody>
      </p:sp>
      <p:sp>
        <p:nvSpPr>
          <p:cNvPr id="5" name="Title 4"/>
          <p:cNvSpPr>
            <a:spLocks noGrp="1"/>
          </p:cNvSpPr>
          <p:nvPr>
            <p:ph type="title"/>
          </p:nvPr>
        </p:nvSpPr>
        <p:spPr/>
        <p:txBody>
          <a:bodyPr/>
          <a:lstStyle/>
          <a:p>
            <a:r>
              <a:rPr lang="en-US" sz="3300" spc="-150" dirty="0"/>
              <a:t>Totally-Ordered Multicast </a:t>
            </a:r>
            <a:r>
              <a:rPr lang="en-US" sz="3300" spc="-150" baseline="30000" dirty="0">
                <a:solidFill>
                  <a:schemeClr val="accent3">
                    <a:lumMod val="50000"/>
                  </a:schemeClr>
                </a:solidFill>
              </a:rPr>
              <a:t>(Correct version)</a:t>
            </a:r>
          </a:p>
        </p:txBody>
      </p:sp>
      <p:sp>
        <p:nvSpPr>
          <p:cNvPr id="13" name="Can 12"/>
          <p:cNvSpPr/>
          <p:nvPr/>
        </p:nvSpPr>
        <p:spPr>
          <a:xfrm>
            <a:off x="2331181" y="2613720"/>
            <a:ext cx="477288" cy="522315"/>
          </a:xfrm>
          <a:prstGeom prst="can">
            <a:avLst/>
          </a:prstGeom>
          <a:solidFill>
            <a:schemeClr val="accent3">
              <a:lumMod val="40000"/>
              <a:lumOff val="6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a:solidFill>
                  <a:schemeClr val="tx1"/>
                </a:solidFill>
              </a:rPr>
              <a:t>P1</a:t>
            </a:r>
            <a:endParaRPr lang="en-US" dirty="0">
              <a:solidFill>
                <a:schemeClr val="tx1"/>
              </a:solidFill>
            </a:endParaRPr>
          </a:p>
        </p:txBody>
      </p:sp>
      <p:sp>
        <p:nvSpPr>
          <p:cNvPr id="14" name="Can 13"/>
          <p:cNvSpPr/>
          <p:nvPr/>
        </p:nvSpPr>
        <p:spPr>
          <a:xfrm>
            <a:off x="6437699" y="2464705"/>
            <a:ext cx="479259" cy="524472"/>
          </a:xfrm>
          <a:prstGeom prst="can">
            <a:avLst/>
          </a:prstGeom>
          <a:solidFill>
            <a:schemeClr val="accent3">
              <a:lumMod val="40000"/>
              <a:lumOff val="6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dirty="0">
                <a:solidFill>
                  <a:schemeClr val="tx1"/>
                </a:solidFill>
                <a:latin typeface="+mn-lt"/>
              </a:rPr>
              <a:t>P2</a:t>
            </a:r>
          </a:p>
        </p:txBody>
      </p:sp>
      <p:cxnSp>
        <p:nvCxnSpPr>
          <p:cNvPr id="25" name="Straight Connector 24"/>
          <p:cNvCxnSpPr/>
          <p:nvPr/>
        </p:nvCxnSpPr>
        <p:spPr>
          <a:xfrm>
            <a:off x="2567039" y="3136035"/>
            <a:ext cx="0" cy="3549176"/>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cxnSp>
        <p:nvCxnSpPr>
          <p:cNvPr id="27" name="Straight Connector 26"/>
          <p:cNvCxnSpPr/>
          <p:nvPr/>
        </p:nvCxnSpPr>
        <p:spPr>
          <a:xfrm flipH="1">
            <a:off x="6672982" y="2989177"/>
            <a:ext cx="4346" cy="3668953"/>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sp>
        <p:nvSpPr>
          <p:cNvPr id="30" name="Oval 29"/>
          <p:cNvSpPr/>
          <p:nvPr/>
        </p:nvSpPr>
        <p:spPr>
          <a:xfrm>
            <a:off x="2506443" y="3254371"/>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cxnSp>
        <p:nvCxnSpPr>
          <p:cNvPr id="33" name="Straight Arrow Connector 32"/>
          <p:cNvCxnSpPr>
            <a:stCxn id="30" idx="6"/>
            <a:endCxn id="34" idx="2"/>
          </p:cNvCxnSpPr>
          <p:nvPr/>
        </p:nvCxnSpPr>
        <p:spPr>
          <a:xfrm>
            <a:off x="2643963" y="3323131"/>
            <a:ext cx="3972775" cy="1391640"/>
          </a:xfrm>
          <a:prstGeom prst="curvedConnector3">
            <a:avLst>
              <a:gd name="adj1" fmla="val 50000"/>
            </a:avLst>
          </a:prstGeom>
          <a:ln w="57150">
            <a:prstDash val="solid"/>
            <a:headEnd type="none" w="med" len="med"/>
            <a:tailEnd type="triangle"/>
          </a:ln>
          <a:effectLst/>
        </p:spPr>
        <p:style>
          <a:lnRef idx="3">
            <a:schemeClr val="dk1"/>
          </a:lnRef>
          <a:fillRef idx="0">
            <a:schemeClr val="dk1"/>
          </a:fillRef>
          <a:effectRef idx="2">
            <a:schemeClr val="dk1"/>
          </a:effectRef>
          <a:fontRef idx="minor">
            <a:schemeClr val="tx1"/>
          </a:fontRef>
        </p:style>
      </p:cxnSp>
      <p:sp>
        <p:nvSpPr>
          <p:cNvPr id="34" name="Oval 33"/>
          <p:cNvSpPr/>
          <p:nvPr/>
        </p:nvSpPr>
        <p:spPr>
          <a:xfrm>
            <a:off x="6616738" y="4646011"/>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grpSp>
        <p:nvGrpSpPr>
          <p:cNvPr id="12" name="Group 11"/>
          <p:cNvGrpSpPr/>
          <p:nvPr/>
        </p:nvGrpSpPr>
        <p:grpSpPr>
          <a:xfrm>
            <a:off x="3085720" y="2690164"/>
            <a:ext cx="1097084" cy="611842"/>
            <a:chOff x="6067924" y="2616275"/>
            <a:chExt cx="1097084" cy="611842"/>
          </a:xfrm>
        </p:grpSpPr>
        <p:sp>
          <p:nvSpPr>
            <p:cNvPr id="17" name="Document 16"/>
            <p:cNvSpPr/>
            <p:nvPr/>
          </p:nvSpPr>
          <p:spPr>
            <a:xfrm>
              <a:off x="6067924" y="2805513"/>
              <a:ext cx="381555" cy="422604"/>
            </a:xfrm>
            <a:prstGeom prst="flowChartDocument">
              <a:avLst/>
            </a:prstGeom>
            <a:solidFill>
              <a:schemeClr val="accent3">
                <a:lumMod val="60000"/>
                <a:lumOff val="4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a:solidFill>
                    <a:schemeClr val="tx1"/>
                  </a:solidFill>
                  <a:latin typeface="+mn-lt"/>
                </a:rPr>
                <a:t>$</a:t>
              </a:r>
              <a:endParaRPr lang="en-US" sz="2400" dirty="0">
                <a:solidFill>
                  <a:schemeClr val="tx1"/>
                </a:solidFill>
                <a:latin typeface="+mn-lt"/>
              </a:endParaRPr>
            </a:p>
          </p:txBody>
        </p:sp>
        <p:sp>
          <p:nvSpPr>
            <p:cNvPr id="19" name="Rounded Rectangular Callout 18"/>
            <p:cNvSpPr/>
            <p:nvPr/>
          </p:nvSpPr>
          <p:spPr>
            <a:xfrm>
              <a:off x="6641740" y="2616275"/>
              <a:ext cx="523268" cy="386647"/>
            </a:xfrm>
            <a:prstGeom prst="wedgeRoundRectCallout">
              <a:avLst>
                <a:gd name="adj1" fmla="val -81592"/>
                <a:gd name="adj2" fmla="val 60298"/>
                <a:gd name="adj3" fmla="val 16667"/>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a:solidFill>
                    <a:schemeClr val="tx1"/>
                  </a:solidFill>
                  <a:latin typeface="Arial" charset="0"/>
                  <a:ea typeface="Arial" charset="0"/>
                  <a:cs typeface="Arial" charset="0"/>
                </a:rPr>
                <a:t>1.1</a:t>
              </a:r>
              <a:endParaRPr lang="en-US" dirty="0">
                <a:solidFill>
                  <a:schemeClr val="tx1"/>
                </a:solidFill>
                <a:latin typeface="Arial" charset="0"/>
                <a:ea typeface="Arial" charset="0"/>
                <a:cs typeface="Arial" charset="0"/>
              </a:endParaRPr>
            </a:p>
          </p:txBody>
        </p:sp>
      </p:grpSp>
      <p:cxnSp>
        <p:nvCxnSpPr>
          <p:cNvPr id="24" name="Straight Connector 23"/>
          <p:cNvCxnSpPr/>
          <p:nvPr/>
        </p:nvCxnSpPr>
        <p:spPr>
          <a:xfrm flipV="1">
            <a:off x="5301742" y="1732917"/>
            <a:ext cx="1374993" cy="308"/>
          </a:xfrm>
          <a:prstGeom prst="line">
            <a:avLst/>
          </a:prstGeom>
          <a:ln w="57150">
            <a:solidFill>
              <a:schemeClr val="tx1">
                <a:lumMod val="50000"/>
                <a:lumOff val="50000"/>
              </a:schemeClr>
            </a:solidFill>
            <a:prstDash val="sysDash"/>
            <a:headEnd type="none" w="med" len="med"/>
            <a:tailEnd type="none" w="med" len="med"/>
          </a:ln>
          <a:effectLst/>
        </p:spPr>
        <p:style>
          <a:lnRef idx="3">
            <a:schemeClr val="dk1"/>
          </a:lnRef>
          <a:fillRef idx="0">
            <a:schemeClr val="dk1"/>
          </a:fillRef>
          <a:effectRef idx="2">
            <a:schemeClr val="dk1"/>
          </a:effectRef>
          <a:fontRef idx="minor">
            <a:schemeClr val="tx1"/>
          </a:fontRef>
        </p:style>
      </p:cxnSp>
      <p:cxnSp>
        <p:nvCxnSpPr>
          <p:cNvPr id="28" name="Straight Connector 27"/>
          <p:cNvCxnSpPr/>
          <p:nvPr/>
        </p:nvCxnSpPr>
        <p:spPr>
          <a:xfrm flipV="1">
            <a:off x="5297989" y="2162906"/>
            <a:ext cx="1374993" cy="308"/>
          </a:xfrm>
          <a:prstGeom prst="line">
            <a:avLst/>
          </a:prstGeom>
          <a:ln w="57150">
            <a:solidFill>
              <a:schemeClr val="tx1">
                <a:lumMod val="50000"/>
                <a:lumOff val="50000"/>
              </a:schemeClr>
            </a:solidFill>
            <a:prstDash val="sysDash"/>
            <a:headEnd type="none" w="med" len="med"/>
            <a:tailEnd type="none" w="med" len="med"/>
          </a:ln>
          <a:effectLst/>
        </p:spPr>
        <p:style>
          <a:lnRef idx="3">
            <a:schemeClr val="dk1"/>
          </a:lnRef>
          <a:fillRef idx="0">
            <a:schemeClr val="dk1"/>
          </a:fillRef>
          <a:effectRef idx="2">
            <a:schemeClr val="dk1"/>
          </a:effectRef>
          <a:fontRef idx="minor">
            <a:schemeClr val="tx1"/>
          </a:fontRef>
        </p:style>
      </p:cxnSp>
      <p:cxnSp>
        <p:nvCxnSpPr>
          <p:cNvPr id="29" name="Straight Connector 28"/>
          <p:cNvCxnSpPr/>
          <p:nvPr/>
        </p:nvCxnSpPr>
        <p:spPr>
          <a:xfrm flipV="1">
            <a:off x="2300501" y="1735078"/>
            <a:ext cx="1374993" cy="308"/>
          </a:xfrm>
          <a:prstGeom prst="line">
            <a:avLst/>
          </a:prstGeom>
          <a:ln w="57150">
            <a:solidFill>
              <a:schemeClr val="tx1">
                <a:lumMod val="50000"/>
                <a:lumOff val="50000"/>
              </a:schemeClr>
            </a:solidFill>
            <a:prstDash val="sysDash"/>
            <a:headEnd type="none" w="med" len="med"/>
            <a:tailEnd type="none" w="med" len="med"/>
          </a:ln>
          <a:effectLst/>
        </p:spPr>
        <p:style>
          <a:lnRef idx="3">
            <a:schemeClr val="dk1"/>
          </a:lnRef>
          <a:fillRef idx="0">
            <a:schemeClr val="dk1"/>
          </a:fillRef>
          <a:effectRef idx="2">
            <a:schemeClr val="dk1"/>
          </a:effectRef>
          <a:fontRef idx="minor">
            <a:schemeClr val="tx1"/>
          </a:fontRef>
        </p:style>
      </p:cxnSp>
      <p:cxnSp>
        <p:nvCxnSpPr>
          <p:cNvPr id="31" name="Straight Connector 30"/>
          <p:cNvCxnSpPr/>
          <p:nvPr/>
        </p:nvCxnSpPr>
        <p:spPr>
          <a:xfrm flipV="1">
            <a:off x="2296748" y="2165067"/>
            <a:ext cx="1374993" cy="308"/>
          </a:xfrm>
          <a:prstGeom prst="line">
            <a:avLst/>
          </a:prstGeom>
          <a:ln w="57150">
            <a:solidFill>
              <a:schemeClr val="tx1">
                <a:lumMod val="50000"/>
                <a:lumOff val="50000"/>
              </a:schemeClr>
            </a:solidFill>
            <a:prstDash val="sysDash"/>
            <a:headEnd type="none" w="med" len="med"/>
            <a:tailEnd type="none" w="med" len="med"/>
          </a:ln>
          <a:effectLst/>
        </p:spPr>
        <p:style>
          <a:lnRef idx="3">
            <a:schemeClr val="dk1"/>
          </a:lnRef>
          <a:fillRef idx="0">
            <a:schemeClr val="dk1"/>
          </a:fillRef>
          <a:effectRef idx="2">
            <a:schemeClr val="dk1"/>
          </a:effectRef>
          <a:fontRef idx="minor">
            <a:schemeClr val="tx1"/>
          </a:fontRef>
        </p:style>
      </p:cxnSp>
      <p:grpSp>
        <p:nvGrpSpPr>
          <p:cNvPr id="54" name="Group 53"/>
          <p:cNvGrpSpPr/>
          <p:nvPr/>
        </p:nvGrpSpPr>
        <p:grpSpPr>
          <a:xfrm>
            <a:off x="2955187" y="1487280"/>
            <a:ext cx="1085035" cy="674158"/>
            <a:chOff x="4829124" y="1387776"/>
            <a:chExt cx="1085035" cy="674158"/>
          </a:xfrm>
        </p:grpSpPr>
        <p:sp>
          <p:nvSpPr>
            <p:cNvPr id="32" name="Document 31"/>
            <p:cNvSpPr/>
            <p:nvPr/>
          </p:nvSpPr>
          <p:spPr>
            <a:xfrm>
              <a:off x="4829124" y="1639330"/>
              <a:ext cx="381555" cy="422604"/>
            </a:xfrm>
            <a:prstGeom prst="flowChartDocument">
              <a:avLst/>
            </a:prstGeom>
            <a:solidFill>
              <a:schemeClr val="accent4">
                <a:lumMod val="60000"/>
                <a:lumOff val="4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mn-lt"/>
                </a:rPr>
                <a:t>%</a:t>
              </a:r>
            </a:p>
          </p:txBody>
        </p:sp>
        <p:sp>
          <p:nvSpPr>
            <p:cNvPr id="35" name="Rounded Rectangular Callout 34"/>
            <p:cNvSpPr/>
            <p:nvPr/>
          </p:nvSpPr>
          <p:spPr>
            <a:xfrm>
              <a:off x="5390891" y="1387776"/>
              <a:ext cx="523268" cy="386647"/>
            </a:xfrm>
            <a:prstGeom prst="wedgeRoundRectCallout">
              <a:avLst>
                <a:gd name="adj1" fmla="val -81592"/>
                <a:gd name="adj2" fmla="val 60298"/>
                <a:gd name="adj3" fmla="val 16667"/>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dirty="0">
                  <a:solidFill>
                    <a:schemeClr val="tx1"/>
                  </a:solidFill>
                  <a:latin typeface="Arial" charset="0"/>
                  <a:ea typeface="Arial" charset="0"/>
                  <a:cs typeface="Arial" charset="0"/>
                </a:rPr>
                <a:t>1.2</a:t>
              </a:r>
            </a:p>
          </p:txBody>
        </p:sp>
      </p:grpSp>
      <p:grpSp>
        <p:nvGrpSpPr>
          <p:cNvPr id="53" name="Group 52"/>
          <p:cNvGrpSpPr/>
          <p:nvPr/>
        </p:nvGrpSpPr>
        <p:grpSpPr>
          <a:xfrm>
            <a:off x="2326030" y="1489740"/>
            <a:ext cx="1076107" cy="675327"/>
            <a:chOff x="4233795" y="1384810"/>
            <a:chExt cx="1076107" cy="675327"/>
          </a:xfrm>
        </p:grpSpPr>
        <p:sp>
          <p:nvSpPr>
            <p:cNvPr id="36" name="Document 35"/>
            <p:cNvSpPr/>
            <p:nvPr/>
          </p:nvSpPr>
          <p:spPr>
            <a:xfrm>
              <a:off x="4233795" y="1637533"/>
              <a:ext cx="381555" cy="422604"/>
            </a:xfrm>
            <a:prstGeom prst="flowChartDocument">
              <a:avLst/>
            </a:prstGeom>
            <a:solidFill>
              <a:schemeClr val="accent3">
                <a:lumMod val="60000"/>
                <a:lumOff val="4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mn-lt"/>
                </a:rPr>
                <a:t>$</a:t>
              </a:r>
            </a:p>
          </p:txBody>
        </p:sp>
        <p:sp>
          <p:nvSpPr>
            <p:cNvPr id="37" name="Rounded Rectangular Callout 36"/>
            <p:cNvSpPr/>
            <p:nvPr/>
          </p:nvSpPr>
          <p:spPr>
            <a:xfrm>
              <a:off x="4786634" y="1384810"/>
              <a:ext cx="523268" cy="386647"/>
            </a:xfrm>
            <a:prstGeom prst="wedgeRoundRectCallout">
              <a:avLst>
                <a:gd name="adj1" fmla="val -81592"/>
                <a:gd name="adj2" fmla="val 60298"/>
                <a:gd name="adj3" fmla="val 16667"/>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a:solidFill>
                    <a:schemeClr val="tx1"/>
                  </a:solidFill>
                  <a:latin typeface="Arial" charset="0"/>
                  <a:ea typeface="Arial" charset="0"/>
                  <a:cs typeface="Arial" charset="0"/>
                </a:rPr>
                <a:t>1.1</a:t>
              </a:r>
              <a:endParaRPr lang="en-US" dirty="0">
                <a:solidFill>
                  <a:schemeClr val="tx1"/>
                </a:solidFill>
                <a:latin typeface="Arial" charset="0"/>
                <a:ea typeface="Arial" charset="0"/>
                <a:cs typeface="Arial" charset="0"/>
              </a:endParaRPr>
            </a:p>
          </p:txBody>
        </p:sp>
      </p:grpSp>
      <p:sp>
        <p:nvSpPr>
          <p:cNvPr id="38" name="Oval 37"/>
          <p:cNvSpPr/>
          <p:nvPr/>
        </p:nvSpPr>
        <p:spPr>
          <a:xfrm>
            <a:off x="6612385" y="3260883"/>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40" name="Oval 39"/>
          <p:cNvSpPr/>
          <p:nvPr/>
        </p:nvSpPr>
        <p:spPr>
          <a:xfrm>
            <a:off x="2512699" y="3458248"/>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cxnSp>
        <p:nvCxnSpPr>
          <p:cNvPr id="41" name="Straight Arrow Connector 40"/>
          <p:cNvCxnSpPr>
            <a:stCxn id="38" idx="2"/>
            <a:endCxn id="40" idx="6"/>
          </p:cNvCxnSpPr>
          <p:nvPr/>
        </p:nvCxnSpPr>
        <p:spPr>
          <a:xfrm flipH="1">
            <a:off x="2650219" y="3329643"/>
            <a:ext cx="3962166" cy="197365"/>
          </a:xfrm>
          <a:prstGeom prst="straightConnector1">
            <a:avLst/>
          </a:prstGeom>
          <a:ln w="57150">
            <a:prstDash val="solid"/>
            <a:headEnd type="none" w="med" len="med"/>
            <a:tailEnd type="triangle"/>
          </a:ln>
          <a:effectLst/>
        </p:spPr>
        <p:style>
          <a:lnRef idx="3">
            <a:schemeClr val="dk1"/>
          </a:lnRef>
          <a:fillRef idx="0">
            <a:schemeClr val="dk1"/>
          </a:fillRef>
          <a:effectRef idx="2">
            <a:schemeClr val="dk1"/>
          </a:effectRef>
          <a:fontRef idx="minor">
            <a:schemeClr val="tx1"/>
          </a:fontRef>
        </p:style>
      </p:cxnSp>
      <p:grpSp>
        <p:nvGrpSpPr>
          <p:cNvPr id="26" name="Group 25"/>
          <p:cNvGrpSpPr/>
          <p:nvPr/>
        </p:nvGrpSpPr>
        <p:grpSpPr>
          <a:xfrm>
            <a:off x="4467014" y="2700572"/>
            <a:ext cx="1098581" cy="674158"/>
            <a:chOff x="7251414" y="2534353"/>
            <a:chExt cx="1098581" cy="674158"/>
          </a:xfrm>
        </p:grpSpPr>
        <p:sp>
          <p:nvSpPr>
            <p:cNvPr id="42" name="Document 41"/>
            <p:cNvSpPr/>
            <p:nvPr/>
          </p:nvSpPr>
          <p:spPr>
            <a:xfrm>
              <a:off x="7251414" y="2785907"/>
              <a:ext cx="381555" cy="422604"/>
            </a:xfrm>
            <a:prstGeom prst="flowChartDocument">
              <a:avLst/>
            </a:prstGeom>
            <a:solidFill>
              <a:schemeClr val="accent4">
                <a:lumMod val="60000"/>
                <a:lumOff val="4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mn-lt"/>
                </a:rPr>
                <a:t>%</a:t>
              </a:r>
            </a:p>
          </p:txBody>
        </p:sp>
        <p:sp>
          <p:nvSpPr>
            <p:cNvPr id="44" name="Rounded Rectangular Callout 43"/>
            <p:cNvSpPr/>
            <p:nvPr/>
          </p:nvSpPr>
          <p:spPr>
            <a:xfrm>
              <a:off x="7826727" y="2534353"/>
              <a:ext cx="523268" cy="386647"/>
            </a:xfrm>
            <a:prstGeom prst="wedgeRoundRectCallout">
              <a:avLst>
                <a:gd name="adj1" fmla="val -81592"/>
                <a:gd name="adj2" fmla="val 60298"/>
                <a:gd name="adj3" fmla="val 16667"/>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dirty="0">
                  <a:solidFill>
                    <a:schemeClr val="tx1"/>
                  </a:solidFill>
                  <a:latin typeface="Arial" charset="0"/>
                  <a:ea typeface="Arial" charset="0"/>
                  <a:cs typeface="Arial" charset="0"/>
                </a:rPr>
                <a:t>1.2</a:t>
              </a:r>
            </a:p>
          </p:txBody>
        </p:sp>
      </p:grpSp>
      <p:sp>
        <p:nvSpPr>
          <p:cNvPr id="57" name="Oval 56"/>
          <p:cNvSpPr/>
          <p:nvPr/>
        </p:nvSpPr>
        <p:spPr>
          <a:xfrm>
            <a:off x="6609110" y="5741102"/>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cxnSp>
        <p:nvCxnSpPr>
          <p:cNvPr id="58" name="Straight Arrow Connector 57"/>
          <p:cNvCxnSpPr/>
          <p:nvPr/>
        </p:nvCxnSpPr>
        <p:spPr>
          <a:xfrm>
            <a:off x="2641182" y="5588502"/>
            <a:ext cx="3966513" cy="208389"/>
          </a:xfrm>
          <a:prstGeom prst="straightConnector1">
            <a:avLst/>
          </a:prstGeom>
          <a:ln w="57150">
            <a:prstDash val="solid"/>
            <a:headEnd type="none" w="med" len="med"/>
            <a:tailEnd type="triangle"/>
          </a:ln>
          <a:effectLst/>
        </p:spPr>
        <p:style>
          <a:lnRef idx="3">
            <a:schemeClr val="dk1"/>
          </a:lnRef>
          <a:fillRef idx="0">
            <a:schemeClr val="dk1"/>
          </a:fillRef>
          <a:effectRef idx="2">
            <a:schemeClr val="dk1"/>
          </a:effectRef>
          <a:fontRef idx="minor">
            <a:schemeClr val="tx1"/>
          </a:fontRef>
        </p:style>
      </p:cxnSp>
      <p:grpSp>
        <p:nvGrpSpPr>
          <p:cNvPr id="78" name="Group 77"/>
          <p:cNvGrpSpPr/>
          <p:nvPr/>
        </p:nvGrpSpPr>
        <p:grpSpPr>
          <a:xfrm>
            <a:off x="4290392" y="5222686"/>
            <a:ext cx="939010" cy="423104"/>
            <a:chOff x="5662125" y="3608674"/>
            <a:chExt cx="939010" cy="423104"/>
          </a:xfrm>
        </p:grpSpPr>
        <p:sp>
          <p:nvSpPr>
            <p:cNvPr id="65" name="Document 64"/>
            <p:cNvSpPr/>
            <p:nvPr/>
          </p:nvSpPr>
          <p:spPr>
            <a:xfrm>
              <a:off x="6219580" y="3609174"/>
              <a:ext cx="381555" cy="422604"/>
            </a:xfrm>
            <a:prstGeom prst="flowChartDocument">
              <a:avLst/>
            </a:prstGeom>
            <a:solidFill>
              <a:schemeClr val="accent4">
                <a:lumMod val="60000"/>
                <a:lumOff val="4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a:solidFill>
                    <a:schemeClr val="tx1"/>
                  </a:solidFill>
                  <a:latin typeface="+mn-lt"/>
                </a:rPr>
                <a:t>%</a:t>
              </a:r>
              <a:endParaRPr lang="en-US" sz="2400" dirty="0">
                <a:solidFill>
                  <a:schemeClr val="tx1"/>
                </a:solidFill>
                <a:latin typeface="+mn-lt"/>
              </a:endParaRPr>
            </a:p>
          </p:txBody>
        </p:sp>
        <p:sp>
          <p:nvSpPr>
            <p:cNvPr id="67" name="TextBox 66"/>
            <p:cNvSpPr txBox="1"/>
            <p:nvPr/>
          </p:nvSpPr>
          <p:spPr>
            <a:xfrm>
              <a:off x="5662125" y="3608674"/>
              <a:ext cx="499785" cy="400110"/>
            </a:xfrm>
            <a:prstGeom prst="rect">
              <a:avLst/>
            </a:prstGeom>
            <a:solidFill>
              <a:srgbClr val="0070C0"/>
            </a:solidFill>
          </p:spPr>
          <p:txBody>
            <a:bodyPr wrap="square" lIns="0" rIns="0" rtlCol="0">
              <a:spAutoFit/>
            </a:bodyPr>
            <a:lstStyle/>
            <a:p>
              <a:r>
                <a:rPr lang="en-US">
                  <a:solidFill>
                    <a:schemeClr val="bg1"/>
                  </a:solidFill>
                  <a:latin typeface="Arial" charset="0"/>
                  <a:ea typeface="Arial" charset="0"/>
                  <a:cs typeface="Arial" charset="0"/>
                </a:rPr>
                <a:t>ack</a:t>
              </a:r>
              <a:endParaRPr lang="en-US" dirty="0">
                <a:solidFill>
                  <a:schemeClr val="bg1"/>
                </a:solidFill>
                <a:latin typeface="Arial" charset="0"/>
                <a:ea typeface="Arial" charset="0"/>
                <a:cs typeface="Arial" charset="0"/>
              </a:endParaRPr>
            </a:p>
          </p:txBody>
        </p:sp>
      </p:grpSp>
      <p:cxnSp>
        <p:nvCxnSpPr>
          <p:cNvPr id="70" name="Straight Arrow Connector 69"/>
          <p:cNvCxnSpPr>
            <a:stCxn id="34" idx="2"/>
            <a:endCxn id="71" idx="6"/>
          </p:cNvCxnSpPr>
          <p:nvPr/>
        </p:nvCxnSpPr>
        <p:spPr>
          <a:xfrm flipH="1">
            <a:off x="2632141" y="4714771"/>
            <a:ext cx="3984597" cy="220881"/>
          </a:xfrm>
          <a:prstGeom prst="straightConnector1">
            <a:avLst/>
          </a:prstGeom>
          <a:ln w="57150">
            <a:prstDash val="solid"/>
            <a:headEnd type="none" w="med" len="med"/>
            <a:tailEnd type="triangle"/>
          </a:ln>
          <a:effectLst/>
        </p:spPr>
        <p:style>
          <a:lnRef idx="3">
            <a:schemeClr val="dk1"/>
          </a:lnRef>
          <a:fillRef idx="0">
            <a:schemeClr val="dk1"/>
          </a:fillRef>
          <a:effectRef idx="2">
            <a:schemeClr val="dk1"/>
          </a:effectRef>
          <a:fontRef idx="minor">
            <a:schemeClr val="tx1"/>
          </a:fontRef>
        </p:style>
      </p:cxnSp>
      <p:sp>
        <p:nvSpPr>
          <p:cNvPr id="71" name="Oval 70"/>
          <p:cNvSpPr/>
          <p:nvPr/>
        </p:nvSpPr>
        <p:spPr>
          <a:xfrm>
            <a:off x="2494621" y="4866892"/>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grpSp>
        <p:nvGrpSpPr>
          <p:cNvPr id="77" name="Group 76"/>
          <p:cNvGrpSpPr/>
          <p:nvPr/>
        </p:nvGrpSpPr>
        <p:grpSpPr>
          <a:xfrm>
            <a:off x="3196086" y="4380001"/>
            <a:ext cx="941936" cy="422604"/>
            <a:chOff x="6101350" y="4491591"/>
            <a:chExt cx="941936" cy="422604"/>
          </a:xfrm>
        </p:grpSpPr>
        <p:sp>
          <p:nvSpPr>
            <p:cNvPr id="74" name="TextBox 73"/>
            <p:cNvSpPr txBox="1"/>
            <p:nvPr/>
          </p:nvSpPr>
          <p:spPr>
            <a:xfrm>
              <a:off x="6101350" y="4495035"/>
              <a:ext cx="499785" cy="400110"/>
            </a:xfrm>
            <a:prstGeom prst="rect">
              <a:avLst/>
            </a:prstGeom>
            <a:solidFill>
              <a:srgbClr val="0070C0"/>
            </a:solidFill>
          </p:spPr>
          <p:txBody>
            <a:bodyPr wrap="square" lIns="0" rIns="0" rtlCol="0">
              <a:spAutoFit/>
            </a:bodyPr>
            <a:lstStyle/>
            <a:p>
              <a:r>
                <a:rPr lang="en-US">
                  <a:solidFill>
                    <a:schemeClr val="bg1"/>
                  </a:solidFill>
                  <a:latin typeface="Arial" charset="0"/>
                  <a:ea typeface="Arial" charset="0"/>
                  <a:cs typeface="Arial" charset="0"/>
                </a:rPr>
                <a:t>ack</a:t>
              </a:r>
              <a:endParaRPr lang="en-US" dirty="0">
                <a:solidFill>
                  <a:schemeClr val="bg1"/>
                </a:solidFill>
                <a:latin typeface="Arial" charset="0"/>
                <a:ea typeface="Arial" charset="0"/>
                <a:cs typeface="Arial" charset="0"/>
              </a:endParaRPr>
            </a:p>
          </p:txBody>
        </p:sp>
        <p:sp>
          <p:nvSpPr>
            <p:cNvPr id="76" name="Document 75"/>
            <p:cNvSpPr/>
            <p:nvPr/>
          </p:nvSpPr>
          <p:spPr>
            <a:xfrm>
              <a:off x="6661731" y="4491591"/>
              <a:ext cx="381555" cy="422604"/>
            </a:xfrm>
            <a:prstGeom prst="flowChartDocument">
              <a:avLst/>
            </a:prstGeom>
            <a:solidFill>
              <a:schemeClr val="accent3">
                <a:lumMod val="60000"/>
                <a:lumOff val="4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a:solidFill>
                    <a:schemeClr val="tx1"/>
                  </a:solidFill>
                  <a:latin typeface="+mn-lt"/>
                </a:rPr>
                <a:t>$</a:t>
              </a:r>
              <a:endParaRPr lang="en-US" sz="2400" dirty="0">
                <a:solidFill>
                  <a:schemeClr val="tx1"/>
                </a:solidFill>
                <a:latin typeface="+mn-lt"/>
              </a:endParaRPr>
            </a:p>
          </p:txBody>
        </p:sp>
      </p:grpSp>
      <p:grpSp>
        <p:nvGrpSpPr>
          <p:cNvPr id="56" name="Group 55"/>
          <p:cNvGrpSpPr/>
          <p:nvPr/>
        </p:nvGrpSpPr>
        <p:grpSpPr>
          <a:xfrm>
            <a:off x="5384268" y="1494869"/>
            <a:ext cx="1085035" cy="674158"/>
            <a:chOff x="7830365" y="1385615"/>
            <a:chExt cx="1085035" cy="674158"/>
          </a:xfrm>
        </p:grpSpPr>
        <p:sp>
          <p:nvSpPr>
            <p:cNvPr id="21" name="Document 20"/>
            <p:cNvSpPr/>
            <p:nvPr/>
          </p:nvSpPr>
          <p:spPr>
            <a:xfrm>
              <a:off x="7830365" y="1637169"/>
              <a:ext cx="381555" cy="422604"/>
            </a:xfrm>
            <a:prstGeom prst="flowChartDocument">
              <a:avLst/>
            </a:prstGeom>
            <a:solidFill>
              <a:schemeClr val="accent4">
                <a:lumMod val="60000"/>
                <a:lumOff val="4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mn-lt"/>
                </a:rPr>
                <a:t>%</a:t>
              </a:r>
            </a:p>
          </p:txBody>
        </p:sp>
        <p:sp>
          <p:nvSpPr>
            <p:cNvPr id="23" name="Rounded Rectangular Callout 22"/>
            <p:cNvSpPr/>
            <p:nvPr/>
          </p:nvSpPr>
          <p:spPr>
            <a:xfrm>
              <a:off x="8392132" y="1385615"/>
              <a:ext cx="523268" cy="386647"/>
            </a:xfrm>
            <a:prstGeom prst="wedgeRoundRectCallout">
              <a:avLst>
                <a:gd name="adj1" fmla="val -81592"/>
                <a:gd name="adj2" fmla="val 60298"/>
                <a:gd name="adj3" fmla="val 16667"/>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dirty="0">
                  <a:solidFill>
                    <a:schemeClr val="tx1"/>
                  </a:solidFill>
                  <a:latin typeface="Arial" charset="0"/>
                  <a:ea typeface="Arial" charset="0"/>
                  <a:cs typeface="Arial" charset="0"/>
                </a:rPr>
                <a:t>1.2</a:t>
              </a:r>
            </a:p>
          </p:txBody>
        </p:sp>
      </p:grpSp>
      <p:sp>
        <p:nvSpPr>
          <p:cNvPr id="86" name="Document 85"/>
          <p:cNvSpPr/>
          <p:nvPr/>
        </p:nvSpPr>
        <p:spPr>
          <a:xfrm>
            <a:off x="2372604" y="5145367"/>
            <a:ext cx="381555" cy="422604"/>
          </a:xfrm>
          <a:prstGeom prst="flowChartDocument">
            <a:avLst/>
          </a:prstGeom>
          <a:solidFill>
            <a:schemeClr val="accent3">
              <a:lumMod val="60000"/>
              <a:lumOff val="4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a:solidFill>
                  <a:schemeClr val="tx1"/>
                </a:solidFill>
                <a:latin typeface="+mn-lt"/>
              </a:rPr>
              <a:t>$</a:t>
            </a:r>
            <a:endParaRPr lang="en-US" sz="2400" dirty="0">
              <a:solidFill>
                <a:schemeClr val="tx1"/>
              </a:solidFill>
              <a:latin typeface="+mn-lt"/>
            </a:endParaRPr>
          </a:p>
        </p:txBody>
      </p:sp>
      <p:sp>
        <p:nvSpPr>
          <p:cNvPr id="87" name="Document 86"/>
          <p:cNvSpPr/>
          <p:nvPr/>
        </p:nvSpPr>
        <p:spPr>
          <a:xfrm>
            <a:off x="2382651" y="5668995"/>
            <a:ext cx="381555" cy="422604"/>
          </a:xfrm>
          <a:prstGeom prst="flowChartDocument">
            <a:avLst/>
          </a:prstGeom>
          <a:solidFill>
            <a:schemeClr val="accent4">
              <a:lumMod val="60000"/>
              <a:lumOff val="4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a:solidFill>
                  <a:schemeClr val="tx1"/>
                </a:solidFill>
                <a:latin typeface="+mn-lt"/>
              </a:rPr>
              <a:t>%</a:t>
            </a:r>
            <a:endParaRPr lang="en-US" sz="2400" dirty="0">
              <a:solidFill>
                <a:schemeClr val="tx1"/>
              </a:solidFill>
              <a:latin typeface="+mn-lt"/>
            </a:endParaRPr>
          </a:p>
        </p:txBody>
      </p:sp>
      <p:sp>
        <p:nvSpPr>
          <p:cNvPr id="88" name="Document 87"/>
          <p:cNvSpPr/>
          <p:nvPr/>
        </p:nvSpPr>
        <p:spPr>
          <a:xfrm>
            <a:off x="6482204" y="5932823"/>
            <a:ext cx="381555" cy="422604"/>
          </a:xfrm>
          <a:prstGeom prst="flowChartDocument">
            <a:avLst/>
          </a:prstGeom>
          <a:solidFill>
            <a:schemeClr val="accent4">
              <a:lumMod val="60000"/>
              <a:lumOff val="4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a:solidFill>
                  <a:schemeClr val="tx1"/>
                </a:solidFill>
                <a:latin typeface="+mn-lt"/>
              </a:rPr>
              <a:t>%</a:t>
            </a:r>
            <a:endParaRPr lang="en-US" sz="2400" dirty="0">
              <a:solidFill>
                <a:schemeClr val="tx1"/>
              </a:solidFill>
              <a:latin typeface="+mn-lt"/>
            </a:endParaRPr>
          </a:p>
        </p:txBody>
      </p:sp>
      <p:sp>
        <p:nvSpPr>
          <p:cNvPr id="93" name="Document 92"/>
          <p:cNvSpPr/>
          <p:nvPr/>
        </p:nvSpPr>
        <p:spPr>
          <a:xfrm>
            <a:off x="6501684" y="4857369"/>
            <a:ext cx="381555" cy="422604"/>
          </a:xfrm>
          <a:prstGeom prst="flowChartDocument">
            <a:avLst/>
          </a:prstGeom>
          <a:solidFill>
            <a:schemeClr val="accent3">
              <a:lumMod val="60000"/>
              <a:lumOff val="4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a:solidFill>
                  <a:schemeClr val="tx1"/>
                </a:solidFill>
                <a:latin typeface="+mn-lt"/>
              </a:rPr>
              <a:t>$</a:t>
            </a:r>
            <a:endParaRPr lang="en-US" sz="2400" dirty="0">
              <a:solidFill>
                <a:schemeClr val="tx1"/>
              </a:solidFill>
              <a:latin typeface="+mn-lt"/>
            </a:endParaRPr>
          </a:p>
        </p:txBody>
      </p:sp>
      <p:sp>
        <p:nvSpPr>
          <p:cNvPr id="95" name="TextBox 94"/>
          <p:cNvSpPr txBox="1"/>
          <p:nvPr/>
        </p:nvSpPr>
        <p:spPr>
          <a:xfrm>
            <a:off x="2535037" y="1977591"/>
            <a:ext cx="286821" cy="246221"/>
          </a:xfrm>
          <a:prstGeom prst="rect">
            <a:avLst/>
          </a:prstGeom>
          <a:solidFill>
            <a:srgbClr val="0070C0"/>
          </a:solidFill>
        </p:spPr>
        <p:txBody>
          <a:bodyPr wrap="square" lIns="0" tIns="0" rIns="0" bIns="0" rtlCol="0">
            <a:spAutoFit/>
          </a:bodyPr>
          <a:lstStyle/>
          <a:p>
            <a:r>
              <a:rPr lang="en-US" sz="1600" dirty="0">
                <a:solidFill>
                  <a:schemeClr val="bg1"/>
                </a:solidFill>
                <a:latin typeface="Arial" charset="0"/>
                <a:ea typeface="Arial" charset="0"/>
                <a:cs typeface="Arial" charset="0"/>
              </a:rPr>
              <a:t>✔</a:t>
            </a:r>
          </a:p>
        </p:txBody>
      </p:sp>
      <p:sp>
        <p:nvSpPr>
          <p:cNvPr id="96" name="TextBox 95"/>
          <p:cNvSpPr txBox="1"/>
          <p:nvPr/>
        </p:nvSpPr>
        <p:spPr>
          <a:xfrm>
            <a:off x="2526114" y="1979579"/>
            <a:ext cx="286821" cy="246221"/>
          </a:xfrm>
          <a:prstGeom prst="rect">
            <a:avLst/>
          </a:prstGeom>
          <a:solidFill>
            <a:srgbClr val="0070C0"/>
          </a:solidFill>
        </p:spPr>
        <p:txBody>
          <a:bodyPr wrap="square" lIns="0" tIns="0" rIns="0" bIns="0" rtlCol="0">
            <a:spAutoFit/>
          </a:bodyPr>
          <a:lstStyle/>
          <a:p>
            <a:r>
              <a:rPr lang="en-US" sz="1600" dirty="0">
                <a:solidFill>
                  <a:schemeClr val="bg1"/>
                </a:solidFill>
                <a:latin typeface="Arial" charset="0"/>
                <a:ea typeface="Arial" charset="0"/>
                <a:cs typeface="Arial" charset="0"/>
              </a:rPr>
              <a:t>✔</a:t>
            </a:r>
          </a:p>
        </p:txBody>
      </p:sp>
      <p:sp>
        <p:nvSpPr>
          <p:cNvPr id="98" name="TextBox 97"/>
          <p:cNvSpPr txBox="1"/>
          <p:nvPr/>
        </p:nvSpPr>
        <p:spPr>
          <a:xfrm>
            <a:off x="5602407" y="1984832"/>
            <a:ext cx="286821" cy="246221"/>
          </a:xfrm>
          <a:prstGeom prst="rect">
            <a:avLst/>
          </a:prstGeom>
          <a:solidFill>
            <a:srgbClr val="0070C0"/>
          </a:solidFill>
        </p:spPr>
        <p:txBody>
          <a:bodyPr wrap="square" lIns="0" tIns="0" rIns="0" bIns="0" rtlCol="0">
            <a:spAutoFit/>
          </a:bodyPr>
          <a:lstStyle/>
          <a:p>
            <a:r>
              <a:rPr lang="en-US" sz="1600" dirty="0">
                <a:solidFill>
                  <a:schemeClr val="bg1"/>
                </a:solidFill>
                <a:latin typeface="Arial" charset="0"/>
                <a:ea typeface="Arial" charset="0"/>
                <a:cs typeface="Arial" charset="0"/>
              </a:rPr>
              <a:t>✔</a:t>
            </a:r>
          </a:p>
        </p:txBody>
      </p:sp>
      <p:sp>
        <p:nvSpPr>
          <p:cNvPr id="59" name="Rectangle 58"/>
          <p:cNvSpPr/>
          <p:nvPr/>
        </p:nvSpPr>
        <p:spPr>
          <a:xfrm>
            <a:off x="2837333" y="6161712"/>
            <a:ext cx="3663429" cy="400110"/>
          </a:xfrm>
          <a:prstGeom prst="rect">
            <a:avLst/>
          </a:prstGeom>
        </p:spPr>
        <p:txBody>
          <a:bodyPr wrap="square">
            <a:spAutoFit/>
          </a:bodyPr>
          <a:lstStyle/>
          <a:p>
            <a:r>
              <a:rPr lang="en-US" b="0" spc="-150" dirty="0">
                <a:latin typeface="Arial" charset="0"/>
                <a:ea typeface="Arial" charset="0"/>
                <a:cs typeface="Arial" charset="0"/>
              </a:rPr>
              <a:t>(</a:t>
            </a:r>
            <a:r>
              <a:rPr lang="en-US" b="0" spc="-150" dirty="0" err="1">
                <a:latin typeface="Arial" charset="0"/>
                <a:ea typeface="Arial" charset="0"/>
                <a:cs typeface="Arial" charset="0"/>
              </a:rPr>
              <a:t>Ack’s</a:t>
            </a:r>
            <a:r>
              <a:rPr lang="en-US" b="0" spc="-150" dirty="0">
                <a:latin typeface="Arial" charset="0"/>
                <a:ea typeface="Arial" charset="0"/>
                <a:cs typeface="Arial" charset="0"/>
              </a:rPr>
              <a:t> to self not shown here)</a:t>
            </a:r>
          </a:p>
        </p:txBody>
      </p:sp>
      <p:grpSp>
        <p:nvGrpSpPr>
          <p:cNvPr id="79" name="Group 78"/>
          <p:cNvGrpSpPr/>
          <p:nvPr/>
        </p:nvGrpSpPr>
        <p:grpSpPr>
          <a:xfrm>
            <a:off x="5373947" y="1489084"/>
            <a:ext cx="1076107" cy="675327"/>
            <a:chOff x="4233795" y="1384810"/>
            <a:chExt cx="1076107" cy="675327"/>
          </a:xfrm>
        </p:grpSpPr>
        <p:sp>
          <p:nvSpPr>
            <p:cNvPr id="80" name="Document 79"/>
            <p:cNvSpPr/>
            <p:nvPr/>
          </p:nvSpPr>
          <p:spPr>
            <a:xfrm>
              <a:off x="4233795" y="1637533"/>
              <a:ext cx="381555" cy="422604"/>
            </a:xfrm>
            <a:prstGeom prst="flowChartDocument">
              <a:avLst/>
            </a:prstGeom>
            <a:solidFill>
              <a:schemeClr val="accent3">
                <a:lumMod val="60000"/>
                <a:lumOff val="4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mn-lt"/>
                </a:rPr>
                <a:t>$</a:t>
              </a:r>
            </a:p>
          </p:txBody>
        </p:sp>
        <p:sp>
          <p:nvSpPr>
            <p:cNvPr id="81" name="Rounded Rectangular Callout 80"/>
            <p:cNvSpPr/>
            <p:nvPr/>
          </p:nvSpPr>
          <p:spPr>
            <a:xfrm>
              <a:off x="4786634" y="1384810"/>
              <a:ext cx="523268" cy="386647"/>
            </a:xfrm>
            <a:prstGeom prst="wedgeRoundRectCallout">
              <a:avLst>
                <a:gd name="adj1" fmla="val -81592"/>
                <a:gd name="adj2" fmla="val 60298"/>
                <a:gd name="adj3" fmla="val 16667"/>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a:solidFill>
                    <a:schemeClr val="tx1"/>
                  </a:solidFill>
                  <a:latin typeface="Arial" charset="0"/>
                  <a:ea typeface="Arial" charset="0"/>
                  <a:cs typeface="Arial" charset="0"/>
                </a:rPr>
                <a:t>1.1</a:t>
              </a:r>
              <a:endParaRPr lang="en-US" dirty="0">
                <a:solidFill>
                  <a:schemeClr val="tx1"/>
                </a:solidFill>
                <a:latin typeface="Arial" charset="0"/>
                <a:ea typeface="Arial" charset="0"/>
                <a:cs typeface="Arial" charset="0"/>
              </a:endParaRPr>
            </a:p>
          </p:txBody>
        </p:sp>
      </p:grpSp>
      <p:sp>
        <p:nvSpPr>
          <p:cNvPr id="97" name="TextBox 96"/>
          <p:cNvSpPr txBox="1"/>
          <p:nvPr/>
        </p:nvSpPr>
        <p:spPr>
          <a:xfrm>
            <a:off x="5603162" y="1956403"/>
            <a:ext cx="286821" cy="246221"/>
          </a:xfrm>
          <a:prstGeom prst="rect">
            <a:avLst/>
          </a:prstGeom>
          <a:solidFill>
            <a:srgbClr val="0070C0"/>
          </a:solidFill>
        </p:spPr>
        <p:txBody>
          <a:bodyPr wrap="square" lIns="0" tIns="0" rIns="0" bIns="0" rtlCol="0">
            <a:spAutoFit/>
          </a:bodyPr>
          <a:lstStyle/>
          <a:p>
            <a:r>
              <a:rPr lang="en-US" sz="1600" dirty="0">
                <a:solidFill>
                  <a:schemeClr val="bg1"/>
                </a:solidFill>
                <a:latin typeface="Arial" charset="0"/>
                <a:ea typeface="Arial" charset="0"/>
                <a:cs typeface="Arial" charset="0"/>
              </a:rPr>
              <a:t>✔</a:t>
            </a:r>
          </a:p>
        </p:txBody>
      </p:sp>
    </p:spTree>
    <p:extLst>
      <p:ext uri="{BB962C8B-B14F-4D97-AF65-F5344CB8AC3E}">
        <p14:creationId xmlns:p14="http://schemas.microsoft.com/office/powerpoint/2010/main" val="2045254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22" presetClass="entr" presetSubtype="8"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500"/>
                                        <p:tgtEl>
                                          <p:spTgt spid="33"/>
                                        </p:tgtEl>
                                      </p:cBhvr>
                                    </p:animEffect>
                                  </p:childTnLst>
                                </p:cTn>
                              </p:par>
                              <p:par>
                                <p:cTn id="20" presetID="22" presetClass="entr" presetSubtype="2"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ipe(right)">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0" presetClass="path" presetSubtype="0" fill="hold" nodeType="withEffect">
                                  <p:stCondLst>
                                    <p:cond delay="0"/>
                                  </p:stCondLst>
                                  <p:childTnLst>
                                    <p:animMotion origin="layout" path="M 1.11111E-6 -1.85185E-6 L 0.05799 -0.00046 " pathEditMode="relative" rAng="0" ptsTypes="AA">
                                      <p:cBhvr>
                                        <p:cTn id="34" dur="1000" fill="hold"/>
                                        <p:tgtEl>
                                          <p:spTgt spid="56"/>
                                        </p:tgtEl>
                                        <p:attrNameLst>
                                          <p:attrName>ppt_x</p:attrName>
                                          <p:attrName>ppt_y</p:attrName>
                                        </p:attrNameLst>
                                      </p:cBhvr>
                                      <p:rCtr x="2899" y="-23"/>
                                    </p:animMotion>
                                  </p:childTnLst>
                                </p:cTn>
                              </p:par>
                            </p:childTnLst>
                          </p:cTn>
                        </p:par>
                        <p:par>
                          <p:cTn id="35" fill="hold">
                            <p:stCondLst>
                              <p:cond delay="1000"/>
                            </p:stCondLst>
                            <p:childTnLst>
                              <p:par>
                                <p:cTn id="36" presetID="1" presetClass="entr" presetSubtype="0" fill="hold" nodeType="afterEffect">
                                  <p:stCondLst>
                                    <p:cond delay="0"/>
                                  </p:stCondLst>
                                  <p:childTnLst>
                                    <p:set>
                                      <p:cBhvr>
                                        <p:cTn id="37" dur="1" fill="hold">
                                          <p:stCondLst>
                                            <p:cond delay="0"/>
                                          </p:stCondLst>
                                        </p:cTn>
                                        <p:tgtEl>
                                          <p:spTgt spid="79"/>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70"/>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77"/>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97"/>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79"/>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97"/>
                                        </p:tgtEl>
                                        <p:attrNameLst>
                                          <p:attrName>style.visibility</p:attrName>
                                        </p:attrNameLst>
                                      </p:cBhvr>
                                      <p:to>
                                        <p:strVal val="hidden"/>
                                      </p:to>
                                    </p:set>
                                  </p:childTnLst>
                                </p:cTn>
                              </p:par>
                            </p:childTnLst>
                          </p:cTn>
                        </p:par>
                        <p:par>
                          <p:cTn id="52" fill="hold">
                            <p:stCondLst>
                              <p:cond delay="0"/>
                            </p:stCondLst>
                            <p:childTnLst>
                              <p:par>
                                <p:cTn id="53" presetID="0" presetClass="path" presetSubtype="0" accel="50000" decel="50000" fill="hold" nodeType="afterEffect">
                                  <p:stCondLst>
                                    <p:cond delay="0"/>
                                  </p:stCondLst>
                                  <p:childTnLst>
                                    <p:animMotion origin="layout" path="M 0.05799 -0.00046 L 1.11111E-6 -1.85185E-6 " pathEditMode="relative" rAng="0" ptsTypes="AA">
                                      <p:cBhvr>
                                        <p:cTn id="54" dur="2000" fill="hold"/>
                                        <p:tgtEl>
                                          <p:spTgt spid="56"/>
                                        </p:tgtEl>
                                        <p:attrNameLst>
                                          <p:attrName>ppt_x</p:attrName>
                                          <p:attrName>ppt_y</p:attrName>
                                        </p:attrNameLst>
                                      </p:cBhvr>
                                      <p:rCtr x="-2899" y="23"/>
                                    </p:animMotion>
                                  </p:childTnLst>
                                </p:cTn>
                              </p:par>
                              <p:par>
                                <p:cTn id="55" presetID="1" presetClass="entr" presetSubtype="0" fill="hold" grpId="0" nodeType="withEffect">
                                  <p:stCondLst>
                                    <p:cond delay="0"/>
                                  </p:stCondLst>
                                  <p:childTnLst>
                                    <p:set>
                                      <p:cBhvr>
                                        <p:cTn id="56" dur="1" fill="hold">
                                          <p:stCondLst>
                                            <p:cond delay="0"/>
                                          </p:stCondLst>
                                        </p:cTn>
                                        <p:tgtEl>
                                          <p:spTgt spid="9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9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6"/>
                                        </p:tgtEl>
                                        <p:attrNameLst>
                                          <p:attrName>style.visibility</p:attrName>
                                        </p:attrNameLst>
                                      </p:cBhvr>
                                      <p:to>
                                        <p:strVal val="visible"/>
                                      </p:to>
                                    </p:set>
                                  </p:childTnLst>
                                </p:cTn>
                              </p:par>
                              <p:par>
                                <p:cTn id="67" presetID="1" presetClass="exit" presetSubtype="0" fill="hold" grpId="1" nodeType="withEffect">
                                  <p:stCondLst>
                                    <p:cond delay="0"/>
                                  </p:stCondLst>
                                  <p:childTnLst>
                                    <p:set>
                                      <p:cBhvr>
                                        <p:cTn id="68" dur="1" fill="hold">
                                          <p:stCondLst>
                                            <p:cond delay="0"/>
                                          </p:stCondLst>
                                        </p:cTn>
                                        <p:tgtEl>
                                          <p:spTgt spid="96"/>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53"/>
                                        </p:tgtEl>
                                        <p:attrNameLst>
                                          <p:attrName>style.visibility</p:attrName>
                                        </p:attrNameLst>
                                      </p:cBhvr>
                                      <p:to>
                                        <p:strVal val="hidden"/>
                                      </p:to>
                                    </p:set>
                                  </p:childTnLst>
                                </p:cTn>
                              </p:par>
                            </p:childTnLst>
                          </p:cTn>
                        </p:par>
                        <p:par>
                          <p:cTn id="71" fill="hold">
                            <p:stCondLst>
                              <p:cond delay="0"/>
                            </p:stCondLst>
                            <p:childTnLst>
                              <p:par>
                                <p:cTn id="72" presetID="0" presetClass="path" presetSubtype="0" accel="50000" decel="50000" fill="hold" nodeType="afterEffect">
                                  <p:stCondLst>
                                    <p:cond delay="0"/>
                                  </p:stCondLst>
                                  <p:childTnLst>
                                    <p:animMotion origin="layout" path="M -3.88889E-6 -4.44444E-6 L -0.06875 0.00116 " pathEditMode="relative" rAng="0" ptsTypes="AA">
                                      <p:cBhvr>
                                        <p:cTn id="73" dur="2000" fill="hold"/>
                                        <p:tgtEl>
                                          <p:spTgt spid="54"/>
                                        </p:tgtEl>
                                        <p:attrNameLst>
                                          <p:attrName>ppt_x</p:attrName>
                                          <p:attrName>ppt_y</p:attrName>
                                        </p:attrNameLst>
                                      </p:cBhvr>
                                      <p:rCtr x="-3438" y="46"/>
                                    </p:animMotion>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left)">
                                      <p:cBhvr>
                                        <p:cTn id="78" dur="500"/>
                                        <p:tgtEl>
                                          <p:spTgt spid="58"/>
                                        </p:tgtEl>
                                      </p:cBhvr>
                                    </p:animEffect>
                                  </p:childTnLst>
                                </p:cTn>
                              </p:par>
                              <p:par>
                                <p:cTn id="79" presetID="1" presetClass="entr" presetSubtype="0" fill="hold" nodeType="withEffect">
                                  <p:stCondLst>
                                    <p:cond delay="0"/>
                                  </p:stCondLst>
                                  <p:childTnLst>
                                    <p:set>
                                      <p:cBhvr>
                                        <p:cTn id="80" dur="1" fill="hold">
                                          <p:stCondLst>
                                            <p:cond delay="0"/>
                                          </p:stCondLst>
                                        </p:cTn>
                                        <p:tgtEl>
                                          <p:spTgt spid="78"/>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95"/>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87"/>
                                        </p:tgtEl>
                                        <p:attrNameLst>
                                          <p:attrName>style.visibility</p:attrName>
                                        </p:attrNameLst>
                                      </p:cBhvr>
                                      <p:to>
                                        <p:strVal val="visible"/>
                                      </p:to>
                                    </p:set>
                                  </p:childTnLst>
                                </p:cTn>
                              </p:par>
                              <p:par>
                                <p:cTn id="89" presetID="1" presetClass="exit" presetSubtype="0" fill="hold" nodeType="withEffect">
                                  <p:stCondLst>
                                    <p:cond delay="0"/>
                                  </p:stCondLst>
                                  <p:childTnLst>
                                    <p:set>
                                      <p:cBhvr>
                                        <p:cTn id="90" dur="1" fill="hold">
                                          <p:stCondLst>
                                            <p:cond delay="0"/>
                                          </p:stCondLst>
                                        </p:cTn>
                                        <p:tgtEl>
                                          <p:spTgt spid="54"/>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95"/>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57"/>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98"/>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88"/>
                                        </p:tgtEl>
                                        <p:attrNameLst>
                                          <p:attrName>style.visibility</p:attrName>
                                        </p:attrNameLst>
                                      </p:cBhvr>
                                      <p:to>
                                        <p:strVal val="visible"/>
                                      </p:to>
                                    </p:set>
                                  </p:childTnLst>
                                </p:cTn>
                              </p:par>
                              <p:par>
                                <p:cTn id="103" presetID="1" presetClass="exit" presetSubtype="0" fill="hold" nodeType="withEffect">
                                  <p:stCondLst>
                                    <p:cond delay="0"/>
                                  </p:stCondLst>
                                  <p:childTnLst>
                                    <p:set>
                                      <p:cBhvr>
                                        <p:cTn id="104" dur="1" fill="hold">
                                          <p:stCondLst>
                                            <p:cond delay="0"/>
                                          </p:stCondLst>
                                        </p:cTn>
                                        <p:tgtEl>
                                          <p:spTgt spid="56"/>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4" grpId="0" animBg="1"/>
      <p:bldP spid="38" grpId="0" animBg="1"/>
      <p:bldP spid="40" grpId="0" animBg="1"/>
      <p:bldP spid="57" grpId="0" animBg="1"/>
      <p:bldP spid="71" grpId="0" animBg="1"/>
      <p:bldP spid="86" grpId="0" animBg="1"/>
      <p:bldP spid="87" grpId="0" animBg="1"/>
      <p:bldP spid="88" grpId="0" animBg="1"/>
      <p:bldP spid="93" grpId="0" animBg="1"/>
      <p:bldP spid="95" grpId="0" animBg="1"/>
      <p:bldP spid="95" grpId="1" animBg="1"/>
      <p:bldP spid="96" grpId="0" animBg="1"/>
      <p:bldP spid="96" grpId="1" animBg="1"/>
      <p:bldP spid="98" grpId="0" animBg="1"/>
      <p:bldP spid="98" grpId="1" animBg="1"/>
      <p:bldP spid="97" grpId="0" animBg="1"/>
      <p:bldP spid="97"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800" i="1" dirty="0"/>
              <a:t>Does totally-ordered multicast solve the problem of multi-site replication in general?</a:t>
            </a:r>
          </a:p>
          <a:p>
            <a:endParaRPr lang="en-US" sz="2800" dirty="0"/>
          </a:p>
          <a:p>
            <a:r>
              <a:rPr lang="en-US" sz="2800" dirty="0"/>
              <a:t>Not by a long shot!  </a:t>
            </a:r>
          </a:p>
          <a:p>
            <a:endParaRPr lang="en-US" sz="2800" dirty="0"/>
          </a:p>
          <a:p>
            <a:pPr marL="514350" indent="-514350">
              <a:buFont typeface="+mj-lt"/>
              <a:buAutoNum type="arabicPeriod"/>
            </a:pPr>
            <a:r>
              <a:rPr lang="en-US" sz="2800" dirty="0"/>
              <a:t>Our protocol </a:t>
            </a:r>
            <a:r>
              <a:rPr lang="en-US" sz="2800" b="1" dirty="0">
                <a:solidFill>
                  <a:srgbClr val="FF0000"/>
                </a:solidFill>
              </a:rPr>
              <a:t>assumed:</a:t>
            </a:r>
          </a:p>
          <a:p>
            <a:pPr lvl="1"/>
            <a:r>
              <a:rPr lang="en-US" sz="2800" dirty="0"/>
              <a:t>No </a:t>
            </a:r>
            <a:r>
              <a:rPr lang="en-US" sz="2800" b="1" dirty="0"/>
              <a:t>node failures</a:t>
            </a:r>
          </a:p>
          <a:p>
            <a:pPr lvl="1"/>
            <a:r>
              <a:rPr lang="en-US" sz="2800" dirty="0"/>
              <a:t>No </a:t>
            </a:r>
            <a:r>
              <a:rPr lang="en-US" sz="2800" b="1" dirty="0"/>
              <a:t>message loss</a:t>
            </a:r>
          </a:p>
          <a:p>
            <a:pPr lvl="1"/>
            <a:r>
              <a:rPr lang="en-US" sz="2800" dirty="0"/>
              <a:t>No </a:t>
            </a:r>
            <a:r>
              <a:rPr lang="en-US" sz="2800" b="1" dirty="0"/>
              <a:t>message corruption</a:t>
            </a:r>
            <a:endParaRPr lang="en-US" sz="2800" dirty="0"/>
          </a:p>
          <a:p>
            <a:pPr marL="514350" indent="-514350">
              <a:buFont typeface="+mj-lt"/>
              <a:buAutoNum type="arabicPeriod"/>
            </a:pPr>
            <a:r>
              <a:rPr lang="en-US" sz="2800" dirty="0"/>
              <a:t>All to all communication </a:t>
            </a:r>
            <a:r>
              <a:rPr lang="en-US" sz="2800" b="1" dirty="0">
                <a:solidFill>
                  <a:srgbClr val="FF0000"/>
                </a:solidFill>
              </a:rPr>
              <a:t>does not scale</a:t>
            </a:r>
            <a:endParaRPr lang="en-US" sz="2800" dirty="0"/>
          </a:p>
          <a:p>
            <a:pPr marL="514350" indent="-514350">
              <a:buFont typeface="+mj-lt"/>
              <a:buAutoNum type="arabicPeriod"/>
            </a:pPr>
            <a:r>
              <a:rPr lang="en-US" sz="2800" b="1" dirty="0">
                <a:solidFill>
                  <a:srgbClr val="FF0000"/>
                </a:solidFill>
              </a:rPr>
              <a:t>Waits forever </a:t>
            </a:r>
            <a:r>
              <a:rPr lang="en-US" sz="2800" dirty="0"/>
              <a:t>for message delays </a:t>
            </a:r>
            <a:r>
              <a:rPr lang="en-US" sz="2800" b="1" dirty="0">
                <a:solidFill>
                  <a:srgbClr val="FF0000"/>
                </a:solidFill>
              </a:rPr>
              <a:t>(performance?)</a:t>
            </a:r>
          </a:p>
        </p:txBody>
      </p:sp>
      <p:sp>
        <p:nvSpPr>
          <p:cNvPr id="4" name="Title 3"/>
          <p:cNvSpPr>
            <a:spLocks noGrp="1"/>
          </p:cNvSpPr>
          <p:nvPr>
            <p:ph type="title"/>
          </p:nvPr>
        </p:nvSpPr>
        <p:spPr/>
        <p:txBody>
          <a:bodyPr/>
          <a:lstStyle/>
          <a:p>
            <a:r>
              <a:rPr lang="en-US" dirty="0"/>
              <a:t>So, are we done?</a:t>
            </a:r>
          </a:p>
        </p:txBody>
      </p:sp>
      <p:sp>
        <p:nvSpPr>
          <p:cNvPr id="5" name="Slide Number Placeholder 4"/>
          <p:cNvSpPr>
            <a:spLocks noGrp="1"/>
          </p:cNvSpPr>
          <p:nvPr>
            <p:ph type="sldNum" sz="quarter" idx="12"/>
          </p:nvPr>
        </p:nvSpPr>
        <p:spPr/>
        <p:txBody>
          <a:bodyPr/>
          <a:lstStyle/>
          <a:p>
            <a:pPr>
              <a:defRPr/>
            </a:pPr>
            <a:fld id="{729111C5-E04E-4942-8174-12BB645D56A6}" type="slidenum">
              <a:rPr lang="en-US" smtClean="0"/>
              <a:pPr>
                <a:defRPr/>
              </a:pPr>
              <a:t>37</a:t>
            </a:fld>
            <a:endParaRPr lang="en-US"/>
          </a:p>
        </p:txBody>
      </p:sp>
    </p:spTree>
    <p:extLst>
      <p:ext uri="{BB962C8B-B14F-4D97-AF65-F5344CB8AC3E}">
        <p14:creationId xmlns:p14="http://schemas.microsoft.com/office/powerpoint/2010/main" val="1678345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52400" y="1447800"/>
            <a:ext cx="8763000" cy="2824397"/>
          </a:xfrm>
        </p:spPr>
        <p:txBody>
          <a:bodyPr>
            <a:normAutofit/>
          </a:bodyPr>
          <a:lstStyle/>
          <a:p>
            <a:r>
              <a:rPr lang="en-GB" altLang="en-US" spc="-150" dirty="0"/>
              <a:t>Can </a:t>
            </a:r>
            <a:r>
              <a:rPr lang="en-GB" altLang="en-US" b="1" spc="-150" dirty="0"/>
              <a:t>totally-order</a:t>
            </a:r>
            <a:r>
              <a:rPr lang="en-GB" altLang="en-US" spc="-150" dirty="0"/>
              <a:t> events in a distributed system: that’s useful!</a:t>
            </a:r>
          </a:p>
          <a:p>
            <a:pPr lvl="1"/>
            <a:r>
              <a:rPr lang="en-GB" altLang="en-US" dirty="0"/>
              <a:t>We saw an application of Lamport clocks for totally-ordered multicast</a:t>
            </a:r>
          </a:p>
          <a:p>
            <a:endParaRPr lang="en-GB" altLang="en-US" dirty="0"/>
          </a:p>
          <a:p>
            <a:r>
              <a:rPr lang="en-GB" altLang="en-US" b="1" dirty="0"/>
              <a:t>But: </a:t>
            </a:r>
            <a:r>
              <a:rPr lang="en-GB" altLang="en-US" dirty="0"/>
              <a:t>while by construction, </a:t>
            </a:r>
            <a:r>
              <a:rPr lang="en-GB" altLang="en-US" b="1" dirty="0"/>
              <a:t>a</a:t>
            </a:r>
            <a:r>
              <a:rPr lang="en-GB" altLang="en-US" dirty="0"/>
              <a:t> </a:t>
            </a:r>
            <a:r>
              <a:rPr lang="en-GB" altLang="en-US" dirty="0">
                <a:sym typeface="Wingdings"/>
              </a:rPr>
              <a:t> </a:t>
            </a:r>
            <a:r>
              <a:rPr lang="en-GB" altLang="en-US" b="1" dirty="0"/>
              <a:t>b</a:t>
            </a:r>
            <a:r>
              <a:rPr lang="en-GB" altLang="en-US" dirty="0"/>
              <a:t> implies </a:t>
            </a:r>
            <a:r>
              <a:rPr lang="en-GB" altLang="en-US" i="1" dirty="0"/>
              <a:t>C</a:t>
            </a:r>
            <a:r>
              <a:rPr lang="en-GB" altLang="en-US" dirty="0"/>
              <a:t>(</a:t>
            </a:r>
            <a:r>
              <a:rPr lang="en-GB" altLang="en-US" b="1" dirty="0"/>
              <a:t>a</a:t>
            </a:r>
            <a:r>
              <a:rPr lang="en-GB" altLang="en-US" dirty="0"/>
              <a:t>) &lt; </a:t>
            </a:r>
            <a:r>
              <a:rPr lang="en-GB" altLang="en-US" i="1" dirty="0"/>
              <a:t>C</a:t>
            </a:r>
            <a:r>
              <a:rPr lang="en-GB" altLang="en-US" dirty="0"/>
              <a:t>(</a:t>
            </a:r>
            <a:r>
              <a:rPr lang="en-GB" altLang="en-US" b="1" dirty="0"/>
              <a:t>b</a:t>
            </a:r>
            <a:r>
              <a:rPr lang="en-GB" altLang="en-US" dirty="0"/>
              <a:t>),</a:t>
            </a:r>
          </a:p>
          <a:p>
            <a:pPr lvl="1"/>
            <a:r>
              <a:rPr lang="en-GB" altLang="en-US" dirty="0"/>
              <a:t>The converse is not necessarily true:</a:t>
            </a:r>
          </a:p>
          <a:p>
            <a:pPr lvl="2"/>
            <a:r>
              <a:rPr lang="en-GB" altLang="en-US" i="1" dirty="0"/>
              <a:t>C</a:t>
            </a:r>
            <a:r>
              <a:rPr lang="en-GB" altLang="en-US" dirty="0"/>
              <a:t>(</a:t>
            </a:r>
            <a:r>
              <a:rPr lang="en-GB" altLang="en-US" b="1" dirty="0"/>
              <a:t>a</a:t>
            </a:r>
            <a:r>
              <a:rPr lang="en-GB" altLang="en-US" dirty="0"/>
              <a:t>) &lt; </a:t>
            </a:r>
            <a:r>
              <a:rPr lang="en-GB" altLang="en-US" i="1" dirty="0"/>
              <a:t>C</a:t>
            </a:r>
            <a:r>
              <a:rPr lang="en-GB" altLang="en-US" dirty="0"/>
              <a:t>(</a:t>
            </a:r>
            <a:r>
              <a:rPr lang="en-GB" altLang="en-US" b="1" dirty="0"/>
              <a:t>b</a:t>
            </a:r>
            <a:r>
              <a:rPr lang="en-GB" altLang="en-US" dirty="0"/>
              <a:t>) does not imply </a:t>
            </a:r>
            <a:r>
              <a:rPr lang="en-GB" altLang="en-US" b="1" dirty="0"/>
              <a:t>a</a:t>
            </a:r>
            <a:r>
              <a:rPr lang="en-GB" altLang="en-US" dirty="0"/>
              <a:t> </a:t>
            </a:r>
            <a:r>
              <a:rPr lang="en-GB" altLang="en-US" dirty="0">
                <a:sym typeface="Wingdings"/>
              </a:rPr>
              <a:t> </a:t>
            </a:r>
            <a:r>
              <a:rPr lang="en-GB" altLang="en-US" b="1" dirty="0"/>
              <a:t>b</a:t>
            </a:r>
            <a:r>
              <a:rPr lang="en-GB" altLang="en-US" dirty="0"/>
              <a:t> (possibly, </a:t>
            </a:r>
            <a:r>
              <a:rPr lang="en-GB" altLang="en-US" b="1" dirty="0"/>
              <a:t>a</a:t>
            </a:r>
            <a:r>
              <a:rPr lang="en-GB" altLang="en-US" dirty="0"/>
              <a:t> || </a:t>
            </a:r>
            <a:r>
              <a:rPr lang="en-GB" altLang="en-US" b="1" dirty="0"/>
              <a:t>b</a:t>
            </a:r>
            <a:r>
              <a:rPr lang="en-GB" altLang="en-US" dirty="0"/>
              <a:t>)</a:t>
            </a:r>
          </a:p>
          <a:p>
            <a:endParaRPr lang="en-GB" altLang="en-US" dirty="0"/>
          </a:p>
        </p:txBody>
      </p:sp>
      <p:sp>
        <p:nvSpPr>
          <p:cNvPr id="2" name="Slide Number Placeholder 1"/>
          <p:cNvSpPr>
            <a:spLocks noGrp="1"/>
          </p:cNvSpPr>
          <p:nvPr>
            <p:ph type="sldNum" sz="quarter" idx="12"/>
          </p:nvPr>
        </p:nvSpPr>
        <p:spPr/>
        <p:txBody>
          <a:bodyPr/>
          <a:lstStyle/>
          <a:p>
            <a:fld id="{729111C5-E04E-4942-8174-12BB645D56A6}" type="slidenum">
              <a:rPr lang="en-US" smtClean="0"/>
              <a:pPr/>
              <a:t>38</a:t>
            </a:fld>
            <a:endParaRPr lang="en-US"/>
          </a:p>
        </p:txBody>
      </p:sp>
      <p:sp>
        <p:nvSpPr>
          <p:cNvPr id="66561" name="Rectangle 2"/>
          <p:cNvSpPr>
            <a:spLocks noGrp="1" noChangeArrowheads="1"/>
          </p:cNvSpPr>
          <p:nvPr>
            <p:ph type="title"/>
          </p:nvPr>
        </p:nvSpPr>
        <p:spPr/>
        <p:txBody>
          <a:bodyPr/>
          <a:lstStyle/>
          <a:p>
            <a:r>
              <a:rPr lang="en-GB" altLang="en-US" dirty="0"/>
              <a:t>Take-away points: Lamport clocks</a:t>
            </a:r>
          </a:p>
        </p:txBody>
      </p:sp>
      <p:sp>
        <p:nvSpPr>
          <p:cNvPr id="5" name="TextBox 4"/>
          <p:cNvSpPr txBox="1"/>
          <p:nvPr/>
        </p:nvSpPr>
        <p:spPr>
          <a:xfrm>
            <a:off x="469800" y="4424372"/>
            <a:ext cx="8128199" cy="954107"/>
          </a:xfrm>
          <a:prstGeom prst="rect">
            <a:avLst/>
          </a:prstGeom>
          <a:solidFill>
            <a:schemeClr val="accent2">
              <a:lumMod val="20000"/>
              <a:lumOff val="80000"/>
            </a:schemeClr>
          </a:solidFill>
          <a:ln w="28575">
            <a:solidFill>
              <a:schemeClr val="tx1"/>
            </a:solidFill>
            <a:prstDash val="sysDash"/>
          </a:ln>
        </p:spPr>
        <p:txBody>
          <a:bodyPr wrap="square" rtlCol="0">
            <a:spAutoFit/>
          </a:bodyPr>
          <a:lstStyle/>
          <a:p>
            <a:r>
              <a:rPr lang="en-US" sz="2800" dirty="0">
                <a:solidFill>
                  <a:srgbClr val="FF0000"/>
                </a:solidFill>
                <a:latin typeface="Arial" charset="0"/>
                <a:ea typeface="Arial" charset="0"/>
                <a:cs typeface="Arial" charset="0"/>
              </a:rPr>
              <a:t>Can’t</a:t>
            </a:r>
            <a:r>
              <a:rPr lang="en-US" sz="2800" dirty="0">
                <a:latin typeface="Arial" charset="0"/>
                <a:ea typeface="Arial" charset="0"/>
                <a:cs typeface="Arial" charset="0"/>
              </a:rPr>
              <a:t> use Lamport clock timestamps to infer </a:t>
            </a:r>
            <a:r>
              <a:rPr lang="en-US" sz="2800" dirty="0">
                <a:solidFill>
                  <a:schemeClr val="accent6">
                    <a:lumMod val="75000"/>
                  </a:schemeClr>
                </a:solidFill>
                <a:latin typeface="Arial" charset="0"/>
                <a:ea typeface="Arial" charset="0"/>
                <a:cs typeface="Arial" charset="0"/>
              </a:rPr>
              <a:t>causal relationships </a:t>
            </a:r>
            <a:r>
              <a:rPr lang="en-US" sz="2800" dirty="0">
                <a:latin typeface="Arial" charset="0"/>
                <a:ea typeface="Arial" charset="0"/>
                <a:cs typeface="Arial" charset="0"/>
              </a:rPr>
              <a:t>between events</a:t>
            </a:r>
          </a:p>
        </p:txBody>
      </p:sp>
    </p:spTree>
    <p:extLst>
      <p:ext uri="{BB962C8B-B14F-4D97-AF65-F5344CB8AC3E}">
        <p14:creationId xmlns:p14="http://schemas.microsoft.com/office/powerpoint/2010/main" val="163785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514350" indent="-514350">
              <a:buFont typeface="+mj-lt"/>
              <a:buAutoNum type="arabicPeriod"/>
            </a:pPr>
            <a:r>
              <a:rPr lang="en-US" sz="3200" dirty="0"/>
              <a:t>Quartz oscillator </a:t>
            </a:r>
            <a:r>
              <a:rPr lang="en-US" sz="3200" b="1" dirty="0">
                <a:solidFill>
                  <a:srgbClr val="FF0000"/>
                </a:solidFill>
              </a:rPr>
              <a:t>sensitive</a:t>
            </a:r>
            <a:r>
              <a:rPr lang="en-US" sz="3200" dirty="0">
                <a:solidFill>
                  <a:srgbClr val="FF0000"/>
                </a:solidFill>
              </a:rPr>
              <a:t> </a:t>
            </a:r>
            <a:r>
              <a:rPr lang="en-US" sz="3200" dirty="0"/>
              <a:t>to temperature, age, vibration, radiation</a:t>
            </a:r>
          </a:p>
          <a:p>
            <a:pPr lvl="1"/>
            <a:r>
              <a:rPr lang="en-US" sz="3200" dirty="0"/>
              <a:t>Accuracy ~one part per million</a:t>
            </a:r>
          </a:p>
          <a:p>
            <a:pPr lvl="2"/>
            <a:r>
              <a:rPr lang="en-US" sz="2800" dirty="0"/>
              <a:t>(</a:t>
            </a:r>
            <a:r>
              <a:rPr lang="en-US" sz="2800" b="1" dirty="0"/>
              <a:t>one second </a:t>
            </a:r>
            <a:r>
              <a:rPr lang="en-US" sz="2800" dirty="0"/>
              <a:t>of </a:t>
            </a:r>
            <a:r>
              <a:rPr lang="en-US" sz="2800" b="1" dirty="0">
                <a:solidFill>
                  <a:srgbClr val="FF0000"/>
                </a:solidFill>
              </a:rPr>
              <a:t>clock drift </a:t>
            </a:r>
            <a:r>
              <a:rPr lang="en-US" sz="2800" dirty="0"/>
              <a:t>over </a:t>
            </a:r>
            <a:r>
              <a:rPr lang="en-US" sz="2800" b="1" dirty="0"/>
              <a:t>12 days</a:t>
            </a:r>
            <a:r>
              <a:rPr lang="en-US" sz="2800" dirty="0"/>
              <a:t>)</a:t>
            </a:r>
          </a:p>
          <a:p>
            <a:pPr marL="342900" lvl="1" indent="-342900">
              <a:buFont typeface="Arial" pitchFamily="-1" charset="0"/>
              <a:buChar char="•"/>
            </a:pPr>
            <a:endParaRPr lang="en-US" altLang="en-US" sz="3200" dirty="0"/>
          </a:p>
          <a:p>
            <a:pPr marL="514350" lvl="1" indent="-514350">
              <a:buFont typeface="+mj-lt"/>
              <a:buAutoNum type="arabicPeriod" startAt="2"/>
            </a:pPr>
            <a:r>
              <a:rPr lang="en-US" altLang="en-US" sz="3200" dirty="0"/>
              <a:t>The network is:</a:t>
            </a:r>
          </a:p>
          <a:p>
            <a:pPr marL="742950" lvl="2" indent="-342900"/>
            <a:r>
              <a:rPr lang="en-US" altLang="en-US" sz="3200" b="1" i="1" dirty="0">
                <a:solidFill>
                  <a:schemeClr val="accent6">
                    <a:lumMod val="75000"/>
                  </a:schemeClr>
                </a:solidFill>
              </a:rPr>
              <a:t>Asynchronous: </a:t>
            </a:r>
            <a:r>
              <a:rPr lang="en-US" altLang="en-US" sz="3200" dirty="0"/>
              <a:t>arbitrary</a:t>
            </a:r>
            <a:r>
              <a:rPr lang="en-US" altLang="en-US" sz="3200" b="1" i="1" dirty="0"/>
              <a:t> </a:t>
            </a:r>
            <a:r>
              <a:rPr lang="en-US" altLang="en-US" sz="3200" dirty="0"/>
              <a:t>message </a:t>
            </a:r>
            <a:r>
              <a:rPr lang="en-US" altLang="en-US" sz="3200" b="1" dirty="0">
                <a:solidFill>
                  <a:srgbClr val="FF0000"/>
                </a:solidFill>
              </a:rPr>
              <a:t>delays</a:t>
            </a:r>
          </a:p>
          <a:p>
            <a:pPr marL="742950" lvl="2" indent="-342900"/>
            <a:r>
              <a:rPr lang="en-US" altLang="en-US" sz="3200" b="1" i="1" dirty="0">
                <a:solidFill>
                  <a:schemeClr val="accent6">
                    <a:lumMod val="75000"/>
                  </a:schemeClr>
                </a:solidFill>
              </a:rPr>
              <a:t>Best-effort</a:t>
            </a:r>
            <a:r>
              <a:rPr lang="en-US" altLang="en-US" sz="3200" dirty="0"/>
              <a:t>: messages </a:t>
            </a:r>
            <a:r>
              <a:rPr lang="en-US" altLang="en-US" sz="3200" b="1" dirty="0">
                <a:solidFill>
                  <a:srgbClr val="FF0000"/>
                </a:solidFill>
              </a:rPr>
              <a:t>don’</a:t>
            </a:r>
            <a:r>
              <a:rPr lang="en-US" altLang="ja-JP" sz="3200" b="1" dirty="0">
                <a:solidFill>
                  <a:srgbClr val="FF0000"/>
                </a:solidFill>
              </a:rPr>
              <a:t>t always arrive</a:t>
            </a:r>
            <a:endParaRPr lang="en-US" altLang="en-US" sz="3200" b="1" i="1" dirty="0">
              <a:solidFill>
                <a:srgbClr val="FF0000"/>
              </a:solidFill>
            </a:endParaRPr>
          </a:p>
          <a:p>
            <a:endParaRPr lang="en-GB" sz="3200" dirty="0"/>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4</a:t>
            </a:fld>
            <a:endParaRPr lang="en-US"/>
          </a:p>
        </p:txBody>
      </p:sp>
      <p:sp>
        <p:nvSpPr>
          <p:cNvPr id="4" name="Title 3"/>
          <p:cNvSpPr>
            <a:spLocks noGrp="1"/>
          </p:cNvSpPr>
          <p:nvPr>
            <p:ph type="title"/>
          </p:nvPr>
        </p:nvSpPr>
        <p:spPr/>
        <p:txBody>
          <a:bodyPr/>
          <a:lstStyle/>
          <a:p>
            <a:r>
              <a:rPr lang="en-US" dirty="0"/>
              <a:t>What makes time synchronization hard?</a:t>
            </a:r>
          </a:p>
        </p:txBody>
      </p:sp>
    </p:spTree>
    <p:extLst>
      <p:ext uri="{BB962C8B-B14F-4D97-AF65-F5344CB8AC3E}">
        <p14:creationId xmlns:p14="http://schemas.microsoft.com/office/powerpoint/2010/main" val="184113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altLang="en-US"/>
              <a:t>Today</a:t>
            </a:r>
            <a:endParaRPr lang="en-US" altLang="en-US" dirty="0"/>
          </a:p>
        </p:txBody>
      </p:sp>
      <p:sp>
        <p:nvSpPr>
          <p:cNvPr id="39938" name="Content Placeholder 2"/>
          <p:cNvSpPr>
            <a:spLocks noGrp="1"/>
          </p:cNvSpPr>
          <p:nvPr>
            <p:ph idx="1"/>
          </p:nvPr>
        </p:nvSpPr>
        <p:spPr/>
        <p:txBody>
          <a:bodyPr>
            <a:normAutofit/>
          </a:bodyPr>
          <a:lstStyle/>
          <a:p>
            <a:pPr marL="514350" indent="-514350">
              <a:buFont typeface="+mj-lt"/>
              <a:buAutoNum type="arabicPeriod"/>
            </a:pPr>
            <a:r>
              <a:rPr lang="en-US" altLang="en-US" sz="3200" dirty="0">
                <a:solidFill>
                  <a:schemeClr val="bg1">
                    <a:lumMod val="50000"/>
                  </a:schemeClr>
                </a:solidFill>
              </a:rPr>
              <a:t>The need for time synchronization</a:t>
            </a:r>
          </a:p>
          <a:p>
            <a:pPr marL="514350" indent="-514350">
              <a:buFont typeface="+mj-lt"/>
              <a:buAutoNum type="arabicPeriod"/>
            </a:pPr>
            <a:endParaRPr lang="en-US" altLang="en-US" sz="3200" dirty="0"/>
          </a:p>
          <a:p>
            <a:pPr marL="514350" indent="-514350">
              <a:buFont typeface="+mj-lt"/>
              <a:buAutoNum type="arabicPeriod"/>
            </a:pPr>
            <a:r>
              <a:rPr lang="en-US" altLang="en-US" sz="3200" b="1" dirty="0"/>
              <a:t>“Wall clock time” synchronization</a:t>
            </a:r>
          </a:p>
          <a:p>
            <a:pPr marL="914400" lvl="1" indent="-514350"/>
            <a:r>
              <a:rPr lang="en-US" altLang="en-US" sz="3200" spc="-150" dirty="0"/>
              <a:t>Cristian’s algorithm</a:t>
            </a:r>
          </a:p>
          <a:p>
            <a:pPr marL="914400" lvl="1" indent="-514350"/>
            <a:endParaRPr lang="en-US" altLang="en-US" sz="3200" dirty="0"/>
          </a:p>
          <a:p>
            <a:pPr marL="514350" indent="-514350">
              <a:buFont typeface="+mj-lt"/>
              <a:buAutoNum type="arabicPeriod"/>
            </a:pPr>
            <a:r>
              <a:rPr lang="en-US" altLang="en-US" sz="3200" dirty="0"/>
              <a:t>Logical time: </a:t>
            </a:r>
            <a:r>
              <a:rPr lang="en-US" altLang="en-US" sz="3200" dirty="0" err="1"/>
              <a:t>Lamport</a:t>
            </a:r>
            <a:r>
              <a:rPr lang="en-US" altLang="en-US" sz="3200" dirty="0"/>
              <a:t> clocks</a:t>
            </a:r>
          </a:p>
        </p:txBody>
      </p:sp>
      <p:sp>
        <p:nvSpPr>
          <p:cNvPr id="2" name="Slide Number Placeholder 1"/>
          <p:cNvSpPr>
            <a:spLocks noGrp="1"/>
          </p:cNvSpPr>
          <p:nvPr>
            <p:ph type="sldNum" sz="quarter" idx="12"/>
          </p:nvPr>
        </p:nvSpPr>
        <p:spPr/>
        <p:txBody>
          <a:bodyPr/>
          <a:lstStyle/>
          <a:p>
            <a:pPr>
              <a:defRPr/>
            </a:pPr>
            <a:fld id="{729111C5-E04E-4942-8174-12BB645D56A6}" type="slidenum">
              <a:rPr lang="en-US" smtClean="0"/>
              <a:pPr>
                <a:defRPr/>
              </a:pPr>
              <a:t>5</a:t>
            </a:fld>
            <a:endParaRPr lang="en-US"/>
          </a:p>
        </p:txBody>
      </p:sp>
    </p:spTree>
    <p:extLst>
      <p:ext uri="{BB962C8B-B14F-4D97-AF65-F5344CB8AC3E}">
        <p14:creationId xmlns:p14="http://schemas.microsoft.com/office/powerpoint/2010/main" val="305559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3"/>
          <p:cNvSpPr>
            <a:spLocks noGrp="1" noChangeArrowheads="1"/>
          </p:cNvSpPr>
          <p:nvPr>
            <p:ph type="body" idx="1"/>
          </p:nvPr>
        </p:nvSpPr>
        <p:spPr/>
        <p:txBody>
          <a:bodyPr/>
          <a:lstStyle/>
          <a:p>
            <a:pPr>
              <a:lnSpc>
                <a:spcPct val="100000"/>
              </a:lnSpc>
            </a:pPr>
            <a:r>
              <a:rPr lang="en-GB" altLang="en-US" dirty="0"/>
              <a:t>UTC is broadcast from radio stations on land and satellite (</a:t>
            </a:r>
            <a:r>
              <a:rPr lang="en-GB" altLang="en-US" i="1" dirty="0"/>
              <a:t>e.g.,</a:t>
            </a:r>
            <a:r>
              <a:rPr lang="en-GB" altLang="en-US" dirty="0"/>
              <a:t> the Global Positioning System)</a:t>
            </a:r>
          </a:p>
          <a:p>
            <a:pPr lvl="1">
              <a:lnSpc>
                <a:spcPct val="100000"/>
              </a:lnSpc>
            </a:pPr>
            <a:r>
              <a:rPr lang="en-GB" altLang="en-US" dirty="0"/>
              <a:t>Computers with receivers can synchronize their clocks with these timing signals</a:t>
            </a:r>
          </a:p>
          <a:p>
            <a:pPr>
              <a:lnSpc>
                <a:spcPct val="100000"/>
              </a:lnSpc>
            </a:pPr>
            <a:endParaRPr lang="en-GB" altLang="en-US" dirty="0"/>
          </a:p>
          <a:p>
            <a:pPr>
              <a:lnSpc>
                <a:spcPct val="100000"/>
              </a:lnSpc>
            </a:pPr>
            <a:r>
              <a:rPr lang="en-GB" altLang="en-US" dirty="0"/>
              <a:t>Signals from land-based stations are accurate to about 0.1−10 milliseconds</a:t>
            </a:r>
          </a:p>
          <a:p>
            <a:pPr>
              <a:lnSpc>
                <a:spcPct val="100000"/>
              </a:lnSpc>
            </a:pPr>
            <a:endParaRPr lang="en-GB" altLang="en-US" dirty="0"/>
          </a:p>
          <a:p>
            <a:pPr>
              <a:lnSpc>
                <a:spcPct val="100000"/>
              </a:lnSpc>
            </a:pPr>
            <a:r>
              <a:rPr lang="en-GB" altLang="en-US" dirty="0"/>
              <a:t>Signals from GPS are accurate to about one microsecond</a:t>
            </a:r>
          </a:p>
          <a:p>
            <a:pPr lvl="1">
              <a:lnSpc>
                <a:spcPct val="100000"/>
              </a:lnSpc>
            </a:pPr>
            <a:r>
              <a:rPr lang="en-GB" altLang="en-US" i="1" dirty="0"/>
              <a:t>Why can’t we put GPS receivers on all our computers?</a:t>
            </a:r>
            <a:endParaRPr lang="en-GB" altLang="en-US" dirty="0"/>
          </a:p>
        </p:txBody>
      </p:sp>
      <p:sp>
        <p:nvSpPr>
          <p:cNvPr id="2" name="Slide Number Placeholder 1"/>
          <p:cNvSpPr>
            <a:spLocks noGrp="1"/>
          </p:cNvSpPr>
          <p:nvPr>
            <p:ph type="sldNum" sz="quarter" idx="12"/>
          </p:nvPr>
        </p:nvSpPr>
        <p:spPr/>
        <p:txBody>
          <a:bodyPr/>
          <a:lstStyle/>
          <a:p>
            <a:fld id="{729111C5-E04E-4942-8174-12BB645D56A6}" type="slidenum">
              <a:rPr lang="en-US" smtClean="0"/>
              <a:pPr/>
              <a:t>6</a:t>
            </a:fld>
            <a:endParaRPr lang="en-US"/>
          </a:p>
        </p:txBody>
      </p:sp>
      <p:sp>
        <p:nvSpPr>
          <p:cNvPr id="43009" name="Rectangle 2"/>
          <p:cNvSpPr>
            <a:spLocks noGrp="1" noChangeArrowheads="1"/>
          </p:cNvSpPr>
          <p:nvPr>
            <p:ph type="title"/>
          </p:nvPr>
        </p:nvSpPr>
        <p:spPr>
          <a:xfrm>
            <a:off x="152400" y="152400"/>
            <a:ext cx="8567854" cy="1066800"/>
          </a:xfrm>
        </p:spPr>
        <p:txBody>
          <a:bodyPr/>
          <a:lstStyle/>
          <a:p>
            <a:r>
              <a:rPr lang="en-GB" altLang="en-US"/>
              <a:t>Just use Coordinated Universal Time?</a:t>
            </a:r>
          </a:p>
        </p:txBody>
      </p:sp>
    </p:spTree>
    <p:extLst>
      <p:ext uri="{BB962C8B-B14F-4D97-AF65-F5344CB8AC3E}">
        <p14:creationId xmlns:p14="http://schemas.microsoft.com/office/powerpoint/2010/main" val="446096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Suppose a server with an accurate clock</a:t>
            </a:r>
            <a:br>
              <a:rPr lang="en-US" dirty="0"/>
            </a:br>
            <a:r>
              <a:rPr lang="en-US" dirty="0"/>
              <a:t>(</a:t>
            </a:r>
            <a:r>
              <a:rPr lang="en-US" i="1" dirty="0"/>
              <a:t>e.g.</a:t>
            </a:r>
            <a:r>
              <a:rPr lang="en-US" dirty="0"/>
              <a:t>, GPS-receiver)</a:t>
            </a:r>
          </a:p>
          <a:p>
            <a:pPr lvl="1"/>
            <a:r>
              <a:rPr lang="en-US" dirty="0"/>
              <a:t>Could simply issue an RPC to obtain the time:</a:t>
            </a:r>
          </a:p>
          <a:p>
            <a:endParaRPr lang="en-US" dirty="0"/>
          </a:p>
          <a:p>
            <a:endParaRPr lang="en-US" dirty="0"/>
          </a:p>
          <a:p>
            <a:endParaRPr lang="en-US" dirty="0"/>
          </a:p>
          <a:p>
            <a:endParaRPr lang="en-US" dirty="0"/>
          </a:p>
          <a:p>
            <a:endParaRPr lang="en-US" dirty="0"/>
          </a:p>
          <a:p>
            <a:endParaRPr lang="en-US" dirty="0"/>
          </a:p>
          <a:p>
            <a:endParaRPr lang="en-US" dirty="0"/>
          </a:p>
          <a:p>
            <a:r>
              <a:rPr lang="en-US" dirty="0"/>
              <a:t>But this doesn’t account for network latency</a:t>
            </a:r>
          </a:p>
          <a:p>
            <a:pPr lvl="1"/>
            <a:r>
              <a:rPr lang="en-US" b="1" dirty="0"/>
              <a:t>Message delays </a:t>
            </a:r>
            <a:r>
              <a:rPr lang="en-US" dirty="0"/>
              <a:t>will have </a:t>
            </a:r>
            <a:r>
              <a:rPr lang="en-US" b="1" dirty="0">
                <a:solidFill>
                  <a:srgbClr val="FF0000"/>
                </a:solidFill>
              </a:rPr>
              <a:t>outdated</a:t>
            </a:r>
            <a:r>
              <a:rPr lang="en-US" dirty="0">
                <a:solidFill>
                  <a:srgbClr val="FF0000"/>
                </a:solidFill>
              </a:rPr>
              <a:t> </a:t>
            </a:r>
            <a:r>
              <a:rPr lang="en-US" dirty="0"/>
              <a:t>server’s answer</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7</a:t>
            </a:fld>
            <a:endParaRPr lang="en-US"/>
          </a:p>
        </p:txBody>
      </p:sp>
      <p:sp>
        <p:nvSpPr>
          <p:cNvPr id="4" name="Title 3"/>
          <p:cNvSpPr>
            <a:spLocks noGrp="1"/>
          </p:cNvSpPr>
          <p:nvPr>
            <p:ph type="title"/>
          </p:nvPr>
        </p:nvSpPr>
        <p:spPr/>
        <p:txBody>
          <a:bodyPr/>
          <a:lstStyle/>
          <a:p>
            <a:r>
              <a:rPr lang="en-US" dirty="0"/>
              <a:t>Synchronization to a time server</a:t>
            </a:r>
          </a:p>
        </p:txBody>
      </p:sp>
      <p:grpSp>
        <p:nvGrpSpPr>
          <p:cNvPr id="26" name="Group 25"/>
          <p:cNvGrpSpPr/>
          <p:nvPr/>
        </p:nvGrpSpPr>
        <p:grpSpPr>
          <a:xfrm>
            <a:off x="1725519" y="2902244"/>
            <a:ext cx="4711134" cy="2120311"/>
            <a:chOff x="1695538" y="3334634"/>
            <a:chExt cx="4711134" cy="2120311"/>
          </a:xfrm>
        </p:grpSpPr>
        <p:sp>
          <p:nvSpPr>
            <p:cNvPr id="9" name="Rectangle 8"/>
            <p:cNvSpPr>
              <a:spLocks/>
            </p:cNvSpPr>
            <p:nvPr/>
          </p:nvSpPr>
          <p:spPr bwMode="auto">
            <a:xfrm>
              <a:off x="1695538" y="3488254"/>
              <a:ext cx="711733" cy="307777"/>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a:latin typeface="Arial"/>
                  <a:ea typeface="Gill Sans" pitchFamily="-84" charset="0"/>
                  <a:cs typeface="Arial"/>
                </a:rPr>
                <a:t>Client</a:t>
              </a:r>
              <a:endParaRPr lang="en-US" dirty="0">
                <a:latin typeface="Arial"/>
                <a:ea typeface="Gill Sans" pitchFamily="-84" charset="0"/>
                <a:cs typeface="Arial"/>
              </a:endParaRPr>
            </a:p>
          </p:txBody>
        </p:sp>
        <p:sp>
          <p:nvSpPr>
            <p:cNvPr id="10" name="Rectangle 9"/>
            <p:cNvSpPr>
              <a:spLocks/>
            </p:cNvSpPr>
            <p:nvPr/>
          </p:nvSpPr>
          <p:spPr bwMode="auto">
            <a:xfrm>
              <a:off x="5515315" y="3488254"/>
              <a:ext cx="891357" cy="276999"/>
            </a:xfrm>
            <a:prstGeom prst="rect">
              <a:avLst/>
            </a:prstGeom>
            <a:noFill/>
            <a:ln w="12700" cap="flat">
              <a:noFill/>
              <a:miter lim="800000"/>
              <a:headEnd type="none" w="med" len="med"/>
              <a:tailEnd type="none" w="med" len="med"/>
            </a:ln>
          </p:spPr>
          <p:txBody>
            <a:bodyPr wrap="square" lIns="0" tIns="0" rIns="0" bIns="0" anchor="ctr">
              <a:prstTxWarp prst="textNoShape">
                <a:avLst/>
              </a:prstTxWarp>
              <a:spAutoFit/>
            </a:bodyPr>
            <a:lstStyle/>
            <a:p>
              <a:r>
                <a:rPr lang="en-US" sz="1800">
                  <a:latin typeface="Arial"/>
                  <a:ea typeface="Gill Sans" pitchFamily="-84" charset="0"/>
                  <a:cs typeface="Arial"/>
                </a:rPr>
                <a:t>Server</a:t>
              </a:r>
              <a:endParaRPr lang="en-US" sz="1800" dirty="0">
                <a:latin typeface="Arial"/>
                <a:ea typeface="Gill Sans" pitchFamily="-84" charset="0"/>
                <a:cs typeface="Arial"/>
              </a:endParaRPr>
            </a:p>
          </p:txBody>
        </p:sp>
        <p:pic>
          <p:nvPicPr>
            <p:cNvPr id="11" name="Picture 10" descr="Mac-Book-Black-On-48x4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5300" y="3334634"/>
              <a:ext cx="609600" cy="609600"/>
            </a:xfrm>
            <a:prstGeom prst="rect">
              <a:avLst/>
            </a:prstGeom>
          </p:spPr>
        </p:pic>
        <p:pic>
          <p:nvPicPr>
            <p:cNvPr id="12" name="Picture 11" descr="server-48x4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5715" y="3334634"/>
              <a:ext cx="609600" cy="609600"/>
            </a:xfrm>
            <a:prstGeom prst="rect">
              <a:avLst/>
            </a:prstGeom>
          </p:spPr>
        </p:pic>
        <p:sp>
          <p:nvSpPr>
            <p:cNvPr id="13" name="TextBox 12"/>
            <p:cNvSpPr txBox="1"/>
            <p:nvPr/>
          </p:nvSpPr>
          <p:spPr>
            <a:xfrm rot="373032">
              <a:off x="3253413" y="3819317"/>
              <a:ext cx="1663789" cy="400110"/>
            </a:xfrm>
            <a:prstGeom prst="rect">
              <a:avLst/>
            </a:prstGeom>
            <a:noFill/>
          </p:spPr>
          <p:txBody>
            <a:bodyPr wrap="none" rtlCol="0">
              <a:spAutoFit/>
            </a:bodyPr>
            <a:lstStyle/>
            <a:p>
              <a:r>
                <a:rPr lang="en-US" b="0" i="1" dirty="0">
                  <a:latin typeface="Arial"/>
                  <a:cs typeface="Arial"/>
                </a:rPr>
                <a:t>Time of day?</a:t>
              </a:r>
            </a:p>
          </p:txBody>
        </p:sp>
        <p:cxnSp>
          <p:nvCxnSpPr>
            <p:cNvPr id="14" name="Straight Connector 13"/>
            <p:cNvCxnSpPr>
              <a:stCxn id="14" idx="2"/>
            </p:cNvCxnSpPr>
            <p:nvPr/>
          </p:nvCxnSpPr>
          <p:spPr>
            <a:xfrm>
              <a:off x="2960100" y="3944234"/>
              <a:ext cx="778" cy="1510711"/>
            </a:xfrm>
            <a:prstGeom prst="line">
              <a:avLst/>
            </a:prstGeom>
            <a:ln>
              <a:prstDash val="solid"/>
            </a:ln>
            <a:effectLst/>
          </p:spPr>
          <p:style>
            <a:lnRef idx="3">
              <a:schemeClr val="dk1"/>
            </a:lnRef>
            <a:fillRef idx="0">
              <a:schemeClr val="dk1"/>
            </a:fillRef>
            <a:effectRef idx="2">
              <a:schemeClr val="dk1"/>
            </a:effectRef>
            <a:fontRef idx="minor">
              <a:schemeClr val="tx1"/>
            </a:fontRef>
          </p:style>
        </p:cxnSp>
        <p:cxnSp>
          <p:nvCxnSpPr>
            <p:cNvPr id="15" name="Straight Connector 14"/>
            <p:cNvCxnSpPr>
              <a:stCxn id="15" idx="2"/>
            </p:cNvCxnSpPr>
            <p:nvPr/>
          </p:nvCxnSpPr>
          <p:spPr>
            <a:xfrm>
              <a:off x="5210515" y="3944234"/>
              <a:ext cx="0" cy="1481512"/>
            </a:xfrm>
            <a:prstGeom prst="line">
              <a:avLst/>
            </a:prstGeom>
            <a:ln>
              <a:prstDash val="solid"/>
            </a:ln>
            <a:effectLst/>
          </p:spPr>
          <p:style>
            <a:lnRef idx="3">
              <a:schemeClr val="dk1"/>
            </a:lnRef>
            <a:fillRef idx="0">
              <a:schemeClr val="dk1"/>
            </a:fillRef>
            <a:effectRef idx="2">
              <a:schemeClr val="dk1"/>
            </a:effectRef>
            <a:fontRef idx="minor">
              <a:schemeClr val="tx1"/>
            </a:fontRef>
          </p:style>
        </p:cxnSp>
        <p:sp>
          <p:nvSpPr>
            <p:cNvPr id="16" name="TextBox 15"/>
            <p:cNvSpPr txBox="1"/>
            <p:nvPr/>
          </p:nvSpPr>
          <p:spPr>
            <a:xfrm>
              <a:off x="5315793" y="5025636"/>
              <a:ext cx="976742" cy="400110"/>
            </a:xfrm>
            <a:prstGeom prst="rect">
              <a:avLst/>
            </a:prstGeom>
            <a:noFill/>
          </p:spPr>
          <p:txBody>
            <a:bodyPr wrap="none" rtlCol="0">
              <a:spAutoFit/>
            </a:bodyPr>
            <a:lstStyle/>
            <a:p>
              <a:r>
                <a:rPr lang="en-US" dirty="0">
                  <a:latin typeface="Arial" charset="0"/>
                  <a:ea typeface="Arial" charset="0"/>
                  <a:cs typeface="Arial" charset="0"/>
                </a:rPr>
                <a:t>Time ↓</a:t>
              </a:r>
            </a:p>
          </p:txBody>
        </p:sp>
        <p:cxnSp>
          <p:nvCxnSpPr>
            <p:cNvPr id="21" name="Curved Connector 8"/>
            <p:cNvCxnSpPr/>
            <p:nvPr/>
          </p:nvCxnSpPr>
          <p:spPr>
            <a:xfrm flipH="1" flipV="1">
              <a:off x="2960101" y="4126322"/>
              <a:ext cx="2250414" cy="252159"/>
            </a:xfrm>
            <a:prstGeom prst="straightConnector1">
              <a:avLst/>
            </a:prstGeom>
            <a:ln>
              <a:prstDash val="solid"/>
              <a:headEnd type="arrow"/>
              <a:tailEnd type="none"/>
            </a:ln>
            <a:effectLst/>
          </p:spPr>
          <p:style>
            <a:lnRef idx="3">
              <a:schemeClr val="dk1"/>
            </a:lnRef>
            <a:fillRef idx="0">
              <a:schemeClr val="dk1"/>
            </a:fillRef>
            <a:effectRef idx="2">
              <a:schemeClr val="dk1"/>
            </a:effectRef>
            <a:fontRef idx="minor">
              <a:schemeClr val="tx1"/>
            </a:fontRef>
          </p:style>
        </p:cxnSp>
        <p:cxnSp>
          <p:nvCxnSpPr>
            <p:cNvPr id="22" name="Curved Connector 8"/>
            <p:cNvCxnSpPr/>
            <p:nvPr/>
          </p:nvCxnSpPr>
          <p:spPr>
            <a:xfrm flipV="1">
              <a:off x="2960099" y="4636510"/>
              <a:ext cx="2250416" cy="351571"/>
            </a:xfrm>
            <a:prstGeom prst="straightConnector1">
              <a:avLst/>
            </a:prstGeom>
            <a:ln>
              <a:prstDash val="solid"/>
              <a:headEnd type="arrow"/>
              <a:tailEnd type="none"/>
            </a:ln>
            <a:effectLst/>
          </p:spPr>
          <p:style>
            <a:lnRef idx="3">
              <a:schemeClr val="dk1"/>
            </a:lnRef>
            <a:fillRef idx="0">
              <a:schemeClr val="dk1"/>
            </a:fillRef>
            <a:effectRef idx="2">
              <a:schemeClr val="dk1"/>
            </a:effectRef>
            <a:fontRef idx="minor">
              <a:schemeClr val="tx1"/>
            </a:fontRef>
          </p:style>
        </p:cxnSp>
        <p:sp>
          <p:nvSpPr>
            <p:cNvPr id="24" name="TextBox 23"/>
            <p:cNvSpPr txBox="1"/>
            <p:nvPr/>
          </p:nvSpPr>
          <p:spPr>
            <a:xfrm rot="21147479">
              <a:off x="3457080" y="4397260"/>
              <a:ext cx="1138453" cy="400110"/>
            </a:xfrm>
            <a:prstGeom prst="rect">
              <a:avLst/>
            </a:prstGeom>
            <a:noFill/>
          </p:spPr>
          <p:txBody>
            <a:bodyPr wrap="none" rtlCol="0">
              <a:spAutoFit/>
            </a:bodyPr>
            <a:lstStyle/>
            <a:p>
              <a:r>
                <a:rPr lang="en-US" b="0" i="1" dirty="0">
                  <a:latin typeface="Arial"/>
                  <a:cs typeface="Arial"/>
                </a:rPr>
                <a:t>2:50 PM</a:t>
              </a:r>
            </a:p>
          </p:txBody>
        </p:sp>
      </p:grpSp>
    </p:spTree>
    <p:extLst>
      <p:ext uri="{BB962C8B-B14F-4D97-AF65-F5344CB8AC3E}">
        <p14:creationId xmlns:p14="http://schemas.microsoft.com/office/powerpoint/2010/main" val="75939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3" presetClass="emph" presetSubtype="2" fill="hold" nodeType="withEffect">
                                  <p:stCondLst>
                                    <p:cond delay="0"/>
                                  </p:stCondLst>
                                  <p:childTnLst>
                                    <p:animClr clrSpc="rgb" dir="cw">
                                      <p:cBhvr override="childStyle">
                                        <p:cTn id="14" dur="500" fill="hold"/>
                                        <p:tgtEl>
                                          <p:spTgt spid="2">
                                            <p:txEl>
                                              <p:pRg st="0" end="0"/>
                                            </p:txEl>
                                          </p:spTgt>
                                        </p:tgtEl>
                                        <p:attrNameLst>
                                          <p:attrName>style.color</p:attrName>
                                        </p:attrNameLst>
                                      </p:cBhvr>
                                      <p:to>
                                        <a:srgbClr val="797979"/>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399" y="1447800"/>
            <a:ext cx="5447337" cy="5029200"/>
          </a:xfrm>
        </p:spPr>
        <p:txBody>
          <a:bodyPr>
            <a:normAutofit/>
          </a:bodyPr>
          <a:lstStyle/>
          <a:p>
            <a:pPr marL="514350" indent="-514350">
              <a:buFont typeface="+mj-lt"/>
              <a:buAutoNum type="arabicPeriod"/>
            </a:pPr>
            <a:r>
              <a:rPr lang="en-US" dirty="0"/>
              <a:t>Client sends a </a:t>
            </a:r>
            <a:r>
              <a:rPr lang="en-US" b="1" i="1" dirty="0">
                <a:solidFill>
                  <a:schemeClr val="accent6">
                    <a:lumMod val="75000"/>
                  </a:schemeClr>
                </a:solidFill>
              </a:rPr>
              <a:t>request</a:t>
            </a:r>
            <a:r>
              <a:rPr lang="en-US" dirty="0">
                <a:solidFill>
                  <a:schemeClr val="accent6">
                    <a:lumMod val="75000"/>
                  </a:schemeClr>
                </a:solidFill>
              </a:rPr>
              <a:t> </a:t>
            </a:r>
            <a:r>
              <a:rPr lang="en-US" dirty="0"/>
              <a:t>packet, timestamped with its local clock </a:t>
            </a:r>
            <a:r>
              <a:rPr lang="en-US" i="1" dirty="0"/>
              <a:t>T</a:t>
            </a:r>
            <a:r>
              <a:rPr lang="en-US" baseline="-25000" dirty="0"/>
              <a:t>1</a:t>
            </a:r>
          </a:p>
          <a:p>
            <a:pPr marL="514350" indent="-514350">
              <a:buFont typeface="+mj-lt"/>
              <a:buAutoNum type="arabicPeriod"/>
            </a:pPr>
            <a:endParaRPr lang="en-US" dirty="0"/>
          </a:p>
          <a:p>
            <a:pPr marL="514350" indent="-514350">
              <a:buFont typeface="+mj-lt"/>
              <a:buAutoNum type="arabicPeriod"/>
            </a:pPr>
            <a:r>
              <a:rPr lang="en-US" dirty="0"/>
              <a:t>Server timestamps its receipt of the request </a:t>
            </a:r>
            <a:r>
              <a:rPr lang="en-US" i="1" dirty="0"/>
              <a:t>T</a:t>
            </a:r>
            <a:r>
              <a:rPr lang="en-US" baseline="-25000" dirty="0"/>
              <a:t>2</a:t>
            </a:r>
            <a:r>
              <a:rPr lang="en-US" dirty="0"/>
              <a:t> with its local clock</a:t>
            </a:r>
          </a:p>
          <a:p>
            <a:pPr marL="514350" indent="-514350">
              <a:buFont typeface="+mj-lt"/>
              <a:buAutoNum type="arabicPeriod"/>
            </a:pPr>
            <a:endParaRPr lang="en-US" dirty="0"/>
          </a:p>
          <a:p>
            <a:pPr marL="514350" indent="-514350">
              <a:buFont typeface="+mj-lt"/>
              <a:buAutoNum type="arabicPeriod"/>
            </a:pPr>
            <a:r>
              <a:rPr lang="en-US" dirty="0"/>
              <a:t>Server sends a </a:t>
            </a:r>
            <a:r>
              <a:rPr lang="en-US" b="1" i="1" dirty="0">
                <a:solidFill>
                  <a:schemeClr val="accent6">
                    <a:lumMod val="75000"/>
                  </a:schemeClr>
                </a:solidFill>
              </a:rPr>
              <a:t>response</a:t>
            </a:r>
            <a:r>
              <a:rPr lang="en-US" dirty="0">
                <a:solidFill>
                  <a:schemeClr val="accent6">
                    <a:lumMod val="75000"/>
                  </a:schemeClr>
                </a:solidFill>
              </a:rPr>
              <a:t> </a:t>
            </a:r>
            <a:r>
              <a:rPr lang="en-US" dirty="0"/>
              <a:t>packet with its local clock </a:t>
            </a:r>
            <a:r>
              <a:rPr lang="en-US" i="1" dirty="0"/>
              <a:t>T</a:t>
            </a:r>
            <a:r>
              <a:rPr lang="en-US" baseline="-25000" dirty="0"/>
              <a:t>3</a:t>
            </a:r>
            <a:r>
              <a:rPr lang="en-US" dirty="0"/>
              <a:t> and </a:t>
            </a:r>
            <a:r>
              <a:rPr lang="en-US" i="1" dirty="0"/>
              <a:t>T</a:t>
            </a:r>
            <a:r>
              <a:rPr lang="en-US" baseline="-25000" dirty="0"/>
              <a:t>2</a:t>
            </a:r>
          </a:p>
          <a:p>
            <a:pPr marL="514350" indent="-514350">
              <a:buFont typeface="+mj-lt"/>
              <a:buAutoNum type="arabicPeriod"/>
            </a:pPr>
            <a:endParaRPr lang="en-US" dirty="0"/>
          </a:p>
          <a:p>
            <a:pPr marL="514350" indent="-514350">
              <a:buFont typeface="+mj-lt"/>
              <a:buAutoNum type="arabicPeriod"/>
            </a:pPr>
            <a:r>
              <a:rPr lang="en-US" dirty="0"/>
              <a:t>Client locally timestamps its receipt of the server’s response </a:t>
            </a:r>
            <a:r>
              <a:rPr lang="en-US" i="1" dirty="0"/>
              <a:t>T</a:t>
            </a:r>
            <a:r>
              <a:rPr lang="en-US" baseline="-25000" dirty="0"/>
              <a:t>4</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8</a:t>
            </a:fld>
            <a:endParaRPr lang="en-US"/>
          </a:p>
        </p:txBody>
      </p:sp>
      <p:sp>
        <p:nvSpPr>
          <p:cNvPr id="4" name="Title 3"/>
          <p:cNvSpPr>
            <a:spLocks noGrp="1"/>
          </p:cNvSpPr>
          <p:nvPr>
            <p:ph type="title"/>
          </p:nvPr>
        </p:nvSpPr>
        <p:spPr/>
        <p:txBody>
          <a:bodyPr/>
          <a:lstStyle/>
          <a:p>
            <a:r>
              <a:rPr lang="en-US"/>
              <a:t>Cristian’s algorithm: Outline</a:t>
            </a:r>
            <a:endParaRPr lang="en-US" dirty="0"/>
          </a:p>
        </p:txBody>
      </p:sp>
      <p:sp>
        <p:nvSpPr>
          <p:cNvPr id="6" name="Rectangle 5"/>
          <p:cNvSpPr>
            <a:spLocks/>
          </p:cNvSpPr>
          <p:nvPr/>
        </p:nvSpPr>
        <p:spPr bwMode="auto">
          <a:xfrm>
            <a:off x="5863439" y="1447800"/>
            <a:ext cx="711733" cy="307777"/>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a:latin typeface="Arial"/>
                <a:ea typeface="Gill Sans" pitchFamily="-84" charset="0"/>
                <a:cs typeface="Arial"/>
              </a:rPr>
              <a:t>Client</a:t>
            </a:r>
            <a:endParaRPr lang="en-US" dirty="0">
              <a:latin typeface="Arial"/>
              <a:ea typeface="Gill Sans" pitchFamily="-84" charset="0"/>
              <a:cs typeface="Arial"/>
            </a:endParaRPr>
          </a:p>
        </p:txBody>
      </p:sp>
      <p:sp>
        <p:nvSpPr>
          <p:cNvPr id="7" name="Rectangle 6"/>
          <p:cNvSpPr>
            <a:spLocks/>
          </p:cNvSpPr>
          <p:nvPr/>
        </p:nvSpPr>
        <p:spPr bwMode="auto">
          <a:xfrm>
            <a:off x="8024043" y="1460278"/>
            <a:ext cx="891357" cy="276999"/>
          </a:xfrm>
          <a:prstGeom prst="rect">
            <a:avLst/>
          </a:prstGeom>
          <a:noFill/>
          <a:ln w="12700" cap="flat">
            <a:noFill/>
            <a:miter lim="800000"/>
            <a:headEnd type="none" w="med" len="med"/>
            <a:tailEnd type="none" w="med" len="med"/>
          </a:ln>
        </p:spPr>
        <p:txBody>
          <a:bodyPr wrap="square" lIns="0" tIns="0" rIns="0" bIns="0" anchor="ctr">
            <a:prstTxWarp prst="textNoShape">
              <a:avLst/>
            </a:prstTxWarp>
            <a:spAutoFit/>
          </a:bodyPr>
          <a:lstStyle/>
          <a:p>
            <a:r>
              <a:rPr lang="en-US" sz="1800">
                <a:latin typeface="Arial"/>
                <a:ea typeface="Gill Sans" pitchFamily="-84" charset="0"/>
                <a:cs typeface="Arial"/>
              </a:rPr>
              <a:t>Server</a:t>
            </a:r>
            <a:endParaRPr lang="en-US" sz="1800" dirty="0">
              <a:latin typeface="Arial"/>
              <a:ea typeface="Gill Sans" pitchFamily="-84" charset="0"/>
              <a:cs typeface="Arial"/>
            </a:endParaRPr>
          </a:p>
        </p:txBody>
      </p:sp>
      <p:pic>
        <p:nvPicPr>
          <p:cNvPr id="8" name="Picture 7" descr="Mac-Book-Black-On-48x4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4507" y="1783777"/>
            <a:ext cx="609600" cy="609600"/>
          </a:xfrm>
          <a:prstGeom prst="rect">
            <a:avLst/>
          </a:prstGeom>
        </p:spPr>
      </p:pic>
      <p:pic>
        <p:nvPicPr>
          <p:cNvPr id="9" name="Picture 8" descr="server-48x4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4922" y="1783777"/>
            <a:ext cx="609600" cy="609600"/>
          </a:xfrm>
          <a:prstGeom prst="rect">
            <a:avLst/>
          </a:prstGeom>
        </p:spPr>
      </p:pic>
      <p:cxnSp>
        <p:nvCxnSpPr>
          <p:cNvPr id="11" name="Straight Connector 10"/>
          <p:cNvCxnSpPr/>
          <p:nvPr/>
        </p:nvCxnSpPr>
        <p:spPr>
          <a:xfrm flipH="1">
            <a:off x="6219305" y="2393377"/>
            <a:ext cx="2" cy="3235794"/>
          </a:xfrm>
          <a:prstGeom prst="line">
            <a:avLst/>
          </a:prstGeom>
          <a:ln>
            <a:prstDash val="solid"/>
          </a:ln>
          <a:effectLst/>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flipH="1">
            <a:off x="8469721" y="2393377"/>
            <a:ext cx="2" cy="3235794"/>
          </a:xfrm>
          <a:prstGeom prst="line">
            <a:avLst/>
          </a:prstGeom>
          <a:ln>
            <a:prstDash val="solid"/>
          </a:ln>
          <a:effectLst/>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7981350" y="5783611"/>
            <a:ext cx="976742" cy="400110"/>
          </a:xfrm>
          <a:prstGeom prst="rect">
            <a:avLst/>
          </a:prstGeom>
          <a:noFill/>
        </p:spPr>
        <p:txBody>
          <a:bodyPr wrap="none" rtlCol="0">
            <a:spAutoFit/>
          </a:bodyPr>
          <a:lstStyle/>
          <a:p>
            <a:r>
              <a:rPr lang="en-US" dirty="0">
                <a:latin typeface="Arial" charset="0"/>
                <a:ea typeface="Arial" charset="0"/>
                <a:cs typeface="Arial" charset="0"/>
              </a:rPr>
              <a:t>Time ↓</a:t>
            </a:r>
          </a:p>
        </p:txBody>
      </p:sp>
      <p:cxnSp>
        <p:nvCxnSpPr>
          <p:cNvPr id="14" name="Curved Connector 8"/>
          <p:cNvCxnSpPr/>
          <p:nvPr/>
        </p:nvCxnSpPr>
        <p:spPr>
          <a:xfrm flipH="1" flipV="1">
            <a:off x="6219308" y="2876960"/>
            <a:ext cx="2250230" cy="537751"/>
          </a:xfrm>
          <a:prstGeom prst="straightConnector1">
            <a:avLst/>
          </a:prstGeom>
          <a:ln>
            <a:prstDash val="solid"/>
            <a:headEnd type="arrow"/>
            <a:tailEnd type="none"/>
          </a:ln>
          <a:effectLst/>
        </p:spPr>
        <p:style>
          <a:lnRef idx="3">
            <a:schemeClr val="dk1"/>
          </a:lnRef>
          <a:fillRef idx="0">
            <a:schemeClr val="dk1"/>
          </a:fillRef>
          <a:effectRef idx="2">
            <a:schemeClr val="dk1"/>
          </a:effectRef>
          <a:fontRef idx="minor">
            <a:schemeClr val="tx1"/>
          </a:fontRef>
        </p:style>
      </p:cxnSp>
      <p:cxnSp>
        <p:nvCxnSpPr>
          <p:cNvPr id="15" name="Curved Connector 8"/>
          <p:cNvCxnSpPr/>
          <p:nvPr/>
        </p:nvCxnSpPr>
        <p:spPr>
          <a:xfrm flipV="1">
            <a:off x="6219124" y="4226419"/>
            <a:ext cx="2250414" cy="535859"/>
          </a:xfrm>
          <a:prstGeom prst="straightConnector1">
            <a:avLst/>
          </a:prstGeom>
          <a:ln>
            <a:prstDash val="solid"/>
            <a:headEnd type="arrow"/>
            <a:tailEnd type="none"/>
          </a:ln>
          <a:effectLst/>
        </p:spPr>
        <p:style>
          <a:lnRef idx="3">
            <a:schemeClr val="dk1"/>
          </a:lnRef>
          <a:fillRef idx="0">
            <a:schemeClr val="dk1"/>
          </a:fillRef>
          <a:effectRef idx="2">
            <a:schemeClr val="dk1"/>
          </a:effectRef>
          <a:fontRef idx="minor">
            <a:schemeClr val="tx1"/>
          </a:fontRef>
        </p:style>
      </p:cxnSp>
      <p:sp>
        <p:nvSpPr>
          <p:cNvPr id="20" name="TextBox 19"/>
          <p:cNvSpPr txBox="1"/>
          <p:nvPr/>
        </p:nvSpPr>
        <p:spPr>
          <a:xfrm>
            <a:off x="5782786" y="2657968"/>
            <a:ext cx="436338" cy="400110"/>
          </a:xfrm>
          <a:prstGeom prst="rect">
            <a:avLst/>
          </a:prstGeom>
          <a:noFill/>
        </p:spPr>
        <p:txBody>
          <a:bodyPr wrap="none" rtlCol="0">
            <a:spAutoFit/>
          </a:bodyPr>
          <a:lstStyle/>
          <a:p>
            <a:r>
              <a:rPr lang="en-US" b="0" i="1" dirty="0">
                <a:latin typeface="Arial" charset="0"/>
                <a:ea typeface="Arial" charset="0"/>
                <a:cs typeface="Arial" charset="0"/>
              </a:rPr>
              <a:t>T</a:t>
            </a:r>
            <a:r>
              <a:rPr lang="en-US" b="0" baseline="-25000" dirty="0">
                <a:latin typeface="Arial" charset="0"/>
                <a:ea typeface="Arial" charset="0"/>
                <a:cs typeface="Arial" charset="0"/>
              </a:rPr>
              <a:t>1</a:t>
            </a:r>
          </a:p>
        </p:txBody>
      </p:sp>
      <p:sp>
        <p:nvSpPr>
          <p:cNvPr id="21" name="TextBox 20"/>
          <p:cNvSpPr txBox="1"/>
          <p:nvPr/>
        </p:nvSpPr>
        <p:spPr>
          <a:xfrm>
            <a:off x="8469538" y="3205085"/>
            <a:ext cx="436338" cy="400110"/>
          </a:xfrm>
          <a:prstGeom prst="rect">
            <a:avLst/>
          </a:prstGeom>
          <a:noFill/>
        </p:spPr>
        <p:txBody>
          <a:bodyPr wrap="none" rtlCol="0">
            <a:spAutoFit/>
          </a:bodyPr>
          <a:lstStyle/>
          <a:p>
            <a:r>
              <a:rPr lang="en-US" b="0" i="1" dirty="0">
                <a:latin typeface="Arial" charset="0"/>
                <a:ea typeface="Arial" charset="0"/>
                <a:cs typeface="Arial" charset="0"/>
              </a:rPr>
              <a:t>T</a:t>
            </a:r>
            <a:r>
              <a:rPr lang="en-US" b="0" baseline="-25000" dirty="0">
                <a:latin typeface="Arial" charset="0"/>
                <a:ea typeface="Arial" charset="0"/>
                <a:cs typeface="Arial" charset="0"/>
              </a:rPr>
              <a:t>2</a:t>
            </a:r>
          </a:p>
        </p:txBody>
      </p:sp>
      <p:sp>
        <p:nvSpPr>
          <p:cNvPr id="25" name="TextBox 24"/>
          <p:cNvSpPr txBox="1"/>
          <p:nvPr/>
        </p:nvSpPr>
        <p:spPr>
          <a:xfrm>
            <a:off x="5782786" y="4536094"/>
            <a:ext cx="436338" cy="400110"/>
          </a:xfrm>
          <a:prstGeom prst="rect">
            <a:avLst/>
          </a:prstGeom>
          <a:noFill/>
        </p:spPr>
        <p:txBody>
          <a:bodyPr wrap="none" rtlCol="0">
            <a:spAutoFit/>
          </a:bodyPr>
          <a:lstStyle/>
          <a:p>
            <a:r>
              <a:rPr lang="en-US" b="0" i="1" dirty="0">
                <a:latin typeface="Arial" charset="0"/>
                <a:ea typeface="Arial" charset="0"/>
                <a:cs typeface="Arial" charset="0"/>
              </a:rPr>
              <a:t>T</a:t>
            </a:r>
            <a:r>
              <a:rPr lang="en-US" b="0" baseline="-25000" dirty="0">
                <a:latin typeface="Arial" charset="0"/>
                <a:ea typeface="Arial" charset="0"/>
                <a:cs typeface="Arial" charset="0"/>
              </a:rPr>
              <a:t>4</a:t>
            </a:r>
          </a:p>
        </p:txBody>
      </p:sp>
      <p:sp>
        <p:nvSpPr>
          <p:cNvPr id="26" name="Rectangle 25"/>
          <p:cNvSpPr/>
          <p:nvPr/>
        </p:nvSpPr>
        <p:spPr>
          <a:xfrm rot="805666">
            <a:off x="7563794" y="2820253"/>
            <a:ext cx="471462" cy="352153"/>
          </a:xfrm>
          <a:prstGeom prst="rect">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800" b="0" i="1" dirty="0">
                <a:solidFill>
                  <a:schemeClr val="tx1"/>
                </a:solidFill>
                <a:latin typeface="+mn-lt"/>
              </a:rPr>
              <a:t>T</a:t>
            </a:r>
            <a:r>
              <a:rPr lang="en-US" sz="1800" b="0" baseline="-25000" dirty="0">
                <a:solidFill>
                  <a:schemeClr val="tx1"/>
                </a:solidFill>
                <a:latin typeface="+mn-lt"/>
              </a:rPr>
              <a:t>1</a:t>
            </a:r>
          </a:p>
        </p:txBody>
      </p:sp>
      <p:sp>
        <p:nvSpPr>
          <p:cNvPr id="28" name="TextBox 27"/>
          <p:cNvSpPr txBox="1"/>
          <p:nvPr/>
        </p:nvSpPr>
        <p:spPr>
          <a:xfrm rot="858043">
            <a:off x="6508489" y="2614564"/>
            <a:ext cx="1095172" cy="369332"/>
          </a:xfrm>
          <a:prstGeom prst="rect">
            <a:avLst/>
          </a:prstGeom>
          <a:noFill/>
        </p:spPr>
        <p:txBody>
          <a:bodyPr wrap="none" rtlCol="0">
            <a:spAutoFit/>
          </a:bodyPr>
          <a:lstStyle/>
          <a:p>
            <a:r>
              <a:rPr lang="en-US" sz="1800">
                <a:latin typeface="Arial" charset="0"/>
                <a:ea typeface="Arial" charset="0"/>
                <a:cs typeface="Arial" charset="0"/>
              </a:rPr>
              <a:t>request:</a:t>
            </a:r>
          </a:p>
        </p:txBody>
      </p:sp>
      <p:grpSp>
        <p:nvGrpSpPr>
          <p:cNvPr id="30" name="Group 29"/>
          <p:cNvGrpSpPr/>
          <p:nvPr/>
        </p:nvGrpSpPr>
        <p:grpSpPr>
          <a:xfrm>
            <a:off x="6319914" y="4022476"/>
            <a:ext cx="2585962" cy="1045932"/>
            <a:chOff x="6277222" y="4197758"/>
            <a:chExt cx="2585962" cy="1045932"/>
          </a:xfrm>
        </p:grpSpPr>
        <p:sp>
          <p:nvSpPr>
            <p:cNvPr id="24" name="TextBox 23"/>
            <p:cNvSpPr txBox="1"/>
            <p:nvPr/>
          </p:nvSpPr>
          <p:spPr>
            <a:xfrm>
              <a:off x="8426846" y="4197758"/>
              <a:ext cx="436338" cy="400110"/>
            </a:xfrm>
            <a:prstGeom prst="rect">
              <a:avLst/>
            </a:prstGeom>
            <a:noFill/>
          </p:spPr>
          <p:txBody>
            <a:bodyPr wrap="none" rtlCol="0">
              <a:spAutoFit/>
            </a:bodyPr>
            <a:lstStyle/>
            <a:p>
              <a:r>
                <a:rPr lang="en-US" b="0" i="1" dirty="0">
                  <a:latin typeface="Arial" charset="0"/>
                  <a:ea typeface="Arial" charset="0"/>
                  <a:cs typeface="Arial" charset="0"/>
                </a:rPr>
                <a:t>T</a:t>
              </a:r>
              <a:r>
                <a:rPr lang="en-US" b="0" baseline="-25000" dirty="0">
                  <a:latin typeface="Arial" charset="0"/>
                  <a:ea typeface="Arial" charset="0"/>
                  <a:cs typeface="Arial" charset="0"/>
                </a:rPr>
                <a:t>3</a:t>
              </a:r>
            </a:p>
          </p:txBody>
        </p:sp>
        <p:sp>
          <p:nvSpPr>
            <p:cNvPr id="27" name="Rectangle 26"/>
            <p:cNvSpPr/>
            <p:nvPr/>
          </p:nvSpPr>
          <p:spPr>
            <a:xfrm rot="20798430">
              <a:off x="7533954" y="4653908"/>
              <a:ext cx="736891" cy="352153"/>
            </a:xfrm>
            <a:prstGeom prst="rect">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800" b="0" i="1">
                  <a:solidFill>
                    <a:schemeClr val="tx1"/>
                  </a:solidFill>
                  <a:latin typeface="+mn-lt"/>
                </a:rPr>
                <a:t>T</a:t>
              </a:r>
              <a:r>
                <a:rPr lang="en-US" sz="1800" b="0" baseline="-25000">
                  <a:solidFill>
                    <a:schemeClr val="tx1"/>
                  </a:solidFill>
                </a:rPr>
                <a:t>2</a:t>
              </a:r>
              <a:r>
                <a:rPr lang="en-US" sz="1800" b="0">
                  <a:solidFill>
                    <a:schemeClr val="tx1"/>
                  </a:solidFill>
                </a:rPr>
                <a:t>,</a:t>
              </a:r>
              <a:r>
                <a:rPr lang="en-US" sz="1800" b="0" i="1">
                  <a:solidFill>
                    <a:schemeClr val="tx1"/>
                  </a:solidFill>
                </a:rPr>
                <a:t>T</a:t>
              </a:r>
              <a:r>
                <a:rPr lang="en-US" sz="1800" b="0" baseline="-25000">
                  <a:solidFill>
                    <a:schemeClr val="tx1"/>
                  </a:solidFill>
                </a:rPr>
                <a:t>3</a:t>
              </a:r>
              <a:endParaRPr lang="en-US" sz="1800" b="0" baseline="-25000" dirty="0">
                <a:solidFill>
                  <a:schemeClr val="tx1"/>
                </a:solidFill>
              </a:endParaRPr>
            </a:p>
          </p:txBody>
        </p:sp>
        <p:sp>
          <p:nvSpPr>
            <p:cNvPr id="29" name="TextBox 28"/>
            <p:cNvSpPr txBox="1"/>
            <p:nvPr/>
          </p:nvSpPr>
          <p:spPr>
            <a:xfrm rot="20836752">
              <a:off x="6277222" y="4874358"/>
              <a:ext cx="1287532" cy="369332"/>
            </a:xfrm>
            <a:prstGeom prst="rect">
              <a:avLst/>
            </a:prstGeom>
            <a:noFill/>
          </p:spPr>
          <p:txBody>
            <a:bodyPr wrap="none" rtlCol="0">
              <a:spAutoFit/>
            </a:bodyPr>
            <a:lstStyle/>
            <a:p>
              <a:r>
                <a:rPr lang="en-US" sz="1800">
                  <a:latin typeface="Arial" charset="0"/>
                  <a:ea typeface="Arial" charset="0"/>
                  <a:cs typeface="Arial" charset="0"/>
                </a:rPr>
                <a:t>response:</a:t>
              </a:r>
            </a:p>
          </p:txBody>
        </p:sp>
      </p:grpSp>
      <p:sp>
        <p:nvSpPr>
          <p:cNvPr id="5" name="TextBox 4"/>
          <p:cNvSpPr txBox="1"/>
          <p:nvPr/>
        </p:nvSpPr>
        <p:spPr>
          <a:xfrm>
            <a:off x="344623" y="5780001"/>
            <a:ext cx="7600468" cy="830997"/>
          </a:xfrm>
          <a:prstGeom prst="rect">
            <a:avLst/>
          </a:prstGeom>
          <a:solidFill>
            <a:schemeClr val="accent3">
              <a:lumMod val="20000"/>
              <a:lumOff val="80000"/>
            </a:schemeClr>
          </a:solidFill>
          <a:ln w="28575">
            <a:solidFill>
              <a:schemeClr val="tx1"/>
            </a:solidFill>
            <a:prstDash val="sysDash"/>
          </a:ln>
        </p:spPr>
        <p:txBody>
          <a:bodyPr wrap="square" rtlCol="0">
            <a:spAutoFit/>
          </a:bodyPr>
          <a:lstStyle/>
          <a:p>
            <a:r>
              <a:rPr lang="en-US" sz="2400" b="0" i="1" dirty="0">
                <a:latin typeface="Arial" charset="0"/>
                <a:ea typeface="Arial" charset="0"/>
                <a:cs typeface="Arial" charset="0"/>
              </a:rPr>
              <a:t>How can the client use these timestamps to synchronize its local clock to the server’s local clock?</a:t>
            </a:r>
          </a:p>
        </p:txBody>
      </p:sp>
    </p:spTree>
    <p:extLst>
      <p:ext uri="{BB962C8B-B14F-4D97-AF65-F5344CB8AC3E}">
        <p14:creationId xmlns:p14="http://schemas.microsoft.com/office/powerpoint/2010/main" val="657376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3" presetClass="emph" presetSubtype="2" fill="hold" nodeType="withEffect">
                                  <p:stCondLst>
                                    <p:cond delay="0"/>
                                  </p:stCondLst>
                                  <p:childTnLst>
                                    <p:animClr clrSpc="rgb" dir="cw">
                                      <p:cBhvr override="childStyle">
                                        <p:cTn id="8" dur="500" fill="hold"/>
                                        <p:tgtEl>
                                          <p:spTgt spid="2">
                                            <p:txEl>
                                              <p:pRg st="0" end="0"/>
                                            </p:txEl>
                                          </p:spTgt>
                                        </p:tgtEl>
                                        <p:attrNameLst>
                                          <p:attrName>style.color</p:attrName>
                                        </p:attrNameLst>
                                      </p:cBhvr>
                                      <p:to>
                                        <a:srgbClr val="797979"/>
                                      </p:to>
                                    </p:animClr>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3" presetClass="emph" presetSubtype="2" fill="hold" nodeType="withEffect">
                                  <p:stCondLst>
                                    <p:cond delay="0"/>
                                  </p:stCondLst>
                                  <p:childTnLst>
                                    <p:animClr clrSpc="rgb" dir="cw">
                                      <p:cBhvr override="childStyle">
                                        <p:cTn id="16" dur="500" fill="hold"/>
                                        <p:tgtEl>
                                          <p:spTgt spid="2">
                                            <p:txEl>
                                              <p:pRg st="2" end="2"/>
                                            </p:txEl>
                                          </p:spTgt>
                                        </p:tgtEl>
                                        <p:attrNameLst>
                                          <p:attrName>style.color</p:attrName>
                                        </p:attrNameLst>
                                      </p:cBhvr>
                                      <p:to>
                                        <a:srgbClr val="797979"/>
                                      </p:to>
                                    </p:animClr>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3" presetClass="emph" presetSubtype="2" fill="hold" nodeType="withEffect">
                                  <p:stCondLst>
                                    <p:cond delay="0"/>
                                  </p:stCondLst>
                                  <p:childTnLst>
                                    <p:animClr clrSpc="rgb" dir="cw">
                                      <p:cBhvr override="childStyle">
                                        <p:cTn id="24" dur="500" fill="hold"/>
                                        <p:tgtEl>
                                          <p:spTgt spid="2">
                                            <p:txEl>
                                              <p:pRg st="4" end="4"/>
                                            </p:txEl>
                                          </p:spTgt>
                                        </p:tgtEl>
                                        <p:attrNameLst>
                                          <p:attrName>style.color</p:attrName>
                                        </p:attrNameLst>
                                      </p:cBhvr>
                                      <p:to>
                                        <a:srgbClr val="797979"/>
                                      </p:to>
                                    </p:animClr>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399" y="2657968"/>
            <a:ext cx="5090010" cy="1811922"/>
          </a:xfrm>
        </p:spPr>
        <p:txBody>
          <a:bodyPr>
            <a:normAutofit/>
          </a:bodyPr>
          <a:lstStyle/>
          <a:p>
            <a:r>
              <a:rPr lang="en-US" spc="-150" dirty="0"/>
              <a:t>Client samples </a:t>
            </a:r>
            <a:r>
              <a:rPr lang="en-US" b="1" i="1" spc="-150" dirty="0">
                <a:solidFill>
                  <a:schemeClr val="accent6">
                    <a:lumMod val="75000"/>
                  </a:schemeClr>
                </a:solidFill>
              </a:rPr>
              <a:t>round trip time </a:t>
            </a:r>
            <a:r>
              <a:rPr lang="en-US" sz="2800" b="1" spc="-150" dirty="0">
                <a:solidFill>
                  <a:schemeClr val="accent6">
                    <a:lumMod val="75000"/>
                  </a:schemeClr>
                </a:solidFill>
              </a:rPr>
              <a:t>𝛿</a:t>
            </a:r>
            <a:r>
              <a:rPr lang="en-US" b="1" i="1" spc="-150" dirty="0">
                <a:solidFill>
                  <a:schemeClr val="accent6">
                    <a:lumMod val="75000"/>
                  </a:schemeClr>
                </a:solidFill>
              </a:rPr>
              <a:t> </a:t>
            </a:r>
            <a:r>
              <a:rPr lang="en-US" sz="2800" spc="-150" dirty="0"/>
              <a:t>= 𝛿</a:t>
            </a:r>
            <a:r>
              <a:rPr lang="en-US" sz="2800" spc="-150" baseline="-25000" dirty="0" err="1"/>
              <a:t>req</a:t>
            </a:r>
            <a:r>
              <a:rPr lang="en-US" sz="2800" spc="-150" dirty="0"/>
              <a:t> + 𝛿</a:t>
            </a:r>
            <a:r>
              <a:rPr lang="en-US" sz="2800" spc="-150" baseline="-25000" dirty="0" err="1"/>
              <a:t>resp</a:t>
            </a:r>
            <a:r>
              <a:rPr lang="en-US" sz="2800" spc="-150" dirty="0"/>
              <a:t> = (</a:t>
            </a:r>
            <a:r>
              <a:rPr lang="en-US" sz="2800" i="1" spc="-150" dirty="0"/>
              <a:t>T</a:t>
            </a:r>
            <a:r>
              <a:rPr lang="en-US" sz="2800" spc="-150" baseline="-25000" dirty="0"/>
              <a:t>4</a:t>
            </a:r>
            <a:r>
              <a:rPr lang="en-US" sz="2800" spc="-150" dirty="0"/>
              <a:t> − </a:t>
            </a:r>
            <a:r>
              <a:rPr lang="en-US" sz="2800" i="1" spc="-150" dirty="0"/>
              <a:t>T</a:t>
            </a:r>
            <a:r>
              <a:rPr lang="en-US" sz="2800" spc="-150" baseline="-25000" dirty="0"/>
              <a:t>1</a:t>
            </a:r>
            <a:r>
              <a:rPr lang="en-US" sz="2800" spc="-150" dirty="0"/>
              <a:t>) − (</a:t>
            </a:r>
            <a:r>
              <a:rPr lang="en-US" sz="2800" i="1" spc="-150" dirty="0"/>
              <a:t>T</a:t>
            </a:r>
            <a:r>
              <a:rPr lang="en-US" sz="2800" spc="-150" baseline="-25000" dirty="0"/>
              <a:t>3</a:t>
            </a:r>
            <a:r>
              <a:rPr lang="en-US" sz="2800" spc="-150" dirty="0"/>
              <a:t> − </a:t>
            </a:r>
            <a:r>
              <a:rPr lang="en-US" sz="2800" i="1" spc="-150" dirty="0"/>
              <a:t>T</a:t>
            </a:r>
            <a:r>
              <a:rPr lang="en-US" sz="2800" spc="-150" baseline="-25000" dirty="0"/>
              <a:t>2</a:t>
            </a:r>
            <a:r>
              <a:rPr lang="en-US" sz="2800" spc="-150" dirty="0"/>
              <a:t>)</a:t>
            </a:r>
          </a:p>
          <a:p>
            <a:endParaRPr lang="en-US" b="1" dirty="0">
              <a:solidFill>
                <a:srgbClr val="FF0000"/>
              </a:solidFill>
            </a:endParaRPr>
          </a:p>
          <a:p>
            <a:r>
              <a:rPr lang="en-US" b="1" dirty="0">
                <a:solidFill>
                  <a:srgbClr val="FF0000"/>
                </a:solidFill>
              </a:rPr>
              <a:t>But client knows </a:t>
            </a:r>
            <a:r>
              <a:rPr lang="en-US" sz="2800" b="1" spc="-150" dirty="0">
                <a:solidFill>
                  <a:srgbClr val="FF0000"/>
                </a:solidFill>
              </a:rPr>
              <a:t>𝛿</a:t>
            </a:r>
            <a:r>
              <a:rPr lang="en-US" b="1" dirty="0">
                <a:solidFill>
                  <a:srgbClr val="FF0000"/>
                </a:solidFill>
              </a:rPr>
              <a:t>, not </a:t>
            </a:r>
            <a:r>
              <a:rPr lang="en-US" sz="2800" b="1" spc="-150" dirty="0">
                <a:solidFill>
                  <a:srgbClr val="FF0000"/>
                </a:solidFill>
              </a:rPr>
              <a:t>𝛿</a:t>
            </a:r>
            <a:r>
              <a:rPr lang="en-US" b="1" baseline="-25000" dirty="0" err="1">
                <a:solidFill>
                  <a:srgbClr val="FF0000"/>
                </a:solidFill>
              </a:rPr>
              <a:t>resp</a:t>
            </a:r>
            <a:endParaRPr lang="en-US" b="1" dirty="0">
              <a:solidFill>
                <a:srgbClr val="FF0000"/>
              </a:solidFill>
            </a:endParaRP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9</a:t>
            </a:fld>
            <a:endParaRPr lang="en-US"/>
          </a:p>
        </p:txBody>
      </p:sp>
      <p:sp>
        <p:nvSpPr>
          <p:cNvPr id="4" name="Title 3"/>
          <p:cNvSpPr>
            <a:spLocks noGrp="1"/>
          </p:cNvSpPr>
          <p:nvPr>
            <p:ph type="title"/>
          </p:nvPr>
        </p:nvSpPr>
        <p:spPr/>
        <p:txBody>
          <a:bodyPr/>
          <a:lstStyle/>
          <a:p>
            <a:r>
              <a:rPr lang="en-US" sz="3200" spc="-150" dirty="0"/>
              <a:t>Cristian’s algorithm: </a:t>
            </a:r>
            <a:r>
              <a:rPr lang="en-US" sz="3200" spc="-150"/>
              <a:t>Offset sample calculation</a:t>
            </a:r>
            <a:endParaRPr lang="en-US" sz="3200" spc="-150" dirty="0"/>
          </a:p>
        </p:txBody>
      </p:sp>
      <p:sp>
        <p:nvSpPr>
          <p:cNvPr id="6" name="Rectangle 5"/>
          <p:cNvSpPr>
            <a:spLocks/>
          </p:cNvSpPr>
          <p:nvPr/>
        </p:nvSpPr>
        <p:spPr bwMode="auto">
          <a:xfrm>
            <a:off x="5863439" y="1447800"/>
            <a:ext cx="711733" cy="307777"/>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a:latin typeface="Arial"/>
                <a:ea typeface="Gill Sans" pitchFamily="-84" charset="0"/>
                <a:cs typeface="Arial"/>
              </a:rPr>
              <a:t>Client</a:t>
            </a:r>
            <a:endParaRPr lang="en-US" dirty="0">
              <a:latin typeface="Arial"/>
              <a:ea typeface="Gill Sans" pitchFamily="-84" charset="0"/>
              <a:cs typeface="Arial"/>
            </a:endParaRPr>
          </a:p>
        </p:txBody>
      </p:sp>
      <p:sp>
        <p:nvSpPr>
          <p:cNvPr id="7" name="Rectangle 6"/>
          <p:cNvSpPr>
            <a:spLocks/>
          </p:cNvSpPr>
          <p:nvPr/>
        </p:nvSpPr>
        <p:spPr bwMode="auto">
          <a:xfrm>
            <a:off x="8024043" y="1460278"/>
            <a:ext cx="891357" cy="276999"/>
          </a:xfrm>
          <a:prstGeom prst="rect">
            <a:avLst/>
          </a:prstGeom>
          <a:noFill/>
          <a:ln w="12700" cap="flat">
            <a:noFill/>
            <a:miter lim="800000"/>
            <a:headEnd type="none" w="med" len="med"/>
            <a:tailEnd type="none" w="med" len="med"/>
          </a:ln>
        </p:spPr>
        <p:txBody>
          <a:bodyPr wrap="square" lIns="0" tIns="0" rIns="0" bIns="0" anchor="ctr">
            <a:prstTxWarp prst="textNoShape">
              <a:avLst/>
            </a:prstTxWarp>
            <a:spAutoFit/>
          </a:bodyPr>
          <a:lstStyle/>
          <a:p>
            <a:r>
              <a:rPr lang="en-US" sz="1800">
                <a:latin typeface="Arial"/>
                <a:ea typeface="Gill Sans" pitchFamily="-84" charset="0"/>
                <a:cs typeface="Arial"/>
              </a:rPr>
              <a:t>Server</a:t>
            </a:r>
            <a:endParaRPr lang="en-US" sz="1800" dirty="0">
              <a:latin typeface="Arial"/>
              <a:ea typeface="Gill Sans" pitchFamily="-84" charset="0"/>
              <a:cs typeface="Arial"/>
            </a:endParaRPr>
          </a:p>
        </p:txBody>
      </p:sp>
      <p:pic>
        <p:nvPicPr>
          <p:cNvPr id="8" name="Picture 7" descr="Mac-Book-Black-On-48x4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4507" y="1783777"/>
            <a:ext cx="609600" cy="609600"/>
          </a:xfrm>
          <a:prstGeom prst="rect">
            <a:avLst/>
          </a:prstGeom>
        </p:spPr>
      </p:pic>
      <p:pic>
        <p:nvPicPr>
          <p:cNvPr id="9" name="Picture 8" descr="server-48x4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4922" y="1783777"/>
            <a:ext cx="609600" cy="609600"/>
          </a:xfrm>
          <a:prstGeom prst="rect">
            <a:avLst/>
          </a:prstGeom>
        </p:spPr>
      </p:pic>
      <p:cxnSp>
        <p:nvCxnSpPr>
          <p:cNvPr id="11" name="Straight Connector 10"/>
          <p:cNvCxnSpPr/>
          <p:nvPr/>
        </p:nvCxnSpPr>
        <p:spPr>
          <a:xfrm flipH="1">
            <a:off x="6219305" y="2393377"/>
            <a:ext cx="2" cy="3235794"/>
          </a:xfrm>
          <a:prstGeom prst="line">
            <a:avLst/>
          </a:prstGeom>
          <a:ln>
            <a:prstDash val="solid"/>
          </a:ln>
          <a:effectLst/>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flipH="1">
            <a:off x="8469721" y="2393377"/>
            <a:ext cx="2" cy="3235794"/>
          </a:xfrm>
          <a:prstGeom prst="line">
            <a:avLst/>
          </a:prstGeom>
          <a:ln>
            <a:prstDash val="solid"/>
          </a:ln>
          <a:effectLst/>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7981350" y="5783611"/>
            <a:ext cx="976742" cy="400110"/>
          </a:xfrm>
          <a:prstGeom prst="rect">
            <a:avLst/>
          </a:prstGeom>
          <a:noFill/>
        </p:spPr>
        <p:txBody>
          <a:bodyPr wrap="none" rtlCol="0">
            <a:spAutoFit/>
          </a:bodyPr>
          <a:lstStyle/>
          <a:p>
            <a:r>
              <a:rPr lang="en-US" dirty="0">
                <a:latin typeface="Arial" charset="0"/>
                <a:ea typeface="Arial" charset="0"/>
                <a:cs typeface="Arial" charset="0"/>
              </a:rPr>
              <a:t>Time ↓</a:t>
            </a:r>
          </a:p>
        </p:txBody>
      </p:sp>
      <p:cxnSp>
        <p:nvCxnSpPr>
          <p:cNvPr id="14" name="Curved Connector 8"/>
          <p:cNvCxnSpPr/>
          <p:nvPr/>
        </p:nvCxnSpPr>
        <p:spPr>
          <a:xfrm flipH="1" flipV="1">
            <a:off x="6219308" y="2876960"/>
            <a:ext cx="2250230" cy="537751"/>
          </a:xfrm>
          <a:prstGeom prst="straightConnector1">
            <a:avLst/>
          </a:prstGeom>
          <a:ln>
            <a:prstDash val="solid"/>
            <a:headEnd type="arrow"/>
            <a:tailEnd type="none"/>
          </a:ln>
          <a:effectLst/>
        </p:spPr>
        <p:style>
          <a:lnRef idx="3">
            <a:schemeClr val="dk1"/>
          </a:lnRef>
          <a:fillRef idx="0">
            <a:schemeClr val="dk1"/>
          </a:fillRef>
          <a:effectRef idx="2">
            <a:schemeClr val="dk1"/>
          </a:effectRef>
          <a:fontRef idx="minor">
            <a:schemeClr val="tx1"/>
          </a:fontRef>
        </p:style>
      </p:cxnSp>
      <p:cxnSp>
        <p:nvCxnSpPr>
          <p:cNvPr id="15" name="Curved Connector 8"/>
          <p:cNvCxnSpPr/>
          <p:nvPr/>
        </p:nvCxnSpPr>
        <p:spPr>
          <a:xfrm flipV="1">
            <a:off x="6219124" y="4226419"/>
            <a:ext cx="2250414" cy="535859"/>
          </a:xfrm>
          <a:prstGeom prst="straightConnector1">
            <a:avLst/>
          </a:prstGeom>
          <a:ln>
            <a:prstDash val="solid"/>
            <a:headEnd type="arrow"/>
            <a:tailEnd type="none"/>
          </a:ln>
          <a:effectLst/>
        </p:spPr>
        <p:style>
          <a:lnRef idx="3">
            <a:schemeClr val="dk1"/>
          </a:lnRef>
          <a:fillRef idx="0">
            <a:schemeClr val="dk1"/>
          </a:fillRef>
          <a:effectRef idx="2">
            <a:schemeClr val="dk1"/>
          </a:effectRef>
          <a:fontRef idx="minor">
            <a:schemeClr val="tx1"/>
          </a:fontRef>
        </p:style>
      </p:cxnSp>
      <p:sp>
        <p:nvSpPr>
          <p:cNvPr id="20" name="TextBox 19"/>
          <p:cNvSpPr txBox="1"/>
          <p:nvPr/>
        </p:nvSpPr>
        <p:spPr>
          <a:xfrm>
            <a:off x="5782786" y="2657968"/>
            <a:ext cx="436338" cy="400110"/>
          </a:xfrm>
          <a:prstGeom prst="rect">
            <a:avLst/>
          </a:prstGeom>
          <a:noFill/>
        </p:spPr>
        <p:txBody>
          <a:bodyPr wrap="none" rtlCol="0">
            <a:spAutoFit/>
          </a:bodyPr>
          <a:lstStyle/>
          <a:p>
            <a:r>
              <a:rPr lang="en-US" b="0" i="1" dirty="0">
                <a:latin typeface="Arial" charset="0"/>
                <a:ea typeface="Arial" charset="0"/>
                <a:cs typeface="Arial" charset="0"/>
              </a:rPr>
              <a:t>T</a:t>
            </a:r>
            <a:r>
              <a:rPr lang="en-US" b="0" baseline="-25000" dirty="0">
                <a:latin typeface="Arial" charset="0"/>
                <a:ea typeface="Arial" charset="0"/>
                <a:cs typeface="Arial" charset="0"/>
              </a:rPr>
              <a:t>1</a:t>
            </a:r>
          </a:p>
        </p:txBody>
      </p:sp>
      <p:sp>
        <p:nvSpPr>
          <p:cNvPr id="21" name="TextBox 20"/>
          <p:cNvSpPr txBox="1"/>
          <p:nvPr/>
        </p:nvSpPr>
        <p:spPr>
          <a:xfrm>
            <a:off x="8469538" y="3205085"/>
            <a:ext cx="436338" cy="400110"/>
          </a:xfrm>
          <a:prstGeom prst="rect">
            <a:avLst/>
          </a:prstGeom>
          <a:noFill/>
        </p:spPr>
        <p:txBody>
          <a:bodyPr wrap="none" rtlCol="0">
            <a:spAutoFit/>
          </a:bodyPr>
          <a:lstStyle/>
          <a:p>
            <a:r>
              <a:rPr lang="en-US" b="0" i="1" dirty="0">
                <a:latin typeface="Arial" charset="0"/>
                <a:ea typeface="Arial" charset="0"/>
                <a:cs typeface="Arial" charset="0"/>
              </a:rPr>
              <a:t>T</a:t>
            </a:r>
            <a:r>
              <a:rPr lang="en-US" b="0" baseline="-25000" dirty="0">
                <a:latin typeface="Arial" charset="0"/>
                <a:ea typeface="Arial" charset="0"/>
                <a:cs typeface="Arial" charset="0"/>
              </a:rPr>
              <a:t>2</a:t>
            </a:r>
          </a:p>
        </p:txBody>
      </p:sp>
      <p:sp>
        <p:nvSpPr>
          <p:cNvPr id="25" name="TextBox 24"/>
          <p:cNvSpPr txBox="1"/>
          <p:nvPr/>
        </p:nvSpPr>
        <p:spPr>
          <a:xfrm>
            <a:off x="5782786" y="4536094"/>
            <a:ext cx="436338" cy="400110"/>
          </a:xfrm>
          <a:prstGeom prst="rect">
            <a:avLst/>
          </a:prstGeom>
          <a:noFill/>
        </p:spPr>
        <p:txBody>
          <a:bodyPr wrap="none" rtlCol="0">
            <a:spAutoFit/>
          </a:bodyPr>
          <a:lstStyle/>
          <a:p>
            <a:r>
              <a:rPr lang="en-US" b="0" i="1" dirty="0">
                <a:latin typeface="Arial" charset="0"/>
                <a:ea typeface="Arial" charset="0"/>
                <a:cs typeface="Arial" charset="0"/>
              </a:rPr>
              <a:t>T</a:t>
            </a:r>
            <a:r>
              <a:rPr lang="en-US" b="0" baseline="-25000" dirty="0">
                <a:latin typeface="Arial" charset="0"/>
                <a:ea typeface="Arial" charset="0"/>
                <a:cs typeface="Arial" charset="0"/>
              </a:rPr>
              <a:t>4</a:t>
            </a:r>
          </a:p>
        </p:txBody>
      </p:sp>
      <p:cxnSp>
        <p:nvCxnSpPr>
          <p:cNvPr id="10" name="Straight Connector 9"/>
          <p:cNvCxnSpPr/>
          <p:nvPr/>
        </p:nvCxnSpPr>
        <p:spPr>
          <a:xfrm flipH="1">
            <a:off x="6219124" y="3414711"/>
            <a:ext cx="2250414" cy="0"/>
          </a:xfrm>
          <a:prstGeom prst="line">
            <a:avLst/>
          </a:prstGeom>
          <a:ln w="19050">
            <a:prstDash val="sysDash"/>
            <a:headEnd type="none" w="med" len="med"/>
            <a:tailEnd type="none" w="med" len="med"/>
          </a:ln>
          <a:effectLst/>
        </p:spPr>
        <p:style>
          <a:lnRef idx="3">
            <a:schemeClr val="dk1"/>
          </a:lnRef>
          <a:fillRef idx="0">
            <a:schemeClr val="dk1"/>
          </a:fillRef>
          <a:effectRef idx="2">
            <a:schemeClr val="dk1"/>
          </a:effectRef>
          <a:fontRef idx="minor">
            <a:schemeClr val="tx1"/>
          </a:fontRef>
        </p:style>
      </p:cxnSp>
      <p:cxnSp>
        <p:nvCxnSpPr>
          <p:cNvPr id="31" name="Straight Connector 30"/>
          <p:cNvCxnSpPr/>
          <p:nvPr/>
        </p:nvCxnSpPr>
        <p:spPr>
          <a:xfrm flipH="1">
            <a:off x="6219124" y="4226419"/>
            <a:ext cx="2250414" cy="0"/>
          </a:xfrm>
          <a:prstGeom prst="line">
            <a:avLst/>
          </a:prstGeom>
          <a:ln w="19050">
            <a:prstDash val="sysDash"/>
            <a:headEnd type="none" w="med" len="med"/>
            <a:tailEnd type="none" w="med" len="med"/>
          </a:ln>
          <a:effectLst/>
        </p:spPr>
        <p:style>
          <a:lnRef idx="3">
            <a:schemeClr val="dk1"/>
          </a:lnRef>
          <a:fillRef idx="0">
            <a:schemeClr val="dk1"/>
          </a:fillRef>
          <a:effectRef idx="2">
            <a:schemeClr val="dk1"/>
          </a:effectRef>
          <a:fontRef idx="minor">
            <a:schemeClr val="tx1"/>
          </a:fontRef>
        </p:style>
      </p:cxnSp>
      <p:sp>
        <p:nvSpPr>
          <p:cNvPr id="32" name="Rectangle 31"/>
          <p:cNvSpPr/>
          <p:nvPr/>
        </p:nvSpPr>
        <p:spPr>
          <a:xfrm rot="805666">
            <a:off x="7563794" y="2820253"/>
            <a:ext cx="471462" cy="352153"/>
          </a:xfrm>
          <a:prstGeom prst="rect">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800" b="0" i="1" dirty="0">
                <a:solidFill>
                  <a:schemeClr val="tx1"/>
                </a:solidFill>
                <a:latin typeface="+mn-lt"/>
              </a:rPr>
              <a:t>T</a:t>
            </a:r>
            <a:r>
              <a:rPr lang="en-US" sz="1800" b="0" baseline="-25000" dirty="0">
                <a:solidFill>
                  <a:schemeClr val="tx1"/>
                </a:solidFill>
                <a:latin typeface="+mn-lt"/>
              </a:rPr>
              <a:t>1</a:t>
            </a:r>
          </a:p>
        </p:txBody>
      </p:sp>
      <p:sp>
        <p:nvSpPr>
          <p:cNvPr id="33" name="TextBox 32"/>
          <p:cNvSpPr txBox="1"/>
          <p:nvPr/>
        </p:nvSpPr>
        <p:spPr>
          <a:xfrm rot="858043">
            <a:off x="6508489" y="2614564"/>
            <a:ext cx="1095172" cy="369332"/>
          </a:xfrm>
          <a:prstGeom prst="rect">
            <a:avLst/>
          </a:prstGeom>
          <a:noFill/>
        </p:spPr>
        <p:txBody>
          <a:bodyPr wrap="none" rtlCol="0">
            <a:spAutoFit/>
          </a:bodyPr>
          <a:lstStyle/>
          <a:p>
            <a:r>
              <a:rPr lang="en-US" sz="1800" dirty="0">
                <a:latin typeface="Arial" charset="0"/>
                <a:ea typeface="Arial" charset="0"/>
                <a:cs typeface="Arial" charset="0"/>
              </a:rPr>
              <a:t>request:</a:t>
            </a:r>
          </a:p>
        </p:txBody>
      </p:sp>
      <p:sp>
        <p:nvSpPr>
          <p:cNvPr id="39" name="TextBox 38"/>
          <p:cNvSpPr txBox="1"/>
          <p:nvPr/>
        </p:nvSpPr>
        <p:spPr>
          <a:xfrm>
            <a:off x="8469538" y="4022476"/>
            <a:ext cx="436338" cy="400110"/>
          </a:xfrm>
          <a:prstGeom prst="rect">
            <a:avLst/>
          </a:prstGeom>
          <a:noFill/>
        </p:spPr>
        <p:txBody>
          <a:bodyPr wrap="none" rtlCol="0">
            <a:spAutoFit/>
          </a:bodyPr>
          <a:lstStyle/>
          <a:p>
            <a:r>
              <a:rPr lang="en-US" b="0" i="1" dirty="0">
                <a:latin typeface="Arial" charset="0"/>
                <a:ea typeface="Arial" charset="0"/>
                <a:cs typeface="Arial" charset="0"/>
              </a:rPr>
              <a:t>T</a:t>
            </a:r>
            <a:r>
              <a:rPr lang="en-US" b="0" baseline="-25000" dirty="0">
                <a:latin typeface="Arial" charset="0"/>
                <a:ea typeface="Arial" charset="0"/>
                <a:cs typeface="Arial" charset="0"/>
              </a:rPr>
              <a:t>3</a:t>
            </a:r>
          </a:p>
        </p:txBody>
      </p:sp>
      <p:sp>
        <p:nvSpPr>
          <p:cNvPr id="40" name="Rectangle 39"/>
          <p:cNvSpPr/>
          <p:nvPr/>
        </p:nvSpPr>
        <p:spPr>
          <a:xfrm rot="20798430">
            <a:off x="7576646" y="4478626"/>
            <a:ext cx="736891" cy="352153"/>
          </a:xfrm>
          <a:prstGeom prst="rect">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800" b="0" i="1" dirty="0">
                <a:solidFill>
                  <a:schemeClr val="tx1"/>
                </a:solidFill>
                <a:latin typeface="+mn-lt"/>
              </a:rPr>
              <a:t>T</a:t>
            </a:r>
            <a:r>
              <a:rPr lang="en-US" sz="1800" b="0" baseline="-25000" dirty="0">
                <a:solidFill>
                  <a:schemeClr val="tx1"/>
                </a:solidFill>
              </a:rPr>
              <a:t>2</a:t>
            </a:r>
            <a:r>
              <a:rPr lang="en-US" sz="1800" b="0" dirty="0">
                <a:solidFill>
                  <a:schemeClr val="tx1"/>
                </a:solidFill>
              </a:rPr>
              <a:t>,</a:t>
            </a:r>
            <a:r>
              <a:rPr lang="en-US" sz="1800" b="0" i="1" dirty="0">
                <a:solidFill>
                  <a:schemeClr val="tx1"/>
                </a:solidFill>
              </a:rPr>
              <a:t>T</a:t>
            </a:r>
            <a:r>
              <a:rPr lang="en-US" sz="1800" b="0" baseline="-25000" dirty="0">
                <a:solidFill>
                  <a:schemeClr val="tx1"/>
                </a:solidFill>
              </a:rPr>
              <a:t>3</a:t>
            </a:r>
          </a:p>
        </p:txBody>
      </p:sp>
      <p:sp>
        <p:nvSpPr>
          <p:cNvPr id="41" name="TextBox 40"/>
          <p:cNvSpPr txBox="1"/>
          <p:nvPr/>
        </p:nvSpPr>
        <p:spPr>
          <a:xfrm rot="20836752">
            <a:off x="6319914" y="4699076"/>
            <a:ext cx="1287532" cy="369332"/>
          </a:xfrm>
          <a:prstGeom prst="rect">
            <a:avLst/>
          </a:prstGeom>
          <a:noFill/>
        </p:spPr>
        <p:txBody>
          <a:bodyPr wrap="none" rtlCol="0">
            <a:spAutoFit/>
          </a:bodyPr>
          <a:lstStyle/>
          <a:p>
            <a:r>
              <a:rPr lang="en-US" sz="1800" dirty="0">
                <a:latin typeface="Arial" charset="0"/>
                <a:ea typeface="Arial" charset="0"/>
                <a:cs typeface="Arial" charset="0"/>
              </a:rPr>
              <a:t>response:</a:t>
            </a:r>
          </a:p>
        </p:txBody>
      </p:sp>
      <p:grpSp>
        <p:nvGrpSpPr>
          <p:cNvPr id="23" name="Group 22"/>
          <p:cNvGrpSpPr/>
          <p:nvPr/>
        </p:nvGrpSpPr>
        <p:grpSpPr>
          <a:xfrm>
            <a:off x="5435575" y="2876960"/>
            <a:ext cx="783549" cy="1886263"/>
            <a:chOff x="5435575" y="2876960"/>
            <a:chExt cx="783549" cy="1886263"/>
          </a:xfrm>
        </p:grpSpPr>
        <p:sp>
          <p:nvSpPr>
            <p:cNvPr id="18" name="Left Brace 17"/>
            <p:cNvSpPr/>
            <p:nvPr/>
          </p:nvSpPr>
          <p:spPr>
            <a:xfrm>
              <a:off x="6079822" y="2876960"/>
              <a:ext cx="139302" cy="537751"/>
            </a:xfrm>
            <a:prstGeom prst="leftBrace">
              <a:avLst>
                <a:gd name="adj1" fmla="val 36898"/>
                <a:gd name="adj2" fmla="val 72436"/>
              </a:avLst>
            </a:prstGeom>
            <a:ln w="28575">
              <a:solidFill>
                <a:schemeClr val="tx1"/>
              </a:solidFill>
              <a:prstDash val="solid"/>
              <a:headEnd type="none" w="med" len="med"/>
              <a:tailEnd type="none" w="med" len="med"/>
            </a:ln>
            <a:effectLst/>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42" name="TextBox 41"/>
            <p:cNvSpPr txBox="1"/>
            <p:nvPr/>
          </p:nvSpPr>
          <p:spPr>
            <a:xfrm>
              <a:off x="5555563" y="3055845"/>
              <a:ext cx="627095" cy="461665"/>
            </a:xfrm>
            <a:prstGeom prst="rect">
              <a:avLst/>
            </a:prstGeom>
            <a:noFill/>
          </p:spPr>
          <p:txBody>
            <a:bodyPr wrap="none" rtlCol="0">
              <a:spAutoFit/>
            </a:bodyPr>
            <a:lstStyle/>
            <a:p>
              <a:r>
                <a:rPr lang="en-US" sz="2400" spc="-150" dirty="0"/>
                <a:t>𝛿</a:t>
              </a:r>
              <a:r>
                <a:rPr lang="en-US" sz="2400" b="0" i="1" baseline="-25000" dirty="0">
                  <a:latin typeface="Arial" charset="0"/>
                  <a:ea typeface="Arial" charset="0"/>
                  <a:cs typeface="Arial" charset="0"/>
                </a:rPr>
                <a:t>req</a:t>
              </a:r>
              <a:endParaRPr lang="en-US" sz="2400" b="0" baseline="-25000" dirty="0">
                <a:latin typeface="Arial" charset="0"/>
                <a:ea typeface="Arial" charset="0"/>
                <a:cs typeface="Arial" charset="0"/>
              </a:endParaRPr>
            </a:p>
          </p:txBody>
        </p:sp>
        <p:sp>
          <p:nvSpPr>
            <p:cNvPr id="43" name="Left Brace 42"/>
            <p:cNvSpPr/>
            <p:nvPr/>
          </p:nvSpPr>
          <p:spPr>
            <a:xfrm>
              <a:off x="6079822" y="4225472"/>
              <a:ext cx="139302" cy="537751"/>
            </a:xfrm>
            <a:prstGeom prst="leftBrace">
              <a:avLst>
                <a:gd name="adj1" fmla="val 36898"/>
                <a:gd name="adj2" fmla="val 27564"/>
              </a:avLst>
            </a:prstGeom>
            <a:ln w="28575">
              <a:solidFill>
                <a:schemeClr val="tx1"/>
              </a:solidFill>
              <a:prstDash val="solid"/>
              <a:headEnd type="none" w="med" len="med"/>
              <a:tailEnd type="none" w="med" len="med"/>
            </a:ln>
            <a:effectLst/>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44" name="TextBox 43"/>
            <p:cNvSpPr txBox="1"/>
            <p:nvPr/>
          </p:nvSpPr>
          <p:spPr>
            <a:xfrm>
              <a:off x="5435575" y="4122673"/>
              <a:ext cx="729687" cy="461665"/>
            </a:xfrm>
            <a:prstGeom prst="rect">
              <a:avLst/>
            </a:prstGeom>
            <a:noFill/>
          </p:spPr>
          <p:txBody>
            <a:bodyPr wrap="none" rtlCol="0">
              <a:spAutoFit/>
            </a:bodyPr>
            <a:lstStyle/>
            <a:p>
              <a:r>
                <a:rPr lang="en-US" sz="2400" spc="-150" dirty="0"/>
                <a:t>𝛿</a:t>
              </a:r>
              <a:r>
                <a:rPr lang="en-US" sz="2400" b="0" i="1" baseline="-25000" dirty="0">
                  <a:latin typeface="Arial" charset="0"/>
                  <a:ea typeface="Arial" charset="0"/>
                  <a:cs typeface="Arial" charset="0"/>
                </a:rPr>
                <a:t>resp</a:t>
              </a:r>
              <a:endParaRPr lang="en-US" sz="2400" b="0" baseline="-25000" dirty="0">
                <a:latin typeface="Arial" charset="0"/>
                <a:ea typeface="Arial" charset="0"/>
                <a:cs typeface="Arial" charset="0"/>
              </a:endParaRPr>
            </a:p>
          </p:txBody>
        </p:sp>
      </p:grpSp>
      <p:sp>
        <p:nvSpPr>
          <p:cNvPr id="19" name="Right Arrow 18"/>
          <p:cNvSpPr/>
          <p:nvPr/>
        </p:nvSpPr>
        <p:spPr>
          <a:xfrm>
            <a:off x="5497211" y="4598873"/>
            <a:ext cx="323906" cy="326810"/>
          </a:xfrm>
          <a:prstGeom prst="rightArrow">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30" name="TextBox 29"/>
          <p:cNvSpPr txBox="1"/>
          <p:nvPr/>
        </p:nvSpPr>
        <p:spPr>
          <a:xfrm>
            <a:off x="991460" y="4469890"/>
            <a:ext cx="3380544" cy="584775"/>
          </a:xfrm>
          <a:prstGeom prst="rect">
            <a:avLst/>
          </a:prstGeom>
          <a:solidFill>
            <a:schemeClr val="accent6">
              <a:lumMod val="20000"/>
              <a:lumOff val="80000"/>
            </a:schemeClr>
          </a:solidFill>
          <a:ln w="28575">
            <a:solidFill>
              <a:schemeClr val="tx1"/>
            </a:solidFill>
            <a:prstDash val="sysDash"/>
          </a:ln>
        </p:spPr>
        <p:txBody>
          <a:bodyPr wrap="square" tIns="91440" bIns="91440" rtlCol="0">
            <a:spAutoFit/>
          </a:bodyPr>
          <a:lstStyle/>
          <a:p>
            <a:r>
              <a:rPr lang="en-US" sz="2600" dirty="0">
                <a:latin typeface="Arial" charset="0"/>
                <a:ea typeface="Arial" charset="0"/>
                <a:cs typeface="Arial" charset="0"/>
              </a:rPr>
              <a:t>Assume: 𝛿</a:t>
            </a:r>
            <a:r>
              <a:rPr lang="en-US" sz="2600" baseline="-25000" dirty="0" err="1">
                <a:latin typeface="Arial" charset="0"/>
                <a:ea typeface="Arial" charset="0"/>
                <a:cs typeface="Arial" charset="0"/>
              </a:rPr>
              <a:t>req</a:t>
            </a:r>
            <a:r>
              <a:rPr lang="en-US" sz="2600" dirty="0">
                <a:latin typeface="Arial" charset="0"/>
                <a:ea typeface="Arial" charset="0"/>
                <a:cs typeface="Arial" charset="0"/>
              </a:rPr>
              <a:t> ≈ 𝛿</a:t>
            </a:r>
            <a:r>
              <a:rPr lang="en-US" sz="2600" baseline="-25000" dirty="0" err="1">
                <a:latin typeface="Arial" charset="0"/>
                <a:ea typeface="Arial" charset="0"/>
                <a:cs typeface="Arial" charset="0"/>
              </a:rPr>
              <a:t>resp</a:t>
            </a:r>
            <a:endParaRPr lang="en-US" sz="2600" dirty="0">
              <a:latin typeface="Arial" charset="0"/>
              <a:ea typeface="Arial" charset="0"/>
              <a:cs typeface="Arial" charset="0"/>
            </a:endParaRPr>
          </a:p>
        </p:txBody>
      </p:sp>
      <p:sp>
        <p:nvSpPr>
          <p:cNvPr id="34" name="TextBox 33"/>
          <p:cNvSpPr txBox="1"/>
          <p:nvPr/>
        </p:nvSpPr>
        <p:spPr>
          <a:xfrm>
            <a:off x="345565" y="1702375"/>
            <a:ext cx="5090010" cy="584775"/>
          </a:xfrm>
          <a:prstGeom prst="rect">
            <a:avLst/>
          </a:prstGeom>
          <a:solidFill>
            <a:schemeClr val="accent3">
              <a:lumMod val="20000"/>
              <a:lumOff val="80000"/>
            </a:schemeClr>
          </a:solidFill>
          <a:ln w="28575">
            <a:solidFill>
              <a:schemeClr val="tx1"/>
            </a:solidFill>
            <a:prstDash val="sysDash"/>
          </a:ln>
        </p:spPr>
        <p:txBody>
          <a:bodyPr wrap="square" tIns="91440" bIns="91440" rtlCol="0">
            <a:spAutoFit/>
          </a:bodyPr>
          <a:lstStyle/>
          <a:p>
            <a:r>
              <a:rPr lang="en-US" sz="2600" spc="-150" dirty="0">
                <a:latin typeface="Arial" charset="0"/>
                <a:ea typeface="Arial" charset="0"/>
                <a:cs typeface="Arial" charset="0"/>
              </a:rPr>
              <a:t>Goal: Client sets clock </a:t>
            </a:r>
            <a:r>
              <a:rPr lang="en-US" sz="2600" spc="-150" dirty="0">
                <a:latin typeface="Arial" charset="0"/>
                <a:ea typeface="Arial" charset="0"/>
                <a:cs typeface="Arial" charset="0"/>
                <a:sym typeface="Wingdings"/>
              </a:rPr>
              <a:t></a:t>
            </a:r>
            <a:r>
              <a:rPr lang="en-US" sz="2600" spc="-150" dirty="0">
                <a:latin typeface="Arial" charset="0"/>
                <a:ea typeface="Arial" charset="0"/>
                <a:cs typeface="Arial" charset="0"/>
              </a:rPr>
              <a:t> </a:t>
            </a:r>
            <a:r>
              <a:rPr lang="en-US" sz="2600" i="1" spc="-150" dirty="0">
                <a:latin typeface="Arial" charset="0"/>
                <a:ea typeface="Arial" charset="0"/>
                <a:cs typeface="Arial" charset="0"/>
              </a:rPr>
              <a:t>T</a:t>
            </a:r>
            <a:r>
              <a:rPr lang="en-US" sz="2600" spc="-150" baseline="-25000" dirty="0">
                <a:latin typeface="Arial" charset="0"/>
                <a:ea typeface="Arial" charset="0"/>
                <a:cs typeface="Arial" charset="0"/>
              </a:rPr>
              <a:t>3</a:t>
            </a:r>
            <a:r>
              <a:rPr lang="en-US" sz="2600" spc="-150" dirty="0">
                <a:latin typeface="Arial" charset="0"/>
                <a:ea typeface="Arial" charset="0"/>
                <a:cs typeface="Arial" charset="0"/>
              </a:rPr>
              <a:t> + 𝛿</a:t>
            </a:r>
            <a:r>
              <a:rPr lang="en-US" sz="2600" spc="-150" baseline="-25000" dirty="0" err="1">
                <a:latin typeface="Arial" charset="0"/>
                <a:ea typeface="Arial" charset="0"/>
                <a:cs typeface="Arial" charset="0"/>
              </a:rPr>
              <a:t>resp</a:t>
            </a:r>
            <a:endParaRPr lang="en-US" sz="2600" spc="-150" baseline="-25000" dirty="0">
              <a:latin typeface="Arial" charset="0"/>
              <a:ea typeface="Arial" charset="0"/>
              <a:cs typeface="Arial" charset="0"/>
            </a:endParaRPr>
          </a:p>
        </p:txBody>
      </p:sp>
      <p:sp>
        <p:nvSpPr>
          <p:cNvPr id="35" name="TextBox 34"/>
          <p:cNvSpPr txBox="1"/>
          <p:nvPr/>
        </p:nvSpPr>
        <p:spPr>
          <a:xfrm>
            <a:off x="571929" y="5598946"/>
            <a:ext cx="4250949" cy="584775"/>
          </a:xfrm>
          <a:prstGeom prst="rect">
            <a:avLst/>
          </a:prstGeom>
          <a:solidFill>
            <a:schemeClr val="accent3">
              <a:lumMod val="20000"/>
              <a:lumOff val="80000"/>
            </a:schemeClr>
          </a:solidFill>
          <a:ln w="28575">
            <a:solidFill>
              <a:schemeClr val="tx1"/>
            </a:solidFill>
            <a:prstDash val="sysDash"/>
          </a:ln>
        </p:spPr>
        <p:txBody>
          <a:bodyPr wrap="square" tIns="91440" bIns="91440" rtlCol="0">
            <a:spAutoFit/>
          </a:bodyPr>
          <a:lstStyle/>
          <a:p>
            <a:r>
              <a:rPr lang="en-US" sz="2600" spc="-150">
                <a:latin typeface="Arial" charset="0"/>
                <a:ea typeface="Arial" charset="0"/>
                <a:cs typeface="Arial" charset="0"/>
              </a:rPr>
              <a:t>Client </a:t>
            </a:r>
            <a:r>
              <a:rPr lang="en-US" sz="2600" spc="-150" dirty="0">
                <a:latin typeface="Arial" charset="0"/>
                <a:ea typeface="Arial" charset="0"/>
                <a:cs typeface="Arial" charset="0"/>
              </a:rPr>
              <a:t>sets clock </a:t>
            </a:r>
            <a:r>
              <a:rPr lang="en-US" sz="2600" spc="-150" dirty="0">
                <a:latin typeface="Arial" charset="0"/>
                <a:ea typeface="Arial" charset="0"/>
                <a:cs typeface="Arial" charset="0"/>
                <a:sym typeface="Wingdings"/>
              </a:rPr>
              <a:t></a:t>
            </a:r>
            <a:r>
              <a:rPr lang="en-US" sz="2600" spc="-150" dirty="0">
                <a:latin typeface="Arial" charset="0"/>
                <a:ea typeface="Arial" charset="0"/>
                <a:cs typeface="Arial" charset="0"/>
              </a:rPr>
              <a:t> </a:t>
            </a:r>
            <a:r>
              <a:rPr lang="en-US" sz="2600" i="1" spc="-150" dirty="0">
                <a:latin typeface="Arial" charset="0"/>
                <a:ea typeface="Arial" charset="0"/>
                <a:cs typeface="Arial" charset="0"/>
              </a:rPr>
              <a:t>T</a:t>
            </a:r>
            <a:r>
              <a:rPr lang="en-US" sz="2600" spc="-150" baseline="-25000" dirty="0">
                <a:latin typeface="Arial" charset="0"/>
                <a:ea typeface="Arial" charset="0"/>
                <a:cs typeface="Arial" charset="0"/>
              </a:rPr>
              <a:t>3</a:t>
            </a:r>
            <a:r>
              <a:rPr lang="en-US" sz="2600" spc="-150" dirty="0">
                <a:latin typeface="Arial" charset="0"/>
                <a:ea typeface="Arial" charset="0"/>
                <a:cs typeface="Arial" charset="0"/>
              </a:rPr>
              <a:t> </a:t>
            </a:r>
            <a:r>
              <a:rPr lang="en-US" sz="2600" spc="-150">
                <a:latin typeface="Arial" charset="0"/>
                <a:ea typeface="Arial" charset="0"/>
                <a:cs typeface="Arial" charset="0"/>
              </a:rPr>
              <a:t>+ ½𝛿</a:t>
            </a:r>
            <a:endParaRPr lang="en-US" sz="2600" spc="-150" baseline="-25000" dirty="0">
              <a:latin typeface="Arial" charset="0"/>
              <a:ea typeface="Arial" charset="0"/>
              <a:cs typeface="Arial" charset="0"/>
            </a:endParaRPr>
          </a:p>
        </p:txBody>
      </p:sp>
    </p:spTree>
    <p:extLst>
      <p:ext uri="{BB962C8B-B14F-4D97-AF65-F5344CB8AC3E}">
        <p14:creationId xmlns:p14="http://schemas.microsoft.com/office/powerpoint/2010/main" val="1971805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0" grpId="0" animBg="1"/>
      <p:bldP spid="35"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ln w="28575">
          <a:solidFill>
            <a:schemeClr val="tx1"/>
          </a:solidFill>
          <a:prstDash val="soli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b="0" dirty="0">
            <a:solidFill>
              <a:schemeClr val="tx1"/>
            </a:solidFill>
            <a:latin typeface="+mn-lt"/>
          </a:defRPr>
        </a:defPPr>
      </a:lstStyle>
      <a:style>
        <a:lnRef idx="1">
          <a:schemeClr val="accent1"/>
        </a:lnRef>
        <a:fillRef idx="3">
          <a:schemeClr val="accent1"/>
        </a:fillRef>
        <a:effectRef idx="2">
          <a:schemeClr val="accent1"/>
        </a:effectRef>
        <a:fontRef idx="minor">
          <a:schemeClr val="lt1"/>
        </a:fontRef>
      </a:style>
    </a:spDef>
    <a:lnDef>
      <a:spPr>
        <a:ln w="28575">
          <a:solidFill>
            <a:srgbClr val="FF0000"/>
          </a:solidFill>
          <a:prstDash val="sysDash"/>
          <a:headEnd type="none" w="med" len="med"/>
          <a:tailEnd type="none" w="med" len="med"/>
        </a:ln>
        <a:effectLst/>
      </a:spPr>
      <a:bodyPr/>
      <a:lstStyle/>
      <a:style>
        <a:lnRef idx="3">
          <a:schemeClr val="dk1"/>
        </a:lnRef>
        <a:fillRef idx="0">
          <a:schemeClr val="dk1"/>
        </a:fillRef>
        <a:effectRef idx="2">
          <a:schemeClr val="dk1"/>
        </a:effectRef>
        <a:fontRef idx="minor">
          <a:schemeClr val="tx1"/>
        </a:fontRef>
      </a:style>
    </a:lnDef>
    <a:txDef>
      <a:spPr>
        <a:noFill/>
      </a:spPr>
      <a:bodyPr wrap="none" rtlCol="0">
        <a:spAutoFit/>
      </a:bodyPr>
      <a:lstStyle>
        <a:defPPr>
          <a:defRPr smtClean="0">
            <a:latin typeface="Arial" charset="0"/>
            <a:ea typeface="Arial" charset="0"/>
            <a:cs typeface="Arial" charset="0"/>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47565</TotalTime>
  <Words>2844</Words>
  <Application>Microsoft Macintosh PowerPoint</Application>
  <PresentationFormat>On-screen Show (4:3)</PresentationFormat>
  <Paragraphs>607</Paragraphs>
  <Slides>38</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Courier New</vt:lpstr>
      <vt:lpstr>Times New Roman</vt:lpstr>
      <vt:lpstr>1_Office Theme</vt:lpstr>
      <vt:lpstr>Time and Logical Clocks 1</vt:lpstr>
      <vt:lpstr>Today</vt:lpstr>
      <vt:lpstr>A distributed edit-compile workflow</vt:lpstr>
      <vt:lpstr>What makes time synchronization hard?</vt:lpstr>
      <vt:lpstr>Today</vt:lpstr>
      <vt:lpstr>Just use Coordinated Universal Time?</vt:lpstr>
      <vt:lpstr>Synchronization to a time server</vt:lpstr>
      <vt:lpstr>Cristian’s algorithm: Outline</vt:lpstr>
      <vt:lpstr>Cristian’s algorithm: Offset sample calculation</vt:lpstr>
      <vt:lpstr>Clock synchronization: Take-away points</vt:lpstr>
      <vt:lpstr>Today</vt:lpstr>
      <vt:lpstr>Motivation: Multi-site database replication</vt:lpstr>
      <vt:lpstr>The consequences of concurrent updates</vt:lpstr>
      <vt:lpstr>Idea: Logical clocks</vt:lpstr>
      <vt:lpstr>Defining “happens-before” ()</vt:lpstr>
      <vt:lpstr>Defining “happens-before” ()</vt:lpstr>
      <vt:lpstr>Defining “happens-before” ()</vt:lpstr>
      <vt:lpstr>Defining “happens-before” ()</vt:lpstr>
      <vt:lpstr>Defining “happens-before”</vt:lpstr>
      <vt:lpstr>Defining “happens-before” ()</vt:lpstr>
      <vt:lpstr>Defining “happens-before”</vt:lpstr>
      <vt:lpstr>Concurrent events (||)</vt:lpstr>
      <vt:lpstr>Lamport clocks: Objective</vt:lpstr>
      <vt:lpstr>The Lamport Clock algorithm</vt:lpstr>
      <vt:lpstr>The Lamport Clock algorithm</vt:lpstr>
      <vt:lpstr>The Lamport Clock algorithm</vt:lpstr>
      <vt:lpstr>The Lamport Clock algorithm</vt:lpstr>
      <vt:lpstr>The Lamport Clock algorithm</vt:lpstr>
      <vt:lpstr>Lamport Timestamps: Ordering all events</vt:lpstr>
      <vt:lpstr>Order all these events</vt:lpstr>
      <vt:lpstr>Making concurrent updates consistent</vt:lpstr>
      <vt:lpstr>Totally-Ordered Multicast</vt:lpstr>
      <vt:lpstr>Totally-Ordered Multicast (Almost correct)</vt:lpstr>
      <vt:lpstr>Totally-Ordered Multicast (Almost correct)</vt:lpstr>
      <vt:lpstr>Totally-Ordered Multicast (Correct version)</vt:lpstr>
      <vt:lpstr>Totally-Ordered Multicast (Correct version)</vt:lpstr>
      <vt:lpstr>So, are we done?</vt:lpstr>
      <vt:lpstr>Take-away points: Lamport clocks</vt:lpstr>
    </vt:vector>
  </TitlesOfParts>
  <Company>Princeton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dc:title>
  <dc:creator>Kai Li</dc:creator>
  <cp:lastModifiedBy>Marco Canini</cp:lastModifiedBy>
  <cp:revision>1812</cp:revision>
  <cp:lastPrinted>2019-09-04T07:08:47Z</cp:lastPrinted>
  <dcterms:created xsi:type="dcterms:W3CDTF">2013-10-08T01:49:25Z</dcterms:created>
  <dcterms:modified xsi:type="dcterms:W3CDTF">2022-09-12T05:26:23Z</dcterms:modified>
</cp:coreProperties>
</file>