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257" r:id="rId2"/>
    <p:sldId id="309" r:id="rId3"/>
    <p:sldId id="307" r:id="rId4"/>
    <p:sldId id="259" r:id="rId5"/>
    <p:sldId id="310" r:id="rId6"/>
    <p:sldId id="260" r:id="rId7"/>
    <p:sldId id="261" r:id="rId8"/>
    <p:sldId id="262" r:id="rId9"/>
    <p:sldId id="265" r:id="rId10"/>
    <p:sldId id="266" r:id="rId11"/>
    <p:sldId id="267" r:id="rId12"/>
    <p:sldId id="263" r:id="rId13"/>
    <p:sldId id="288" r:id="rId14"/>
    <p:sldId id="287" r:id="rId15"/>
    <p:sldId id="290" r:id="rId16"/>
    <p:sldId id="289" r:id="rId17"/>
    <p:sldId id="292" r:id="rId18"/>
    <p:sldId id="293" r:id="rId19"/>
    <p:sldId id="294" r:id="rId20"/>
    <p:sldId id="270" r:id="rId21"/>
    <p:sldId id="295" r:id="rId22"/>
    <p:sldId id="272" r:id="rId23"/>
    <p:sldId id="308" r:id="rId24"/>
    <p:sldId id="274" r:id="rId25"/>
    <p:sldId id="275" r:id="rId26"/>
    <p:sldId id="278" r:id="rId27"/>
    <p:sldId id="314" r:id="rId28"/>
    <p:sldId id="279" r:id="rId29"/>
    <p:sldId id="280" r:id="rId30"/>
    <p:sldId id="316" r:id="rId31"/>
    <p:sldId id="317" r:id="rId32"/>
    <p:sldId id="315" r:id="rId33"/>
    <p:sldId id="296" r:id="rId34"/>
    <p:sldId id="298" r:id="rId35"/>
    <p:sldId id="283" r:id="rId36"/>
    <p:sldId id="313" r:id="rId37"/>
    <p:sldId id="282" r:id="rId38"/>
    <p:sldId id="304" r:id="rId39"/>
    <p:sldId id="305" r:id="rId40"/>
    <p:sldId id="306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9900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 autoAdjust="0"/>
    <p:restoredTop sz="80340" autoAdjust="0"/>
  </p:normalViewPr>
  <p:slideViewPr>
    <p:cSldViewPr snapToGrid="0">
      <p:cViewPr varScale="1">
        <p:scale>
          <a:sx n="101" d="100"/>
          <a:sy n="101" d="100"/>
        </p:scale>
        <p:origin x="216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4EB5A369-AE25-5AC4-80C1-F837539D245B}"/>
    <pc:docChg chg="modSld">
      <pc:chgData name="Marco Canini" userId="f9c31d46-c3b5-4114-aea8-426b22c5f56f" providerId="ADAL" clId="{4EB5A369-AE25-5AC4-80C1-F837539D245B}" dt="2025-10-27T10:23:51.437" v="2" actId="20577"/>
      <pc:docMkLst>
        <pc:docMk/>
      </pc:docMkLst>
      <pc:sldChg chg="modSp mod">
        <pc:chgData name="Marco Canini" userId="f9c31d46-c3b5-4114-aea8-426b22c5f56f" providerId="ADAL" clId="{4EB5A369-AE25-5AC4-80C1-F837539D245B}" dt="2025-10-27T10:23:51.437" v="2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10-27T10:23:51.437" v="2" actId="20577"/>
          <ac:spMkLst>
            <pc:docMk/>
            <pc:sldMk cId="0" sldId="257"/>
            <ac:spMk id="1536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u="none" dirty="0"/>
          </a:p>
          <a:p>
            <a:r>
              <a:rPr lang="en-US" b="0" i="0" u="none" dirty="0"/>
              <a:t>&gt;&gt;&gt; Syncing becomes</a:t>
            </a:r>
            <a:r>
              <a:rPr lang="en-US" b="0" i="0" u="none" baseline="0" dirty="0"/>
              <a:t> the process of ensuring that both nodes have the same update in their lists.</a:t>
            </a: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19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let’s see how nodes agree on the update order.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37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back to our example, we’re sorting the updates now by their timestamps.</a:t>
            </a:r>
            <a:endParaRPr lang="en-US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As the</a:t>
            </a:r>
            <a:r>
              <a:rPr lang="en-US" baseline="0" dirty="0"/>
              <a:t> updates</a:t>
            </a:r>
            <a:r>
              <a:rPr lang="en-US" dirty="0"/>
              <a:t> spread from node to node, nodes may initially apply updates in different orders.</a:t>
            </a:r>
            <a:r>
              <a:rPr lang="en-US" baseline="0" dirty="0"/>
              <a:t>  So this is what user A, B will see before syncing.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&gt;&gt;&gt;But we know that the correct eventual outcome is the following.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SEGUE: So we have a problem at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2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now when A and</a:t>
            </a:r>
            <a:r>
              <a:rPr lang="en-US" b="1" baseline="0" dirty="0"/>
              <a:t> B sync with each other they will merge their write logs in timestamp order.</a:t>
            </a:r>
          </a:p>
          <a:p>
            <a:endParaRPr lang="en-US" baseline="0" dirty="0"/>
          </a:p>
          <a:p>
            <a:r>
              <a:rPr lang="en-US" baseline="0" dirty="0"/>
              <a:t>&gt;&gt;&gt; But what can B do -- it's already run the operation to add M2 at 10 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63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solution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16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Another question we can ask is whether</a:t>
            </a:r>
            <a:r>
              <a:rPr lang="en-US" b="1" baseline="0" dirty="0"/>
              <a:t> the order of updates is consistent with causal connections between updates.</a:t>
            </a:r>
          </a:p>
          <a:p>
            <a:endParaRPr lang="en-US" baseline="0" dirty="0"/>
          </a:p>
          <a:p>
            <a:r>
              <a:rPr lang="en-US" dirty="0"/>
              <a:t>In this e.g.</a:t>
            </a:r>
            <a:r>
              <a:rPr lang="en-US" baseline="0" dirty="0"/>
              <a:t> </a:t>
            </a:r>
            <a:r>
              <a:rPr lang="en-US" dirty="0"/>
              <a:t>suppose A adds a meeting, B sees</a:t>
            </a:r>
            <a:r>
              <a:rPr lang="en-US" baseline="0" dirty="0"/>
              <a:t> A’s meeting, then B DELETES A’s meeting.  But B’s clock was slow, so it assigned the delete update an EARLIER sequence number.</a:t>
            </a:r>
          </a:p>
          <a:p>
            <a:endParaRPr lang="en-US" baseline="0" dirty="0"/>
          </a:p>
          <a:p>
            <a:r>
              <a:rPr lang="en-US" baseline="0" dirty="0"/>
              <a:t>&gt;&gt;&gt; SEGUE: Oops, we have an update that doesn’t make sense.  So by now this should be screaming Lamport clocks.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want to timestamp ordering to respect causality.  And we know how</a:t>
            </a:r>
            <a:r>
              <a:rPr lang="en-US" b="1" baseline="0" dirty="0"/>
              <a:t> to solve that problem.</a:t>
            </a:r>
            <a:endParaRPr lang="en-US" b="0" baseline="0" dirty="0"/>
          </a:p>
          <a:p>
            <a:r>
              <a:rPr lang="en-US" b="0" baseline="0" dirty="0"/>
              <a:t>So this is the Lamport clock algorithm.</a:t>
            </a:r>
          </a:p>
          <a:p>
            <a:r>
              <a:rPr lang="en-US" b="0" baseline="0" dirty="0"/>
              <a:t>&gt;&gt;&gt; Recall the one-way inferences we can make about Lamport clocks</a:t>
            </a:r>
            <a:r>
              <a:rPr lang="is-IS" b="0" baseline="0" dirty="0"/>
              <a:t>…</a:t>
            </a:r>
            <a:endParaRPr lang="en-US" b="0" baseline="0" dirty="0"/>
          </a:p>
          <a:p>
            <a:r>
              <a:rPr lang="en-US" b="0" baseline="0" dirty="0"/>
              <a:t>SEGUE: But it turns out that’s the direction of inference we need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24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A: </a:t>
            </a:r>
            <a:r>
              <a:rPr lang="en-US" dirty="0" err="1"/>
              <a:t>Lamport</a:t>
            </a:r>
            <a:r>
              <a:rPr lang="en-US" dirty="0"/>
              <a:t> timestamps provide some total ordering of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23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at this point we’ve slightly painted ourselves into a corner.</a:t>
            </a:r>
            <a:r>
              <a:rPr lang="en-US" b="1" baseline="0" dirty="0"/>
              <a:t>  We have the user’s device listing meetings as tentative, in fact we allowed undo and redo to rollback those meetings so we had to be tentative...</a:t>
            </a:r>
          </a:p>
          <a:p>
            <a:r>
              <a:rPr lang="en-US" b="0" baseline="0" dirty="0"/>
              <a:t>&gt;&gt;&gt;</a:t>
            </a:r>
          </a:p>
          <a:p>
            <a:r>
              <a:rPr lang="en-US" b="0" baseline="0" dirty="0"/>
              <a:t>&gt;&gt;&gt; SEGUE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75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keeping in the sprit</a:t>
            </a:r>
            <a:r>
              <a:rPr lang="en-US" b="1" baseline="0" dirty="0"/>
              <a:t> of Bayou, we’d like a fully decentralized commit.</a:t>
            </a:r>
          </a:p>
          <a:p>
            <a:endParaRPr lang="en-US" b="1" baseline="0" dirty="0"/>
          </a:p>
          <a:p>
            <a:r>
              <a:rPr lang="en-US" b="1" baseline="0" dirty="0"/>
              <a:t>&gt;&gt;&gt;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1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For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context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let’s discuss availability versus consistency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in some of the distributed systems we know about so far.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BUT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consistency model: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all ops in same order @ all replicas, always appearance of single system-wide order for all ops.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reachability requirement: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majority of nodes must be reachable by leader.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SEGUE: If reachability is weaker (and this is the common case), can we provide any consistency when we replicate?</a:t>
            </a:r>
            <a:endParaRPr lang="en-US" dirty="0">
              <a:effectLst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10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70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557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we may have disagreement</a:t>
            </a:r>
            <a:r>
              <a:rPr lang="en-US" b="1" baseline="0" dirty="0"/>
              <a:t> about the meaning of tentative updates &lt;1,B&gt; and &lt;2,A&gt; at nodes A and B, EVEN THOUGH they synced after entering these updates into their logs.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826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we may have disagreement</a:t>
            </a:r>
            <a:r>
              <a:rPr lang="en-US" b="1" baseline="0" dirty="0"/>
              <a:t> about the meaning of tentative updates &lt;1,B&gt; and &lt;2,A&gt; at nodes A and B, EVEN THOUGH they synced after entering these updates into their logs.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415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65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513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When C finally syncs with the primary, the primary</a:t>
            </a:r>
            <a:r>
              <a:rPr lang="en-US" b="1" baseline="0" dirty="0"/>
              <a:t> has chosen CSNs for the updates in the opposite order as they were tentative at 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994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said</a:t>
            </a:r>
            <a:r>
              <a:rPr lang="en-US" b="1" baseline="0" dirty="0"/>
              <a:t> that the primary chooses the ordering of all the commits.  </a:t>
            </a:r>
            <a:r>
              <a:rPr lang="en-US" b="1" dirty="0"/>
              <a:t>Can the primary commit writes in</a:t>
            </a:r>
            <a:r>
              <a:rPr lang="en-US" b="1" baseline="0" dirty="0"/>
              <a:t> any order it pleases?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 before b in the same process: that process puts them in the log in that order</a:t>
            </a:r>
          </a:p>
          <a:p>
            <a:endParaRPr lang="en-US" b="1" dirty="0"/>
          </a:p>
          <a:p>
            <a:r>
              <a:rPr lang="en-US" b="1" dirty="0"/>
              <a:t>If a before b across processes, then a must have been synced to the process that originated b, before b originated (by definition of causality). So the </a:t>
            </a:r>
            <a:r>
              <a:rPr lang="en-US" b="1" dirty="0" err="1"/>
              <a:t>lamport</a:t>
            </a:r>
            <a:r>
              <a:rPr lang="en-US" b="1" dirty="0"/>
              <a:t> clock on the process that originated b, will be advanced past a, and thus give b a higher timestamp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569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By definition, the set of committed</a:t>
            </a:r>
            <a:r>
              <a:rPr lang="en-US" b="1" baseline="0" dirty="0"/>
              <a:t> CSNs </a:t>
            </a:r>
            <a:r>
              <a:rPr lang="en-US" b="1" dirty="0"/>
              <a:t>is the official committed database</a:t>
            </a:r>
          </a:p>
          <a:p>
            <a:r>
              <a:rPr lang="en-US" b="1" dirty="0"/>
              <a:t>Everyone does (or will) agree on contents.</a:t>
            </a:r>
          </a:p>
          <a:p>
            <a:r>
              <a:rPr lang="en-US" b="1" dirty="0"/>
              <a:t>Entries there</a:t>
            </a:r>
            <a:r>
              <a:rPr lang="en-US" b="1" baseline="0" dirty="0"/>
              <a:t> will</a:t>
            </a:r>
            <a:r>
              <a:rPr lang="en-US" b="1" dirty="0"/>
              <a:t> never need go through conflict resolution.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0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SEGUE: Bayou has the most sophisticated reconciliation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34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3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surprisingly the answer is yes, system we’ll talk about today Bayou does just</a:t>
            </a:r>
            <a:r>
              <a:rPr lang="en-US" baseline="0" dirty="0"/>
              <a:t>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43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33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 let’s think about how automatic conflict resolution</a:t>
            </a:r>
            <a:r>
              <a:rPr lang="en-US" b="1" baseline="0" dirty="0"/>
              <a:t> might work.  One strawman scheme is to view the calendar database as a collection of binary data.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&gt;&gt;&gt; If we observe updates</a:t>
            </a:r>
            <a:r>
              <a:rPr lang="en-US" baseline="0" dirty="0"/>
              <a:t> at a coarse file-level granularity</a:t>
            </a:r>
            <a:r>
              <a:rPr lang="is-IS" baseline="0" dirty="0"/>
              <a:t>…</a:t>
            </a:r>
          </a:p>
          <a:p>
            <a:pPr marL="228600" indent="-228600">
              <a:buAutoNum type="arabicPeriod"/>
            </a:pPr>
            <a:r>
              <a:rPr lang="is-IS" baseline="0" dirty="0"/>
              <a:t>&gt;&gt;&gt; If we observe updates at a record-level granularity...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4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b="1" baseline="0" dirty="0"/>
              <a:t>So we need to include the semantics of the application in the conflict resolution, and the way the Bayou authors envision this is by making the updates more like what a human user would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18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for example if we let</a:t>
            </a:r>
            <a:r>
              <a:rPr lang="en-US" b="1" baseline="0" dirty="0"/>
              <a:t> a calendar update be time, place, people, we’d have to </a:t>
            </a:r>
            <a:r>
              <a:rPr lang="en-US" b="1" dirty="0"/>
              <a:t>fall back on abstract bit-level resolution– there are no</a:t>
            </a:r>
            <a:r>
              <a:rPr lang="en-US" b="1" baseline="0" dirty="0"/>
              <a:t> app semantics in this write, needed in the case of conflicts</a:t>
            </a:r>
          </a:p>
          <a:p>
            <a:r>
              <a:rPr lang="en-US" baseline="0" dirty="0"/>
              <a:t>&gt;&gt;&gt; So Bayou’s idea is UPDATE FUNCTIONS: where the app actually specifies a FUNCTION, not just a new value.</a:t>
            </a:r>
          </a:p>
          <a:p>
            <a:r>
              <a:rPr lang="en-US" b="1" baseline="0" dirty="0"/>
              <a:t>Update function reads the state of the database, decides the best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X syncs with A (puts M1 at 10), then B (10’s busy, so puts M2</a:t>
            </a:r>
            <a:r>
              <a:rPr lang="en-US" b="1" baseline="0" dirty="0"/>
              <a:t> at 11)</a:t>
            </a:r>
          </a:p>
          <a:p>
            <a:r>
              <a:rPr lang="en-US" b="1" baseline="0" dirty="0"/>
              <a:t>Y syncs with B (puts M2 at 10), then A (10’s busy, so puts M1 at 11)</a:t>
            </a:r>
            <a:endParaRPr lang="en-US" b="0" baseline="0" dirty="0"/>
          </a:p>
          <a:p>
            <a:r>
              <a:rPr lang="en-US" b="0" baseline="0" dirty="0"/>
              <a:t>&gt;&gt;&gt; So we have the meetings scheduled at different times at different devices.</a:t>
            </a:r>
          </a:p>
          <a:p>
            <a:r>
              <a:rPr lang="en-US" b="0" baseline="0" dirty="0"/>
              <a:t>&gt;&gt;&gt; SEGUE: So we need some mechanism to prevent this.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7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Eventual Consistency: Bayou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/>
              <a:t>Lecture 10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1"/>
            <a:ext cx="8763000" cy="3157450"/>
          </a:xfrm>
        </p:spPr>
        <p:txBody>
          <a:bodyPr>
            <a:normAutofit/>
          </a:bodyPr>
          <a:lstStyle/>
          <a:p>
            <a:r>
              <a:rPr lang="en-US" dirty="0"/>
              <a:t>Suppose calendar update takes form:</a:t>
            </a:r>
          </a:p>
          <a:p>
            <a:pPr lvl="1"/>
            <a:r>
              <a:rPr lang="en-US" u="sng" dirty="0"/>
              <a:t>“10 AM meeting, Room=305, CS-240 staff”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How would this handle conflicts?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Better: </a:t>
            </a:r>
            <a:r>
              <a:rPr lang="en-US" dirty="0"/>
              <a:t>write is 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update function </a:t>
            </a:r>
            <a:r>
              <a:rPr lang="en-US" dirty="0"/>
              <a:t>for the </a:t>
            </a:r>
            <a:r>
              <a:rPr lang="en-US" b="1" dirty="0"/>
              <a:t>app</a:t>
            </a:r>
          </a:p>
          <a:p>
            <a:pPr lvl="1"/>
            <a:r>
              <a:rPr lang="en-US" u="sng" dirty="0"/>
              <a:t>“1-hour meeting at 10 AM if room is free, else 11 AM, Room=305, CS-240 staff”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update functions</a:t>
            </a:r>
          </a:p>
        </p:txBody>
      </p:sp>
    </p:spTree>
    <p:extLst>
      <p:ext uri="{BB962C8B-B14F-4D97-AF65-F5344CB8AC3E}">
        <p14:creationId xmlns:p14="http://schemas.microsoft.com/office/powerpoint/2010/main" val="94540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55797"/>
          </a:xfrm>
        </p:spPr>
        <p:txBody>
          <a:bodyPr/>
          <a:lstStyle/>
          <a:p>
            <a:r>
              <a:rPr lang="en-US" dirty="0"/>
              <a:t>Node </a:t>
            </a:r>
            <a:r>
              <a:rPr lang="en-US" b="1" dirty="0"/>
              <a:t>A </a:t>
            </a:r>
            <a:r>
              <a:rPr lang="en-US" dirty="0"/>
              <a:t>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Node </a:t>
            </a:r>
            <a:r>
              <a:rPr lang="en-US" b="1" dirty="0"/>
              <a:t>B </a:t>
            </a:r>
            <a:r>
              <a:rPr lang="en-US" dirty="0"/>
              <a:t>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syncs with </a:t>
            </a:r>
            <a:r>
              <a:rPr lang="en-US" b="1" dirty="0"/>
              <a:t>A, </a:t>
            </a:r>
            <a:r>
              <a:rPr lang="en-US" dirty="0"/>
              <a:t>then </a:t>
            </a:r>
            <a:r>
              <a:rPr lang="en-US" b="1" dirty="0"/>
              <a:t>B</a:t>
            </a:r>
          </a:p>
          <a:p>
            <a:r>
              <a:rPr lang="en-US" b="1" dirty="0"/>
              <a:t>Y</a:t>
            </a:r>
            <a:r>
              <a:rPr lang="en-US" dirty="0"/>
              <a:t> syncs with </a:t>
            </a:r>
            <a:r>
              <a:rPr lang="en-US" b="1" dirty="0"/>
              <a:t>B,</a:t>
            </a:r>
            <a:r>
              <a:rPr lang="en-US" dirty="0"/>
              <a:t> then </a:t>
            </a:r>
            <a:r>
              <a:rPr lang="en-US" b="1" dirty="0"/>
              <a:t>A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10:00</a:t>
            </a:r>
          </a:p>
          <a:p>
            <a:r>
              <a:rPr lang="en-US" b="1" dirty="0"/>
              <a:t>Y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Problem:</a:t>
            </a:r>
            <a:br>
              <a:rPr lang="en-US" dirty="0"/>
            </a:br>
            <a:r>
              <a:rPr lang="en-US" dirty="0"/>
              <a:t>Permanently inconsistent replicas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7444" y="5339041"/>
            <a:ext cx="571291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Can’t just apply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update functions when replicas sync</a:t>
            </a:r>
          </a:p>
        </p:txBody>
      </p:sp>
    </p:spTree>
    <p:extLst>
      <p:ext uri="{BB962C8B-B14F-4D97-AF65-F5344CB8AC3E}">
        <p14:creationId xmlns:p14="http://schemas.microsoft.com/office/powerpoint/2010/main" val="214406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an </a:t>
            </a:r>
            <a:r>
              <a:rPr lang="en-US" b="1" dirty="0"/>
              <a:t>ordered list of updates </a:t>
            </a:r>
            <a:r>
              <a:rPr lang="en-US" dirty="0"/>
              <a:t>at each node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Make sure every node holds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updates</a:t>
            </a:r>
          </a:p>
          <a:p>
            <a:pPr lvl="2"/>
            <a:r>
              <a:rPr lang="en-US" dirty="0"/>
              <a:t>And applies updates 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order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Make sure updates are a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deterministic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function of database contents</a:t>
            </a:r>
          </a:p>
          <a:p>
            <a:endParaRPr lang="en-US" dirty="0"/>
          </a:p>
          <a:p>
            <a:r>
              <a:rPr lang="en-US" dirty="0"/>
              <a:t>If we obey the above, “sync” is a </a:t>
            </a:r>
            <a:r>
              <a:rPr lang="en-US" b="1" dirty="0"/>
              <a:t>simple merge </a:t>
            </a:r>
            <a:r>
              <a:rPr lang="en-US" dirty="0"/>
              <a:t>of two ordered 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Totally order updates and replicate!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8812" y="1922842"/>
            <a:ext cx="172852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Write log</a:t>
            </a:r>
            <a:endParaRPr lang="en-US" sz="2800" b="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Timestamp: </a:t>
            </a:r>
            <a:r>
              <a:rPr lang="en-US" dirty="0"/>
              <a:t>〈local timestamp </a:t>
            </a:r>
            <a:r>
              <a:rPr lang="en-US" b="1" dirty="0"/>
              <a:t>T</a:t>
            </a:r>
            <a:r>
              <a:rPr lang="en-US" dirty="0"/>
              <a:t>, originating node </a:t>
            </a:r>
            <a:r>
              <a:rPr lang="en-US" b="1" dirty="0"/>
              <a:t>ID</a:t>
            </a:r>
            <a:r>
              <a:rPr lang="en-US" dirty="0"/>
              <a:t>〉</a:t>
            </a:r>
          </a:p>
          <a:p>
            <a:pPr marL="342900" lvl="2" indent="-342900"/>
            <a:endParaRPr lang="en-US" dirty="0"/>
          </a:p>
          <a:p>
            <a:pPr marL="342900" lvl="2" indent="-342900"/>
            <a:r>
              <a:rPr lang="en-US" dirty="0"/>
              <a:t>Ordering updates a and b:</a:t>
            </a:r>
          </a:p>
          <a:p>
            <a:pPr marL="800100" lvl="3" indent="-342900"/>
            <a:r>
              <a:rPr lang="en-US" dirty="0"/>
              <a:t>a &lt; b if </a:t>
            </a:r>
            <a:r>
              <a:rPr lang="en-US" dirty="0" err="1"/>
              <a:t>a.T</a:t>
            </a:r>
            <a:r>
              <a:rPr lang="en-US" dirty="0"/>
              <a:t> &lt; </a:t>
            </a:r>
            <a:r>
              <a:rPr lang="en-US" dirty="0" err="1"/>
              <a:t>b.T</a:t>
            </a:r>
            <a:r>
              <a:rPr lang="en-US" dirty="0"/>
              <a:t>, or (</a:t>
            </a:r>
            <a:r>
              <a:rPr lang="en-US" dirty="0" err="1"/>
              <a:t>a.T</a:t>
            </a:r>
            <a:r>
              <a:rPr lang="en-US" dirty="0"/>
              <a:t> = </a:t>
            </a:r>
            <a:r>
              <a:rPr lang="en-US" dirty="0" err="1"/>
              <a:t>b.T</a:t>
            </a:r>
            <a:r>
              <a:rPr lang="en-US" dirty="0"/>
              <a:t> and </a:t>
            </a:r>
            <a:r>
              <a:rPr lang="en-US" dirty="0" err="1"/>
              <a:t>a.ID</a:t>
            </a:r>
            <a:r>
              <a:rPr lang="en-US" dirty="0"/>
              <a:t> &lt; </a:t>
            </a:r>
            <a:r>
              <a:rPr lang="en-US" dirty="0" err="1"/>
              <a:t>b.ID</a:t>
            </a:r>
            <a:r>
              <a:rPr lang="en-US" dirty="0"/>
              <a:t>)</a:t>
            </a:r>
          </a:p>
          <a:p>
            <a:pPr marL="342900" lvl="2" indent="-342900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Agreeing on the update order</a:t>
            </a:r>
          </a:p>
        </p:txBody>
      </p:sp>
    </p:spTree>
    <p:extLst>
      <p:ext uri="{BB962C8B-B14F-4D97-AF65-F5344CB8AC3E}">
        <p14:creationId xmlns:p14="http://schemas.microsoft.com/office/powerpoint/2010/main" val="61115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〈701, A〉: A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〈770, B〉: B 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Pre-sync</a:t>
            </a:r>
            <a:r>
              <a:rPr lang="en-US" dirty="0"/>
              <a:t> database state:</a:t>
            </a:r>
          </a:p>
          <a:p>
            <a:pPr lvl="1"/>
            <a:r>
              <a:rPr lang="en-US" dirty="0"/>
              <a:t>A has M1 at 10 AM</a:t>
            </a:r>
          </a:p>
          <a:p>
            <a:pPr lvl="1"/>
            <a:r>
              <a:rPr lang="en-US" dirty="0"/>
              <a:t>B has M2 at 10 AM</a:t>
            </a:r>
          </a:p>
          <a:p>
            <a:endParaRPr lang="en-US" dirty="0"/>
          </a:p>
          <a:p>
            <a:r>
              <a:rPr lang="en-US" dirty="0"/>
              <a:t>What's the </a:t>
            </a:r>
            <a:r>
              <a:rPr lang="en-US" b="1" dirty="0"/>
              <a:t>correct eventual outcome?   </a:t>
            </a:r>
          </a:p>
          <a:p>
            <a:pPr lvl="1"/>
            <a:r>
              <a:rPr lang="en-US" dirty="0"/>
              <a:t>The result of executing update functions in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timestamp order</a:t>
            </a:r>
            <a:r>
              <a:rPr lang="en-US" dirty="0"/>
              <a:t>: M1 at 10 AM, M2 at 11 AM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1389888" y="2515818"/>
            <a:ext cx="1828800" cy="439523"/>
          </a:xfrm>
          <a:prstGeom prst="wedgeRectCallout">
            <a:avLst>
              <a:gd name="adj1" fmla="val -35148"/>
              <a:gd name="adj2" fmla="val -9188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Timestamp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3986783" y="4030675"/>
            <a:ext cx="343815" cy="285293"/>
          </a:xfrm>
          <a:prstGeom prst="leftArrow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92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〈701, A〉: A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〈770, B〉: B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M2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Now A and B sync with each other.  </a:t>
            </a:r>
            <a:r>
              <a:rPr lang="en-US" dirty="0"/>
              <a:t>Then:</a:t>
            </a:r>
          </a:p>
          <a:p>
            <a:pPr lvl="1"/>
            <a:r>
              <a:rPr lang="en-US" dirty="0"/>
              <a:t>Each sorts new entries into its own log </a:t>
            </a:r>
          </a:p>
          <a:p>
            <a:pPr lvl="2"/>
            <a:r>
              <a:rPr lang="en-US" dirty="0"/>
              <a:t>Ordering by timestamp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Both now know </a:t>
            </a:r>
            <a:r>
              <a:rPr lang="en-US" dirty="0"/>
              <a:t>the </a:t>
            </a:r>
            <a:r>
              <a:rPr lang="en-US" b="1" dirty="0"/>
              <a:t>full set </a:t>
            </a:r>
            <a:r>
              <a:rPr lang="en-US" dirty="0"/>
              <a:t>of updates</a:t>
            </a:r>
          </a:p>
          <a:p>
            <a:pPr lvl="1"/>
            <a:endParaRPr lang="en-US" b="1" dirty="0"/>
          </a:p>
          <a:p>
            <a:r>
              <a:rPr lang="en-US" b="1" dirty="0"/>
              <a:t>A</a:t>
            </a:r>
            <a:r>
              <a:rPr lang="en-US" dirty="0"/>
              <a:t> can just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run B’s update function</a:t>
            </a:r>
          </a:p>
          <a:p>
            <a:r>
              <a:rPr lang="en-US" dirty="0"/>
              <a:t>But </a:t>
            </a:r>
            <a:r>
              <a:rPr lang="en-US" b="1" dirty="0"/>
              <a:t>B</a:t>
            </a:r>
            <a:r>
              <a:rPr lang="en-US" dirty="0"/>
              <a:t> has </a:t>
            </a:r>
            <a:r>
              <a:rPr lang="en-US" b="1" dirty="0">
                <a:solidFill>
                  <a:srgbClr val="FF0000"/>
                </a:solidFill>
              </a:rPr>
              <a:t>already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run B’s operation, </a:t>
            </a:r>
            <a:r>
              <a:rPr lang="en-US" b="1" dirty="0">
                <a:solidFill>
                  <a:srgbClr val="FF0000"/>
                </a:solidFill>
              </a:rPr>
              <a:t>too soon!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example: Sync problem</a:t>
            </a:r>
          </a:p>
        </p:txBody>
      </p:sp>
    </p:spTree>
    <p:extLst>
      <p:ext uri="{BB962C8B-B14F-4D97-AF65-F5344CB8AC3E}">
        <p14:creationId xmlns:p14="http://schemas.microsoft.com/office/powerpoint/2010/main" val="61054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</a:t>
            </a:r>
            <a:r>
              <a:rPr lang="en-US" dirty="0"/>
              <a:t> needs to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“roll back” </a:t>
            </a:r>
            <a:r>
              <a:rPr lang="en-US" dirty="0"/>
              <a:t>the DB, and </a:t>
            </a:r>
            <a:r>
              <a:rPr lang="en-US" b="1" dirty="0"/>
              <a:t>re-run both ops </a:t>
            </a:r>
            <a:r>
              <a:rPr lang="en-US" dirty="0"/>
              <a:t>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correct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Bayou User Interface: Displayed meeting room calendar entries are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“Tentative” at first</a:t>
            </a:r>
          </a:p>
          <a:p>
            <a:pPr lvl="1"/>
            <a:r>
              <a:rPr lang="en-US" dirty="0"/>
              <a:t>B’s user saw M2 at 10 AM, then it moved to 11 AM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Roll back and replay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9064" y="4918642"/>
            <a:ext cx="6889671" cy="1021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spc="-100" dirty="0">
                <a:solidFill>
                  <a:schemeClr val="tx1"/>
                </a:solidFill>
              </a:rPr>
              <a:t>Big point: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>
                <a:solidFill>
                  <a:schemeClr val="tx1"/>
                </a:solidFill>
              </a:rPr>
              <a:t>log</a:t>
            </a:r>
            <a:r>
              <a:rPr lang="en-US" sz="2800" b="0" spc="-100">
                <a:solidFill>
                  <a:schemeClr val="tx1"/>
                </a:solidFill>
              </a:rPr>
              <a:t> at each node holds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 dirty="0">
                <a:solidFill>
                  <a:schemeClr val="tx1"/>
                </a:solidFill>
              </a:rPr>
              <a:t>truth</a:t>
            </a:r>
            <a:r>
              <a:rPr lang="en-US" sz="2800" b="0" spc="-100" dirty="0">
                <a:solidFill>
                  <a:schemeClr val="tx1"/>
                </a:solidFill>
              </a:rPr>
              <a:t>; the </a:t>
            </a:r>
            <a:r>
              <a:rPr lang="en-US" sz="2800" spc="-100" dirty="0">
                <a:solidFill>
                  <a:schemeClr val="tx1"/>
                </a:solidFill>
              </a:rPr>
              <a:t>DB</a:t>
            </a:r>
            <a:r>
              <a:rPr lang="en-US" sz="2800" b="0" spc="-100" dirty="0">
                <a:solidFill>
                  <a:schemeClr val="tx1"/>
                </a:solidFill>
              </a:rPr>
              <a:t> is just an </a:t>
            </a:r>
            <a:r>
              <a:rPr lang="en-US" sz="2800" spc="-100" dirty="0">
                <a:solidFill>
                  <a:schemeClr val="tx1"/>
                </a:solidFill>
              </a:rPr>
              <a:t>optimization</a:t>
            </a:r>
            <a:endParaRPr lang="en-US" sz="2800" spc="-1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〈701, A〉: </a:t>
            </a:r>
            <a:r>
              <a:rPr lang="en-US" b="1" dirty="0"/>
              <a:t>A</a:t>
            </a:r>
            <a:r>
              <a:rPr lang="en-US" dirty="0"/>
              <a:t>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〈700, B〉: </a:t>
            </a:r>
            <a:r>
              <a:rPr lang="en-US" b="1" dirty="0"/>
              <a:t>Delete update </a:t>
            </a:r>
            <a:r>
              <a:rPr lang="en-US" dirty="0"/>
              <a:t>〈701, A〉</a:t>
            </a:r>
          </a:p>
          <a:p>
            <a:pPr lvl="1"/>
            <a:r>
              <a:rPr lang="en-US" dirty="0"/>
              <a:t>Possible if </a:t>
            </a:r>
            <a:r>
              <a:rPr lang="en-US" b="1" dirty="0"/>
              <a:t>B’s</a:t>
            </a:r>
            <a:r>
              <a:rPr lang="en-US" dirty="0"/>
              <a:t> clock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</a:t>
            </a:r>
            <a:r>
              <a:rPr lang="en-US" dirty="0"/>
              <a:t>, and using real-time timestamps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  <a:p>
            <a:r>
              <a:rPr lang="en-US" dirty="0"/>
              <a:t>Result: </a:t>
            </a:r>
            <a:r>
              <a:rPr lang="en-US" b="1" dirty="0">
                <a:solidFill>
                  <a:srgbClr val="FF0000"/>
                </a:solidFill>
              </a:rPr>
              <a:t>delete will be ordered before add</a:t>
            </a:r>
          </a:p>
          <a:p>
            <a:pPr lvl="1"/>
            <a:r>
              <a:rPr lang="en-US" dirty="0"/>
              <a:t>(Delete never has an effect.)</a:t>
            </a:r>
          </a:p>
          <a:p>
            <a:endParaRPr lang="en-US" dirty="0"/>
          </a:p>
          <a:p>
            <a:r>
              <a:rPr lang="en-US" dirty="0"/>
              <a:t>Q: How can we assign timestamp to respect causality?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Does update </a:t>
            </a:r>
            <a:r>
              <a:rPr lang="en-US" sz="3600" dirty="0"/>
              <a:t>order respect causality?</a:t>
            </a:r>
          </a:p>
        </p:txBody>
      </p:sp>
    </p:spTree>
    <p:extLst>
      <p:ext uri="{BB962C8B-B14F-4D97-AF65-F5344CB8AC3E}">
        <p14:creationId xmlns:p14="http://schemas.microsoft.com/office/powerpoint/2010/main" val="82480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Want event timestamps so that </a:t>
            </a:r>
            <a:r>
              <a:rPr lang="en-US" b="1" dirty="0"/>
              <a:t>if</a:t>
            </a:r>
            <a:r>
              <a:rPr lang="en-US" dirty="0"/>
              <a:t> a node observes </a:t>
            </a:r>
            <a:r>
              <a:rPr lang="en-US" b="1" dirty="0"/>
              <a:t>E1</a:t>
            </a:r>
            <a:r>
              <a:rPr lang="en-US" dirty="0"/>
              <a:t> then generates </a:t>
            </a:r>
            <a:r>
              <a:rPr lang="en-US" b="1" dirty="0"/>
              <a:t>E2</a:t>
            </a:r>
            <a:r>
              <a:rPr lang="en-US" dirty="0"/>
              <a:t>,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TS(E1) &lt; TS(E2)</a:t>
            </a:r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Lamport</a:t>
            </a:r>
            <a:r>
              <a:rPr lang="en-US" dirty="0"/>
              <a:t> clocks!</a:t>
            </a:r>
          </a:p>
          <a:p>
            <a:pPr lvl="1"/>
            <a:r>
              <a:rPr lang="en-US" dirty="0"/>
              <a:t>If E1 </a:t>
            </a:r>
            <a:r>
              <a:rPr lang="en-US" dirty="0">
                <a:sym typeface="Wingdings" pitchFamily="2" charset="2"/>
              </a:rPr>
              <a:t> E2 then TS(E1) &lt; TS(E2)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Lamport</a:t>
            </a:r>
            <a:r>
              <a:rPr lang="en-US" sz="3600" dirty="0"/>
              <a:t> clocks respect causality</a:t>
            </a:r>
          </a:p>
        </p:txBody>
      </p:sp>
    </p:spTree>
    <p:extLst>
      <p:ext uri="{BB962C8B-B14F-4D97-AF65-F5344CB8AC3E}">
        <p14:creationId xmlns:p14="http://schemas.microsoft.com/office/powerpoint/2010/main" val="184803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〈701, A〉: A asks for meeting M1 at 10 AM, else 11 AM</a:t>
            </a:r>
          </a:p>
          <a:p>
            <a:r>
              <a:rPr lang="en-US" dirty="0"/>
              <a:t>〈700, B〉: Delete update 〈701, A〉</a:t>
            </a:r>
          </a:p>
          <a:p>
            <a:pPr marL="342900" lvl="2" indent="-342900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〈706, B〉:</a:t>
            </a:r>
            <a:r>
              <a:rPr lang="en-US" dirty="0"/>
              <a:t> Delete update 〈701, A〉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With </a:t>
            </a:r>
            <a:r>
              <a:rPr lang="en-US" dirty="0" err="1"/>
              <a:t>Lamport</a:t>
            </a:r>
            <a:r>
              <a:rPr lang="en-US" dirty="0"/>
              <a:t> clocks:</a:t>
            </a:r>
          </a:p>
          <a:p>
            <a:pPr lvl="1"/>
            <a:r>
              <a:rPr lang="en-US" sz="2400" dirty="0"/>
              <a:t>When A sends 〈701, A〉, it includes its clock, T (&gt; 701)</a:t>
            </a:r>
          </a:p>
          <a:p>
            <a:pPr lvl="1"/>
            <a:r>
              <a:rPr lang="en-US" sz="2400" dirty="0"/>
              <a:t>When B receives 〈701, A〉, it updates its clock to T’ &gt; T</a:t>
            </a:r>
          </a:p>
          <a:p>
            <a:pPr lvl="1"/>
            <a:r>
              <a:rPr lang="en-US" sz="2400" dirty="0"/>
              <a:t>When B creates the delete, it timestamps it with clock T’’ &gt; T’</a:t>
            </a:r>
          </a:p>
          <a:p>
            <a:pPr lvl="1"/>
            <a:r>
              <a:rPr lang="en-US" sz="2400" dirty="0"/>
              <a:t>T’’ &gt; T’ &gt; T &gt; 701</a:t>
            </a:r>
          </a:p>
          <a:p>
            <a:pPr lvl="2"/>
            <a:r>
              <a:rPr lang="en-US" sz="2000" dirty="0"/>
              <a:t>E.g., T’’ is 706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Q: What if A and B are concurrent?</a:t>
            </a:r>
          </a:p>
          <a:p>
            <a:pPr marL="0" indent="0">
              <a:buNone/>
            </a:pPr>
            <a:r>
              <a:rPr lang="en-US" dirty="0"/>
              <a:t>A: </a:t>
            </a:r>
            <a:r>
              <a:rPr lang="en-US" dirty="0" err="1"/>
              <a:t>Lamport</a:t>
            </a:r>
            <a:r>
              <a:rPr lang="en-US" dirty="0"/>
              <a:t> timestamps provide some total ordering of events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Lamport clocks respect causality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5636" y="1955424"/>
            <a:ext cx="5120640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4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66984"/>
          </a:xfrm>
        </p:spPr>
        <p:txBody>
          <a:bodyPr>
            <a:normAutofit/>
          </a:bodyPr>
          <a:lstStyle/>
          <a:p>
            <a:r>
              <a:rPr lang="en-US" sz="2800" dirty="0"/>
              <a:t>Totally-Ordered Multicast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kept replicas consistent </a:t>
            </a:r>
            <a:r>
              <a:rPr lang="en-US" sz="2800" dirty="0"/>
              <a:t>but had </a:t>
            </a:r>
            <a:r>
              <a:rPr lang="en-US" sz="2800" b="1" dirty="0"/>
              <a:t>single points of failure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Not available </a:t>
            </a:r>
            <a:r>
              <a:rPr lang="en-US" sz="2800" dirty="0"/>
              <a:t>under failures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(</a:t>
            </a:r>
            <a:r>
              <a:rPr lang="en-US" sz="2800" i="1" dirty="0"/>
              <a:t>Later</a:t>
            </a:r>
            <a:r>
              <a:rPr lang="en-US" dirty="0">
                <a:sym typeface="Wingdings"/>
              </a:rPr>
              <a:t>): </a:t>
            </a:r>
            <a:r>
              <a:rPr lang="en-US" sz="2800" b="1" dirty="0"/>
              <a:t>Distributed consensus algorithms</a:t>
            </a:r>
            <a:endParaRPr lang="en-US" sz="2800" dirty="0"/>
          </a:p>
          <a:p>
            <a:pPr lvl="1"/>
            <a:r>
              <a:rPr lang="en-US" sz="2800" b="1" spc="-150" dirty="0">
                <a:solidFill>
                  <a:schemeClr val="accent3">
                    <a:lumMod val="50000"/>
                  </a:schemeClr>
                </a:solidFill>
              </a:rPr>
              <a:t>Strong consistency </a:t>
            </a:r>
            <a:r>
              <a:rPr lang="en-US" spc="-150" dirty="0"/>
              <a:t>(ops in same order everywhere)</a:t>
            </a:r>
            <a:endParaRPr lang="en-US" sz="2800" spc="-150" dirty="0"/>
          </a:p>
          <a:p>
            <a:pPr lvl="1"/>
            <a:r>
              <a:rPr lang="en-US" sz="2800" dirty="0"/>
              <a:t>But,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strong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reachability requirements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versus consistency	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3986" y="5243384"/>
            <a:ext cx="7059827" cy="10791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If the </a:t>
            </a:r>
            <a:r>
              <a:rPr lang="en-US" sz="2800" spc="-100" dirty="0">
                <a:solidFill>
                  <a:srgbClr val="FF0000"/>
                </a:solidFill>
              </a:rPr>
              <a:t>network fails </a:t>
            </a:r>
            <a:r>
              <a:rPr lang="en-US" sz="2800" b="0" spc="-100" dirty="0">
                <a:solidFill>
                  <a:schemeClr val="tx1"/>
                </a:solidFill>
              </a:rPr>
              <a:t>(common case), </a:t>
            </a:r>
            <a:r>
              <a:rPr lang="en-US" sz="2800" spc="-100" dirty="0">
                <a:solidFill>
                  <a:schemeClr val="accent6">
                    <a:lumMod val="75000"/>
                  </a:schemeClr>
                </a:solidFill>
              </a:rPr>
              <a:t>can we provide any consistency</a:t>
            </a:r>
            <a:r>
              <a:rPr lang="en-US" sz="2800" b="0" spc="-100" dirty="0">
                <a:solidFill>
                  <a:schemeClr val="tx1"/>
                </a:solidFill>
              </a:rPr>
              <a:t> when we replicate?</a:t>
            </a:r>
          </a:p>
        </p:txBody>
      </p:sp>
    </p:spTree>
    <p:extLst>
      <p:ext uri="{BB962C8B-B14F-4D97-AF65-F5344CB8AC3E}">
        <p14:creationId xmlns:p14="http://schemas.microsoft.com/office/powerpoint/2010/main" val="394438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124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Never know </a:t>
            </a:r>
            <a:r>
              <a:rPr lang="en-US" dirty="0"/>
              <a:t>whether </a:t>
            </a:r>
            <a:r>
              <a:rPr lang="en-US" b="1" dirty="0"/>
              <a:t>some write from “the past” </a:t>
            </a:r>
            <a:r>
              <a:rPr lang="en-US" dirty="0"/>
              <a:t>may yet reach your node</a:t>
            </a:r>
            <a:r>
              <a:rPr lang="is-IS" dirty="0"/>
              <a:t>…</a:t>
            </a:r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dirty="0"/>
              <a:t>So all entries in log must be </a:t>
            </a:r>
            <a:r>
              <a:rPr lang="en-US" b="1" dirty="0">
                <a:solidFill>
                  <a:srgbClr val="FF0000"/>
                </a:solidFill>
              </a:rPr>
              <a:t>tentative forever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And you must </a:t>
            </a:r>
            <a:r>
              <a:rPr lang="en-US" b="1" dirty="0">
                <a:solidFill>
                  <a:srgbClr val="FF0000"/>
                </a:solidFill>
              </a:rPr>
              <a:t>store entire log forever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Timestamps for write ordering: Limitations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637309" y="4800600"/>
            <a:ext cx="7793182" cy="10591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Want to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commit</a:t>
            </a:r>
            <a:r>
              <a:rPr lang="en-US" sz="2800" b="0" spc="-100" dirty="0">
                <a:solidFill>
                  <a:schemeClr val="tx1"/>
                </a:solidFill>
              </a:rPr>
              <a:t> a tentative entry,</a:t>
            </a:r>
            <a:br>
              <a:rPr lang="en-US" sz="2800" b="0" spc="-100" dirty="0">
                <a:solidFill>
                  <a:schemeClr val="tx1"/>
                </a:solidFill>
              </a:rPr>
            </a:br>
            <a:r>
              <a:rPr lang="en-US" sz="2800" b="0" spc="-100" dirty="0">
                <a:solidFill>
                  <a:schemeClr val="tx1"/>
                </a:solidFill>
              </a:rPr>
              <a:t>so we can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trim logs </a:t>
            </a:r>
            <a:r>
              <a:rPr lang="en-US" sz="2800" b="0" spc="-100" dirty="0">
                <a:solidFill>
                  <a:schemeClr val="tx1"/>
                </a:solidFill>
              </a:rPr>
              <a:t>and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have meetings</a:t>
            </a:r>
          </a:p>
        </p:txBody>
      </p:sp>
    </p:spTree>
    <p:extLst>
      <p:ext uri="{BB962C8B-B14F-4D97-AF65-F5344CB8AC3E}">
        <p14:creationId xmlns:p14="http://schemas.microsoft.com/office/powerpoint/2010/main" val="186739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Strawman proposal: </a:t>
            </a:r>
            <a:r>
              <a:rPr lang="en-US" dirty="0"/>
              <a:t>Update 〈10, A〉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when </a:t>
            </a:r>
            <a:r>
              <a:rPr lang="en-US" b="1" dirty="0"/>
              <a:t>all nodes</a:t>
            </a:r>
            <a:r>
              <a:rPr lang="en-US" dirty="0"/>
              <a:t> have seen all updates with TS ≤ 10</a:t>
            </a:r>
          </a:p>
          <a:p>
            <a:endParaRPr lang="en-US" dirty="0"/>
          </a:p>
          <a:p>
            <a:r>
              <a:rPr lang="en-US" dirty="0"/>
              <a:t>Have sync always send in </a:t>
            </a:r>
            <a:r>
              <a:rPr lang="en-US" b="1" dirty="0"/>
              <a:t>log order</a:t>
            </a:r>
          </a:p>
          <a:p>
            <a:r>
              <a:rPr lang="en-US" dirty="0"/>
              <a:t>If you have seen updates with TS &gt; 10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from every node</a:t>
            </a:r>
            <a:r>
              <a:rPr lang="en-US" dirty="0"/>
              <a:t> then you’ll never again see one &lt; 〈10, A〉</a:t>
            </a:r>
          </a:p>
          <a:p>
            <a:pPr lvl="1"/>
            <a:r>
              <a:rPr lang="en-US" dirty="0"/>
              <a:t>So 〈10, A〉 is committed</a:t>
            </a:r>
          </a:p>
          <a:p>
            <a:endParaRPr lang="en-US" dirty="0"/>
          </a:p>
          <a:p>
            <a:r>
              <a:rPr lang="en-US" dirty="0"/>
              <a:t>Why doesn’t Bayou do this?</a:t>
            </a:r>
          </a:p>
          <a:p>
            <a:pPr lvl="1"/>
            <a:r>
              <a:rPr lang="en-US" dirty="0"/>
              <a:t>A server that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remains disconnected </a:t>
            </a:r>
            <a:r>
              <a:rPr lang="en-US" dirty="0"/>
              <a:t>could prevent writes from committing</a:t>
            </a:r>
          </a:p>
          <a:p>
            <a:pPr lvl="2"/>
            <a:r>
              <a:rPr lang="en-US" spc="-150" dirty="0"/>
              <a:t>So </a:t>
            </a:r>
            <a:r>
              <a:rPr lang="en-US" b="1" spc="-150" dirty="0">
                <a:solidFill>
                  <a:srgbClr val="FF0000"/>
                </a:solidFill>
              </a:rPr>
              <a:t>many writes </a:t>
            </a:r>
            <a:r>
              <a:rPr lang="en-US" spc="-150" dirty="0"/>
              <a:t>may be </a:t>
            </a:r>
            <a:r>
              <a:rPr lang="en-US" b="1" spc="-150" dirty="0"/>
              <a:t>rolled back </a:t>
            </a:r>
            <a:r>
              <a:rPr lang="en-US" spc="-150" dirty="0"/>
              <a:t>on re-connect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Fully </a:t>
            </a:r>
            <a:r>
              <a:rPr lang="en-US" sz="3800" dirty="0"/>
              <a:t>decentralized commit</a:t>
            </a:r>
          </a:p>
        </p:txBody>
      </p:sp>
      <p:sp>
        <p:nvSpPr>
          <p:cNvPr id="5" name="&quot;No&quot; Symbol 4"/>
          <p:cNvSpPr/>
          <p:nvPr/>
        </p:nvSpPr>
        <p:spPr>
          <a:xfrm>
            <a:off x="3480511" y="1738580"/>
            <a:ext cx="2106777" cy="2106777"/>
          </a:xfrm>
          <a:prstGeom prst="noSmoking">
            <a:avLst>
              <a:gd name="adj" fmla="val 15609"/>
            </a:avLst>
          </a:prstGeom>
          <a:solidFill>
            <a:srgbClr val="FF0000">
              <a:alpha val="35000"/>
            </a:srgb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388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094939"/>
          </a:xfrm>
        </p:spPr>
        <p:txBody>
          <a:bodyPr>
            <a:normAutofit/>
          </a:bodyPr>
          <a:lstStyle/>
          <a:p>
            <a:r>
              <a:rPr lang="en-US" spc="-100" dirty="0"/>
              <a:t>Bayou uses a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 commit </a:t>
            </a:r>
            <a:r>
              <a:rPr lang="en-US" spc="-100" dirty="0"/>
              <a:t>scheme</a:t>
            </a:r>
          </a:p>
          <a:p>
            <a:pPr lvl="1"/>
            <a:r>
              <a:rPr lang="en-US" spc="-100" dirty="0"/>
              <a:t>One designated node (the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</a:t>
            </a:r>
            <a:r>
              <a:rPr lang="en-US" spc="-100" dirty="0"/>
              <a:t>) commits updates</a:t>
            </a:r>
            <a:endParaRPr lang="en-US" b="1" spc="-100" dirty="0"/>
          </a:p>
          <a:p>
            <a:endParaRPr lang="en-US" dirty="0"/>
          </a:p>
          <a:p>
            <a:r>
              <a:rPr lang="en-US" dirty="0"/>
              <a:t>Primary marks each write it receives with a permanent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CSN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(commit sequence number)</a:t>
            </a:r>
          </a:p>
          <a:p>
            <a:pPr lvl="1"/>
            <a:r>
              <a:rPr lang="en-US" dirty="0"/>
              <a:t>That write is </a:t>
            </a:r>
            <a:r>
              <a:rPr lang="en-US" b="1" dirty="0"/>
              <a:t>committed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Complete timestamp </a:t>
            </a:r>
            <a:r>
              <a:rPr lang="en-US" dirty="0"/>
              <a:t>= </a:t>
            </a:r>
            <a:r>
              <a:rPr lang="en-US" b="1" dirty="0"/>
              <a:t>〈CSN, local TS, node-id〉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6223" y="4879239"/>
            <a:ext cx="6715353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Advantage: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Can pick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primary server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close to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locus of update activity</a:t>
            </a:r>
          </a:p>
        </p:txBody>
      </p:sp>
    </p:spTree>
    <p:extLst>
      <p:ext uri="{BB962C8B-B14F-4D97-AF65-F5344CB8AC3E}">
        <p14:creationId xmlns:p14="http://schemas.microsoft.com/office/powerpoint/2010/main" val="21282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402178"/>
          </a:xfrm>
        </p:spPr>
        <p:txBody>
          <a:bodyPr>
            <a:normAutofit/>
          </a:bodyPr>
          <a:lstStyle/>
          <a:p>
            <a:r>
              <a:rPr lang="en-US" spc="-150" dirty="0"/>
              <a:t>Nodes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exchange CSNs </a:t>
            </a:r>
            <a:r>
              <a:rPr lang="en-US" spc="-150" dirty="0"/>
              <a:t>when they </a:t>
            </a:r>
            <a:r>
              <a:rPr lang="en-US" b="1" spc="-150" dirty="0"/>
              <a:t>sync</a:t>
            </a:r>
            <a:r>
              <a:rPr lang="en-US" spc="-150" dirty="0"/>
              <a:t> with each other</a:t>
            </a:r>
          </a:p>
          <a:p>
            <a:endParaRPr lang="en-US" spc="-150" dirty="0"/>
          </a:p>
          <a:p>
            <a:r>
              <a:rPr lang="en-US" b="1" spc="-100" dirty="0"/>
              <a:t>CSNs </a:t>
            </a:r>
            <a:r>
              <a:rPr lang="en-US" b="1" spc="-100" dirty="0">
                <a:sym typeface="Wingdings"/>
              </a:rPr>
              <a:t>define a </a:t>
            </a:r>
            <a:r>
              <a:rPr lang="en-US" b="1" spc="-100" dirty="0">
                <a:solidFill>
                  <a:schemeClr val="accent5">
                    <a:lumMod val="50000"/>
                  </a:schemeClr>
                </a:solidFill>
              </a:rPr>
              <a:t>total order </a:t>
            </a:r>
            <a:r>
              <a:rPr lang="en-US" spc="-100" dirty="0"/>
              <a:t>for committed writes</a:t>
            </a:r>
          </a:p>
          <a:p>
            <a:pPr lvl="1"/>
            <a:r>
              <a:rPr lang="en-US" dirty="0"/>
              <a:t>All nodes eventually agree on the total order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Tentative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writes come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after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all </a:t>
            </a:r>
            <a:r>
              <a:rPr lang="en-US" b="1" spc="-150" dirty="0"/>
              <a:t>committed</a:t>
            </a:r>
            <a:r>
              <a:rPr lang="en-US" spc="-150" dirty="0"/>
              <a:t> </a:t>
            </a:r>
            <a:r>
              <a:rPr lang="en-US" b="1" spc="-150" dirty="0"/>
              <a:t>writes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 (2)</a:t>
            </a:r>
          </a:p>
        </p:txBody>
      </p:sp>
    </p:spTree>
    <p:extLst>
      <p:ext uri="{BB962C8B-B14F-4D97-AF65-F5344CB8AC3E}">
        <p14:creationId xmlns:p14="http://schemas.microsoft.com/office/powerpoint/2010/main" val="1835695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node has seen every CSN up to a write, as guaranteed by propagation protocol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then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show user </a:t>
            </a:r>
            <a:r>
              <a:rPr lang="en-US" dirty="0"/>
              <a:t>the write has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committed</a:t>
            </a:r>
          </a:p>
          <a:p>
            <a:pPr lvl="2"/>
            <a:r>
              <a:rPr lang="en-US" dirty="0"/>
              <a:t>Mark calendar entry “Confirmed”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Slow/disconnected </a:t>
            </a:r>
            <a:r>
              <a:rPr lang="en-US" dirty="0"/>
              <a:t>node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cannot prevent commits!</a:t>
            </a:r>
          </a:p>
          <a:p>
            <a:pPr lvl="1"/>
            <a:r>
              <a:rPr lang="en-US" dirty="0"/>
              <a:t>Primary replica allocates CSNs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Committed vs. 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532656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tentative writes</a:t>
            </a:r>
            <a:r>
              <a:rPr lang="en-US" dirty="0"/>
              <a:t>, though—how do they behave, as seen by users?</a:t>
            </a:r>
          </a:p>
          <a:p>
            <a:endParaRPr lang="en-US" dirty="0"/>
          </a:p>
          <a:p>
            <a:r>
              <a:rPr lang="en-US" dirty="0"/>
              <a:t>Two nodes may </a:t>
            </a:r>
            <a:r>
              <a:rPr lang="en-US" b="1" dirty="0">
                <a:solidFill>
                  <a:srgbClr val="FF0000"/>
                </a:solidFill>
              </a:rPr>
              <a:t>disagree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on meaning of </a:t>
            </a:r>
            <a:r>
              <a:rPr lang="en-US" b="1" dirty="0"/>
              <a:t>tentative writes</a:t>
            </a:r>
          </a:p>
          <a:p>
            <a:pPr lvl="1"/>
            <a:r>
              <a:rPr lang="en-US" spc="-150" dirty="0"/>
              <a:t>Even if those two nodes have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synced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with each other!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CSNs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from primary replica can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resolve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these disagreements permanently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102160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1: nodes that have synced disagree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751802F-2C45-8B4D-A44C-A4BDBDA4A05A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1409B259-A206-2A46-93DE-61EA5C232ED8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68F225B-FD19-2142-BCE8-0547F8C134A4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D6EEFC6-DDC9-6342-88F9-1223429DEC2D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70866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  <a:endPara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AEEFC6-51B9-6943-8788-FCFC00BC645A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8854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/>
      <p:bldP spid="34" grpId="0"/>
      <p:bldP spid="3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69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13860" y="3426975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/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BB7BC9F-9AB9-F94D-9FDB-837185244B24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69042C-880B-BF47-BE42-CE1972EC5082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B13269-E0EE-6A48-4746-E66577CFDF44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285E42-611D-8447-C4F4-39396EB36DD3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7ED470-5FC9-FB9F-441C-AAF4538B2A08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A7EC6A-63B7-9A0C-118C-A9CF6EFD57CA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CCA7050-770A-04F8-E533-8A702D7ACC06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B6F43FF-F334-3613-1A60-76BFEE99082D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384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7D8B9BE-6B60-3343-88AC-19548E793199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5566944-6179-4A45-832E-705B5457DE14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200F47-B5F0-FD8E-37AA-A8CAAF7C752F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167139-CF25-53BB-68B1-26A886F3446E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05CA93-CCB6-C13B-8F57-65FFEEF7E358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618109B-8267-4C4A-5815-9222082DE397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DA3B2C7-B734-173B-B791-CCBCBA6912EE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71DC7C7-035F-073C-C55E-D61BE5DA0E4D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CBEC7D9-7EDF-69AF-7BA0-548E280BDB07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272092F-13F1-2344-9AFD-11DD1FF5B033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8C94654-5CA8-39BA-322B-D4FC8AD902E4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1355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3672840"/>
          </a:xfrm>
        </p:spPr>
        <p:txBody>
          <a:bodyPr>
            <a:normAutofit/>
          </a:bodyPr>
          <a:lstStyle/>
          <a:p>
            <a:r>
              <a:rPr lang="en-US" b="1" i="1" dirty="0"/>
              <a:t>Eventual consistency:</a:t>
            </a:r>
            <a:r>
              <a:rPr lang="en-US" b="1" dirty="0"/>
              <a:t> </a:t>
            </a:r>
            <a:r>
              <a:rPr lang="en-US" dirty="0"/>
              <a:t>If no new updates to the object,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eventually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all reads will return the last updated value</a:t>
            </a:r>
          </a:p>
          <a:p>
            <a:endParaRPr lang="en-US" dirty="0"/>
          </a:p>
          <a:p>
            <a:r>
              <a:rPr lang="en-US" b="1" spc="-150" dirty="0"/>
              <a:t>Common: </a:t>
            </a:r>
            <a:r>
              <a:rPr lang="en-US" spc="-150" dirty="0" err="1"/>
              <a:t>git</a:t>
            </a:r>
            <a:r>
              <a:rPr lang="en-US" spc="-150" dirty="0"/>
              <a:t>, iPhone sync, Dropbox, Amazon Dynamo</a:t>
            </a:r>
          </a:p>
          <a:p>
            <a:endParaRPr lang="en-US" dirty="0"/>
          </a:p>
          <a:p>
            <a:r>
              <a:rPr lang="en-US" dirty="0"/>
              <a:t>Why do people like eventual consistency?</a:t>
            </a:r>
          </a:p>
          <a:p>
            <a:pPr lvl="1"/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Fast read/write </a:t>
            </a:r>
            <a:r>
              <a:rPr lang="en-US" spc="-150" dirty="0"/>
              <a:t>of </a:t>
            </a:r>
            <a:r>
              <a:rPr lang="en-US" b="1" spc="-150" dirty="0"/>
              <a:t>local</a:t>
            </a:r>
            <a:r>
              <a:rPr lang="en-US" spc="-150" dirty="0"/>
              <a:t> copy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Disconnected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consistency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540" y="5349240"/>
            <a:ext cx="804671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L="6350" lvl="1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Issue: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writes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 b="0">
                <a:latin typeface="Arial" charset="0"/>
                <a:ea typeface="Arial" charset="0"/>
                <a:cs typeface="Arial" charset="0"/>
              </a:rPr>
              <a:t>different copies</a:t>
            </a:r>
          </a:p>
          <a:p>
            <a:pPr lvl="1" indent="-450850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reconcile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them when discovered?</a:t>
            </a:r>
          </a:p>
        </p:txBody>
      </p:sp>
    </p:spTree>
    <p:extLst>
      <p:ext uri="{BB962C8B-B14F-4D97-AF65-F5344CB8AC3E}">
        <p14:creationId xmlns:p14="http://schemas.microsoft.com/office/powerpoint/2010/main" val="17414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95CB73-08A3-BD44-8855-FBDE3BB72141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8A36178-0AA4-1C41-9E4B-A56B5CD7A03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AD6878-5766-CB08-8CAE-A2F2134C0817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32AA95-09C5-E403-5AF8-139ED7144232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D8AE75-0F8D-8F1D-CBB8-F0E06984084A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05BA31-BBA8-A8CD-C24C-1F00F507C071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560F56B-580D-6439-2EB6-5EEFF8488E05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E91693D-ACFA-C779-5EB3-11ED491A63D9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FA2152-F47F-AF3C-C81F-7A791C0B9568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912FDFE-2535-53BB-FE78-1D88FD5C5DD4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A096716-4EC1-05DE-CCEA-2DAD2EEF6FD6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69553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95CB73-08A3-BD44-8855-FBDE3BB72141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8A36178-0AA4-1C41-9E4B-A56B5CD7A03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AD6878-5766-CB08-8CAE-A2F2134C0817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32AA95-09C5-E403-5AF8-139ED7144232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D8AE75-0F8D-8F1D-CBB8-F0E06984084A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05BA31-BBA8-A8CD-C24C-1F00F507C071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560F56B-580D-6439-2EB6-5EEFF8488E05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E91693D-ACFA-C779-5EB3-11ED491A63D9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FA2152-F47F-AF3C-C81F-7A791C0B9568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912FDFE-2535-53BB-FE78-1D88FD5C5DD4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A096716-4EC1-05DE-CCEA-2DAD2EEF6FD6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468DE9F-E080-0551-D079-2AF3AAB41A27}"/>
              </a:ext>
            </a:extLst>
          </p:cNvPr>
          <p:cNvSpPr/>
          <p:nvPr/>
        </p:nvSpPr>
        <p:spPr>
          <a:xfrm>
            <a:off x="657874" y="2758439"/>
            <a:ext cx="7793182" cy="15585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May have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disagreement</a:t>
            </a:r>
            <a:r>
              <a:rPr lang="en-US" sz="2800" b="0" spc="-100" dirty="0">
                <a:solidFill>
                  <a:schemeClr val="tx1"/>
                </a:solidFill>
              </a:rPr>
              <a:t> about tentative updates  </a:t>
            </a:r>
            <a:r>
              <a:rPr lang="en-US" sz="2800" dirty="0">
                <a:solidFill>
                  <a:srgbClr val="FF0000"/>
                </a:solidFill>
              </a:rPr>
              <a:t>〈1, B〉</a:t>
            </a:r>
            <a:r>
              <a:rPr lang="en-US" sz="2800" b="0" spc="-100" dirty="0">
                <a:solidFill>
                  <a:schemeClr val="tx1"/>
                </a:solidFill>
              </a:rPr>
              <a:t> and </a:t>
            </a:r>
            <a:r>
              <a:rPr lang="en-US" sz="2800" dirty="0">
                <a:solidFill>
                  <a:srgbClr val="FF0000"/>
                </a:solidFill>
              </a:rPr>
              <a:t>〈2, A〉</a:t>
            </a:r>
            <a:r>
              <a:rPr lang="en-US" sz="2800" b="0" spc="-100" dirty="0">
                <a:solidFill>
                  <a:schemeClr val="tx1"/>
                </a:solidFill>
              </a:rPr>
              <a:t> at A and B,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EVEN THOUGH</a:t>
            </a:r>
            <a:r>
              <a:rPr lang="en-US" sz="2800" b="0" spc="-100" dirty="0">
                <a:solidFill>
                  <a:schemeClr val="tx1"/>
                </a:solidFill>
              </a:rPr>
              <a:t> they synced after entering these updates into their logs</a:t>
            </a:r>
          </a:p>
        </p:txBody>
      </p:sp>
    </p:spTree>
    <p:extLst>
      <p:ext uri="{BB962C8B-B14F-4D97-AF65-F5344CB8AC3E}">
        <p14:creationId xmlns:p14="http://schemas.microsoft.com/office/powerpoint/2010/main" val="18992339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2: tentative order changes after commit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5671512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Logs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19503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79C227E-63BD-4947-8B2E-098D85695B5A}"/>
              </a:ext>
            </a:extLst>
          </p:cNvPr>
          <p:cNvGrpSpPr/>
          <p:nvPr/>
        </p:nvGrpSpPr>
        <p:grpSpPr>
          <a:xfrm>
            <a:off x="3991215" y="3982773"/>
            <a:ext cx="4162605" cy="497906"/>
            <a:chOff x="1897380" y="2039554"/>
            <a:chExt cx="4162605" cy="497906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46959091-3F3A-734F-BC06-5887ACFFC251}"/>
                </a:ext>
              </a:extLst>
            </p:cNvPr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93A4BE5-575A-C04E-B064-EDB0A721583D}"/>
                </a:ext>
              </a:extLst>
            </p:cNvPr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7ABD3B1-B0FC-064D-AF45-9F28FCED6CC8}"/>
              </a:ext>
            </a:extLst>
          </p:cNvPr>
          <p:cNvGrpSpPr/>
          <p:nvPr/>
        </p:nvGrpSpPr>
        <p:grpSpPr>
          <a:xfrm>
            <a:off x="1857820" y="4490079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F04A9158-332C-0B47-89C2-52D95235B8D8}"/>
                </a:ext>
              </a:extLst>
            </p:cNvPr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CED5847-9EA9-854C-9A54-24094A07E64B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22C9764-5F3E-124A-B311-8753D3770E3B}"/>
              </a:ext>
            </a:extLst>
          </p:cNvPr>
          <p:cNvGrpSpPr/>
          <p:nvPr/>
        </p:nvGrpSpPr>
        <p:grpSpPr>
          <a:xfrm>
            <a:off x="6072517" y="4995077"/>
            <a:ext cx="2081303" cy="512826"/>
            <a:chOff x="3978683" y="2024634"/>
            <a:chExt cx="2081303" cy="512826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56AFC3EA-95D1-834A-AA04-05EBC1480129}"/>
                </a:ext>
              </a:extLst>
            </p:cNvPr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2272F1-1011-0244-9A00-C970D21B0118}"/>
                </a:ext>
              </a:extLst>
            </p:cNvPr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5236459A-7BF3-B840-A5D1-B543BA0C831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353661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29000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38FFEE-7ECE-424E-B65B-552EB6067495}"/>
              </a:ext>
            </a:extLst>
          </p:cNvPr>
          <p:cNvSpPr/>
          <p:nvPr/>
        </p:nvSpPr>
        <p:spPr>
          <a:xfrm>
            <a:off x="1210110" y="4916939"/>
            <a:ext cx="155400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C7675F0-E336-BE46-8FF5-BB75645E545F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5533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4.72222E-6 0.057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4" grpId="0"/>
      <p:bldP spid="35" grpId="0"/>
      <p:bldP spid="31" grpId="0" animBg="1"/>
      <p:bldP spid="45" grpId="0" animBg="1"/>
      <p:bldP spid="45" grpId="1" animBg="1"/>
      <p:bldP spid="4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3991215" y="2192064"/>
            <a:ext cx="4162605" cy="497906"/>
            <a:chOff x="1897380" y="2039554"/>
            <a:chExt cx="4162605" cy="497906"/>
          </a:xfrm>
        </p:grpSpPr>
        <p:cxnSp>
          <p:nvCxnSpPr>
            <p:cNvPr id="46" name="Straight Arrow Connector 45"/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8" name="Rectangle 47"/>
          <p:cNvSpPr/>
          <p:nvPr/>
        </p:nvSpPr>
        <p:spPr>
          <a:xfrm>
            <a:off x="3277740" y="4515505"/>
            <a:ext cx="1578552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857820" y="2874522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3" name="Rectangle 52"/>
          <p:cNvSpPr/>
          <p:nvPr/>
        </p:nvSpPr>
        <p:spPr>
          <a:xfrm>
            <a:off x="1203141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397044" y="4916526"/>
            <a:ext cx="151835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333105" y="4510724"/>
            <a:ext cx="159139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337908" y="4911745"/>
            <a:ext cx="158659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〈6,10, A〉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939832" y="4560989"/>
            <a:ext cx="312773" cy="254852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Right Arrow 59"/>
          <p:cNvSpPr/>
          <p:nvPr/>
        </p:nvSpPr>
        <p:spPr>
          <a:xfrm>
            <a:off x="4945368" y="4949867"/>
            <a:ext cx="311549" cy="253854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072517" y="3522289"/>
            <a:ext cx="2081303" cy="512826"/>
            <a:chOff x="3978683" y="2024634"/>
            <a:chExt cx="2081303" cy="512826"/>
          </a:xfrm>
        </p:grpSpPr>
        <p:cxnSp>
          <p:nvCxnSpPr>
            <p:cNvPr id="64" name="Straight Arrow Connector 63"/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92628BA9-25C7-774C-9474-F858CF24BA0D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D5702A9-4F56-C54D-A5C5-CD3241884D64}"/>
              </a:ext>
            </a:extLst>
          </p:cNvPr>
          <p:cNvSpPr/>
          <p:nvPr/>
        </p:nvSpPr>
        <p:spPr>
          <a:xfrm>
            <a:off x="1206334" y="4911745"/>
            <a:ext cx="155717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E918E1D-8F7C-B845-9A36-C639513ECAFE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609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-0.00017 -0.057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8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48148E-6 L 0.00018 0.057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9" grpId="0" animBg="1"/>
      <p:bldP spid="61" grpId="0" animBg="1"/>
      <p:bldP spid="62" grpId="0" animBg="1"/>
      <p:bldP spid="4" grpId="0" animBg="1"/>
      <p:bldP spid="60" grpId="0" animBg="1"/>
      <p:bldP spid="55" grpId="0" animBg="1"/>
      <p:bldP spid="55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user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creates meeting</a:t>
            </a:r>
            <a:r>
              <a:rPr lang="en-US" dirty="0"/>
              <a:t>, then decides to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delete or change it</a:t>
            </a:r>
            <a:endParaRPr lang="en-US" dirty="0"/>
          </a:p>
          <a:p>
            <a:pPr lvl="1"/>
            <a:r>
              <a:rPr lang="en-US" dirty="0"/>
              <a:t>What </a:t>
            </a:r>
            <a:r>
              <a:rPr lang="en-US" b="1" dirty="0"/>
              <a:t>CSN order </a:t>
            </a:r>
            <a:r>
              <a:rPr lang="en-US" dirty="0"/>
              <a:t>must these ops have?</a:t>
            </a:r>
          </a:p>
          <a:p>
            <a:pPr lvl="2"/>
            <a:r>
              <a:rPr lang="en-US" dirty="0"/>
              <a:t>Create </a:t>
            </a:r>
            <a:r>
              <a:rPr lang="en-US" b="1" dirty="0"/>
              <a:t>first, then </a:t>
            </a:r>
            <a:r>
              <a:rPr lang="en-US" dirty="0"/>
              <a:t>delete or modify</a:t>
            </a:r>
          </a:p>
          <a:p>
            <a:pPr lvl="2"/>
            <a:r>
              <a:rPr lang="en-US" dirty="0"/>
              <a:t>Must be true in every node’s view of tentative log entries, too</a:t>
            </a:r>
          </a:p>
          <a:p>
            <a:endParaRPr lang="en-US" dirty="0"/>
          </a:p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pPr lvl="1"/>
            <a:r>
              <a:rPr lang="en-US" dirty="0"/>
              <a:t>Q: How?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commit order constraint</a:t>
            </a:r>
          </a:p>
        </p:txBody>
      </p:sp>
    </p:spTree>
    <p:extLst>
      <p:ext uri="{BB962C8B-B14F-4D97-AF65-F5344CB8AC3E}">
        <p14:creationId xmlns:p14="http://schemas.microsoft.com/office/powerpoint/2010/main" val="56693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endParaRPr lang="en-US" dirty="0"/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Nodes sync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full</a:t>
            </a:r>
            <a:r>
              <a:rPr lang="en-US" dirty="0"/>
              <a:t> logs</a:t>
            </a:r>
          </a:p>
          <a:p>
            <a:pPr lvl="2"/>
            <a:r>
              <a:rPr lang="en-US" dirty="0"/>
              <a:t>If </a:t>
            </a:r>
            <a:r>
              <a:rPr lang="en-US" b="1" dirty="0"/>
              <a:t>A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B</a:t>
            </a:r>
            <a:r>
              <a:rPr lang="en-US" dirty="0">
                <a:sym typeface="Wingdings" pitchFamily="2" charset="2"/>
              </a:rPr>
              <a:t> then </a:t>
            </a:r>
            <a:r>
              <a:rPr lang="en-US" b="1" dirty="0">
                <a:sym typeface="Wingdings" pitchFamily="2" charset="2"/>
              </a:rPr>
              <a:t>A</a:t>
            </a:r>
            <a:r>
              <a:rPr lang="en-US" dirty="0">
                <a:sym typeface="Wingdings" pitchFamily="2" charset="2"/>
              </a:rPr>
              <a:t> is in all logs before </a:t>
            </a:r>
            <a:r>
              <a:rPr lang="en-US" b="1" dirty="0">
                <a:sym typeface="Wingdings" pitchFamily="2" charset="2"/>
              </a:rPr>
              <a:t>B</a:t>
            </a:r>
          </a:p>
          <a:p>
            <a:pPr lvl="1"/>
            <a:r>
              <a:rPr lang="en-US" dirty="0"/>
              <a:t>Primary orders newly synced writes in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tentative order</a:t>
            </a:r>
          </a:p>
          <a:p>
            <a:pPr lvl="2"/>
            <a:r>
              <a:rPr lang="en-US" dirty="0"/>
              <a:t>Primary will commit </a:t>
            </a:r>
            <a:r>
              <a:rPr lang="en-US" b="1" dirty="0"/>
              <a:t>A</a:t>
            </a:r>
            <a:r>
              <a:rPr lang="en-US" dirty="0"/>
              <a:t> and then commit </a:t>
            </a:r>
            <a:r>
              <a:rPr lang="en-US" b="1" dirty="0"/>
              <a:t>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preserves causal order</a:t>
            </a:r>
          </a:p>
        </p:txBody>
      </p:sp>
    </p:spTree>
    <p:extLst>
      <p:ext uri="{BB962C8B-B14F-4D97-AF65-F5344CB8AC3E}">
        <p14:creationId xmlns:p14="http://schemas.microsoft.com/office/powerpoint/2010/main" val="13197304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nodes receive new CSNs, can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discard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all committed log entries seen up to that point</a:t>
            </a:r>
          </a:p>
          <a:p>
            <a:pPr lvl="1"/>
            <a:r>
              <a:rPr lang="en-US" dirty="0"/>
              <a:t>Update protocol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CSNs received in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Keep copy of whole database as of highest CSN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Result:</a:t>
            </a:r>
            <a:r>
              <a:rPr lang="en-US" dirty="0"/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No need </a:t>
            </a:r>
            <a:r>
              <a:rPr lang="en-US" dirty="0"/>
              <a:t>to keep years of </a:t>
            </a:r>
            <a:r>
              <a:rPr lang="en-US" b="1" dirty="0"/>
              <a:t>log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Trimming the log</a:t>
            </a:r>
          </a:p>
        </p:txBody>
      </p:sp>
    </p:spTree>
    <p:extLst>
      <p:ext uri="{BB962C8B-B14F-4D97-AF65-F5344CB8AC3E}">
        <p14:creationId xmlns:p14="http://schemas.microsoft.com/office/powerpoint/2010/main" val="978497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i="1" dirty="0"/>
              <a:t>Is eventual consistency a useful idea?</a:t>
            </a:r>
          </a:p>
          <a:p>
            <a:r>
              <a:rPr lang="en-US" b="1" dirty="0"/>
              <a:t>Yes: </a:t>
            </a:r>
            <a:r>
              <a:rPr lang="en-US" dirty="0"/>
              <a:t>people want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fast writes to local copies  </a:t>
            </a:r>
            <a:r>
              <a:rPr lang="en-US" dirty="0"/>
              <a:t>iPhone sync, Dropbox,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Dynamo</a:t>
            </a:r>
            <a:r>
              <a:rPr lang="en-US" dirty="0"/>
              <a:t>,</a:t>
            </a:r>
            <a:r>
              <a:rPr lang="en-US" i="1" dirty="0"/>
              <a:t> …</a:t>
            </a:r>
          </a:p>
          <a:p>
            <a:endParaRPr lang="en-US" dirty="0"/>
          </a:p>
          <a:p>
            <a:r>
              <a:rPr lang="en-US" i="1" dirty="0"/>
              <a:t>Are update conflicts a real problem?  </a:t>
            </a:r>
          </a:p>
          <a:p>
            <a:r>
              <a:rPr lang="en-US" dirty="0"/>
              <a:t>Yes—all systems have some more or less awkward solution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step back</a:t>
            </a:r>
          </a:p>
        </p:txBody>
      </p:sp>
    </p:spTree>
    <p:extLst>
      <p:ext uri="{BB962C8B-B14F-4D97-AF65-F5344CB8AC3E}">
        <p14:creationId xmlns:p14="http://schemas.microsoft.com/office/powerpoint/2010/main" val="16232967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 functions, tentative ops, …</a:t>
            </a:r>
          </a:p>
          <a:p>
            <a:endParaRPr lang="en-US" dirty="0"/>
          </a:p>
          <a:p>
            <a:r>
              <a:rPr lang="en-US" dirty="0"/>
              <a:t>Only critical if you want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peer-to-peer sync</a:t>
            </a:r>
          </a:p>
          <a:p>
            <a:pPr lvl="1"/>
            <a:r>
              <a:rPr lang="en-US" i="1" dirty="0"/>
              <a:t>i.e. </a:t>
            </a:r>
            <a:r>
              <a:rPr lang="en-US" dirty="0"/>
              <a:t>both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disconnected operation </a:t>
            </a:r>
            <a:r>
              <a:rPr lang="en-US" b="1" dirty="0"/>
              <a:t>and</a:t>
            </a:r>
            <a:r>
              <a:rPr lang="en-US" dirty="0"/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ad-hoc connectivity</a:t>
            </a:r>
          </a:p>
          <a:p>
            <a:pPr lvl="1"/>
            <a:endParaRPr lang="en-US" dirty="0"/>
          </a:p>
          <a:p>
            <a:r>
              <a:rPr lang="en-US" dirty="0"/>
              <a:t>Only tolerable if humans are main consumers of data</a:t>
            </a:r>
          </a:p>
          <a:p>
            <a:pPr lvl="1"/>
            <a:r>
              <a:rPr lang="en-US" dirty="0"/>
              <a:t>Otherwise you can sync through a central server </a:t>
            </a:r>
          </a:p>
          <a:p>
            <a:pPr lvl="1"/>
            <a:r>
              <a:rPr lang="en-US" dirty="0"/>
              <a:t>Or read locally but send updates through a master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Bayou’s complexity warranted?</a:t>
            </a:r>
          </a:p>
        </p:txBody>
      </p:sp>
    </p:spTree>
    <p:extLst>
      <p:ext uri="{BB962C8B-B14F-4D97-AF65-F5344CB8AC3E}">
        <p14:creationId xmlns:p14="http://schemas.microsoft.com/office/powerpoint/2010/main" val="54313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Meeting room calendar application </a:t>
            </a:r>
            <a:r>
              <a:rPr lang="en-US" dirty="0"/>
              <a:t>as case study in ordering and conflicts in a distributed system with poor connectivity</a:t>
            </a:r>
          </a:p>
          <a:p>
            <a:endParaRPr lang="en-US" dirty="0"/>
          </a:p>
          <a:p>
            <a:r>
              <a:rPr lang="en-US" dirty="0"/>
              <a:t>Each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calendar entry </a:t>
            </a:r>
            <a:r>
              <a:rPr lang="en-US" dirty="0"/>
              <a:t>= room, time, set of participants</a:t>
            </a:r>
          </a:p>
          <a:p>
            <a:endParaRPr lang="en-US" dirty="0"/>
          </a:p>
          <a:p>
            <a:r>
              <a:rPr lang="en-US" spc="-150" dirty="0"/>
              <a:t>Want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everyone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to see the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same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set of entries,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eventually</a:t>
            </a:r>
          </a:p>
          <a:p>
            <a:pPr lvl="1"/>
            <a:r>
              <a:rPr lang="en-US" dirty="0"/>
              <a:t>Else users may </a:t>
            </a:r>
            <a:r>
              <a:rPr lang="en-US" b="1" dirty="0">
                <a:solidFill>
                  <a:srgbClr val="FF0000"/>
                </a:solidFill>
              </a:rPr>
              <a:t>double-book room</a:t>
            </a:r>
            <a:endParaRPr lang="en-US" dirty="0"/>
          </a:p>
          <a:p>
            <a:pPr lvl="2"/>
            <a:r>
              <a:rPr lang="en-US" dirty="0"/>
              <a:t>or avoid using an </a:t>
            </a:r>
            <a:r>
              <a:rPr lang="en-US" b="1" dirty="0">
                <a:solidFill>
                  <a:srgbClr val="FF0000"/>
                </a:solidFill>
              </a:rPr>
              <a:t>empty </a:t>
            </a:r>
            <a:r>
              <a:rPr lang="en-US" dirty="0"/>
              <a:t>room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Bayou: A Weakly Connected</a:t>
            </a:r>
            <a:br>
              <a:rPr lang="en-US" sz="3200" dirty="0"/>
            </a:br>
            <a:r>
              <a:rPr lang="en-US" sz="3200" dirty="0"/>
              <a:t>Replicated Storage System</a:t>
            </a:r>
          </a:p>
        </p:txBody>
      </p:sp>
    </p:spTree>
    <p:extLst>
      <p:ext uri="{BB962C8B-B14F-4D97-AF65-F5344CB8AC3E}">
        <p14:creationId xmlns:p14="http://schemas.microsoft.com/office/powerpoint/2010/main" val="2221019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5682" y="1447800"/>
            <a:ext cx="8249717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Eventual consistency</a:t>
            </a:r>
            <a:r>
              <a:rPr lang="en-US" sz="3000" dirty="0"/>
              <a:t>, eventually if updates stop, all replicas are the same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Update functions </a:t>
            </a:r>
            <a:r>
              <a:rPr lang="en-US" sz="3000" dirty="0"/>
              <a:t>for automatic application-driven conflict resolution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spc="-150" dirty="0">
                <a:solidFill>
                  <a:schemeClr val="accent5">
                    <a:lumMod val="50000"/>
                  </a:schemeClr>
                </a:solidFill>
              </a:rPr>
              <a:t>Ordered update log </a:t>
            </a:r>
            <a:r>
              <a:rPr lang="en-US" sz="3000" spc="-150" dirty="0"/>
              <a:t>is the real truth, not the DB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Application of </a:t>
            </a:r>
            <a:r>
              <a:rPr lang="en-US" sz="3000" b="1" dirty="0" err="1">
                <a:solidFill>
                  <a:schemeClr val="accent5">
                    <a:lumMod val="50000"/>
                  </a:schemeClr>
                </a:solidFill>
              </a:rPr>
              <a:t>Lamport</a:t>
            </a: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 clocks </a:t>
            </a:r>
            <a:r>
              <a:rPr lang="en-US" sz="3000" dirty="0"/>
              <a:t>for causal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are Bayou’s take-away ideas?</a:t>
            </a:r>
          </a:p>
        </p:txBody>
      </p:sp>
    </p:spTree>
    <p:extLst>
      <p:ext uri="{BB962C8B-B14F-4D97-AF65-F5344CB8AC3E}">
        <p14:creationId xmlns:p14="http://schemas.microsoft.com/office/powerpoint/2010/main" val="84738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’90s when paper was written: Dawn of PDAs, laptops, tablets</a:t>
            </a:r>
          </a:p>
          <a:p>
            <a:pPr lvl="1"/>
            <a:r>
              <a:rPr lang="en-US" dirty="0"/>
              <a:t>H/W clunky but showing clear potential</a:t>
            </a:r>
          </a:p>
          <a:p>
            <a:endParaRPr lang="en-US" dirty="0"/>
          </a:p>
          <a:p>
            <a:r>
              <a:rPr lang="en-US" dirty="0"/>
              <a:t>Commercial devices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did not have wireless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This problem has not gone away!</a:t>
            </a:r>
          </a:p>
          <a:p>
            <a:pPr lvl="1"/>
            <a:r>
              <a:rPr lang="en-US" dirty="0"/>
              <a:t>Devices might be off, not have network access</a:t>
            </a:r>
          </a:p>
          <a:p>
            <a:pPr lvl="2"/>
            <a:r>
              <a:rPr lang="en-US" sz="2400" dirty="0"/>
              <a:t>Mainly outside the context of datacenters</a:t>
            </a:r>
          </a:p>
          <a:p>
            <a:pPr lvl="1"/>
            <a:r>
              <a:rPr lang="en-US" dirty="0"/>
              <a:t>Local write/reads still really fast</a:t>
            </a:r>
          </a:p>
          <a:p>
            <a:pPr lvl="2"/>
            <a:r>
              <a:rPr lang="en-US" sz="2400" dirty="0"/>
              <a:t>In datacenters when replicas are far away (geo-replicated)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context</a:t>
            </a:r>
          </a:p>
        </p:txBody>
      </p:sp>
    </p:spTree>
    <p:extLst>
      <p:ext uri="{BB962C8B-B14F-4D97-AF65-F5344CB8AC3E}">
        <p14:creationId xmlns:p14="http://schemas.microsoft.com/office/powerpoint/2010/main" val="169107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my calendar on a disconnected mobile phone</a:t>
            </a:r>
          </a:p>
          <a:p>
            <a:pPr lvl="1"/>
            <a:r>
              <a:rPr lang="en-US" i="1" dirty="0"/>
              <a:t>i.e.,</a:t>
            </a:r>
            <a:r>
              <a:rPr lang="en-US" dirty="0"/>
              <a:t> each user wants database replicated on their mobile device</a:t>
            </a:r>
          </a:p>
          <a:p>
            <a:pPr lvl="1"/>
            <a:r>
              <a:rPr lang="en-US" dirty="0"/>
              <a:t>No master copy</a:t>
            </a:r>
          </a:p>
          <a:p>
            <a:endParaRPr lang="en-US" dirty="0"/>
          </a:p>
          <a:p>
            <a:r>
              <a:rPr lang="en-US" dirty="0"/>
              <a:t>But phone has only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intermittent connectivity</a:t>
            </a:r>
          </a:p>
          <a:p>
            <a:pPr lvl="1"/>
            <a:r>
              <a:rPr lang="en-US" b="1" dirty="0"/>
              <a:t>Mobile data </a:t>
            </a:r>
            <a:r>
              <a:rPr lang="en-US" dirty="0"/>
              <a:t>expensive when roaming, </a:t>
            </a:r>
            <a:r>
              <a:rPr lang="en-US" b="1" dirty="0"/>
              <a:t>Wi-Fi</a:t>
            </a:r>
            <a:r>
              <a:rPr lang="en-US" dirty="0"/>
              <a:t> not everywhere, all the time</a:t>
            </a:r>
          </a:p>
          <a:p>
            <a:pPr lvl="1"/>
            <a:r>
              <a:rPr lang="en-US" b="1" dirty="0"/>
              <a:t>Bluetooth</a:t>
            </a:r>
            <a:r>
              <a:rPr lang="en-US" dirty="0"/>
              <a:t> useful for direct contact with other calendar users’ devices, but very short range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just a central server?</a:t>
            </a:r>
          </a:p>
        </p:txBody>
      </p:sp>
    </p:spTree>
    <p:extLst>
      <p:ext uri="{BB962C8B-B14F-4D97-AF65-F5344CB8AC3E}">
        <p14:creationId xmlns:p14="http://schemas.microsoft.com/office/powerpoint/2010/main" val="185868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two users are in Bluetooth range</a:t>
            </a:r>
          </a:p>
          <a:p>
            <a:pPr lvl="1"/>
            <a:r>
              <a:rPr lang="en-US" dirty="0"/>
              <a:t>Each sends entire calendar database to other</a:t>
            </a:r>
          </a:p>
          <a:p>
            <a:pPr lvl="1"/>
            <a:r>
              <a:rPr lang="en-US" dirty="0"/>
              <a:t>Possibly expend </a:t>
            </a:r>
            <a:r>
              <a:rPr lang="en-US" b="1" dirty="0">
                <a:solidFill>
                  <a:srgbClr val="FF0000"/>
                </a:solidFill>
              </a:rPr>
              <a:t>lots of network bandwidth</a:t>
            </a:r>
          </a:p>
          <a:p>
            <a:endParaRPr lang="en-US" dirty="0"/>
          </a:p>
          <a:p>
            <a:r>
              <a:rPr lang="en-US" dirty="0"/>
              <a:t>What if the calendars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conflict</a:t>
            </a:r>
            <a:r>
              <a:rPr lang="en-US" dirty="0"/>
              <a:t>, </a:t>
            </a:r>
            <a:r>
              <a:rPr lang="en-US" i="1" dirty="0"/>
              <a:t>e.g.</a:t>
            </a:r>
            <a:r>
              <a:rPr lang="en-US" dirty="0"/>
              <a:t>, the two calendars have concurrent meetings in a room?</a:t>
            </a:r>
          </a:p>
          <a:p>
            <a:pPr lvl="1"/>
            <a:r>
              <a:rPr lang="en-US" dirty="0"/>
              <a:t>iPhone sync keeps both meetings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Want to do better: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automatic conflict resolution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 complete databases?</a:t>
            </a:r>
          </a:p>
        </p:txBody>
      </p:sp>
    </p:spTree>
    <p:extLst>
      <p:ext uri="{BB962C8B-B14F-4D97-AF65-F5344CB8AC3E}">
        <p14:creationId xmlns:p14="http://schemas.microsoft.com/office/powerpoint/2010/main" val="69256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Can’t</a:t>
            </a:r>
            <a:r>
              <a:rPr lang="en-US" dirty="0"/>
              <a:t> just view the calendar database as abstract </a:t>
            </a:r>
            <a:r>
              <a:rPr lang="en-US" b="1" dirty="0"/>
              <a:t>bits: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Too little information</a:t>
            </a:r>
            <a:r>
              <a:rPr lang="en-US" dirty="0"/>
              <a:t> to resolve conflicts:</a:t>
            </a:r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“Both files have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entire databases conflict</a:t>
            </a:r>
          </a:p>
          <a:p>
            <a:pPr marL="1371600" lvl="2" indent="-514350"/>
            <a:r>
              <a:rPr lang="en-US" sz="2400" dirty="0"/>
              <a:t>e.g., Mon 10am meeting in room 3 and Tuesday 11am meeting in room 4</a:t>
            </a:r>
            <a:endParaRPr lang="en-US" dirty="0"/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“Distinct record in each database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no conflict</a:t>
            </a:r>
          </a:p>
          <a:p>
            <a:pPr marL="1371600" lvl="2" indent="-514350"/>
            <a:r>
              <a:rPr lang="en-US" sz="2400" dirty="0"/>
              <a:t>e.g., Mon 10–11am meeting in room 3 Doug attending, Mon 10-11am meeting in room 4 Doug attending, …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Automatic conflict resolution:</a:t>
            </a:r>
            <a:br>
              <a:rPr lang="en-US" sz="3600" dirty="0"/>
            </a:br>
            <a:r>
              <a:rPr lang="en-US" sz="3600" dirty="0"/>
              <a:t>Granularity of “conflicts”</a:t>
            </a:r>
          </a:p>
        </p:txBody>
      </p:sp>
    </p:spTree>
    <p:extLst>
      <p:ext uri="{BB962C8B-B14F-4D97-AF65-F5344CB8AC3E}">
        <p14:creationId xmlns:p14="http://schemas.microsoft.com/office/powerpoint/2010/main" val="162570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intelligence that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knows how to resolve conflicts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More like </a:t>
            </a:r>
            <a:r>
              <a:rPr lang="en-US" b="1" dirty="0"/>
              <a:t>users’ updates:</a:t>
            </a:r>
            <a:r>
              <a:rPr lang="en-US" dirty="0"/>
              <a:t> read database, think, change request to eliminate conflict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Must ensure all nodes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resolve conflicts in the same way </a:t>
            </a:r>
            <a:r>
              <a:rPr lang="en-US" dirty="0"/>
              <a:t>to keep replicas consistent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9805391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40572</TotalTime>
  <Words>3565</Words>
  <Application>Microsoft Macintosh PowerPoint</Application>
  <PresentationFormat>On-screen Show (4:3)</PresentationFormat>
  <Paragraphs>580</Paragraphs>
  <Slides>40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ＭＳ Ｐゴシック</vt:lpstr>
      <vt:lpstr>Arial</vt:lpstr>
      <vt:lpstr>Calibri</vt:lpstr>
      <vt:lpstr>Courier New</vt:lpstr>
      <vt:lpstr>Times New Roman</vt:lpstr>
      <vt:lpstr>Wingdings</vt:lpstr>
      <vt:lpstr>1_Office Theme</vt:lpstr>
      <vt:lpstr>Eventual Consistency: Bayou</vt:lpstr>
      <vt:lpstr>Availability versus consistency </vt:lpstr>
      <vt:lpstr>Eventual consistency</vt:lpstr>
      <vt:lpstr>Bayou: A Weakly Connected Replicated Storage System</vt:lpstr>
      <vt:lpstr>Paper context</vt:lpstr>
      <vt:lpstr>Why not just a central server?</vt:lpstr>
      <vt:lpstr>Swap complete databases?</vt:lpstr>
      <vt:lpstr>Automatic conflict resolution: Granularity of “conflicts”</vt:lpstr>
      <vt:lpstr>Application-specific conflict resolution</vt:lpstr>
      <vt:lpstr>Application-specific update functions</vt:lpstr>
      <vt:lpstr>Potential Problem: Permanently inconsistent replicas</vt:lpstr>
      <vt:lpstr>Totally order updates and replicate!</vt:lpstr>
      <vt:lpstr>Agreeing on the update order</vt:lpstr>
      <vt:lpstr>Write log example</vt:lpstr>
      <vt:lpstr>Write log example: Sync problem</vt:lpstr>
      <vt:lpstr>Solution: Roll back and replay</vt:lpstr>
      <vt:lpstr>Does update order respect causality?</vt:lpstr>
      <vt:lpstr>Lamport clocks respect causality</vt:lpstr>
      <vt:lpstr>Lamport clocks respect causality</vt:lpstr>
      <vt:lpstr>Timestamps for write ordering: Limitations</vt:lpstr>
      <vt:lpstr>Fully decentralized commit</vt:lpstr>
      <vt:lpstr>How Bayou commits writes</vt:lpstr>
      <vt:lpstr>How Bayou commits writes (2)</vt:lpstr>
      <vt:lpstr>Committed vs. tentative writes</vt:lpstr>
      <vt:lpstr>Tentative writes</vt:lpstr>
      <vt:lpstr>Scenario 1: nodes that have synced disagree</vt:lpstr>
      <vt:lpstr>Example: Disagreement on tentative writes</vt:lpstr>
      <vt:lpstr>Example: Disagreement on tentative writes</vt:lpstr>
      <vt:lpstr>Example: Disagreement on tentative writes</vt:lpstr>
      <vt:lpstr>Example: Disagreement on tentative writes</vt:lpstr>
      <vt:lpstr>Example: Disagreement on tentative writes</vt:lpstr>
      <vt:lpstr>Scenario 2: tentative order changes after commit</vt:lpstr>
      <vt:lpstr>Tentative order ≠ commit order</vt:lpstr>
      <vt:lpstr>Tentative order ≠ commit order</vt:lpstr>
      <vt:lpstr>Primary commit order constraint</vt:lpstr>
      <vt:lpstr>Primary preserves causal order</vt:lpstr>
      <vt:lpstr>Trimming the log</vt:lpstr>
      <vt:lpstr>Let’s step back</vt:lpstr>
      <vt:lpstr>Is Bayou’s complexity warranted?</vt:lpstr>
      <vt:lpstr>What are Bayou’s take-away ideas?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1867</cp:revision>
  <cp:lastPrinted>2016-10-18T23:13:40Z</cp:lastPrinted>
  <dcterms:created xsi:type="dcterms:W3CDTF">2013-10-08T01:49:25Z</dcterms:created>
  <dcterms:modified xsi:type="dcterms:W3CDTF">2025-10-27T10:23:52Z</dcterms:modified>
</cp:coreProperties>
</file>