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  <p:sldMasterId id="2147483686" r:id="rId2"/>
  </p:sldMasterIdLst>
  <p:notesMasterIdLst>
    <p:notesMasterId r:id="rId65"/>
  </p:notesMasterIdLst>
  <p:handoutMasterIdLst>
    <p:handoutMasterId r:id="rId66"/>
  </p:handoutMasterIdLst>
  <p:sldIdLst>
    <p:sldId id="257" r:id="rId3"/>
    <p:sldId id="260" r:id="rId4"/>
    <p:sldId id="261" r:id="rId5"/>
    <p:sldId id="430" r:id="rId6"/>
    <p:sldId id="262" r:id="rId7"/>
    <p:sldId id="431" r:id="rId8"/>
    <p:sldId id="263" r:id="rId9"/>
    <p:sldId id="264" r:id="rId10"/>
    <p:sldId id="265" r:id="rId11"/>
    <p:sldId id="535" r:id="rId12"/>
    <p:sldId id="266" r:id="rId13"/>
    <p:sldId id="554" r:id="rId14"/>
    <p:sldId id="555" r:id="rId15"/>
    <p:sldId id="556" r:id="rId16"/>
    <p:sldId id="557" r:id="rId17"/>
    <p:sldId id="558" r:id="rId18"/>
    <p:sldId id="559" r:id="rId19"/>
    <p:sldId id="568" r:id="rId20"/>
    <p:sldId id="567" r:id="rId21"/>
    <p:sldId id="560" r:id="rId22"/>
    <p:sldId id="530" r:id="rId23"/>
    <p:sldId id="531" r:id="rId24"/>
    <p:sldId id="532" r:id="rId25"/>
    <p:sldId id="533" r:id="rId26"/>
    <p:sldId id="534" r:id="rId27"/>
    <p:sldId id="512" r:id="rId28"/>
    <p:sldId id="513" r:id="rId29"/>
    <p:sldId id="562" r:id="rId30"/>
    <p:sldId id="565" r:id="rId31"/>
    <p:sldId id="566" r:id="rId32"/>
    <p:sldId id="539" r:id="rId33"/>
    <p:sldId id="515" r:id="rId34"/>
    <p:sldId id="516" r:id="rId35"/>
    <p:sldId id="517" r:id="rId36"/>
    <p:sldId id="518" r:id="rId37"/>
    <p:sldId id="471" r:id="rId38"/>
    <p:sldId id="408" r:id="rId39"/>
    <p:sldId id="409" r:id="rId40"/>
    <p:sldId id="410" r:id="rId41"/>
    <p:sldId id="411" r:id="rId42"/>
    <p:sldId id="412" r:id="rId43"/>
    <p:sldId id="413" r:id="rId44"/>
    <p:sldId id="414" r:id="rId45"/>
    <p:sldId id="415" r:id="rId46"/>
    <p:sldId id="420" r:id="rId47"/>
    <p:sldId id="421" r:id="rId48"/>
    <p:sldId id="416" r:id="rId49"/>
    <p:sldId id="417" r:id="rId50"/>
    <p:sldId id="418" r:id="rId51"/>
    <p:sldId id="419" r:id="rId52"/>
    <p:sldId id="472" r:id="rId53"/>
    <p:sldId id="326" r:id="rId54"/>
    <p:sldId id="311" r:id="rId55"/>
    <p:sldId id="423" r:id="rId56"/>
    <p:sldId id="424" r:id="rId57"/>
    <p:sldId id="425" r:id="rId58"/>
    <p:sldId id="426" r:id="rId59"/>
    <p:sldId id="427" r:id="rId60"/>
    <p:sldId id="428" r:id="rId61"/>
    <p:sldId id="429" r:id="rId62"/>
    <p:sldId id="328" r:id="rId63"/>
    <p:sldId id="469" r:id="rId6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1429" autoAdjust="0"/>
  </p:normalViewPr>
  <p:slideViewPr>
    <p:cSldViewPr snapToGrid="0">
      <p:cViewPr varScale="1">
        <p:scale>
          <a:sx n="103" d="100"/>
          <a:sy n="103" d="100"/>
        </p:scale>
        <p:origin x="14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11-10T09:51:49.351" v="1" actId="20577"/>
      <pc:docMkLst>
        <pc:docMk/>
      </pc:docMkLst>
      <pc:sldChg chg="modSp mod">
        <pc:chgData name="Marco Canini" userId="f9c31d46-c3b5-4114-aea8-426b22c5f56f" providerId="ADAL" clId="{4EB5A369-AE25-5AC4-80C1-F837539D245B}" dt="2025-11-10T09:51:49.351" v="1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1-10T09:51:49.351" v="1" actId="20577"/>
          <ac:spMkLst>
            <pc:docMk/>
            <pc:sldMk cId="0" sldId="257"/>
            <ac:spMk id="153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Crash and reboot?  Let's see (next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97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Trouble: We’re back to debiting one bank and not crediting</a:t>
            </a:r>
            <a:r>
              <a:rPr lang="en-US" baseline="0" dirty="0"/>
              <a:t> another</a:t>
            </a:r>
          </a:p>
          <a:p>
            <a:endParaRPr lang="en-US" baseline="0" dirty="0"/>
          </a:p>
          <a:p>
            <a:r>
              <a:rPr lang="en-US" baseline="0" dirty="0"/>
              <a:t>Why write to log first</a:t>
            </a:r>
            <a:r>
              <a:rPr lang="en-US" b="1" baseline="0" dirty="0"/>
              <a:t>?  (If we write to log second we might send commit then crash!)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174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819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think back to our TRANSFER</a:t>
            </a:r>
            <a:r>
              <a:rPr lang="en-US" baseline="0" dirty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8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BUT there are some operation interleavings that will result in the sum transaction seeing an inconsistent</a:t>
            </a:r>
            <a:r>
              <a:rPr lang="en-US" baseline="0" dirty="0"/>
              <a:t> state of the database in which $10 is debited from account A but not yet credited into account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80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we’d like to formulate a way of understanding</a:t>
            </a:r>
            <a:r>
              <a:rPr lang="en-US" b="1" baseline="0" dirty="0"/>
              <a:t> whether a schedule is equivalent in some kind of way to a serial schedule.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0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 define</a:t>
            </a:r>
            <a:r>
              <a:rPr lang="en-US" b="1" baseline="0" dirty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79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b/c we're thinking about conflicts between ops</a:t>
            </a:r>
            <a:r>
              <a:rPr lang="en-US" b="1" baseline="0" dirty="0"/>
              <a:t>,  </a:t>
            </a:r>
            <a:r>
              <a:rPr lang="en-US" b="1" dirty="0"/>
              <a:t>this way of </a:t>
            </a:r>
            <a:r>
              <a:rPr lang="en-US" b="1" baseline="0" dirty="0"/>
              <a:t>thinking about isolation between transactions is called </a:t>
            </a:r>
            <a:r>
              <a:rPr lang="en-US" b="1" i="1" baseline="0" dirty="0"/>
              <a:t>conflict</a:t>
            </a:r>
            <a:r>
              <a:rPr lang="en-US" b="1" baseline="0" dirty="0"/>
              <a:t> </a:t>
            </a:r>
            <a:r>
              <a:rPr lang="en-US" b="1" i="1" baseline="0" dirty="0"/>
              <a:t>serializability</a:t>
            </a:r>
            <a:r>
              <a:rPr lang="en-US" b="1" baseline="0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73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consider</a:t>
            </a:r>
            <a:r>
              <a:rPr lang="en-US" b="1" baseline="0" dirty="0"/>
              <a:t> this schedule, where the sum transaction reads each account just after the transfer writes the respective account.  Now I’ll show you why this schedule is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Two reads don’t conflict</a:t>
            </a:r>
          </a:p>
          <a:p>
            <a:r>
              <a:rPr lang="en-US" b="0" baseline="0" dirty="0"/>
              <a:t>&gt;&gt;&gt; A read and write to different data items don’t conflict</a:t>
            </a:r>
          </a:p>
          <a:p>
            <a:r>
              <a:rPr lang="en-US" b="0" baseline="0" dirty="0"/>
              <a:t>&gt;&gt;&gt; So we can reorder the read from account A to get a serial execution, so the schedule we started with is </a:t>
            </a:r>
            <a:r>
              <a:rPr lang="en-US" b="0" i="1" u="sng" baseline="0" dirty="0"/>
              <a:t>serializable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306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consider</a:t>
            </a:r>
            <a:r>
              <a:rPr lang="en-US" b="1" baseline="0" dirty="0"/>
              <a:t> this schedule, where the SUM transaction reads BOTH accounts just after TRANSFER writes account A.  Now I’ll show you why this schedule is NOT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&gt;&gt;&gt; The read and write to same respective data items DO CONFLICT</a:t>
            </a:r>
          </a:p>
          <a:p>
            <a:r>
              <a:rPr lang="en-US" b="0" baseline="0" dirty="0"/>
              <a:t>&gt;&gt;&gt; So that means that we can’t move them there, so this schedule is NOT SERIALIZABLE.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22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>
                <a:solidFill>
                  <a:schemeClr val="tx1"/>
                </a:solidFill>
              </a:rPr>
              <a:t>A </a:t>
            </a:r>
            <a:r>
              <a:rPr lang="en-US" sz="1200" b="1" i="1" u="sng" dirty="0">
                <a:solidFill>
                  <a:schemeClr val="tx1"/>
                </a:solidFill>
              </a:rPr>
              <a:t>transaction</a:t>
            </a:r>
            <a:r>
              <a:rPr lang="en-US" sz="1200" b="1" dirty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81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 serializability: The equivalent serial order cannot re-order commit-to-begin_tx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35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51C3E-C8F4-304B-9A0B-6B299DA7BC6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7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an eas</a:t>
            </a:r>
            <a:r>
              <a:rPr lang="en-US" b="1" baseline="0" dirty="0"/>
              <a:t>y way of testing for serializability is by constructing a </a:t>
            </a:r>
            <a:r>
              <a:rPr lang="en-US" b="1" i="1" baseline="0" dirty="0"/>
              <a:t>precedence graph.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236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in the first example schedule, there is an</a:t>
            </a:r>
            <a:r>
              <a:rPr lang="en-US" baseline="0" dirty="0"/>
              <a:t> edge from the TRANSFER transaction to the SUM transaction because there are conflicting writes, in this case before each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095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Whereas in the second example schedule, there's an edge from transfer to sum because of the conflicting</a:t>
            </a:r>
            <a:r>
              <a:rPr lang="en-US" baseline="0" dirty="0"/>
              <a:t> write before read, then ANOTHER edge from SUM to TRANSFER because of sum's read before transfer's write.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533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so it turns out that this is true in general:</a:t>
            </a:r>
            <a:r>
              <a:rPr lang="en-US" b="1" baseline="0" dirty="0"/>
              <a:t> a schedule is conflict serializable </a:t>
            </a:r>
            <a:r>
              <a:rPr lang="en-US" b="1" baseline="0" dirty="0" err="1"/>
              <a:t>iff</a:t>
            </a:r>
            <a:r>
              <a:rPr lang="en-US" b="1" baseline="0" dirty="0"/>
              <a:t> its precedence graph is acyclic.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66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877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 improve performance, we let transactions</a:t>
            </a:r>
            <a:r>
              <a:rPr lang="en-US" baseline="0" dirty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22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now try to use locking to guarantee a serializable</a:t>
            </a:r>
            <a:r>
              <a:rPr lang="en-US" baseline="0" dirty="0"/>
              <a:t> schedule.  </a:t>
            </a:r>
            <a:r>
              <a:rPr lang="en-US" dirty="0"/>
              <a:t>A</a:t>
            </a:r>
            <a:r>
              <a:rPr lang="en-US" baseline="0" dirty="0"/>
              <a:t> simple way of doing this is for each transaction to grab locks independently for each data item.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&gt; SEGUE: Look at where TRANSFER releases its lock on A </a:t>
            </a:r>
            <a:r>
              <a:rPr lang="en-US" i="1" u="sng" baseline="0" dirty="0"/>
              <a:t>before</a:t>
            </a:r>
            <a:r>
              <a:rPr lang="en-US" baseline="0" dirty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86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75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set</a:t>
            </a:r>
            <a:r>
              <a:rPr lang="en-US" b="1" baseline="0" dirty="0"/>
              <a:t> of defining properties of transactions goes by the mnemonic ACID.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Consistency</a:t>
            </a:r>
            <a:r>
              <a:rPr lang="en-US" i="1" u="none" dirty="0"/>
              <a:t>:</a:t>
            </a:r>
            <a:r>
              <a:rPr lang="en-US" u="none" baseline="0" dirty="0"/>
              <a:t> </a:t>
            </a:r>
            <a:r>
              <a:rPr lang="en-US" i="1" baseline="0" dirty="0"/>
              <a:t>e.g.,</a:t>
            </a:r>
            <a:r>
              <a:rPr lang="en-US" baseline="0" dirty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678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 the other hand,</a:t>
            </a:r>
            <a:r>
              <a:rPr lang="en-US" b="1" baseline="0" dirty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916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However 2PL doesn't exploit all opportunities for concurrency.</a:t>
            </a:r>
          </a:p>
          <a:p>
            <a:endParaRPr lang="en-US" b="1" dirty="0"/>
          </a:p>
          <a:p>
            <a:r>
              <a:rPr lang="en-US" b="1" dirty="0"/>
              <a:t>Once TRANSFER</a:t>
            </a:r>
            <a:r>
              <a:rPr lang="en-US" b="1" baseline="0" dirty="0"/>
              <a:t> acquires an exclusive lock for its WRITE to A, sum can’t read in between transfer’s READ/WRITE to B.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630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61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20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622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458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240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671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baseline="0" dirty="0"/>
              <a:t>an it unilaterally abort?  </a:t>
            </a:r>
            <a:r>
              <a:rPr lang="en-US" b="1" baseline="0" dirty="0"/>
              <a:t>(NO, since the TC may go ahead, or may have crashed before sending commit to B but will come back up)</a:t>
            </a:r>
          </a:p>
          <a:p>
            <a:r>
              <a:rPr lang="en-US" dirty="0"/>
              <a:t>Can it unilaterally commit</a:t>
            </a:r>
            <a:r>
              <a:rPr lang="en-US" b="0" dirty="0"/>
              <a:t>?</a:t>
            </a:r>
            <a:r>
              <a:rPr lang="en-US" b="1" dirty="0"/>
              <a:t>  (NO</a:t>
            </a:r>
            <a:r>
              <a:rPr lang="en-US" b="1" baseline="0" dirty="0"/>
              <a:t>, never, needs consensus)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510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69701C-02A1-CE43-ADB4-E98A80C283F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7" charset="0"/>
                <a:ea typeface="+mn-ea"/>
                <a:cs typeface="+mn-cs"/>
              </a:rPr>
              <a:pPr marL="0" marR="0" lvl="0" indent="0" algn="r" defTabSz="957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7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624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DA62-6CBA-9341-914A-2CD55053E114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0BD91-D5FF-7547-9528-BE483DB63E07}" type="datetime1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30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</a:t>
            </a:r>
            <a:r>
              <a:rPr lang="en-US" dirty="0" err="1"/>
              <a:t>dfdjfldkfd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</a:t>
            </a:r>
            <a:r>
              <a:rPr lang="en-US" dirty="0"/>
              <a:t> </a:t>
            </a:r>
            <a:r>
              <a:rPr lang="en-US" dirty="0" err="1"/>
              <a:t>fdf</a:t>
            </a:r>
            <a:r>
              <a:rPr lang="en-US" dirty="0"/>
              <a:t> </a:t>
            </a:r>
            <a:r>
              <a:rPr lang="en-US" dirty="0" err="1"/>
              <a:t>dfdf</a:t>
            </a:r>
            <a:endParaRPr lang="en-US" dirty="0"/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5D66D-D93C-964C-BF62-1C12707BA793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266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99144-8BB5-CF43-92E1-96DD0D9B6D9F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3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76D98-96A7-484D-9721-C57A8010A73C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1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94C35-46E0-5344-8D56-98F06AA95201}" type="datetime1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419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836C-BA0B-A54F-9960-ACB33011C1E4}" type="datetime1">
              <a:rPr lang="en-US" smtClean="0"/>
              <a:t>11/10/25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04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46DB-2D3D-BC4C-95E0-348970C1FCEF}" type="datetime1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156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DBB4-071A-EF47-B2BE-1A134892F698}" type="datetime1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4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7CBE7-24FC-BF4E-8EAF-0242EE634F28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6C7D6-B004-DC48-8DD8-585E51304CB6}" type="datetime1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86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DA9E-E3D6-7049-AF7D-FD004329EE88}" type="datetime1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83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B09D8-2C79-C541-B437-6C7799561F54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370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BBB58-8C99-9048-8845-E8DB3388B9E0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0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423A-9370-F545-A5D6-D9343BC5E414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5EBD-24BF-734B-8E03-5123CE9CA855}" type="datetime1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D0EDB-0992-8543-939E-0492F21FA72A}" type="datetime1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5D82C-7029-1E4D-BDE3-D5AB9462460F}" type="datetime1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EFCB-CBB6-4843-B95E-D100996D6B6E}" type="datetime1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970D3-BD43-F74C-8FF3-23BEF6A118DD}" type="datetime1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2A7D4-51E7-0749-9380-27A532709D0E}" type="datetime1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0C9F0B7-F022-CA4F-A4F3-130CAF7C77ED}" type="datetime1">
              <a:rPr lang="en-US" smtClean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C90EB63-3B8C-5D45-8BEC-FEC79A634BA2}" type="datetime1">
              <a:rPr lang="en-US" smtClean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sz="4000" dirty="0"/>
              <a:t>Atomic Commit and</a:t>
            </a:r>
            <a:br>
              <a:rPr lang="en-US" sz="4000" dirty="0"/>
            </a:br>
            <a:r>
              <a:rPr lang="en-US" sz="4000" dirty="0"/>
              <a:t>Concurrency Control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send_money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(A, B, amount)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Begin_Transaction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if 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 &gt;= 0)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+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Commit_Transaction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Abort_Transaction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  <a:p>
            <a:pPr marL="0" indent="0">
              <a:lnSpc>
                <a:spcPct val="120000"/>
              </a:lnSpc>
              <a:buNone/>
            </a:pP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endParaRPr lang="en-US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sending money</a:t>
            </a:r>
          </a:p>
        </p:txBody>
      </p:sp>
    </p:spTree>
    <p:extLst>
      <p:ext uri="{BB962C8B-B14F-4D97-AF65-F5344CB8AC3E}">
        <p14:creationId xmlns:p14="http://schemas.microsoft.com/office/powerpoint/2010/main" val="2749410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Atomic: All or nothing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Either all participants do something (commit) or no participant does anything (abort)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78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For each distributed transaction T: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one transaction coordinator (TC)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a set of participants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Coordinator knows participants; participants don’t necessarily know each other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has access to a Distributed Transaction Log (DT-Log) on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58192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an input value </a:t>
            </a: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i="1" dirty="0" err="1">
                <a:solidFill>
                  <a:srgbClr val="000000"/>
                </a:solidFill>
              </a:rPr>
              <a:t>vote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 {Yes, No}</a:t>
            </a:r>
          </a:p>
          <a:p>
            <a:pPr>
              <a:lnSpc>
                <a:spcPct val="1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</a:rPr>
              <a:t>Each process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has output value </a:t>
            </a: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i="1" dirty="0" err="1">
                <a:solidFill>
                  <a:srgbClr val="000000"/>
                </a:solidFill>
              </a:rPr>
              <a:t>decision</a:t>
            </a:r>
            <a:r>
              <a:rPr lang="en-US" i="1" baseline="-25000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∈ {Commit, Abort}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setup</a:t>
            </a:r>
          </a:p>
        </p:txBody>
      </p:sp>
    </p:spTree>
    <p:extLst>
      <p:ext uri="{BB962C8B-B14F-4D97-AF65-F5344CB8AC3E}">
        <p14:creationId xmlns:p14="http://schemas.microsoft.com/office/powerpoint/2010/main" val="2216352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</p:spTree>
    <p:extLst>
      <p:ext uri="{BB962C8B-B14F-4D97-AF65-F5344CB8AC3E}">
        <p14:creationId xmlns:p14="http://schemas.microsoft.com/office/powerpoint/2010/main" val="4153638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2200040"/>
            <a:ext cx="8565204" cy="1805035"/>
          </a:xfrm>
          <a:prstGeom prst="wedgeRectCallout">
            <a:avLst>
              <a:gd name="adj1" fmla="val -36097"/>
              <a:gd name="adj2" fmla="val -73709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do not require all processes to reach a decision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do not even require all correct processes to reach a decision (impossible to accomplish if links fail)</a:t>
            </a:r>
          </a:p>
        </p:txBody>
      </p:sp>
    </p:spTree>
    <p:extLst>
      <p:ext uri="{BB962C8B-B14F-4D97-AF65-F5344CB8AC3E}">
        <p14:creationId xmlns:p14="http://schemas.microsoft.com/office/powerpoint/2010/main" val="221246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D56B87D6-0225-FC42-A959-1BF9E8DA6793}"/>
              </a:ext>
            </a:extLst>
          </p:cNvPr>
          <p:cNvSpPr/>
          <p:nvPr/>
        </p:nvSpPr>
        <p:spPr>
          <a:xfrm>
            <a:off x="228600" y="1623965"/>
            <a:ext cx="8565204" cy="1805035"/>
          </a:xfrm>
          <a:prstGeom prst="wedgeRectCallout">
            <a:avLst>
              <a:gd name="adj1" fmla="val -35570"/>
              <a:gd name="adj2" fmla="val 67634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Avoids triviality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Allows Abort even if all processes have voted yes</a:t>
            </a:r>
          </a:p>
        </p:txBody>
      </p:sp>
    </p:spTree>
    <p:extLst>
      <p:ext uri="{BB962C8B-B14F-4D97-AF65-F5344CB8AC3E}">
        <p14:creationId xmlns:p14="http://schemas.microsoft.com/office/powerpoint/2010/main" val="3652344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AC-1:</a:t>
            </a:r>
            <a:r>
              <a:rPr lang="en-US" dirty="0">
                <a:solidFill>
                  <a:srgbClr val="000000"/>
                </a:solidFill>
              </a:rPr>
              <a:t> All processes that reach a decision reach the same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AC-2:</a:t>
            </a:r>
            <a:r>
              <a:rPr lang="en-US" dirty="0">
                <a:solidFill>
                  <a:srgbClr val="000000"/>
                </a:solidFill>
              </a:rPr>
              <a:t> A process cannot reverse its decision after it has reached one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AC-3:</a:t>
            </a:r>
            <a:r>
              <a:rPr lang="en-US" dirty="0">
                <a:solidFill>
                  <a:srgbClr val="000000"/>
                </a:solidFill>
              </a:rPr>
              <a:t> The Commit decision can only be reached if all processes vote Yes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AC-4:</a:t>
            </a:r>
            <a:r>
              <a:rPr lang="en-US" dirty="0">
                <a:solidFill>
                  <a:srgbClr val="000000"/>
                </a:solidFill>
              </a:rPr>
              <a:t> If there are no failures and all processes vote Yes, then the decision will be Commit</a:t>
            </a:r>
          </a:p>
          <a:p>
            <a:r>
              <a:rPr lang="en-US" b="1" dirty="0">
                <a:solidFill>
                  <a:schemeClr val="accent6"/>
                </a:solidFill>
              </a:rPr>
              <a:t>AC-5:</a:t>
            </a:r>
            <a:r>
              <a:rPr lang="en-US" dirty="0">
                <a:solidFill>
                  <a:srgbClr val="000000"/>
                </a:solidFill>
              </a:rPr>
              <a:t> If all failures are repaired and there are no more failures, then all processes will eventually decide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(AC) specification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604D16-02E7-7347-9ABD-E71C37A3BCEB}"/>
              </a:ext>
            </a:extLst>
          </p:cNvPr>
          <p:cNvSpPr/>
          <p:nvPr/>
        </p:nvSpPr>
        <p:spPr>
          <a:xfrm>
            <a:off x="660698" y="5972303"/>
            <a:ext cx="7746404" cy="79362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Note: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 process that does not vote Yes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 unilaterally abort</a:t>
            </a:r>
          </a:p>
        </p:txBody>
      </p:sp>
    </p:spTree>
    <p:extLst>
      <p:ext uri="{BB962C8B-B14F-4D97-AF65-F5344CB8AC3E}">
        <p14:creationId xmlns:p14="http://schemas.microsoft.com/office/powerpoint/2010/main" val="914877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Atomic: All or nothing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Either all participants do something (commit) or no participant does anything (abort)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Atomic commit is accomplished with the </a:t>
            </a:r>
            <a:br>
              <a:rPr lang="en-US" dirty="0"/>
            </a:br>
            <a:r>
              <a:rPr lang="en-US" dirty="0"/>
              <a:t>Two-phase commit protocol (2PC)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5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Atomic Commit</a:t>
            </a:r>
          </a:p>
          <a:p>
            <a:pPr lvl="1"/>
            <a:r>
              <a:rPr lang="en-US" b="1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4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Atomic Commit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0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5126" y="2699507"/>
            <a:ext cx="4819673" cy="4877434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II. Sends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to TC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if</a:t>
            </a:r>
            <a:r>
              <a:rPr lang="en-US" sz="2200" spc="-100" dirty="0"/>
              <a:t> </a:t>
            </a:r>
            <a:r>
              <a:rPr lang="en-US" sz="2200" i="1" spc="-100" dirty="0" err="1"/>
              <a:t>vote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is NO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</a:t>
            </a:r>
            <a:r>
              <a:rPr lang="en-US" sz="2200" b="1" spc="-100" dirty="0"/>
              <a:t>halt</a:t>
            </a:r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endParaRPr lang="en-US" sz="2200" spc="-1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IV. </a:t>
            </a:r>
            <a:r>
              <a:rPr lang="en-US" sz="2200" b="1" spc="-100" dirty="0"/>
              <a:t>if</a:t>
            </a:r>
            <a:r>
              <a:rPr lang="en-US" sz="2200" spc="-100" dirty="0"/>
              <a:t> received COMMIT </a:t>
            </a:r>
            <a:r>
              <a:rPr lang="en-US" sz="2200" b="1" spc="-100" dirty="0"/>
              <a:t>then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COMMIT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else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i="1" spc="-100" dirty="0"/>
              <a:t>       </a:t>
            </a:r>
            <a:r>
              <a:rPr lang="en-US" sz="2200" i="1" spc="-100" dirty="0" err="1"/>
              <a:t>decide</a:t>
            </a:r>
            <a:r>
              <a:rPr lang="en-US" sz="2200" i="1" spc="-100" baseline="-25000" dirty="0" err="1"/>
              <a:t>i</a:t>
            </a:r>
            <a:r>
              <a:rPr lang="en-US" sz="2200" spc="-100" dirty="0"/>
              <a:t> := ABORT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200" spc="-100" dirty="0"/>
              <a:t>     </a:t>
            </a:r>
            <a:r>
              <a:rPr lang="en-US" sz="2200" b="1" spc="-100" dirty="0"/>
              <a:t>halt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(almost)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309045" y="1412000"/>
            <a:ext cx="307240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-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Transaction Coordinator (TC)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4999563" y="1412000"/>
            <a:ext cx="199080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Participant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p</a:t>
            </a:r>
            <a:r>
              <a:rPr kumimoji="0" lang="en-US" sz="20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Gill Sans" pitchFamily="-84" charset="0"/>
                <a:cs typeface="Arial"/>
              </a:rPr>
              <a:t>i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18E1B63-E9A7-C94E-8299-4A92FA3284FF}"/>
              </a:ext>
            </a:extLst>
          </p:cNvPr>
          <p:cNvSpPr txBox="1">
            <a:spLocks/>
          </p:cNvSpPr>
          <p:nvPr/>
        </p:nvSpPr>
        <p:spPr bwMode="auto">
          <a:xfrm>
            <a:off x="309045" y="2315255"/>
            <a:ext cx="4819673" cy="487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I. Sends Prepare-Req to all participants</a:t>
            </a: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endParaRPr kumimoji="0" lang="en-US" sz="2200" b="0" i="1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pitchFamily="-1" charset="-128"/>
            </a:endParaRP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III. 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TC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votes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if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all votes are YES </a:t>
            </a: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then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  </a:t>
            </a:r>
            <a:r>
              <a:rPr kumimoji="0" lang="en-US" sz="2200" b="0" i="1" u="none" strike="noStrike" kern="1200" cap="none" spc="-1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decide</a:t>
            </a:r>
            <a:r>
              <a:rPr kumimoji="0" lang="en-US" sz="2200" b="0" i="1" u="none" strike="noStrike" kern="1200" cap="none" spc="-10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TC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:= COMMIT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  send COMMIT to all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else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  </a:t>
            </a:r>
            <a:r>
              <a:rPr kumimoji="0" lang="en-US" sz="2200" b="0" i="1" u="none" strike="noStrike" kern="1200" cap="none" spc="-1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decide</a:t>
            </a:r>
            <a:r>
              <a:rPr kumimoji="0" lang="en-US" sz="2200" b="0" i="1" u="none" strike="noStrike" kern="1200" cap="none" spc="-10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TC</a:t>
            </a: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:= ABORT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</a:rPr>
              <a:t>       send ABORT to all who voted YES</a:t>
            </a:r>
          </a:p>
          <a:p>
            <a:pPr marL="0" marR="0" lvl="0" indent="0" algn="l" defTabSz="4572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None/>
              <a:tabLst/>
              <a:defRPr/>
            </a:pPr>
            <a:r>
              <a:rPr kumimoji="0" lang="en-US" sz="22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pitchFamily="-1" charset="-128"/>
                <a:sym typeface="Wingdings"/>
              </a:rPr>
              <a:t>     halt</a:t>
            </a:r>
          </a:p>
        </p:txBody>
      </p:sp>
      <p:cxnSp>
        <p:nvCxnSpPr>
          <p:cNvPr id="17" name="Curved Connector 8">
            <a:extLst>
              <a:ext uri="{FF2B5EF4-FFF2-40B4-BE49-F238E27FC236}">
                <a16:creationId xmlns:a16="http://schemas.microsoft.com/office/drawing/2014/main" id="{14CB7421-AE20-E743-B742-FABC46E2ABD8}"/>
              </a:ext>
            </a:extLst>
          </p:cNvPr>
          <p:cNvCxnSpPr>
            <a:cxnSpLocks/>
          </p:cNvCxnSpPr>
          <p:nvPr/>
        </p:nvCxnSpPr>
        <p:spPr>
          <a:xfrm flipH="1" flipV="1">
            <a:off x="3035800" y="2699507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DE43D1-F08D-E843-B06E-B32F0EFB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1" name="Curved Connector 8">
            <a:extLst>
              <a:ext uri="{FF2B5EF4-FFF2-40B4-BE49-F238E27FC236}">
                <a16:creationId xmlns:a16="http://schemas.microsoft.com/office/drawing/2014/main" id="{EFA51954-DBE8-2A42-9627-AF729CAFEEA4}"/>
              </a:ext>
            </a:extLst>
          </p:cNvPr>
          <p:cNvCxnSpPr>
            <a:cxnSpLocks/>
          </p:cNvCxnSpPr>
          <p:nvPr/>
        </p:nvCxnSpPr>
        <p:spPr>
          <a:xfrm flipV="1">
            <a:off x="3035800" y="3083355"/>
            <a:ext cx="1881845" cy="34564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urved Connector 8">
            <a:extLst>
              <a:ext uri="{FF2B5EF4-FFF2-40B4-BE49-F238E27FC236}">
                <a16:creationId xmlns:a16="http://schemas.microsoft.com/office/drawing/2014/main" id="{410A016E-4CDA-CA40-B03B-AEBCFA13F060}"/>
              </a:ext>
            </a:extLst>
          </p:cNvPr>
          <p:cNvCxnSpPr>
            <a:cxnSpLocks/>
          </p:cNvCxnSpPr>
          <p:nvPr/>
        </p:nvCxnSpPr>
        <p:spPr>
          <a:xfrm flipH="1" flipV="1">
            <a:off x="3026268" y="4888592"/>
            <a:ext cx="1881845" cy="230228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54598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16343" y="2559586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18272" y="2679681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A89BA-7B7B-774C-BA2B-88DC6F9F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3331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155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1266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47AA2F-7E07-5B49-B996-4EDAAAF93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4626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21" name="Curved Connector 8"/>
          <p:cNvCxnSpPr/>
          <p:nvPr/>
        </p:nvCxnSpPr>
        <p:spPr>
          <a:xfrm flipV="1">
            <a:off x="1823246" y="3981728"/>
            <a:ext cx="331118" cy="66641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flipH="1" flipV="1">
            <a:off x="2410039" y="3998494"/>
            <a:ext cx="305969" cy="63707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17869845">
            <a:off x="1722514" y="4288087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 rot="3935173">
            <a:off x="2197062" y="4316586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26B06-DECD-594D-B3D3-F650EB903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3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592255" y="3947924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923165" y="3954925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AF1765-A60A-4749-AD0C-D3A667A5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433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5"/>
            <a:ext cx="4819673" cy="5295579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TC: </a:t>
            </a:r>
            <a:r>
              <a:rPr lang="en-US" sz="2400" spc="-100" dirty="0">
                <a:sym typeface="Wingdings"/>
              </a:rPr>
              <a:t>vote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TC </a:t>
            </a:r>
            <a:r>
              <a:rPr lang="en-US" sz="2400" b="1" spc="-100" dirty="0">
                <a:sym typeface="Wingdings"/>
              </a:rPr>
              <a:t> C: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“okay” or “failed”</a:t>
            </a: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2400" b="1" spc="-100" dirty="0"/>
              <a:t>A, B </a:t>
            </a:r>
            <a:r>
              <a:rPr lang="en-US" sz="2400" spc="-100" dirty="0"/>
              <a:t>commit on receipt of commit message</a:t>
            </a:r>
            <a:endParaRPr lang="en-US" sz="2400" i="1" spc="-100" dirty="0"/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4000" dirty="0"/>
              <a:t>Two-Phase Commit illustrated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44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80643" y="2679681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FD960C-6334-E94E-84A1-D6E491BC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128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Satisfies AC-1 to AC-4</a:t>
            </a:r>
          </a:p>
          <a:p>
            <a:r>
              <a:rPr lang="en-US" dirty="0"/>
              <a:t>But not AC-5 (at least “as is”)</a:t>
            </a:r>
          </a:p>
          <a:p>
            <a:pPr lvl="1"/>
            <a:r>
              <a:rPr lang="en-US" dirty="0"/>
              <a:t>A process may be waiting for a message that may never arrive</a:t>
            </a:r>
          </a:p>
          <a:p>
            <a:pPr lvl="2"/>
            <a:r>
              <a:rPr lang="en-US" dirty="0"/>
              <a:t>Use Timeout Actions</a:t>
            </a:r>
          </a:p>
          <a:p>
            <a:pPr lvl="1"/>
            <a:r>
              <a:rPr lang="en-US" dirty="0"/>
              <a:t>No guarantee that a recovered process will reach a decision consistent with that of other processes</a:t>
            </a:r>
          </a:p>
          <a:p>
            <a:pPr lvl="2"/>
            <a:r>
              <a:rPr lang="en-US" dirty="0"/>
              <a:t>Processes save protocol state in DT-Log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178465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Where do hosts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wait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messages?</a:t>
            </a:r>
          </a:p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Prepare-Req from </a:t>
            </a:r>
            <a:r>
              <a:rPr lang="en-US" b="1" dirty="0"/>
              <a:t>TC</a:t>
            </a:r>
          </a:p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465615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II.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is waiting for Prepare-Req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Since it is has not cast its vote yet, can decide ABORT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1103202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III. TC</a:t>
            </a:r>
            <a:r>
              <a:rPr lang="en-US" dirty="0"/>
              <a:t> waits for “yes” or “no” from participants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hasn’t yet sent any commit messages, so can </a:t>
            </a:r>
            <a:r>
              <a:rPr lang="en-US" b="1" dirty="0"/>
              <a:t>safely </a:t>
            </a:r>
            <a:r>
              <a:rPr lang="en-US" dirty="0"/>
              <a:t>ABORT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after a timeout</a:t>
            </a:r>
          </a:p>
          <a:p>
            <a:pPr lvl="1"/>
            <a:r>
              <a:rPr lang="en-US" dirty="0"/>
              <a:t>Send ABORT to all participants which voted YES, and halt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340401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Atomic: All or nothing</a:t>
            </a:r>
          </a:p>
          <a:p>
            <a:endParaRPr lang="en-US" dirty="0"/>
          </a:p>
          <a:p>
            <a:r>
              <a:rPr lang="en-US" dirty="0"/>
              <a:t>Either all participants do something (commit) or no participant does anything (abort)</a:t>
            </a:r>
          </a:p>
          <a:p>
            <a:endParaRPr lang="en-US" dirty="0"/>
          </a:p>
          <a:p>
            <a:r>
              <a:rPr lang="en-US" dirty="0"/>
              <a:t>Common use: commit a transaction that updates data on different shards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A718D-C238-8D4D-A3BA-6BBD0437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64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IV.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(who voted YES) waits for “commit” or “abort”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Can it unilaterally abort?</a:t>
            </a:r>
          </a:p>
          <a:p>
            <a:pPr lvl="1"/>
            <a:r>
              <a:rPr lang="en-US" dirty="0"/>
              <a:t>Can it unilaterally commit?</a:t>
            </a:r>
          </a:p>
          <a:p>
            <a:pPr lvl="1"/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dirty="0"/>
              <a:t> cannot decide: must run a </a:t>
            </a:r>
            <a:r>
              <a:rPr lang="en-US" b="1" dirty="0">
                <a:solidFill>
                  <a:schemeClr val="accent6"/>
                </a:solidFill>
              </a:rPr>
              <a:t>termination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 actions</a:t>
            </a:r>
          </a:p>
        </p:txBody>
      </p:sp>
    </p:spTree>
    <p:extLst>
      <p:ext uri="{BB962C8B-B14F-4D97-AF65-F5344CB8AC3E}">
        <p14:creationId xmlns:p14="http://schemas.microsoft.com/office/powerpoint/2010/main" val="232209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Consider </a:t>
            </a:r>
            <a:r>
              <a:rPr lang="en-US" b="1" dirty="0"/>
              <a:t>B</a:t>
            </a:r>
            <a:r>
              <a:rPr lang="en-US" dirty="0"/>
              <a:t> (</a:t>
            </a:r>
            <a:r>
              <a:rPr lang="en-US" b="1" dirty="0"/>
              <a:t>A</a:t>
            </a:r>
            <a:r>
              <a:rPr lang="en-US" dirty="0"/>
              <a:t> case is symmetric) waiting for </a:t>
            </a:r>
            <a:r>
              <a:rPr lang="en-US" i="1" dirty="0"/>
              <a:t>commit</a:t>
            </a:r>
            <a:r>
              <a:rPr lang="en-US" dirty="0"/>
              <a:t> or </a:t>
            </a:r>
            <a:r>
              <a:rPr lang="en-US" i="1" dirty="0"/>
              <a:t>abort</a:t>
            </a:r>
            <a:r>
              <a:rPr lang="en-US" dirty="0"/>
              <a:t> from </a:t>
            </a:r>
            <a:r>
              <a:rPr lang="en-US" b="1" dirty="0"/>
              <a:t>TC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Assume </a:t>
            </a:r>
            <a:r>
              <a:rPr lang="en-US" b="1" dirty="0"/>
              <a:t>B</a:t>
            </a:r>
            <a:r>
              <a:rPr lang="en-US" dirty="0"/>
              <a:t> voted </a:t>
            </a:r>
            <a:r>
              <a:rPr lang="en-US" i="1" dirty="0"/>
              <a:t>yes</a:t>
            </a:r>
            <a:r>
              <a:rPr lang="en-US" dirty="0"/>
              <a:t> (else, unilateral abort possible)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A</a:t>
            </a:r>
            <a:r>
              <a:rPr lang="en-US" dirty="0">
                <a:sym typeface="Wingdings"/>
              </a:rPr>
              <a:t>: </a:t>
            </a:r>
            <a:r>
              <a:rPr lang="en-US" dirty="0"/>
              <a:t>“status?” </a:t>
            </a:r>
            <a:r>
              <a:rPr lang="en-US" b="1" dirty="0"/>
              <a:t>A</a:t>
            </a:r>
            <a:r>
              <a:rPr lang="en-US" dirty="0"/>
              <a:t> then replies back to </a:t>
            </a:r>
            <a:r>
              <a:rPr lang="en-US" b="1" dirty="0"/>
              <a:t>B</a:t>
            </a:r>
            <a:r>
              <a:rPr lang="en-US" dirty="0"/>
              <a:t>. Then: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(No reply from </a:t>
            </a:r>
            <a:r>
              <a:rPr lang="en-US" b="1" dirty="0"/>
              <a:t>A</a:t>
            </a:r>
            <a:r>
              <a:rPr lang="en-US" dirty="0"/>
              <a:t>): no decision, </a:t>
            </a:r>
            <a:r>
              <a:rPr lang="en-US" b="1" dirty="0"/>
              <a:t>B</a:t>
            </a:r>
            <a:r>
              <a:rPr lang="en-US" dirty="0"/>
              <a:t> waits for </a:t>
            </a:r>
            <a:r>
              <a:rPr lang="en-US" b="1" dirty="0"/>
              <a:t>TC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 </a:t>
            </a:r>
            <a:r>
              <a:rPr lang="en-US" dirty="0"/>
              <a:t>received commit or abort from </a:t>
            </a:r>
            <a:r>
              <a:rPr lang="en-US" b="1" dirty="0"/>
              <a:t>TC</a:t>
            </a:r>
            <a:r>
              <a:rPr lang="en-US" dirty="0"/>
              <a:t>: </a:t>
            </a:r>
            <a:r>
              <a:rPr lang="en-US" b="1" dirty="0"/>
              <a:t>B</a:t>
            </a:r>
            <a:r>
              <a:rPr lang="en-US" dirty="0"/>
              <a:t> agrees with </a:t>
            </a:r>
            <a:r>
              <a:rPr lang="en-US" b="1" dirty="0"/>
              <a:t>TC</a:t>
            </a:r>
            <a:r>
              <a:rPr lang="en-US" dirty="0"/>
              <a:t>’s decision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hasn’t voted yet or voted </a:t>
            </a:r>
            <a:r>
              <a:rPr lang="en-US" i="1" dirty="0"/>
              <a:t>no:</a:t>
            </a:r>
            <a:r>
              <a:rPr lang="en-US" dirty="0"/>
              <a:t> both </a:t>
            </a:r>
            <a:r>
              <a:rPr lang="en-US" b="1" dirty="0"/>
              <a:t>abort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</a:rPr>
              <a:t>TC</a:t>
            </a:r>
            <a:r>
              <a:rPr lang="en-US" dirty="0">
                <a:solidFill>
                  <a:prstClr val="black"/>
                </a:solidFill>
              </a:rPr>
              <a:t> can’t have decided to commit</a:t>
            </a:r>
            <a:endParaRPr lang="en-US" b="1" dirty="0">
              <a:solidFill>
                <a:prstClr val="black"/>
              </a:solidFill>
            </a:endParaRP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b="1" dirty="0"/>
              <a:t>A</a:t>
            </a:r>
            <a:r>
              <a:rPr lang="en-US" dirty="0"/>
              <a:t> voted </a:t>
            </a:r>
            <a:r>
              <a:rPr lang="en-US" i="1" dirty="0"/>
              <a:t>yes:</a:t>
            </a:r>
            <a:r>
              <a:rPr lang="en-US" dirty="0"/>
              <a:t> both must </a:t>
            </a:r>
            <a:r>
              <a:rPr lang="en-US" b="1" dirty="0"/>
              <a:t>wait</a:t>
            </a:r>
            <a:r>
              <a:rPr lang="en-US" dirty="0"/>
              <a:t> for the </a:t>
            </a:r>
            <a:r>
              <a:rPr lang="en-US" b="1" dirty="0"/>
              <a:t>TC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 </a:t>
            </a:r>
            <a:r>
              <a:rPr lang="en-US" dirty="0"/>
              <a:t>decided to </a:t>
            </a:r>
            <a:r>
              <a:rPr lang="en-US" b="1" dirty="0">
                <a:solidFill>
                  <a:srgbClr val="0000FF"/>
                </a:solidFill>
              </a:rPr>
              <a:t>commit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if both replies</a:t>
            </a:r>
            <a:r>
              <a:rPr lang="en-US" i="1" dirty="0"/>
              <a:t> </a:t>
            </a:r>
            <a:r>
              <a:rPr lang="en-US" dirty="0"/>
              <a:t>received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</a:t>
            </a:r>
            <a:r>
              <a:rPr lang="en-US" dirty="0"/>
              <a:t> decided to </a:t>
            </a:r>
            <a:r>
              <a:rPr lang="en-US" b="1" dirty="0">
                <a:solidFill>
                  <a:srgbClr val="FF3300"/>
                </a:solidFill>
              </a:rPr>
              <a:t>abort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/>
              <a:t>if it timed out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200562-6296-9E41-94C7-4DAE5BF4E447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8282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What are the liveness and safety properties?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Safety</a:t>
            </a:r>
            <a:r>
              <a:rPr lang="en-US" dirty="0"/>
              <a:t>: if servers don’t crash and network between A and B is reliable, all processes reach the same decision (in a finite number of steps)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Liveness</a:t>
            </a:r>
            <a:r>
              <a:rPr lang="en-US" dirty="0"/>
              <a:t>: if failures are eventually repaired, then every participant will eventually reach a decision</a:t>
            </a:r>
          </a:p>
          <a:p>
            <a:r>
              <a:rPr lang="en-US" dirty="0"/>
              <a:t>Can resolve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timeout situations with guaranteed correctness</a:t>
            </a:r>
          </a:p>
          <a:p>
            <a:r>
              <a:rPr lang="en-US" dirty="0"/>
              <a:t>Sometimes however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must block</a:t>
            </a:r>
          </a:p>
          <a:p>
            <a:pPr lvl="1"/>
            <a:r>
              <a:rPr lang="en-US" dirty="0"/>
              <a:t>Due to failure of the </a:t>
            </a:r>
            <a:r>
              <a:rPr lang="en-US" b="1" dirty="0"/>
              <a:t>TC</a:t>
            </a:r>
            <a:r>
              <a:rPr lang="en-US" dirty="0"/>
              <a:t> or network to the </a:t>
            </a:r>
            <a:r>
              <a:rPr lang="en-US" b="1" dirty="0"/>
              <a:t>TC</a:t>
            </a:r>
          </a:p>
          <a:p>
            <a:r>
              <a:rPr lang="en-US" dirty="0"/>
              <a:t>But what will happen if </a:t>
            </a:r>
            <a:r>
              <a:rPr lang="en-US" b="1" dirty="0"/>
              <a:t>TC, A,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crash and reboot?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the</a:t>
            </a:r>
            <a:br>
              <a:rPr lang="en-US" dirty="0"/>
            </a:br>
            <a:r>
              <a:rPr lang="en-US" dirty="0"/>
              <a:t>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979391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Can’t back out of commit if already decided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crashes just after sending </a:t>
            </a:r>
            <a:r>
              <a:rPr lang="en-US" i="1" dirty="0"/>
              <a:t>“commit!”</a:t>
            </a:r>
            <a:endParaRPr lang="en-US" b="1" dirty="0"/>
          </a:p>
          <a:p>
            <a:pPr lvl="1"/>
            <a:r>
              <a:rPr lang="en-US" b="1" dirty="0"/>
              <a:t>A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crash just after sending </a:t>
            </a:r>
            <a:r>
              <a:rPr lang="en-US" i="1" dirty="0"/>
              <a:t>“yes”</a:t>
            </a:r>
          </a:p>
          <a:p>
            <a:r>
              <a:rPr lang="en-US" dirty="0"/>
              <a:t>If all nodes knew their state before crash, we could use the termination protocol…</a:t>
            </a:r>
          </a:p>
          <a:p>
            <a:pPr lvl="1"/>
            <a:r>
              <a:rPr lang="en-US" dirty="0"/>
              <a:t>Use</a:t>
            </a:r>
            <a:r>
              <a:rPr lang="en-US" b="1" dirty="0">
                <a:solidFill>
                  <a:srgbClr val="008000"/>
                </a:solidFill>
              </a:rPr>
              <a:t> write-ahead DT-Log </a:t>
            </a:r>
            <a:r>
              <a:rPr lang="en-US" dirty="0"/>
              <a:t>to record </a:t>
            </a:r>
            <a:r>
              <a:rPr lang="en-US" i="1" dirty="0"/>
              <a:t>“commit!” and “yes” </a:t>
            </a:r>
            <a:r>
              <a:rPr lang="en-US" dirty="0"/>
              <a:t>to stable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handle crash and reboot?</a:t>
            </a:r>
          </a:p>
        </p:txBody>
      </p:sp>
    </p:spTree>
    <p:extLst>
      <p:ext uri="{BB962C8B-B14F-4D97-AF65-F5344CB8AC3E}">
        <p14:creationId xmlns:p14="http://schemas.microsoft.com/office/powerpoint/2010/main" val="74616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everyone rebooted and is reachable, TC can just check for </a:t>
            </a:r>
            <a:r>
              <a:rPr lang="en-US" b="1" dirty="0"/>
              <a:t>commit</a:t>
            </a:r>
            <a:r>
              <a:rPr lang="en-US" dirty="0"/>
              <a:t> record on DT-Log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resend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action</a:t>
            </a:r>
          </a:p>
          <a:p>
            <a:r>
              <a:rPr lang="en-US" b="1" dirty="0"/>
              <a:t>TC:</a:t>
            </a:r>
            <a:r>
              <a:rPr lang="en-US" dirty="0"/>
              <a:t> If no </a:t>
            </a:r>
            <a:r>
              <a:rPr lang="en-US" b="1" dirty="0"/>
              <a:t>commit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/>
              <a:t>You didn’t send any </a:t>
            </a:r>
            <a:r>
              <a:rPr lang="en-US" i="1" dirty="0"/>
              <a:t>“commit!”</a:t>
            </a:r>
            <a:r>
              <a:rPr lang="en-US" dirty="0"/>
              <a:t> messages</a:t>
            </a:r>
          </a:p>
          <a:p>
            <a:r>
              <a:rPr lang="en-US" b="1" dirty="0"/>
              <a:t>A, B:</a:t>
            </a:r>
            <a:r>
              <a:rPr lang="en-US" dirty="0"/>
              <a:t> If no </a:t>
            </a:r>
            <a:r>
              <a:rPr lang="en-US" b="1" dirty="0"/>
              <a:t>yes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You didn’t vote </a:t>
            </a:r>
            <a:r>
              <a:rPr lang="en-US" i="1" dirty="0">
                <a:solidFill>
                  <a:srgbClr val="000000"/>
                </a:solidFill>
              </a:rPr>
              <a:t>“yes”</a:t>
            </a:r>
            <a:r>
              <a:rPr lang="en-US" dirty="0">
                <a:solidFill>
                  <a:srgbClr val="000000"/>
                </a:solidFill>
              </a:rPr>
              <a:t> so </a:t>
            </a:r>
            <a:r>
              <a:rPr lang="en-US" b="1" dirty="0">
                <a:solidFill>
                  <a:srgbClr val="000000"/>
                </a:solidFill>
              </a:rPr>
              <a:t>TC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couldn’t have </a:t>
            </a:r>
            <a:r>
              <a:rPr lang="en-US" dirty="0">
                <a:solidFill>
                  <a:srgbClr val="000000"/>
                </a:solidFill>
              </a:rPr>
              <a:t>committed</a:t>
            </a:r>
          </a:p>
          <a:p>
            <a:r>
              <a:rPr lang="en-US" dirty="0">
                <a:solidFill>
                  <a:srgbClr val="000000"/>
                </a:solidFill>
              </a:rPr>
              <a:t>A, B: If </a:t>
            </a:r>
            <a:r>
              <a:rPr lang="en-US" b="1" dirty="0">
                <a:solidFill>
                  <a:srgbClr val="000000"/>
                </a:solidFill>
              </a:rPr>
              <a:t>yes</a:t>
            </a:r>
            <a:r>
              <a:rPr lang="en-US" dirty="0">
                <a:solidFill>
                  <a:srgbClr val="000000"/>
                </a:solidFill>
              </a:rPr>
              <a:t> record on disk, execute termination protocol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This might block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Recovery protocol with non-volatile state</a:t>
            </a:r>
          </a:p>
        </p:txBody>
      </p:sp>
    </p:spTree>
    <p:extLst>
      <p:ext uri="{BB962C8B-B14F-4D97-AF65-F5344CB8AC3E}">
        <p14:creationId xmlns:p14="http://schemas.microsoft.com/office/powerpoint/2010/main" val="4205238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recovery protocol with non-volatile logging is called </a:t>
            </a:r>
            <a:r>
              <a:rPr lang="en-US" b="1" i="1" dirty="0">
                <a:solidFill>
                  <a:srgbClr val="E46C0A"/>
                </a:solidFill>
              </a:rPr>
              <a:t>Two-Phase Commit (2PC)</a:t>
            </a:r>
          </a:p>
          <a:p>
            <a:r>
              <a:rPr lang="en-US" b="1" dirty="0">
                <a:solidFill>
                  <a:srgbClr val="000000"/>
                </a:solidFill>
              </a:rPr>
              <a:t>Safety:</a:t>
            </a:r>
            <a:r>
              <a:rPr lang="en-US" dirty="0">
                <a:solidFill>
                  <a:srgbClr val="000000"/>
                </a:solidFill>
              </a:rPr>
              <a:t> All hosts that decide reach the same decision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commit unless everyone says “yes”</a:t>
            </a:r>
          </a:p>
          <a:p>
            <a:r>
              <a:rPr lang="en-US" b="1" dirty="0">
                <a:solidFill>
                  <a:srgbClr val="000000"/>
                </a:solidFill>
              </a:rPr>
              <a:t>Liveness:</a:t>
            </a:r>
            <a:r>
              <a:rPr lang="en-US" dirty="0">
                <a:solidFill>
                  <a:srgbClr val="000000"/>
                </a:solidFill>
              </a:rPr>
              <a:t> If no failures and all say “yes” then commit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But if failures then 2PC might block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TC must be up to decide</a:t>
            </a:r>
          </a:p>
          <a:p>
            <a:r>
              <a:rPr lang="en-US" b="1" dirty="0">
                <a:solidFill>
                  <a:srgbClr val="FF0000"/>
                </a:solidFill>
              </a:rPr>
              <a:t>Doesn’t tolerate faults well: must wait for repair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375597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Serializability</a:t>
            </a:r>
            <a:endParaRPr lang="en-US" b="1" dirty="0"/>
          </a:p>
          <a:p>
            <a:pPr lvl="1"/>
            <a:r>
              <a:rPr lang="en-US" b="1" dirty="0"/>
              <a:t>Strict </a:t>
            </a:r>
            <a:r>
              <a:rPr lang="en-US" b="1" dirty="0" err="1"/>
              <a:t>serializability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87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concurrent transactions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sum(A,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a + b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Isolation: </a:t>
            </a:r>
            <a:r>
              <a:rPr lang="en-US" sz="3000" b="1" dirty="0"/>
              <a:t>sum</a:t>
            </a:r>
            <a:r>
              <a:rPr lang="en-US" sz="3000" dirty="0"/>
              <a:t> appears to happen either completely before or completely after </a:t>
            </a:r>
            <a:r>
              <a:rPr lang="en-US" sz="3000" b="1" dirty="0"/>
              <a:t>transfer</a:t>
            </a:r>
            <a:endParaRPr lang="en-US" sz="3000" dirty="0"/>
          </a:p>
          <a:p>
            <a:pPr lvl="1"/>
            <a:r>
              <a:rPr lang="en-US" sz="3000" dirty="0"/>
              <a:t>i.e., it appears that all operations of a transaction happened together</a:t>
            </a:r>
          </a:p>
          <a:p>
            <a:pPr lvl="1"/>
            <a:r>
              <a:rPr lang="en-US" sz="3000" dirty="0"/>
              <a:t>sometimes called </a:t>
            </a:r>
            <a:r>
              <a:rPr lang="en-US" sz="3000" i="1" dirty="0"/>
              <a:t>before-after atomicity</a:t>
            </a:r>
          </a:p>
          <a:p>
            <a:pPr lvl="1"/>
            <a:endParaRPr lang="en-US" sz="3000" i="1" dirty="0"/>
          </a:p>
          <a:p>
            <a:pPr lvl="1"/>
            <a:endParaRPr lang="en-US" sz="3000" i="1" dirty="0"/>
          </a:p>
          <a:p>
            <a:r>
              <a:rPr lang="en-US" sz="3000" i="1" dirty="0"/>
              <a:t>Schedule</a:t>
            </a:r>
            <a:r>
              <a:rPr lang="en-US" sz="3000" dirty="0"/>
              <a:t> for transactions is an ordering of the operations performed by those transactions</a:t>
            </a:r>
            <a:endParaRPr lang="en-US" sz="3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5638086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820863" algn="l"/>
                <a:tab pos="5026025" algn="l"/>
              </a:tabLst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800" dirty="0"/>
              <a:t>of transactions—transfer then sum:</a:t>
            </a:r>
          </a:p>
          <a:p>
            <a:pPr marL="0" indent="0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>
              <a:tabLst>
                <a:tab pos="1820863" algn="l"/>
                <a:tab pos="3713163" algn="l"/>
                <a:tab pos="5140325" algn="l"/>
              </a:tabLst>
            </a:pPr>
            <a:r>
              <a:rPr lang="en-US" sz="2800" dirty="0"/>
              <a:t>Concurrent execution resulting in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800" dirty="0"/>
              <a:t>result differing from any serial execution:</a:t>
            </a:r>
          </a:p>
          <a:p>
            <a:pPr marL="0" indent="0">
              <a:buNone/>
              <a:tabLst>
                <a:tab pos="1820863" algn="l"/>
                <a:tab pos="3713163" algn="l"/>
                <a:tab pos="51403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 for </a:t>
            </a:r>
            <a:r>
              <a:rPr lang="en-US" sz="3600"/>
              <a:t>concurrent execution: </a:t>
            </a:r>
            <a:r>
              <a:rPr lang="en-US" sz="3600" dirty="0"/>
              <a:t>Inconsistent retrieval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567354" y="1881554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25361" y="1881554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67353" y="4363915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105399" y="4363915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938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Definition:</a:t>
            </a:r>
            <a:r>
              <a:rPr lang="en-US" dirty="0"/>
              <a:t> A unit of work:</a:t>
            </a:r>
          </a:p>
          <a:p>
            <a:pPr lvl="1"/>
            <a:r>
              <a:rPr lang="en-US" dirty="0"/>
              <a:t>May consist of </a:t>
            </a:r>
            <a:r>
              <a:rPr lang="en-US" b="1" dirty="0">
                <a:solidFill>
                  <a:srgbClr val="0070C0"/>
                </a:solidFill>
              </a:rPr>
              <a:t>multiple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data accesses or updates</a:t>
            </a:r>
          </a:p>
          <a:p>
            <a:pPr lvl="1"/>
            <a:r>
              <a:rPr lang="en-US" dirty="0"/>
              <a:t>Must </a:t>
            </a:r>
            <a:r>
              <a:rPr lang="en-US" b="1" dirty="0">
                <a:solidFill>
                  <a:srgbClr val="0070C0"/>
                </a:solidFill>
              </a:rPr>
              <a:t>commit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0070C0"/>
                </a:solidFill>
              </a:rPr>
              <a:t>abort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as a </a:t>
            </a:r>
            <a:r>
              <a:rPr lang="en-US" b="1" dirty="0"/>
              <a:t>single atomic unit</a:t>
            </a:r>
          </a:p>
          <a:p>
            <a:endParaRPr lang="en-US" dirty="0"/>
          </a:p>
          <a:p>
            <a:r>
              <a:rPr lang="en-US" dirty="0"/>
              <a:t>Transactions can either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/>
            <a:r>
              <a:rPr lang="en-US" dirty="0"/>
              <a:t>When </a:t>
            </a:r>
            <a:r>
              <a:rPr lang="en-US" b="1" dirty="0"/>
              <a:t>commit,</a:t>
            </a:r>
            <a:r>
              <a:rPr lang="en-US" dirty="0"/>
              <a:t> all updates performed on data are made permanent, visible to other transactions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</a:t>
            </a:r>
            <a:r>
              <a:rPr lang="en-US" b="1" dirty="0"/>
              <a:t>abort,</a:t>
            </a:r>
            <a:r>
              <a:rPr lang="en-US" dirty="0"/>
              <a:t> data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1718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Isolation: sum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appears to happen either completely before or completely after 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transfer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i.e., it appears that all operations of a transaction happened together</a:t>
            </a: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sometimes called </a:t>
            </a:r>
            <a:r>
              <a:rPr lang="en-US" sz="3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before-after atomicity</a:t>
            </a: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000" dirty="0"/>
              <a:t>Given a schedule of operations:</a:t>
            </a:r>
          </a:p>
          <a:p>
            <a:pPr lvl="1"/>
            <a:r>
              <a:rPr lang="en-US" sz="3000" i="1" dirty="0"/>
              <a:t>Is that schedule in some way “equivalent” to a serial execution of transactions?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2718981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 </a:t>
            </a:r>
            <a:r>
              <a:rPr lang="en-US" sz="2800" b="1" dirty="0"/>
              <a:t>operations</a:t>
            </a:r>
            <a:r>
              <a:rPr lang="en-US" sz="2800" dirty="0"/>
              <a:t> from</a:t>
            </a:r>
            <a:r>
              <a:rPr lang="en-US" sz="2800" b="1" dirty="0"/>
              <a:t> different transactions </a:t>
            </a:r>
            <a:r>
              <a:rPr lang="en-US" sz="2800" dirty="0"/>
              <a:t>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read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Two </a:t>
            </a:r>
            <a:r>
              <a:rPr lang="en-US" sz="2800" b="1" dirty="0"/>
              <a:t>schedules</a:t>
            </a:r>
            <a:r>
              <a:rPr lang="en-US" sz="2800" dirty="0"/>
              <a:t> 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contain the same transactions and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order</a:t>
            </a:r>
            <a:r>
              <a:rPr lang="en-US" sz="2800" dirty="0"/>
              <a:t> all </a:t>
            </a:r>
            <a:r>
              <a:rPr lang="en-US" sz="2800" b="1" dirty="0"/>
              <a:t>conflicting</a:t>
            </a:r>
            <a:r>
              <a:rPr lang="en-US" sz="2800" dirty="0"/>
              <a:t> operations of non-aborting transactions in the </a:t>
            </a:r>
            <a:r>
              <a:rPr lang="en-US" sz="2800" b="1" dirty="0"/>
              <a:t>same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schedules</a:t>
            </a:r>
          </a:p>
        </p:txBody>
      </p:sp>
    </p:spTree>
    <p:extLst>
      <p:ext uri="{BB962C8B-B14F-4D97-AF65-F5344CB8AC3E}">
        <p14:creationId xmlns:p14="http://schemas.microsoft.com/office/powerpoint/2010/main" val="1276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Ideal isolation semantics: </a:t>
            </a:r>
            <a:r>
              <a:rPr lang="en-US" sz="2800" i="1" dirty="0"/>
              <a:t>serializability</a:t>
            </a:r>
          </a:p>
          <a:p>
            <a:endParaRPr lang="en-US" sz="2800" dirty="0"/>
          </a:p>
          <a:p>
            <a:r>
              <a:rPr lang="en-US" sz="2800" dirty="0"/>
              <a:t>A schedule is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serializable </a:t>
            </a:r>
            <a:r>
              <a:rPr lang="en-US" sz="2800" dirty="0"/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18114309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9697" y="601533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Conflict-free!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98279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302372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1197" y="5466433"/>
            <a:ext cx="282160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Serial schedule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4261" y="4615907"/>
            <a:ext cx="4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US" sz="2800" spc="-50" baseline="-2500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162731" y="4580026"/>
            <a:ext cx="1820008" cy="633100"/>
          </a:xfrm>
          <a:prstGeom prst="rightArrow">
            <a:avLst>
              <a:gd name="adj1" fmla="val 60212"/>
              <a:gd name="adj2" fmla="val 4305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826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animBg="1"/>
      <p:bldP spid="16" grpId="0"/>
      <p:bldP spid="1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non</a:t>
            </a:r>
            <a:r>
              <a:rPr lang="en-US" dirty="0"/>
              <a:t>-serializable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4129" y="601533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0543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4314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61010" y="602374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20908" y="5167576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9454" y="5321264"/>
            <a:ext cx="646234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But in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serial schedule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, sum’s reads either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before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after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6805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/>
      <p:bldP spid="12" grpId="1"/>
      <p:bldP spid="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749861" cy="22556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Linearizability: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guarantee about </a:t>
            </a:r>
            <a:r>
              <a:rPr lang="en-US" b="1" dirty="0"/>
              <a:t>single</a:t>
            </a:r>
            <a:r>
              <a:rPr lang="en-US" dirty="0"/>
              <a:t> operations on </a:t>
            </a:r>
            <a:r>
              <a:rPr lang="en-US" b="1" dirty="0"/>
              <a:t>single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Once write completes, all later reads (by wall clock) should reflect that write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33473" y="1470346"/>
            <a:ext cx="3713485" cy="225562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Serializability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a guarantee about </a:t>
            </a:r>
            <a:r>
              <a:rPr lang="en-US" b="1" dirty="0"/>
              <a:t>transactions</a:t>
            </a:r>
            <a:r>
              <a:rPr lang="en-US" dirty="0"/>
              <a:t> over</a:t>
            </a:r>
            <a:br>
              <a:rPr lang="en-US" dirty="0"/>
            </a:br>
            <a:r>
              <a:rPr lang="en-US" b="1" dirty="0"/>
              <a:t>one or more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Doesn’t impose real-time constraints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 versus linearizability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52399" y="4233486"/>
            <a:ext cx="8859253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 </a:t>
            </a:r>
            <a:r>
              <a:rPr lang="en-US" dirty="0"/>
              <a:t> = Serializability + real-time ordering</a:t>
            </a:r>
          </a:p>
          <a:p>
            <a:pPr lvl="1"/>
            <a:r>
              <a:rPr lang="en-US" b="0" spc="-150" dirty="0"/>
              <a:t>Intuitively Serializability + Linearizability</a:t>
            </a:r>
          </a:p>
          <a:p>
            <a:pPr lvl="1"/>
            <a:r>
              <a:rPr lang="en-US" b="0" spc="-150" dirty="0"/>
              <a:t>Transaction behavior equivalent to some serial execution</a:t>
            </a:r>
          </a:p>
          <a:p>
            <a:pPr lvl="2"/>
            <a:r>
              <a:rPr lang="en-US" dirty="0"/>
              <a:t>And</a:t>
            </a:r>
            <a:r>
              <a:rPr lang="en-US" b="0" dirty="0"/>
              <a:t> that serial execution </a:t>
            </a:r>
            <a:r>
              <a:rPr lang="en-US" dirty="0"/>
              <a:t>agrees with real-time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87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2260951"/>
            <a:ext cx="2133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0054" y="3255727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4519445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5626874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722616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696789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960019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571999" y="2260951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1999" y="4498354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1999" y="5656736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440" y="1266175"/>
            <a:ext cx="2896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Strict </a:t>
            </a:r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Serializability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707645" y="1727840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567385" y="1266175"/>
            <a:ext cx="2069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Spanner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C7BC89-2F25-F341-A46A-2EA09934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446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2057784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Serializable schedule, acyclic graph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003534" y="3785197"/>
            <a:ext cx="4333800" cy="2011918"/>
            <a:chOff x="1028701" y="4213036"/>
            <a:chExt cx="4333800" cy="2011918"/>
          </a:xfrm>
        </p:grpSpPr>
        <p:sp>
          <p:nvSpPr>
            <p:cNvPr id="5" name="Rounded Rectangle 4"/>
            <p:cNvSpPr/>
            <p:nvPr/>
          </p:nvSpPr>
          <p:spPr>
            <a:xfrm>
              <a:off x="1028701" y="5644662"/>
              <a:ext cx="1547446" cy="580292"/>
            </a:xfrm>
            <a:prstGeom prst="roundRect">
              <a:avLst>
                <a:gd name="adj" fmla="val 37879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transfer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53154" y="5644662"/>
              <a:ext cx="1005254" cy="580292"/>
            </a:xfrm>
            <a:prstGeom prst="roundRect">
              <a:avLst>
                <a:gd name="adj" fmla="val 42425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sum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81251" y="4256997"/>
              <a:ext cx="422030" cy="2549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35670" y="4213036"/>
              <a:ext cx="726831" cy="298938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79102" y="4667984"/>
              <a:ext cx="12700" cy="1953357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295164" y="4530054"/>
            <a:ext cx="2348917" cy="54528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66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Non-serializable </a:t>
            </a:r>
            <a:r>
              <a:rPr lang="en-US" sz="3800" dirty="0"/>
              <a:t>schedule</a:t>
            </a:r>
            <a:r>
              <a:rPr lang="en-US" sz="3800"/>
              <a:t>, cyclic </a:t>
            </a:r>
            <a:r>
              <a:rPr lang="en-US" sz="3800" dirty="0"/>
              <a:t>graph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76203" y="5182245"/>
            <a:ext cx="1547446" cy="580292"/>
          </a:xfrm>
          <a:prstGeom prst="roundRect">
            <a:avLst>
              <a:gd name="adj" fmla="val 37879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transfer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16462" y="5182245"/>
            <a:ext cx="1005254" cy="580292"/>
          </a:xfrm>
          <a:prstGeom prst="roundRect">
            <a:avLst>
              <a:gd name="adj" fmla="val 4242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sum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56275" y="3904271"/>
            <a:ext cx="2069163" cy="1284325"/>
            <a:chOff x="1756273" y="4299438"/>
            <a:chExt cx="2069163" cy="128432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785452" y="4299438"/>
              <a:ext cx="283063" cy="17584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84505" y="4542831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756276" y="3668571"/>
            <a:ext cx="3290510" cy="2100317"/>
            <a:chOff x="1756275" y="4079631"/>
            <a:chExt cx="3290510" cy="210031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886200" y="4079631"/>
              <a:ext cx="1160585" cy="3956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6" idx="2"/>
              <a:endCxn id="5" idx="2"/>
            </p:cNvCxnSpPr>
            <p:nvPr/>
          </p:nvCxnSpPr>
          <p:spPr>
            <a:xfrm rot="5400000">
              <a:off x="2784507" y="5139016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4295164" y="4530054"/>
            <a:ext cx="2994869" cy="5452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Non-serializable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678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Bank account transfer</a:t>
            </a:r>
          </a:p>
          <a:p>
            <a:pPr lvl="1"/>
            <a:r>
              <a:rPr lang="en-US" dirty="0"/>
              <a:t>A -= $100</a:t>
            </a:r>
          </a:p>
          <a:p>
            <a:pPr lvl="1"/>
            <a:r>
              <a:rPr lang="en-US" dirty="0"/>
              <a:t>B += $100</a:t>
            </a:r>
          </a:p>
          <a:p>
            <a:pPr lvl="1"/>
            <a:endParaRPr lang="en-US" dirty="0"/>
          </a:p>
          <a:p>
            <a:r>
              <a:rPr lang="en-US" dirty="0"/>
              <a:t>Maintaining symmetric relationships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FriendOf</a:t>
            </a:r>
            <a:r>
              <a:rPr lang="en-US" dirty="0"/>
              <a:t> B</a:t>
            </a:r>
          </a:p>
          <a:p>
            <a:pPr lvl="1"/>
            <a:r>
              <a:rPr lang="en-US" dirty="0"/>
              <a:t>B </a:t>
            </a:r>
            <a:r>
              <a:rPr lang="en-US" dirty="0" err="1"/>
              <a:t>FriendOf</a:t>
            </a:r>
            <a:r>
              <a:rPr lang="en-US" dirty="0"/>
              <a:t> A</a:t>
            </a:r>
          </a:p>
          <a:p>
            <a:endParaRPr lang="en-US" dirty="0"/>
          </a:p>
          <a:p>
            <a:r>
              <a:rPr lang="en-US" dirty="0"/>
              <a:t>Order product</a:t>
            </a:r>
          </a:p>
          <a:p>
            <a:pPr lvl="1"/>
            <a:r>
              <a:rPr lang="en-US" dirty="0"/>
              <a:t>Charge customer card</a:t>
            </a:r>
          </a:p>
          <a:p>
            <a:pPr lvl="1"/>
            <a:r>
              <a:rPr lang="en-US" dirty="0"/>
              <a:t>Decrement stock</a:t>
            </a:r>
          </a:p>
          <a:p>
            <a:pPr lvl="1"/>
            <a:r>
              <a:rPr lang="en-US" dirty="0"/>
              <a:t>Ship stock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A3AB8-1F90-9940-BDC4-736F389A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61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726223"/>
          </a:xfrm>
        </p:spPr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292" y="3947746"/>
            <a:ext cx="7895492" cy="11166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In general, a schedule is </a:t>
            </a:r>
            <a:r>
              <a:rPr lang="en-US" sz="2800" dirty="0">
                <a:solidFill>
                  <a:schemeClr val="tx1"/>
                </a:solidFill>
              </a:rPr>
              <a:t>serializable </a:t>
            </a:r>
            <a:r>
              <a:rPr lang="en-US" sz="2800" b="0" dirty="0">
                <a:solidFill>
                  <a:schemeClr val="tx1"/>
                </a:solidFill>
              </a:rPr>
              <a:t>if and only if its </a:t>
            </a:r>
            <a:r>
              <a:rPr lang="en-US" sz="2800" dirty="0">
                <a:solidFill>
                  <a:srgbClr val="0070C0"/>
                </a:solidFill>
              </a:rPr>
              <a:t>precedence graph </a:t>
            </a:r>
            <a:r>
              <a:rPr lang="en-US" sz="2800" b="0" dirty="0">
                <a:solidFill>
                  <a:schemeClr val="tx1"/>
                </a:solidFill>
              </a:rPr>
              <a:t>is </a:t>
            </a:r>
            <a:r>
              <a:rPr lang="en-US" sz="2800" dirty="0">
                <a:solidFill>
                  <a:srgbClr val="0070C0"/>
                </a:solidFill>
              </a:rPr>
              <a:t>acyclic</a:t>
            </a:r>
          </a:p>
        </p:txBody>
      </p:sp>
    </p:spTree>
    <p:extLst>
      <p:ext uri="{BB962C8B-B14F-4D97-AF65-F5344CB8AC3E}">
        <p14:creationId xmlns:p14="http://schemas.microsoft.com/office/powerpoint/2010/main" val="36802836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Transactions and Atomic Commit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Concurrency Control:</a:t>
            </a:r>
          </a:p>
          <a:p>
            <a:pPr lvl="1"/>
            <a:r>
              <a:rPr lang="en-US" b="1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589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Concurrent execution can violate </a:t>
            </a:r>
            <a:r>
              <a:rPr lang="en-US" dirty="0" err="1"/>
              <a:t>serializability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need to </a:t>
            </a:r>
            <a:r>
              <a:rPr lang="en-US" b="1" dirty="0">
                <a:solidFill>
                  <a:srgbClr val="FF8F00"/>
                </a:solidFill>
              </a:rPr>
              <a:t>control</a:t>
            </a:r>
            <a:r>
              <a:rPr lang="en-US" dirty="0">
                <a:solidFill>
                  <a:srgbClr val="FF8F00"/>
                </a:solidFill>
              </a:rPr>
              <a:t> </a:t>
            </a:r>
            <a:r>
              <a:rPr lang="en-US" dirty="0"/>
              <a:t>that concurrent execution so we do things a single machine executing transactions one at a time would</a:t>
            </a:r>
          </a:p>
          <a:p>
            <a:pPr lvl="1"/>
            <a:r>
              <a:rPr lang="en-US" dirty="0">
                <a:solidFill>
                  <a:srgbClr val="FF8F00"/>
                </a:solidFill>
              </a:rPr>
              <a:t>Concurrency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B4F0F-C3E3-0243-A70F-07E8C207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676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Big Global Lock</a:t>
            </a:r>
          </a:p>
          <a:p>
            <a:pPr lvl="1"/>
            <a:r>
              <a:rPr lang="en-US" dirty="0"/>
              <a:t>Acquire the lock when transaction starts</a:t>
            </a:r>
          </a:p>
          <a:p>
            <a:pPr lvl="1"/>
            <a:r>
              <a:rPr lang="en-US" dirty="0"/>
              <a:t>Release the lock when transaction ends</a:t>
            </a:r>
          </a:p>
          <a:p>
            <a:pPr lvl="1"/>
            <a:endParaRPr lang="en-US" dirty="0"/>
          </a:p>
          <a:p>
            <a:r>
              <a:rPr lang="en-US" dirty="0"/>
              <a:t>Provides strict </a:t>
            </a: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Just like executing transaction one by one because we are doing exactly that</a:t>
            </a:r>
          </a:p>
          <a:p>
            <a:pPr lvl="1"/>
            <a:endParaRPr lang="en-US" dirty="0"/>
          </a:p>
          <a:p>
            <a:r>
              <a:rPr lang="en-US" dirty="0"/>
              <a:t>No concurrency at all</a:t>
            </a:r>
          </a:p>
          <a:p>
            <a:pPr lvl="1"/>
            <a:r>
              <a:rPr lang="en-US" dirty="0"/>
              <a:t>Terrible for performance: one transaction at a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#1</a:t>
            </a:r>
          </a:p>
        </p:txBody>
      </p:sp>
    </p:spTree>
    <p:extLst>
      <p:ext uri="{BB962C8B-B14F-4D97-AF65-F5344CB8AC3E}">
        <p14:creationId xmlns:p14="http://schemas.microsoft.com/office/powerpoint/2010/main" val="146589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/>
          <a:lstStyle/>
          <a:p>
            <a:r>
              <a:rPr lang="en-US" dirty="0"/>
              <a:t>Locks maintained on each shard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dirty="0"/>
              <a:t>Transaction requests lock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/>
              <a:t>Shard </a:t>
            </a:r>
            <a:r>
              <a:rPr lang="en-US" b="1" dirty="0"/>
              <a:t>grants</a:t>
            </a:r>
            <a:r>
              <a:rPr lang="en-US" dirty="0"/>
              <a:t> or </a:t>
            </a:r>
            <a:r>
              <a:rPr lang="en-US" b="1" dirty="0"/>
              <a:t>denies</a:t>
            </a:r>
            <a:r>
              <a:rPr lang="en-US" dirty="0"/>
              <a:t> lock</a:t>
            </a:r>
          </a:p>
          <a:p>
            <a:pPr lvl="1"/>
            <a:endParaRPr lang="en-US" dirty="0"/>
          </a:p>
          <a:p>
            <a:r>
              <a:rPr lang="en-US" b="1" dirty="0"/>
              <a:t>Lock types</a:t>
            </a:r>
          </a:p>
          <a:p>
            <a:pPr lvl="1"/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/>
              <a:t> Need to have before read object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/>
              <a:t> Need to have before write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10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Grab locks </a:t>
            </a:r>
            <a:r>
              <a:rPr lang="en-US" sz="2800" b="1" dirty="0"/>
              <a:t>independently</a:t>
            </a:r>
            <a:r>
              <a:rPr lang="en-US" sz="2800" dirty="0"/>
              <a:t>, for each data item (</a:t>
            </a:r>
            <a:r>
              <a:rPr lang="en-US" sz="2800" i="1" dirty="0"/>
              <a:t>e.g., </a:t>
            </a:r>
            <a:r>
              <a:rPr lang="en-US" sz="2800" dirty="0"/>
              <a:t>bank accounts A and B)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 err="1"/>
              <a:t>eXclusive</a:t>
            </a:r>
            <a:r>
              <a:rPr lang="en-US" sz="2800" b="1" dirty="0"/>
              <a:t>- / Shared-lock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#2</a:t>
            </a:r>
          </a:p>
        </p:txBody>
      </p:sp>
      <p:sp>
        <p:nvSpPr>
          <p:cNvPr id="7" name="Rectangle 6"/>
          <p:cNvSpPr/>
          <p:nvPr/>
        </p:nvSpPr>
        <p:spPr>
          <a:xfrm>
            <a:off x="745148" y="4369778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Permits</a:t>
            </a:r>
            <a:r>
              <a:rPr lang="en-US" sz="3000" b="0" dirty="0">
                <a:solidFill>
                  <a:srgbClr val="FF0000"/>
                </a:solidFill>
              </a:rPr>
              <a:t> </a:t>
            </a:r>
            <a:r>
              <a:rPr lang="en-US" sz="3000" b="0" dirty="0">
                <a:solidFill>
                  <a:schemeClr val="tx1"/>
                </a:solidFill>
              </a:rPr>
              <a:t>this </a:t>
            </a:r>
            <a:r>
              <a:rPr lang="en-US" sz="3000" dirty="0">
                <a:solidFill>
                  <a:srgbClr val="FF0000"/>
                </a:solidFill>
              </a:rPr>
              <a:t>non-serializable </a:t>
            </a:r>
            <a:r>
              <a:rPr lang="en-US" sz="3000" b="0" dirty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130061" y="2769577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158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Growing phase </a:t>
            </a:r>
            <a:r>
              <a:rPr lang="en-US" dirty="0"/>
              <a:t>when transaction acquires locks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pc="-150" dirty="0"/>
              <a:t>when transaction releases locks</a:t>
            </a:r>
          </a:p>
          <a:p>
            <a:endParaRPr lang="en-US" sz="2800" dirty="0"/>
          </a:p>
          <a:p>
            <a:r>
              <a:rPr lang="en-US" sz="2800" dirty="0"/>
              <a:t>In practice:</a:t>
            </a:r>
          </a:p>
          <a:p>
            <a:pPr lvl="1"/>
            <a:r>
              <a:rPr lang="en-US" sz="2800" dirty="0"/>
              <a:t>Growing phase is the entire transaction</a:t>
            </a:r>
          </a:p>
          <a:p>
            <a:pPr lvl="1"/>
            <a:r>
              <a:rPr lang="en-US" sz="2800" dirty="0"/>
              <a:t>Shrinking 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20018405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/>
              <a:t>X- / S-lock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provides strict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485042" y="4334607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non-serializable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interleaving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5996351" y="2957147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428393" y="3411415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177198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		◿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		◢</a:t>
            </a:r>
            <a:r>
              <a:rPr lang="en-US" sz="2800" baseline="-250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◢</a:t>
            </a:r>
            <a:r>
              <a:rPr lang="en-US" sz="2800" baseline="-25000" dirty="0"/>
              <a:t>B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b="1" dirty="0"/>
              <a:t>✻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	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		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b="1" dirty="0"/>
              <a:t>✻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dirty="0"/>
              <a:t>◢ /◿ = </a:t>
            </a:r>
            <a:r>
              <a:rPr lang="en-US" sz="2400" b="1" dirty="0"/>
              <a:t>X- / S-lock</a:t>
            </a:r>
            <a:r>
              <a:rPr lang="en-US" sz="2400" dirty="0"/>
              <a:t>; ◣ / ◺ = </a:t>
            </a:r>
            <a:r>
              <a:rPr lang="en-US" sz="2400" b="1" dirty="0"/>
              <a:t>X- / S-unlock; ✻ = release all locks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and transaction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502" y="4211515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 </a:t>
            </a:r>
            <a:r>
              <a:rPr lang="en-US" sz="280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30959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b="1" dirty="0">
                <a:solidFill>
                  <a:srgbClr val="FF0000"/>
                </a:solidFill>
              </a:rPr>
              <a:t>(locking not shown)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2PL doesn’t exploit all opportunities</a:t>
            </a:r>
            <a:br>
              <a:rPr lang="en-US" sz="3600" dirty="0"/>
            </a:br>
            <a:r>
              <a:rPr lang="en-US" sz="3600" dirty="0"/>
              <a:t>for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425" y="4220307"/>
            <a:ext cx="7944949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50" dirty="0">
                <a:solidFill>
                  <a:schemeClr val="tx1"/>
                </a:solidFill>
              </a:rPr>
              <a:t>2PL </a:t>
            </a:r>
            <a:r>
              <a:rPr lang="en-US" sz="2800" spc="-150" dirty="0">
                <a:solidFill>
                  <a:srgbClr val="FF0000"/>
                </a:solidFill>
              </a:rPr>
              <a:t>precludes</a:t>
            </a:r>
            <a:r>
              <a:rPr lang="en-US" sz="2800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spc="-150" dirty="0">
                <a:solidFill>
                  <a:schemeClr val="tx1"/>
                </a:solidFill>
              </a:rPr>
              <a:t>this </a:t>
            </a:r>
            <a:r>
              <a:rPr lang="en-US" sz="2800" spc="-15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spc="-15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7994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properties </a:t>
            </a:r>
            <a:r>
              <a:rPr lang="en-US" dirty="0"/>
              <a:t>of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/>
              <a:t> Either </a:t>
            </a:r>
            <a:r>
              <a:rPr lang="en-US" b="1" dirty="0"/>
              <a:t>all</a:t>
            </a:r>
            <a:r>
              <a:rPr lang="en-US" dirty="0"/>
              <a:t> constituent operations of the transaction complete successfully, or </a:t>
            </a:r>
            <a:r>
              <a:rPr lang="en-US" b="1" dirty="0"/>
              <a:t>none</a:t>
            </a:r>
            <a:r>
              <a:rPr lang="en-US" dirty="0"/>
              <a:t> do</a:t>
            </a:r>
          </a:p>
          <a:p>
            <a:endParaRPr lang="en-US" dirty="0"/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Each transaction in isolation preserves a set of </a:t>
            </a:r>
            <a:r>
              <a:rPr lang="en-US" b="1" dirty="0"/>
              <a:t>integrity constraints </a:t>
            </a:r>
            <a:r>
              <a:rPr lang="en-US" dirty="0"/>
              <a:t>on the data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solation:</a:t>
            </a:r>
            <a:r>
              <a:rPr lang="en-US" dirty="0"/>
              <a:t> Transactions’ behavior not impacted by presence of </a:t>
            </a:r>
            <a:r>
              <a:rPr lang="en-US" b="1" dirty="0"/>
              <a:t>other concurrent transactions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urability:</a:t>
            </a:r>
            <a:r>
              <a:rPr lang="en-US" dirty="0"/>
              <a:t> The transaction’s </a:t>
            </a:r>
            <a:r>
              <a:rPr lang="en-US" b="1" dirty="0"/>
              <a:t>effects survive failure </a:t>
            </a:r>
            <a:r>
              <a:rPr lang="en-US" dirty="0"/>
              <a:t>of volatile (memory) or non-volatile (disk) storage</a:t>
            </a:r>
          </a:p>
        </p:txBody>
      </p:sp>
    </p:spTree>
    <p:extLst>
      <p:ext uri="{BB962C8B-B14F-4D97-AF65-F5344CB8AC3E}">
        <p14:creationId xmlns:p14="http://schemas.microsoft.com/office/powerpoint/2010/main" val="382502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we do if a lock is unavailable?</a:t>
            </a:r>
          </a:p>
          <a:p>
            <a:pPr lvl="1"/>
            <a:r>
              <a:rPr lang="en-US" dirty="0"/>
              <a:t>Give up immediately?</a:t>
            </a:r>
          </a:p>
          <a:p>
            <a:pPr lvl="1"/>
            <a:r>
              <a:rPr lang="en-US" dirty="0"/>
              <a:t>Wait forever?</a:t>
            </a:r>
          </a:p>
          <a:p>
            <a:endParaRPr lang="en-US" dirty="0"/>
          </a:p>
          <a:p>
            <a:r>
              <a:rPr lang="en-US" dirty="0"/>
              <a:t>Waiting for a lock can result in </a:t>
            </a:r>
            <a:r>
              <a:rPr lang="en-US" b="1" dirty="0">
                <a:solidFill>
                  <a:srgbClr val="FF0000"/>
                </a:solidFill>
              </a:rPr>
              <a:t>deadlock</a:t>
            </a:r>
            <a:endParaRPr lang="en-US" dirty="0"/>
          </a:p>
          <a:p>
            <a:pPr lvl="1"/>
            <a:r>
              <a:rPr lang="en-US" dirty="0"/>
              <a:t>Transfer has A locked, waiting on B</a:t>
            </a:r>
          </a:p>
          <a:p>
            <a:pPr lvl="1"/>
            <a:r>
              <a:rPr lang="en-US" dirty="0"/>
              <a:t>Sum has B locked, waiting on A</a:t>
            </a:r>
          </a:p>
          <a:p>
            <a:endParaRPr lang="en-US" dirty="0"/>
          </a:p>
          <a:p>
            <a:r>
              <a:rPr lang="en-US" dirty="0"/>
              <a:t>Many ways to detect and deal with deadlocks</a:t>
            </a:r>
          </a:p>
          <a:p>
            <a:pPr lvl="1"/>
            <a:r>
              <a:rPr lang="en-US" dirty="0"/>
              <a:t>e.g., centrally detect deadlock cycles and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abort involved transactions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2PL</a:t>
            </a:r>
          </a:p>
        </p:txBody>
      </p:sp>
    </p:spTree>
    <p:extLst>
      <p:ext uri="{BB962C8B-B14F-4D97-AF65-F5344CB8AC3E}">
        <p14:creationId xmlns:p14="http://schemas.microsoft.com/office/powerpoint/2010/main" val="1854973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/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b="1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35C2E-B82B-284A-A05F-BA7920A1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3239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dirty="0"/>
              <a:t>Acquire locks to </a:t>
            </a:r>
            <a:r>
              <a:rPr lang="en-US" b="1" dirty="0"/>
              <a:t>prevent </a:t>
            </a:r>
            <a:r>
              <a:rPr lang="en-US" dirty="0"/>
              <a:t>all possible </a:t>
            </a:r>
            <a:r>
              <a:rPr lang="en-US" dirty="0">
                <a:solidFill>
                  <a:srgbClr val="FF0000"/>
                </a:solidFill>
              </a:rPr>
              <a:t>violations of serializability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But leaves a lot of concurrency on the table that is okay and available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More Concurrency Control Algorithms</a:t>
            </a:r>
          </a:p>
          <a:p>
            <a:pPr lvl="1"/>
            <a:r>
              <a:rPr lang="en-US" dirty="0"/>
              <a:t>Optimistic Concurrency Control (OCC)</a:t>
            </a:r>
          </a:p>
          <a:p>
            <a:pPr lvl="1"/>
            <a:r>
              <a:rPr lang="en-US" dirty="0"/>
              <a:t>Multi-Version Concurrency Control (MVCC)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is pessimistic</a:t>
            </a:r>
          </a:p>
        </p:txBody>
      </p:sp>
    </p:spTree>
    <p:extLst>
      <p:ext uri="{BB962C8B-B14F-4D97-AF65-F5344CB8AC3E}">
        <p14:creationId xmlns:p14="http://schemas.microsoft.com/office/powerpoint/2010/main" val="346173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Replication (e.g., RAFT) is about doing the </a:t>
            </a:r>
            <a:r>
              <a:rPr lang="en-US" dirty="0">
                <a:solidFill>
                  <a:srgbClr val="FF8F00"/>
                </a:solidFill>
              </a:rPr>
              <a:t>same</a:t>
            </a:r>
            <a:r>
              <a:rPr lang="en-US" dirty="0"/>
              <a:t> thing multiple places to provide fault tolerance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Sharding</a:t>
            </a:r>
            <a:r>
              <a:rPr lang="en-US" dirty="0"/>
              <a:t> is about doing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things multiple places for scalability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Atomic commit is about doing </a:t>
            </a:r>
            <a:r>
              <a:rPr lang="en-US" dirty="0">
                <a:solidFill>
                  <a:srgbClr val="FF8F00"/>
                </a:solidFill>
              </a:rPr>
              <a:t>different </a:t>
            </a:r>
            <a:r>
              <a:rPr lang="en-US" dirty="0"/>
              <a:t>things in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places </a:t>
            </a:r>
            <a:r>
              <a:rPr lang="en-US" b="1" dirty="0"/>
              <a:t>together</a:t>
            </a:r>
            <a:endParaRPr lang="en-US" b="1" dirty="0">
              <a:solidFill>
                <a:srgbClr val="FF8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6AB14-B57B-6947-B1BE-60242C4F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0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506499"/>
            <a:ext cx="1219200" cy="2479852"/>
            <a:chOff x="2225527" y="2028429"/>
            <a:chExt cx="1625600" cy="3306469"/>
          </a:xfrm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cxnSp>
        <p:nvCxnSpPr>
          <p:cNvPr id="27" name="Straight Arrow Connector 26"/>
          <p:cNvCxnSpPr>
            <a:cxnSpLocks/>
          </p:cNvCxnSpPr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6896" y="1435261"/>
            <a:ext cx="2948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50" y="3251094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n-lt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+mn-lt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6F33B8-C466-7B45-BE9E-ACB28C2D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</a:t>
            </a:r>
            <a:r>
              <a:rPr lang="en-US" dirty="0" err="1"/>
              <a:t>sharding</a:t>
            </a:r>
            <a:r>
              <a:rPr lang="en-US" dirty="0"/>
              <a:t> for today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/>
                <a:t>S-Z</a:t>
              </a:r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6896" y="1435261"/>
            <a:ext cx="2948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50" y="3251094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n-lt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+mn-lt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36D952-2EC7-0C4C-9111-9E49821B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28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40253</TotalTime>
  <Words>4232</Words>
  <Application>Microsoft Macintosh PowerPoint</Application>
  <PresentationFormat>On-screen Show (4:3)</PresentationFormat>
  <Paragraphs>734</Paragraphs>
  <Slides>62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70" baseType="lpstr">
      <vt:lpstr>Arial</vt:lpstr>
      <vt:lpstr>Calibri</vt:lpstr>
      <vt:lpstr>Courier New</vt:lpstr>
      <vt:lpstr>Helvetica Neue Medium</vt:lpstr>
      <vt:lpstr>Times New Roman</vt:lpstr>
      <vt:lpstr>Wingdings</vt:lpstr>
      <vt:lpstr>1_Office Theme</vt:lpstr>
      <vt:lpstr>2_Office Theme</vt:lpstr>
      <vt:lpstr>Atomic Commit and Concurrency Control</vt:lpstr>
      <vt:lpstr>Let’s Scale Strong Consistency!</vt:lpstr>
      <vt:lpstr>Atomic Commit</vt:lpstr>
      <vt:lpstr>The transaction</vt:lpstr>
      <vt:lpstr>Transaction examples</vt:lpstr>
      <vt:lpstr>Defining properties of transactions</vt:lpstr>
      <vt:lpstr>Relationship with replication</vt:lpstr>
      <vt:lpstr>Relationship with replication</vt:lpstr>
      <vt:lpstr>Focus on sharding for today</vt:lpstr>
      <vt:lpstr>Motivation: sending money</vt:lpstr>
      <vt:lpstr>Atomic Commit</vt:lpstr>
      <vt:lpstr>Model</vt:lpstr>
      <vt:lpstr>The setup</vt:lpstr>
      <vt:lpstr>Atomic Commit (AC) specification</vt:lpstr>
      <vt:lpstr>Atomic Commit (AC) specification</vt:lpstr>
      <vt:lpstr>Atomic Commit (AC) specification</vt:lpstr>
      <vt:lpstr>Atomic Commit (AC) specification</vt:lpstr>
      <vt:lpstr>Atomic Commit</vt:lpstr>
      <vt:lpstr>Let’s Scale Strong Consistency!</vt:lpstr>
      <vt:lpstr>Two-Phase Commit (almost)</vt:lpstr>
      <vt:lpstr>Two-Phase Commit illustrated</vt:lpstr>
      <vt:lpstr>Two-Phase Commit illustrated</vt:lpstr>
      <vt:lpstr>Two-Phase Commit illustrated</vt:lpstr>
      <vt:lpstr>Two-Phase Commit illustrated</vt:lpstr>
      <vt:lpstr>Two-Phase Commit illustrated</vt:lpstr>
      <vt:lpstr>Reasoning about two-phase commit</vt:lpstr>
      <vt:lpstr>Timeout actions</vt:lpstr>
      <vt:lpstr>Timeout actions</vt:lpstr>
      <vt:lpstr>Timeout actions</vt:lpstr>
      <vt:lpstr>Timeout actions</vt:lpstr>
      <vt:lpstr>Termination protocol</vt:lpstr>
      <vt:lpstr>Reasoning about the termination protocol</vt:lpstr>
      <vt:lpstr>How to handle crash and reboot?</vt:lpstr>
      <vt:lpstr>Recovery protocol with non-volatile state</vt:lpstr>
      <vt:lpstr>Two-Phase Commit</vt:lpstr>
      <vt:lpstr>Let’s Scale Strong Consistency!</vt:lpstr>
      <vt:lpstr>Two concurrent transactions</vt:lpstr>
      <vt:lpstr>Isolation between transactions</vt:lpstr>
      <vt:lpstr>Problem for concurrent execution: Inconsistent retrieval</vt:lpstr>
      <vt:lpstr>Isolation between transactions</vt:lpstr>
      <vt:lpstr>Equivalence of schedules</vt:lpstr>
      <vt:lpstr>Serializability</vt:lpstr>
      <vt:lpstr>A serializable schedule</vt:lpstr>
      <vt:lpstr>A non-serializable schedule</vt:lpstr>
      <vt:lpstr>Serializability versus linearizability</vt:lpstr>
      <vt:lpstr>Consistency Hierarchy</vt:lpstr>
      <vt:lpstr>Testing for serializability</vt:lpstr>
      <vt:lpstr>Serializable schedule, acyclic graph</vt:lpstr>
      <vt:lpstr>Non-serializable schedule, cyclic graph</vt:lpstr>
      <vt:lpstr>Testing for serializability</vt:lpstr>
      <vt:lpstr>Let’s Scale Strong Consistency!</vt:lpstr>
      <vt:lpstr>Concurrency Control</vt:lpstr>
      <vt:lpstr>Concurrency Control Strawman #1</vt:lpstr>
      <vt:lpstr>Locking</vt:lpstr>
      <vt:lpstr>Concurrency Control Strawman #2</vt:lpstr>
      <vt:lpstr>Two-phase locking (2PL)</vt:lpstr>
      <vt:lpstr>2PL provides strict serializability</vt:lpstr>
      <vt:lpstr>2PL and transaction concurrency</vt:lpstr>
      <vt:lpstr>2PL doesn’t exploit all opportunities for concurrency</vt:lpstr>
      <vt:lpstr>Issues with 2PL</vt:lpstr>
      <vt:lpstr>Lets Scale Strong Consistency!</vt:lpstr>
      <vt:lpstr>2PL is pessimistic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1916</cp:revision>
  <cp:lastPrinted>2016-11-14T16:39:34Z</cp:lastPrinted>
  <dcterms:created xsi:type="dcterms:W3CDTF">2013-10-08T01:49:25Z</dcterms:created>
  <dcterms:modified xsi:type="dcterms:W3CDTF">2025-11-10T09:51:52Z</dcterms:modified>
</cp:coreProperties>
</file>