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.xml" ContentType="application/vnd.openxmlformats-officedocument.presentationml.tags+xml"/>
  <Override PartName="/ppt/notesSlides/notesSlide10.xml" ContentType="application/vnd.openxmlformats-officedocument.presentationml.notesSlide+xml"/>
  <Override PartName="/ppt/tags/tag2.xml" ContentType="application/vnd.openxmlformats-officedocument.presentationml.tags+xml"/>
  <Override PartName="/ppt/notesSlides/notesSlide11.xml" ContentType="application/vnd.openxmlformats-officedocument.presentationml.notesSlide+xml"/>
  <Override PartName="/ppt/tags/tag3.xml" ContentType="application/vnd.openxmlformats-officedocument.presentationml.tags+xml"/>
  <Override PartName="/ppt/notesSlides/notesSlide12.xml" ContentType="application/vnd.openxmlformats-officedocument.presentationml.notesSlide+xml"/>
  <Override PartName="/ppt/tags/tag4.xml" ContentType="application/vnd.openxmlformats-officedocument.presentationml.tags+xml"/>
  <Override PartName="/ppt/notesSlides/notesSlide13.xml" ContentType="application/vnd.openxmlformats-officedocument.presentationml.notesSlide+xml"/>
  <Override PartName="/ppt/tags/tag5.xml" ContentType="application/vnd.openxmlformats-officedocument.presentationml.tags+xml"/>
  <Override PartName="/ppt/notesSlides/notesSlide14.xml" ContentType="application/vnd.openxmlformats-officedocument.presentationml.notesSlide+xml"/>
  <Override PartName="/ppt/tags/tag6.xml" ContentType="application/vnd.openxmlformats-officedocument.presentationml.tags+xml"/>
  <Override PartName="/ppt/notesSlides/notesSlide15.xml" ContentType="application/vnd.openxmlformats-officedocument.presentationml.notesSlide+xml"/>
  <Override PartName="/ppt/tags/tag7.xml" ContentType="application/vnd.openxmlformats-officedocument.presentationml.tags+xml"/>
  <Override PartName="/ppt/notesSlides/notesSlide16.xml" ContentType="application/vnd.openxmlformats-officedocument.presentationml.notesSlide+xml"/>
  <Override PartName="/ppt/tags/tag8.xml" ContentType="application/vnd.openxmlformats-officedocument.presentationml.tags+xml"/>
  <Override PartName="/ppt/notesSlides/notesSlide17.xml" ContentType="application/vnd.openxmlformats-officedocument.presentationml.notesSlide+xml"/>
  <Override PartName="/ppt/tags/tag9.xml" ContentType="application/vnd.openxmlformats-officedocument.presentationml.tags+xml"/>
  <Override PartName="/ppt/notesSlides/notesSlide18.xml" ContentType="application/vnd.openxmlformats-officedocument.presentationml.notesSlide+xml"/>
  <Override PartName="/ppt/tags/tag10.xml" ContentType="application/vnd.openxmlformats-officedocument.presentationml.tags+xml"/>
  <Override PartName="/ppt/notesSlides/notesSlide19.xml" ContentType="application/vnd.openxmlformats-officedocument.presentationml.notesSlide+xml"/>
  <Override PartName="/ppt/tags/tag11.xml" ContentType="application/vnd.openxmlformats-officedocument.presentationml.tags+xml"/>
  <Override PartName="/ppt/notesSlides/notesSlide20.xml" ContentType="application/vnd.openxmlformats-officedocument.presentationml.notesSlide+xml"/>
  <Override PartName="/ppt/tags/tag12.xml" ContentType="application/vnd.openxmlformats-officedocument.presentationml.tags+xml"/>
  <Override PartName="/ppt/notesSlides/notesSlide21.xml" ContentType="application/vnd.openxmlformats-officedocument.presentationml.notesSlide+xml"/>
  <Override PartName="/ppt/tags/tag13.xml" ContentType="application/vnd.openxmlformats-officedocument.presentationml.tags+xml"/>
  <Override PartName="/ppt/notesSlides/notesSlide22.xml" ContentType="application/vnd.openxmlformats-officedocument.presentationml.notesSlide+xml"/>
  <Override PartName="/ppt/tags/tag14.xml" ContentType="application/vnd.openxmlformats-officedocument.presentationml.tags+xml"/>
  <Override PartName="/ppt/notesSlides/notesSlide23.xml" ContentType="application/vnd.openxmlformats-officedocument.presentationml.notesSlide+xml"/>
  <Override PartName="/ppt/tags/tag15.xml" ContentType="application/vnd.openxmlformats-officedocument.presentationml.tags+xml"/>
  <Override PartName="/ppt/notesSlides/notesSlide24.xml" ContentType="application/vnd.openxmlformats-officedocument.presentationml.notesSlide+xml"/>
  <Override PartName="/ppt/tags/tag16.xml" ContentType="application/vnd.openxmlformats-officedocument.presentationml.tag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tags/tag17.xml" ContentType="application/vnd.openxmlformats-officedocument.presentationml.tags+xml"/>
  <Override PartName="/ppt/notesSlides/notesSlide28.xml" ContentType="application/vnd.openxmlformats-officedocument.presentationml.notesSlide+xml"/>
  <Override PartName="/ppt/tags/tag18.xml" ContentType="application/vnd.openxmlformats-officedocument.presentationml.tags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57"/>
  </p:notesMasterIdLst>
  <p:handoutMasterIdLst>
    <p:handoutMasterId r:id="rId58"/>
  </p:handoutMasterIdLst>
  <p:sldIdLst>
    <p:sldId id="257" r:id="rId2"/>
    <p:sldId id="520" r:id="rId3"/>
    <p:sldId id="540" r:id="rId4"/>
    <p:sldId id="543" r:id="rId5"/>
    <p:sldId id="544" r:id="rId6"/>
    <p:sldId id="545" r:id="rId7"/>
    <p:sldId id="342" r:id="rId8"/>
    <p:sldId id="343" r:id="rId9"/>
    <p:sldId id="546" r:id="rId10"/>
    <p:sldId id="345" r:id="rId11"/>
    <p:sldId id="346" r:id="rId12"/>
    <p:sldId id="352" r:id="rId13"/>
    <p:sldId id="347" r:id="rId14"/>
    <p:sldId id="348" r:id="rId15"/>
    <p:sldId id="519" r:id="rId16"/>
    <p:sldId id="521" r:id="rId17"/>
    <p:sldId id="285" r:id="rId18"/>
    <p:sldId id="525" r:id="rId19"/>
    <p:sldId id="350" r:id="rId20"/>
    <p:sldId id="534" r:id="rId21"/>
    <p:sldId id="535" r:id="rId22"/>
    <p:sldId id="353" r:id="rId23"/>
    <p:sldId id="365" r:id="rId24"/>
    <p:sldId id="366" r:id="rId25"/>
    <p:sldId id="367" r:id="rId26"/>
    <p:sldId id="368" r:id="rId27"/>
    <p:sldId id="355" r:id="rId28"/>
    <p:sldId id="356" r:id="rId29"/>
    <p:sldId id="359" r:id="rId30"/>
    <p:sldId id="360" r:id="rId31"/>
    <p:sldId id="361" r:id="rId32"/>
    <p:sldId id="362" r:id="rId33"/>
    <p:sldId id="357" r:id="rId34"/>
    <p:sldId id="363" r:id="rId35"/>
    <p:sldId id="364" r:id="rId36"/>
    <p:sldId id="340" r:id="rId37"/>
    <p:sldId id="547" r:id="rId38"/>
    <p:sldId id="548" r:id="rId39"/>
    <p:sldId id="549" r:id="rId40"/>
    <p:sldId id="550" r:id="rId41"/>
    <p:sldId id="551" r:id="rId42"/>
    <p:sldId id="552" r:id="rId43"/>
    <p:sldId id="553" r:id="rId44"/>
    <p:sldId id="531" r:id="rId45"/>
    <p:sldId id="554" r:id="rId46"/>
    <p:sldId id="555" r:id="rId47"/>
    <p:sldId id="370" r:id="rId48"/>
    <p:sldId id="371" r:id="rId49"/>
    <p:sldId id="341" r:id="rId50"/>
    <p:sldId id="373" r:id="rId51"/>
    <p:sldId id="377" r:id="rId52"/>
    <p:sldId id="375" r:id="rId53"/>
    <p:sldId id="374" r:id="rId54"/>
    <p:sldId id="378" r:id="rId55"/>
    <p:sldId id="556" r:id="rId5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008F00"/>
    <a:srgbClr val="92D050"/>
    <a:srgbClr val="FF6501"/>
    <a:srgbClr val="FF9300"/>
    <a:srgbClr val="C0504D"/>
    <a:srgbClr val="D5FED5"/>
    <a:srgbClr val="0000FF"/>
    <a:srgbClr val="CC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F25C22-701A-A645-98BC-52C2F7E9EA97}" v="1" dt="2025-11-16T08:46:56.9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 autoAdjust="0"/>
    <p:restoredTop sz="79864" autoAdjust="0"/>
  </p:normalViewPr>
  <p:slideViewPr>
    <p:cSldViewPr snapToGrid="0">
      <p:cViewPr varScale="1">
        <p:scale>
          <a:sx n="101" d="100"/>
          <a:sy n="101" d="100"/>
        </p:scale>
        <p:origin x="185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4EB5A369-AE25-5AC4-80C1-F837539D245B}"/>
    <pc:docChg chg="addSld modSld">
      <pc:chgData name="Marco Canini" userId="f9c31d46-c3b5-4114-aea8-426b22c5f56f" providerId="ADAL" clId="{4EB5A369-AE25-5AC4-80C1-F837539D245B}" dt="2025-11-16T08:47:05.776" v="3" actId="20577"/>
      <pc:docMkLst>
        <pc:docMk/>
      </pc:docMkLst>
      <pc:sldChg chg="modSp mod">
        <pc:chgData name="Marco Canini" userId="f9c31d46-c3b5-4114-aea8-426b22c5f56f" providerId="ADAL" clId="{4EB5A369-AE25-5AC4-80C1-F837539D245B}" dt="2025-11-16T08:47:05.776" v="3" actId="20577"/>
        <pc:sldMkLst>
          <pc:docMk/>
          <pc:sldMk cId="0" sldId="257"/>
        </pc:sldMkLst>
        <pc:spChg chg="mod">
          <ac:chgData name="Marco Canini" userId="f9c31d46-c3b5-4114-aea8-426b22c5f56f" providerId="ADAL" clId="{4EB5A369-AE25-5AC4-80C1-F837539D245B}" dt="2025-11-16T08:42:26.994" v="1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Marco Canini" userId="f9c31d46-c3b5-4114-aea8-426b22c5f56f" providerId="ADAL" clId="{4EB5A369-AE25-5AC4-80C1-F837539D245B}" dt="2025-11-16T08:47:05.776" v="3" actId="20577"/>
          <ac:spMkLst>
            <pc:docMk/>
            <pc:sldMk cId="0" sldId="257"/>
            <ac:spMk id="15362" creationId="{00000000-0000-0000-0000-000000000000}"/>
          </ac:spMkLst>
        </pc:spChg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1695285667" sldId="340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1147983219" sldId="341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1479077344" sldId="370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3372991875" sldId="371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3652192963" sldId="373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3349139026" sldId="374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1035191603" sldId="375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903983809" sldId="377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2867780208" sldId="378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2168354127" sldId="531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1791524341" sldId="547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2907205955" sldId="548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1738907674" sldId="549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3263973531" sldId="550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3317832653" sldId="551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1152063120" sldId="552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3734511219" sldId="553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4170493388" sldId="554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1018931589" sldId="555"/>
        </pc:sldMkLst>
      </pc:sldChg>
      <pc:sldChg chg="add">
        <pc:chgData name="Marco Canini" userId="f9c31d46-c3b5-4114-aea8-426b22c5f56f" providerId="ADAL" clId="{4EB5A369-AE25-5AC4-80C1-F837539D245B}" dt="2025-11-16T08:46:56.959" v="2"/>
        <pc:sldMkLst>
          <pc:docMk/>
          <pc:sldMk cId="646793459" sldId="55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967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0508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4949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0982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34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5956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033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1074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3737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397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239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9463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0972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6496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775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212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0879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93352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59062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212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087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980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262974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808442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971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6856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0880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742523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834921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332736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773273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6286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5707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348850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84899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3086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09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74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26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12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660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3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Distributed Transactions </a:t>
            </a:r>
            <a:r>
              <a:rPr lang="en-US" sz="4000"/>
              <a:t>in Spanner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/>
              <a:t>Lecture 17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Canini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the Notion of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Strict serializability: a matter of real-time ordering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txn</a:t>
            </a:r>
            <a:r>
              <a:rPr lang="en-US" dirty="0"/>
              <a:t> T2 starts after T1 finishes, then T2 must be ordered after T1 </a:t>
            </a:r>
          </a:p>
          <a:p>
            <a:pPr lvl="2"/>
            <a:r>
              <a:rPr lang="en-US" dirty="0"/>
              <a:t>If T2 is a </a:t>
            </a:r>
            <a:r>
              <a:rPr lang="en-US" dirty="0" err="1"/>
              <a:t>ro-txn</a:t>
            </a:r>
            <a:r>
              <a:rPr lang="en-US" dirty="0"/>
              <a:t>, then T2 should see the effects of all writes that finished before T2 started</a:t>
            </a:r>
          </a:p>
        </p:txBody>
      </p:sp>
    </p:spTree>
    <p:extLst>
      <p:ext uri="{BB962C8B-B14F-4D97-AF65-F5344CB8AC3E}">
        <p14:creationId xmlns:p14="http://schemas.microsoft.com/office/powerpoint/2010/main" val="506228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the Notion of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Task 1: when committing a write, tag it with the current physical time</a:t>
            </a:r>
          </a:p>
          <a:p>
            <a:pPr>
              <a:spcBef>
                <a:spcPts val="800"/>
              </a:spcBef>
            </a:pPr>
            <a:r>
              <a:rPr lang="en-US" dirty="0"/>
              <a:t>Task 2: when reading the system, check which writes were committed before the time this read started</a:t>
            </a:r>
          </a:p>
          <a:p>
            <a:pPr>
              <a:spcBef>
                <a:spcPts val="800"/>
              </a:spcBef>
            </a:pPr>
            <a:r>
              <a:rPr lang="en-US" dirty="0"/>
              <a:t>How about the serializable requirement?</a:t>
            </a:r>
          </a:p>
          <a:p>
            <a:pPr lvl="1"/>
            <a:r>
              <a:rPr lang="en-US" dirty="0"/>
              <a:t>Physical time naturally gives a total order</a:t>
            </a:r>
          </a:p>
        </p:txBody>
      </p:sp>
    </p:spTree>
    <p:extLst>
      <p:ext uri="{BB962C8B-B14F-4D97-AF65-F5344CB8AC3E}">
        <p14:creationId xmlns:p14="http://schemas.microsoft.com/office/powerpoint/2010/main" val="2097107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50850" y="1679575"/>
            <a:ext cx="8693150" cy="4778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Invariant: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buNone/>
            </a:pPr>
            <a:endParaRPr lang="en-US" sz="40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Trivially provided by perfect clocks</a:t>
            </a:r>
          </a:p>
        </p:txBody>
      </p:sp>
    </p:spTree>
    <p:extLst>
      <p:ext uri="{BB962C8B-B14F-4D97-AF65-F5344CB8AC3E}">
        <p14:creationId xmlns:p14="http://schemas.microsoft.com/office/powerpoint/2010/main" val="846637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Clocks are not perfect</a:t>
            </a:r>
          </a:p>
          <a:p>
            <a:pPr lvl="1"/>
            <a:r>
              <a:rPr lang="en-US" dirty="0"/>
              <a:t>Clock skew: some clocks are faster/slower</a:t>
            </a:r>
          </a:p>
          <a:p>
            <a:pPr lvl="1"/>
            <a:r>
              <a:rPr lang="en-US" dirty="0"/>
              <a:t>Clock skew may not be bounded</a:t>
            </a:r>
          </a:p>
          <a:p>
            <a:pPr lvl="1"/>
            <a:r>
              <a:rPr lang="en-US" dirty="0"/>
              <a:t>Clock skew may not be known a priori</a:t>
            </a:r>
          </a:p>
          <a:p>
            <a:pPr>
              <a:spcBef>
                <a:spcPts val="800"/>
              </a:spcBef>
            </a:pPr>
            <a:r>
              <a:rPr lang="en-US" dirty="0"/>
              <a:t>T2 may be tagged with a smaller timestamp than T1 due to T2’s slower clock</a:t>
            </a:r>
          </a:p>
          <a:p>
            <a:pPr>
              <a:spcBef>
                <a:spcPts val="800"/>
              </a:spcBef>
            </a:pPr>
            <a:r>
              <a:rPr lang="en-US" dirty="0"/>
              <a:t>Seems impossible to have perfect clocks in distributed systems. What can we do?</a:t>
            </a:r>
          </a:p>
        </p:txBody>
      </p:sp>
    </p:spTree>
    <p:extLst>
      <p:ext uri="{BB962C8B-B14F-4D97-AF65-F5344CB8AC3E}">
        <p14:creationId xmlns:p14="http://schemas.microsoft.com/office/powerpoint/2010/main" val="2508240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Nearly perfect clocks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Partially synchronized</a:t>
            </a:r>
          </a:p>
          <a:p>
            <a:pPr lvl="1"/>
            <a:r>
              <a:rPr lang="en-US" dirty="0"/>
              <a:t>Clock skew is bounded and </a:t>
            </a:r>
            <a:r>
              <a:rPr lang="en-US" dirty="0">
                <a:solidFill>
                  <a:srgbClr val="00B050"/>
                </a:solidFill>
              </a:rPr>
              <a:t>known a priori</a:t>
            </a:r>
          </a:p>
          <a:p>
            <a:pPr lvl="1"/>
            <a:r>
              <a:rPr lang="en-US" dirty="0"/>
              <a:t>My clock shows 1:30PM, then I know the absolute (real) time is in the range of 1:30 PM +/- X</a:t>
            </a:r>
          </a:p>
          <a:p>
            <a:pPr lvl="2"/>
            <a:r>
              <a:rPr lang="en-US" dirty="0"/>
              <a:t>e.g., between 1:20PM and 1:40PM if X = 10 mins</a:t>
            </a:r>
          </a:p>
          <a:p>
            <a:pPr>
              <a:spcBef>
                <a:spcPts val="800"/>
              </a:spcBef>
            </a:pPr>
            <a:r>
              <a:rPr lang="en-US" dirty="0"/>
              <a:t>Clock skew is </a:t>
            </a:r>
            <a:r>
              <a:rPr lang="en-US" dirty="0">
                <a:solidFill>
                  <a:srgbClr val="00B050"/>
                </a:solidFill>
              </a:rPr>
              <a:t>short</a:t>
            </a:r>
          </a:p>
          <a:p>
            <a:pPr lvl="1"/>
            <a:r>
              <a:rPr lang="en-US" dirty="0"/>
              <a:t>E.g., X = a few milliseconds</a:t>
            </a:r>
            <a:endParaRPr lang="en-US" dirty="0">
              <a:solidFill>
                <a:srgbClr val="00B050"/>
              </a:solidFill>
            </a:endParaRPr>
          </a:p>
          <a:p>
            <a:pPr>
              <a:spcBef>
                <a:spcPts val="800"/>
              </a:spcBef>
            </a:pPr>
            <a:r>
              <a:rPr lang="en-US" dirty="0"/>
              <a:t>Enable something special, e.g., Spanner!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69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Spanner: Google’s Globally-Distributed Database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OSDI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84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Scale-out vs. fault tolerance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73961" y="1563304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73961" y="2418535"/>
            <a:ext cx="5869839" cy="400110"/>
            <a:chOff x="2532400" y="2125579"/>
            <a:chExt cx="5869839" cy="400110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73961" y="3273766"/>
            <a:ext cx="5869839" cy="400110"/>
            <a:chOff x="2532400" y="3404989"/>
            <a:chExt cx="5869839" cy="40011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26361" y="3426166"/>
            <a:ext cx="5869839" cy="400110"/>
            <a:chOff x="2532400" y="3404989"/>
            <a:chExt cx="5869839" cy="400110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78761" y="3578566"/>
            <a:ext cx="5869839" cy="400110"/>
            <a:chOff x="2532400" y="3404989"/>
            <a:chExt cx="5869839" cy="400110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26361" y="2570935"/>
            <a:ext cx="5869839" cy="400110"/>
            <a:chOff x="2532400" y="2125579"/>
            <a:chExt cx="5869839" cy="40011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978761" y="2723335"/>
            <a:ext cx="5869839" cy="400110"/>
            <a:chOff x="2532400" y="2125579"/>
            <a:chExt cx="5869839" cy="400110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6361" y="1715704"/>
            <a:ext cx="5869839" cy="400110"/>
            <a:chOff x="2532400" y="1639034"/>
            <a:chExt cx="5869839" cy="400110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978761" y="1868104"/>
            <a:ext cx="5869839" cy="400110"/>
            <a:chOff x="2532400" y="1639034"/>
            <a:chExt cx="5869839" cy="400110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sp>
        <p:nvSpPr>
          <p:cNvPr id="33" name="Content Placeholder 1"/>
          <p:cNvSpPr>
            <a:spLocks noGrp="1"/>
          </p:cNvSpPr>
          <p:nvPr>
            <p:ph idx="1"/>
          </p:nvPr>
        </p:nvSpPr>
        <p:spPr>
          <a:xfrm>
            <a:off x="981964" y="4246275"/>
            <a:ext cx="7763026" cy="267822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/>
              <a:t>Every tablet replicated via </a:t>
            </a:r>
            <a:r>
              <a:rPr lang="en-US" sz="2400" dirty="0" err="1"/>
              <a:t>MultiPaxos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/>
              <a:t>So every “operation” within transactions across tablets actually is a replicated  operation within </a:t>
            </a:r>
            <a:r>
              <a:rPr lang="en-US" sz="2400" dirty="0" err="1"/>
              <a:t>Paxos</a:t>
            </a:r>
            <a:r>
              <a:rPr lang="en-US" sz="2400" dirty="0"/>
              <a:t> RSM</a:t>
            </a:r>
          </a:p>
          <a:p>
            <a:pPr>
              <a:spcBef>
                <a:spcPts val="1200"/>
              </a:spcBef>
            </a:pPr>
            <a:r>
              <a:rPr lang="en-US" sz="2400" dirty="0" err="1"/>
              <a:t>Paxos</a:t>
            </a:r>
            <a:r>
              <a:rPr lang="en-US" sz="2400" dirty="0"/>
              <a:t> groups can stretch across datacenters!</a:t>
            </a:r>
          </a:p>
        </p:txBody>
      </p:sp>
    </p:spTree>
    <p:extLst>
      <p:ext uri="{BB962C8B-B14F-4D97-AF65-F5344CB8AC3E}">
        <p14:creationId xmlns:p14="http://schemas.microsoft.com/office/powerpoint/2010/main" val="11309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Strictly Serializable Multi-Shard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are clocks made “nearly perfect”?</a:t>
            </a:r>
          </a:p>
          <a:p>
            <a:r>
              <a:rPr lang="en-US" dirty="0"/>
              <a:t>How does Spanner leverage these clocks?</a:t>
            </a:r>
          </a:p>
          <a:p>
            <a:pPr lvl="1"/>
            <a:r>
              <a:rPr lang="en-US" dirty="0"/>
              <a:t>How are writes done and tagged?</a:t>
            </a:r>
          </a:p>
          <a:p>
            <a:pPr lvl="1"/>
            <a:r>
              <a:rPr lang="en-US" dirty="0"/>
              <a:t>How read-only transactions are made efficient?</a:t>
            </a:r>
          </a:p>
        </p:txBody>
      </p:sp>
    </p:spTree>
    <p:extLst>
      <p:ext uri="{BB962C8B-B14F-4D97-AF65-F5344CB8AC3E}">
        <p14:creationId xmlns:p14="http://schemas.microsoft.com/office/powerpoint/2010/main" val="295171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3530"/>
            <a:ext cx="8458200" cy="1661099"/>
          </a:xfrm>
          <a:ln>
            <a:noFill/>
          </a:ln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“Global wall-clock time” with bounded uncertainty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l-GR" dirty="0">
                <a:solidFill>
                  <a:schemeClr val="accent6"/>
                </a:solidFill>
              </a:rPr>
              <a:t>ε</a:t>
            </a:r>
            <a:r>
              <a:rPr lang="el-GR" dirty="0"/>
              <a:t> </a:t>
            </a:r>
            <a:r>
              <a:rPr lang="en-US" dirty="0"/>
              <a:t>is worst-case clock divergence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>
                <a:ea typeface="Helvetica Neue Medium" charset="0"/>
                <a:cs typeface="Helvetica Neue Medium" charset="0"/>
              </a:rPr>
              <a:t>Spanner’s time notion becomes intervals, not single values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is 4ms on average,  2</a:t>
            </a:r>
            <a:r>
              <a:rPr lang="en-US" dirty="0">
                <a:solidFill>
                  <a:schemeClr val="accent6"/>
                </a:solidFill>
                <a:ea typeface="Helvetica Neue Medium" charset="0"/>
                <a:cs typeface="Helvetica Neue Medium" charset="0"/>
              </a:rPr>
              <a:t> 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is about 10ms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435339" y="3627229"/>
            <a:ext cx="3581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89595" y="3392688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+mn-lt"/>
                <a:ea typeface="Arial" charset="0"/>
                <a:cs typeface="Arial" charset="0"/>
              </a:rPr>
              <a:t>time</a:t>
            </a:r>
          </a:p>
        </p:txBody>
      </p:sp>
      <p:sp>
        <p:nvSpPr>
          <p:cNvPr id="8" name="Left Bracket 7"/>
          <p:cNvSpPr/>
          <p:nvPr/>
        </p:nvSpPr>
        <p:spPr>
          <a:xfrm>
            <a:off x="2734796" y="3170029"/>
            <a:ext cx="73152" cy="914400"/>
          </a:xfrm>
          <a:prstGeom prst="leftBracket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ea typeface="Arial" charset="0"/>
              <a:cs typeface="Arial" charset="0"/>
            </a:endParaRPr>
          </a:p>
        </p:txBody>
      </p:sp>
      <p:sp>
        <p:nvSpPr>
          <p:cNvPr id="9" name="Right Bracket 8"/>
          <p:cNvSpPr/>
          <p:nvPr/>
        </p:nvSpPr>
        <p:spPr>
          <a:xfrm>
            <a:off x="4839948" y="3170029"/>
            <a:ext cx="73152" cy="914400"/>
          </a:xfrm>
          <a:prstGeom prst="rightBracket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82109" y="4084488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rgbClr val="800000"/>
                </a:solidFill>
                <a:latin typeface="+mn-lt"/>
                <a:ea typeface="Arial" charset="0"/>
                <a:cs typeface="Arial" charset="0"/>
              </a:rPr>
              <a:t>earliest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16302" y="4084488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rgbClr val="800000"/>
                </a:solidFill>
                <a:latin typeface="+mn-lt"/>
                <a:ea typeface="Arial" charset="0"/>
                <a:cs typeface="Arial" charset="0"/>
              </a:rPr>
              <a:t>latest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84462" y="3177300"/>
            <a:ext cx="1430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+mn-lt"/>
                <a:ea typeface="Arial" charset="0"/>
                <a:cs typeface="Arial" charset="0"/>
              </a:rPr>
              <a:t>TT.now()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34796" y="4705288"/>
            <a:ext cx="2178304" cy="0"/>
          </a:xfrm>
          <a:prstGeom prst="straightConnector1">
            <a:avLst/>
          </a:prstGeom>
          <a:ln>
            <a:solidFill>
              <a:schemeClr val="accent6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12806" y="4870388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accent6"/>
                </a:solidFill>
                <a:latin typeface="+mn-lt"/>
                <a:ea typeface="Arial" charset="0"/>
                <a:cs typeface="Arial" charset="0"/>
              </a:rPr>
              <a:t>2*ε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18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TrueTime</a:t>
            </a:r>
            <a:r>
              <a:rPr lang="en-US" dirty="0"/>
              <a:t> (TT)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571500" y="5396362"/>
            <a:ext cx="8229600" cy="103143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1" algn="l">
              <a:spcBef>
                <a:spcPct val="20000"/>
              </a:spcBef>
              <a:defRPr/>
            </a:pPr>
            <a:r>
              <a:rPr lang="en-US" sz="2600" b="0" dirty="0">
                <a:latin typeface="+mn-lt"/>
                <a:ea typeface="Arial" charset="0"/>
                <a:cs typeface="Arial" charset="0"/>
              </a:rPr>
              <a:t>Consider event </a:t>
            </a:r>
            <a:r>
              <a:rPr lang="en-US" sz="2600" b="0" dirty="0" err="1">
                <a:latin typeface="+mn-lt"/>
                <a:ea typeface="Arial" charset="0"/>
                <a:cs typeface="Arial" charset="0"/>
              </a:rPr>
              <a:t>e</a:t>
            </a:r>
            <a:r>
              <a:rPr lang="en-US" sz="2600" b="0" baseline="-25000" dirty="0" err="1">
                <a:latin typeface="+mn-lt"/>
                <a:ea typeface="Arial" charset="0"/>
                <a:cs typeface="Arial" charset="0"/>
              </a:rPr>
              <a:t>now</a:t>
            </a:r>
            <a:r>
              <a:rPr lang="en-US" sz="2600" b="0" dirty="0">
                <a:latin typeface="+mn-lt"/>
                <a:ea typeface="Arial" charset="0"/>
                <a:cs typeface="Arial" charset="0"/>
              </a:rPr>
              <a:t> which invoked </a:t>
            </a:r>
            <a:r>
              <a:rPr lang="en-US" sz="2600" b="0" dirty="0" err="1">
                <a:latin typeface="+mn-lt"/>
                <a:ea typeface="Arial" charset="0"/>
                <a:cs typeface="Arial" charset="0"/>
              </a:rPr>
              <a:t>tt</a:t>
            </a:r>
            <a:r>
              <a:rPr lang="en-US" sz="2600" b="0" dirty="0">
                <a:latin typeface="+mn-lt"/>
                <a:ea typeface="Arial" charset="0"/>
                <a:cs typeface="Arial" charset="0"/>
              </a:rPr>
              <a:t> = </a:t>
            </a:r>
            <a:r>
              <a:rPr lang="en-US" sz="2600" b="0" dirty="0" err="1">
                <a:latin typeface="+mn-lt"/>
                <a:ea typeface="Arial" charset="0"/>
                <a:cs typeface="Arial" charset="0"/>
              </a:rPr>
              <a:t>TT.now</a:t>
            </a:r>
            <a:r>
              <a:rPr lang="en-US" sz="2600" b="0" dirty="0">
                <a:latin typeface="+mn-lt"/>
                <a:ea typeface="Arial" charset="0"/>
                <a:cs typeface="Arial" charset="0"/>
              </a:rPr>
              <a:t>():</a:t>
            </a:r>
            <a:endParaRPr lang="en-US" sz="2600" b="0" baseline="-25000" dirty="0">
              <a:latin typeface="+mn-lt"/>
              <a:ea typeface="Arial" charset="0"/>
              <a:cs typeface="Arial" charset="0"/>
            </a:endParaRPr>
          </a:p>
          <a:p>
            <a:pPr lvl="1" algn="l">
              <a:spcBef>
                <a:spcPct val="20000"/>
              </a:spcBef>
              <a:defRPr/>
            </a:pPr>
            <a:r>
              <a:rPr lang="en-US" sz="2600" b="0" dirty="0">
                <a:latin typeface="+mn-lt"/>
                <a:ea typeface="Arial" charset="0"/>
                <a:cs typeface="Arial" charset="0"/>
              </a:rPr>
              <a:t>	Guarantee:  </a:t>
            </a:r>
            <a:r>
              <a:rPr lang="en-US" sz="2600" b="0" dirty="0" err="1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tt.earliest</a:t>
            </a:r>
            <a:r>
              <a:rPr lang="en-US" sz="2600" b="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 &lt;= t</a:t>
            </a:r>
            <a:r>
              <a:rPr lang="en-US" sz="2600" b="0" baseline="-2500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abs</a:t>
            </a:r>
            <a:r>
              <a:rPr lang="en-US" sz="2600" b="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(e</a:t>
            </a:r>
            <a:r>
              <a:rPr lang="en-US" sz="2600" b="0" baseline="-2500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now</a:t>
            </a:r>
            <a:r>
              <a:rPr lang="en-US" sz="2600" b="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) &lt;= tt.latest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442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19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Helvetica Neue Medium" charset="0"/>
                <a:cs typeface="Helvetica Neue Medium" charset="0"/>
              </a:rPr>
              <a:t>TrueTime</a:t>
            </a:r>
            <a:r>
              <a:rPr lang="en-US" dirty="0">
                <a:ea typeface="Helvetica Neue Medium" charset="0"/>
                <a:cs typeface="Helvetica Neue Medium" charset="0"/>
              </a:rPr>
              <a:t> (TT)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C4D0C-20DD-1349-8646-C3EDBEE7F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N" dirty="0"/>
              <a:t>Interface</a:t>
            </a:r>
          </a:p>
          <a:p>
            <a:pPr lvl="1"/>
            <a:r>
              <a:rPr lang="en-CN" dirty="0"/>
              <a:t>TT.now() = [earliest, latest]  # latest – earliest = </a:t>
            </a:r>
            <a:r>
              <a:rPr lang="en-US" dirty="0">
                <a:ea typeface="Helvetica Neue Medium" charset="0"/>
                <a:cs typeface="Helvetica Neue Medium" charset="0"/>
              </a:rPr>
              <a:t>2*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endParaRPr lang="en-US" dirty="0">
              <a:ea typeface="Helvetica Neue Medium" charset="0"/>
              <a:cs typeface="Helvetica Neue Medium" charset="0"/>
            </a:endParaRPr>
          </a:p>
          <a:p>
            <a:pPr lvl="1"/>
            <a:r>
              <a:rPr lang="en-CN" dirty="0"/>
              <a:t>TT.after(t) = true if t has </a:t>
            </a:r>
            <a:r>
              <a:rPr lang="en-US" dirty="0"/>
              <a:t>passed</a:t>
            </a:r>
            <a:endParaRPr lang="en-CN" dirty="0"/>
          </a:p>
          <a:p>
            <a:pPr lvl="2"/>
            <a:r>
              <a:rPr lang="en-CN" dirty="0"/>
              <a:t>TT.now().earliest &gt; t (b/c t</a:t>
            </a:r>
            <a:r>
              <a:rPr lang="en-CN" baseline="-25000" dirty="0"/>
              <a:t>abs</a:t>
            </a:r>
            <a:r>
              <a:rPr lang="en-CN" dirty="0"/>
              <a:t> &gt;= TT.now().earliest)</a:t>
            </a:r>
          </a:p>
          <a:p>
            <a:pPr lvl="1"/>
            <a:r>
              <a:rPr lang="en-CN" dirty="0"/>
              <a:t>TT.before(t) = true if t has </a:t>
            </a:r>
            <a:r>
              <a:rPr lang="en-US" dirty="0"/>
              <a:t>not</a:t>
            </a:r>
            <a:r>
              <a:rPr lang="en-CN" dirty="0"/>
              <a:t> arrived</a:t>
            </a:r>
          </a:p>
          <a:p>
            <a:pPr lvl="2"/>
            <a:r>
              <a:rPr lang="en-CN" dirty="0"/>
              <a:t>TT.now().latest &lt; t (b/c t</a:t>
            </a:r>
            <a:r>
              <a:rPr lang="en-CN" baseline="-25000" dirty="0"/>
              <a:t>abs</a:t>
            </a:r>
            <a:r>
              <a:rPr lang="en-CN" dirty="0"/>
              <a:t> &lt;= TT.now().latest)</a:t>
            </a:r>
          </a:p>
          <a:p>
            <a:pPr marL="457200" lvl="1" indent="0">
              <a:buNone/>
            </a:pPr>
            <a:endParaRPr lang="en-CN" dirty="0"/>
          </a:p>
          <a:p>
            <a:pPr>
              <a:spcBef>
                <a:spcPts val="800"/>
              </a:spcBef>
            </a:pPr>
            <a:r>
              <a:rPr lang="en-CN" dirty="0"/>
              <a:t>Implementation</a:t>
            </a:r>
          </a:p>
          <a:p>
            <a:pPr lvl="1"/>
            <a:r>
              <a:rPr lang="en-US" dirty="0"/>
              <a:t>Relies on specialized hardware, e.g., GPS satellite and atomic clocks</a:t>
            </a: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418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>
            <a:normAutofit/>
          </a:bodyPr>
          <a:lstStyle/>
          <a:p>
            <a:r>
              <a:rPr lang="en-US" dirty="0"/>
              <a:t>Concurrency control</a:t>
            </a:r>
          </a:p>
          <a:p>
            <a:pPr lvl="1"/>
            <a:r>
              <a:rPr lang="en-US" dirty="0"/>
              <a:t>Order transactions across shards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State machine replication</a:t>
            </a:r>
          </a:p>
          <a:p>
            <a:pPr lvl="1"/>
            <a:r>
              <a:rPr lang="en-US" dirty="0"/>
              <a:t>Replicas of a shard apply transactions in the same order decided by concurrency control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Distributed Storage Systems</a:t>
            </a:r>
          </a:p>
        </p:txBody>
      </p:sp>
    </p:spTree>
    <p:extLst>
      <p:ext uri="{BB962C8B-B14F-4D97-AF65-F5344CB8AC3E}">
        <p14:creationId xmlns:p14="http://schemas.microsoft.com/office/powerpoint/2010/main" val="479192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TrueTime 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73033" y="4540739"/>
            <a:ext cx="172354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84560" y="4540739"/>
            <a:ext cx="1737976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175" y="4540739"/>
            <a:ext cx="441147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99799" y="4540739"/>
            <a:ext cx="172354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79157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05923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97898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5923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Atomic-clock timemaster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97898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79157" y="375920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rgbClr val="800000"/>
                </a:solidFill>
              </a:rPr>
              <a:t>Client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850900" y="3479800"/>
            <a:ext cx="6858000" cy="0"/>
          </a:xfrm>
          <a:prstGeom prst="line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20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2590800" y="3089275"/>
            <a:ext cx="1016000" cy="669925"/>
          </a:xfrm>
          <a:prstGeom prst="line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8" idx="3"/>
          </p:cNvCxnSpPr>
          <p:nvPr/>
        </p:nvCxnSpPr>
        <p:spPr>
          <a:xfrm flipV="1">
            <a:off x="2790457" y="2101851"/>
            <a:ext cx="3635743" cy="198119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8" idx="0"/>
            <a:endCxn id="12" idx="2"/>
          </p:cNvCxnSpPr>
          <p:nvPr/>
        </p:nvCxnSpPr>
        <p:spPr>
          <a:xfrm flipV="1">
            <a:off x="2034807" y="3089275"/>
            <a:ext cx="0" cy="669925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603007" y="2101851"/>
            <a:ext cx="0" cy="165734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79157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876300" y="5586973"/>
            <a:ext cx="7292382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Compute reference [earliest, latest</a:t>
            </a:r>
            <a:r>
              <a:rPr lang="en-US" sz="2400">
                <a:latin typeface="Arial" charset="0"/>
                <a:ea typeface="Arial" charset="0"/>
                <a:cs typeface="Arial" charset="0"/>
              </a:rPr>
              <a:t>]   =   now  ± 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ε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0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47"/>
    </mc:Choice>
    <mc:Fallback xmlns="">
      <p:transition xmlns:p14="http://schemas.microsoft.com/office/powerpoint/2010/main" spd="slow" advTm="112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V="1">
            <a:off x="2752746" y="339761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759910" y="3139476"/>
            <a:ext cx="5669573" cy="2381238"/>
            <a:chOff x="1759910" y="3139476"/>
            <a:chExt cx="5669573" cy="2381238"/>
          </a:xfrm>
          <a:effectLst/>
        </p:grpSpPr>
        <p:cxnSp>
          <p:nvCxnSpPr>
            <p:cNvPr id="27" name="Straight Arrow Connector 26"/>
            <p:cNvCxnSpPr/>
            <p:nvPr/>
          </p:nvCxnSpPr>
          <p:spPr>
            <a:xfrm>
              <a:off x="2745015" y="5083092"/>
              <a:ext cx="3860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719031" y="4898426"/>
              <a:ext cx="7104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time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2751364" y="3604407"/>
              <a:ext cx="0" cy="147233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598118" y="3139476"/>
              <a:ext cx="30649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ε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87778" y="5120604"/>
              <a:ext cx="7553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0sec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396703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30sec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35458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60sec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674214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90sec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59910" y="349010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+6ms</a:t>
              </a:r>
            </a:p>
          </p:txBody>
        </p:sp>
      </p:grpSp>
      <p:cxnSp>
        <p:nvCxnSpPr>
          <p:cNvPr id="42" name="Straight Connector 41"/>
          <p:cNvCxnSpPr/>
          <p:nvPr/>
        </p:nvCxnSpPr>
        <p:spPr>
          <a:xfrm flipV="1">
            <a:off x="3849915" y="334500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985184" y="3382672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913592" y="1446456"/>
            <a:ext cx="7685984" cy="1587721"/>
          </a:xfrm>
          <a:effectLst/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now 	=  reference now	+ local-clock offset</a:t>
            </a:r>
          </a:p>
          <a:p>
            <a:pPr marL="457200" lvl="1" indent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   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	=  reference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	+ worst-case local-clock drift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		=  1ms 			+  200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μs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/sec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21</a:t>
            </a:fld>
            <a:endParaRPr lang="en-US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TrueTime implementation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739559" y="5761118"/>
            <a:ext cx="8229600" cy="955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What about faulty clocks? 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Bad CPUs 6x more likely in 1 year of empirical data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02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12"/>
    </mc:Choice>
    <mc:Fallback xmlns="">
      <p:transition xmlns:p14="http://schemas.microsoft.com/office/powerpoint/2010/main" spd="slow" advTm="82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22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5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2712" y="2892717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76719" y="4903866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795775" y="5281604"/>
            <a:ext cx="14478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8803BE3-9DA7-8C44-967B-14EDA271A431}"/>
              </a:ext>
            </a:extLst>
          </p:cNvPr>
          <p:cNvSpPr txBox="1"/>
          <p:nvPr/>
        </p:nvSpPr>
        <p:spPr>
          <a:xfrm>
            <a:off x="3321493" y="6045981"/>
            <a:ext cx="2501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0402A9DB-0FF4-9A49-8695-201B70593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703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23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03059" y="6045981"/>
            <a:ext cx="2537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5)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D723136D-227E-B94F-B5D4-42549FC71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039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24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03059" y="6045981"/>
            <a:ext cx="2537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5)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79015" y="419783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10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81F753E-A590-EF41-A2AB-B9F54DFA504F}"/>
              </a:ext>
            </a:extLst>
          </p:cNvPr>
          <p:cNvCxnSpPr>
            <a:cxnSpLocks/>
          </p:cNvCxnSpPr>
          <p:nvPr/>
        </p:nvCxnSpPr>
        <p:spPr>
          <a:xfrm flipV="1">
            <a:off x="5042869" y="3252476"/>
            <a:ext cx="0" cy="930090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E53D0516-9D51-CF41-828C-6FFACE763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944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25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03059" y="6045981"/>
            <a:ext cx="2537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5)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79015" y="419783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10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81F753E-A590-EF41-A2AB-B9F54DFA504F}"/>
              </a:ext>
            </a:extLst>
          </p:cNvPr>
          <p:cNvCxnSpPr>
            <a:cxnSpLocks/>
          </p:cNvCxnSpPr>
          <p:nvPr/>
        </p:nvCxnSpPr>
        <p:spPr>
          <a:xfrm flipV="1">
            <a:off x="5042869" y="3252476"/>
            <a:ext cx="0" cy="930090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10)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60448" y="414210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377117B-5D08-FD4D-A40A-FD267D834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817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26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5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2712" y="2892717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76719" y="4903866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31111" y="6045981"/>
            <a:ext cx="28616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Imperfect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795775" y="5281604"/>
            <a:ext cx="14478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97831"/>
            <a:ext cx="3376827" cy="877645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17486" y="5288728"/>
            <a:ext cx="1620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79015" y="419783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18953" y="2318504"/>
            <a:ext cx="14478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81F753E-A590-EF41-A2AB-B9F54DFA504F}"/>
              </a:ext>
            </a:extLst>
          </p:cNvPr>
          <p:cNvCxnSpPr>
            <a:cxnSpLocks/>
          </p:cNvCxnSpPr>
          <p:nvPr/>
        </p:nvCxnSpPr>
        <p:spPr>
          <a:xfrm flipV="1">
            <a:off x="3199525" y="3252476"/>
            <a:ext cx="1843344" cy="889632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910945" y="2306858"/>
            <a:ext cx="1620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60448" y="414210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&lt; T1.ts</a:t>
            </a:r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79F12AB9-76B0-8346-B967-863A53940087}"/>
              </a:ext>
            </a:extLst>
          </p:cNvPr>
          <p:cNvSpPr/>
          <p:nvPr/>
        </p:nvSpPr>
        <p:spPr>
          <a:xfrm>
            <a:off x="7854674" y="5542529"/>
            <a:ext cx="453303" cy="461665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49BC06F-2595-8B4A-B0F9-8CB6B1B71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241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27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6]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78177" y="4190498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64241" y="418428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[8, 12]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57950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52390" y="5542529"/>
            <a:ext cx="24769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Seems working?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</p:cNvCxnSpPr>
          <p:nvPr/>
        </p:nvCxnSpPr>
        <p:spPr>
          <a:xfrm>
            <a:off x="1839857" y="4197831"/>
            <a:ext cx="679834" cy="87764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4114508" y="3265804"/>
            <a:ext cx="914905" cy="92671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0486"/>
            <a:ext cx="1013644" cy="89499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31A3924-A02D-574B-8E5C-1FB78393D643}"/>
              </a:ext>
            </a:extLst>
          </p:cNvPr>
          <p:cNvCxnSpPr>
            <a:cxnSpLocks/>
          </p:cNvCxnSpPr>
          <p:nvPr/>
        </p:nvCxnSpPr>
        <p:spPr>
          <a:xfrm flipH="1">
            <a:off x="2057639" y="3974710"/>
            <a:ext cx="1245420" cy="0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C1581D7-DDE9-5244-8AB8-1E882BA39B78}"/>
              </a:ext>
            </a:extLst>
          </p:cNvPr>
          <p:cNvSpPr txBox="1"/>
          <p:nvPr/>
        </p:nvSpPr>
        <p:spPr>
          <a:xfrm>
            <a:off x="3326541" y="371210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6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BD0C443-8480-A240-B2AD-7C73536A6DF5}"/>
              </a:ext>
            </a:extLst>
          </p:cNvPr>
          <p:cNvSpPr txBox="1"/>
          <p:nvPr/>
        </p:nvSpPr>
        <p:spPr>
          <a:xfrm>
            <a:off x="2341597" y="420381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Content Placeholder 3">
            <a:extLst>
              <a:ext uri="{FF2B5EF4-FFF2-40B4-BE49-F238E27FC236}">
                <a16:creationId xmlns:a16="http://schemas.microsoft.com/office/drawing/2014/main" id="{C64001FE-7433-6A4C-A000-F7E74C7C5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161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28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78177" y="4190498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64241" y="418428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[1, 12]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57950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43573" y="5542529"/>
            <a:ext cx="19351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&lt; T1.ts</a:t>
            </a:r>
          </a:p>
          <a:p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Not working!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1554480" y="3265804"/>
            <a:ext cx="3474933" cy="901249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stCxn id="35" idx="0"/>
            <a:endCxn id="17" idx="0"/>
          </p:cNvCxnSpPr>
          <p:nvPr/>
        </p:nvCxnSpPr>
        <p:spPr>
          <a:xfrm flipH="1">
            <a:off x="2519691" y="4180355"/>
            <a:ext cx="4202114" cy="895121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6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BD1475A-DDEA-F349-BBCC-3E56E1E6A722}"/>
              </a:ext>
            </a:extLst>
          </p:cNvPr>
          <p:cNvSpPr txBox="1"/>
          <p:nvPr/>
        </p:nvSpPr>
        <p:spPr>
          <a:xfrm>
            <a:off x="1460026" y="416705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Content Placeholder 3">
            <a:extLst>
              <a:ext uri="{FF2B5EF4-FFF2-40B4-BE49-F238E27FC236}">
                <a16:creationId xmlns:a16="http://schemas.microsoft.com/office/drawing/2014/main" id="{C367C01A-08FF-624E-8ABC-84FFBEFC5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108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29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A brain teaser puzzle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C4D0C-20DD-1349-8646-C3EDBEE7F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4127288"/>
            <a:ext cx="8592064" cy="1963411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know: 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x &lt; y, b/c T2 in real-time after T1 (the assumption)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c &lt;= y &lt;= d, b/c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US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T1.ts = b, T2.ts = d, b/c how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 is assigned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want: 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it is always true that b &lt; d, how?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endParaRPr lang="en-C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0A0C1F-3FE7-F84B-8792-4DB5DC9CBC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257" y="1325563"/>
            <a:ext cx="5536527" cy="27972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5FE33B8-41DE-BE42-8D00-F8AC56C37DC7}"/>
              </a:ext>
            </a:extLst>
          </p:cNvPr>
          <p:cNvSpPr/>
          <p:nvPr/>
        </p:nvSpPr>
        <p:spPr>
          <a:xfrm>
            <a:off x="3239589" y="1178447"/>
            <a:ext cx="457200" cy="2942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495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/>
          <a:lstStyle/>
          <a:p>
            <a:r>
              <a:rPr lang="en-US" dirty="0"/>
              <a:t>Dozens of zones (datacenters)</a:t>
            </a:r>
          </a:p>
          <a:p>
            <a:r>
              <a:rPr lang="en-US" dirty="0"/>
              <a:t>Per zone, 100-1000s of servers</a:t>
            </a:r>
          </a:p>
          <a:p>
            <a:r>
              <a:rPr lang="en-US" dirty="0"/>
              <a:t>Per server, 100-1000 partitions (tablets)</a:t>
            </a:r>
          </a:p>
          <a:p>
            <a:r>
              <a:rPr lang="en-US" dirty="0"/>
              <a:t>Every tablet replicated for fault-tolerance (e.g., 5x)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Google’s Setting</a:t>
            </a:r>
          </a:p>
        </p:txBody>
      </p:sp>
    </p:spTree>
    <p:extLst>
      <p:ext uri="{BB962C8B-B14F-4D97-AF65-F5344CB8AC3E}">
        <p14:creationId xmlns:p14="http://schemas.microsoft.com/office/powerpoint/2010/main" val="6841601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30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A brain teaser puzzle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C4D0C-20DD-1349-8646-C3EDBEE7F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4127288"/>
            <a:ext cx="8592064" cy="2329997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know: 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x &lt; y, b/c T2 in real-time after T1 (the assumption)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c &lt;= y &lt;= d, b/c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US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T1.ts = b, T2.ts = d, b/c how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 is assigned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want: 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it is always true that b &lt; d, how? 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1 and 2 </a:t>
            </a: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 x &lt; d; we need to ensure b &lt; x; then b &lt; x &lt; d, done</a:t>
            </a:r>
            <a:endParaRPr lang="en-C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0A0C1F-3FE7-F84B-8792-4DB5DC9CBC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257" y="1325563"/>
            <a:ext cx="5545483" cy="28017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CA419FB-4D63-BA48-B884-5080BEFEF024}"/>
              </a:ext>
            </a:extLst>
          </p:cNvPr>
          <p:cNvSpPr/>
          <p:nvPr/>
        </p:nvSpPr>
        <p:spPr>
          <a:xfrm>
            <a:off x="3239589" y="1178447"/>
            <a:ext cx="457200" cy="2942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793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31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FBE1439D-FAE9-ED49-8EBC-CCE91DDB9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9585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32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B84277F8-CD8F-0C4C-B8F7-298DF35A1C74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0BAEDA-9A10-7943-9C68-A69B95DB309F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0B370C6E-788E-314D-A3BA-AD1A444ED6DC}"/>
              </a:ext>
            </a:extLst>
          </p:cNvPr>
          <p:cNvSpPr/>
          <p:nvPr/>
        </p:nvSpPr>
        <p:spPr>
          <a:xfrm>
            <a:off x="4871171" y="2071348"/>
            <a:ext cx="1812419" cy="875508"/>
          </a:xfrm>
          <a:prstGeom prst="wedgeRectCallout">
            <a:avLst>
              <a:gd name="adj1" fmla="val -109734"/>
              <a:gd name="adj2" fmla="val 234809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400" b="0" dirty="0">
                <a:solidFill>
                  <a:schemeClr val="tx1"/>
                </a:solidFill>
              </a:rPr>
              <a:t>TT.after(15) == true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8D3FE5-9545-1945-9509-AD1B4C336B45}"/>
              </a:ext>
            </a:extLst>
          </p:cNvPr>
          <p:cNvSpPr txBox="1"/>
          <p:nvPr/>
        </p:nvSpPr>
        <p:spPr>
          <a:xfrm>
            <a:off x="2596540" y="5992287"/>
            <a:ext cx="39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7B2A22-E521-FA4A-88AC-B7B1206A673A}"/>
              </a:ext>
            </a:extLst>
          </p:cNvPr>
          <p:cNvSpPr txBox="1"/>
          <p:nvPr/>
        </p:nvSpPr>
        <p:spPr>
          <a:xfrm>
            <a:off x="4366819" y="3879186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EB0727-A85A-5547-8F9E-55637ACE742D}"/>
              </a:ext>
            </a:extLst>
          </p:cNvPr>
          <p:cNvSpPr txBox="1"/>
          <p:nvPr/>
        </p:nvSpPr>
        <p:spPr>
          <a:xfrm>
            <a:off x="6695947" y="2155996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 &lt; x</a:t>
            </a:r>
            <a:endParaRPr lang="en-CN" sz="28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1E10C9D-ACA7-D343-8AA9-9812981CC23F}"/>
              </a:ext>
            </a:extLst>
          </p:cNvPr>
          <p:cNvCxnSpPr>
            <a:cxnSpLocks/>
          </p:cNvCxnSpPr>
          <p:nvPr/>
        </p:nvCxnSpPr>
        <p:spPr>
          <a:xfrm>
            <a:off x="4544711" y="4270782"/>
            <a:ext cx="0" cy="887280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ontent Placeholder 3">
            <a:extLst>
              <a:ext uri="{FF2B5EF4-FFF2-40B4-BE49-F238E27FC236}">
                <a16:creationId xmlns:a16="http://schemas.microsoft.com/office/drawing/2014/main" id="{A9F2226E-8102-DE42-B93F-399B4CD00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556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 animBg="1"/>
      <p:bldP spid="30" grpId="0"/>
      <p:bldP spid="31" grpId="0"/>
      <p:bldP spid="3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33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63035" y="2318504"/>
            <a:ext cx="14702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[18, 22]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4429886" y="3237229"/>
            <a:ext cx="540205" cy="96887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5" y="4180355"/>
            <a:ext cx="527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63ADEB5-4D41-D443-A293-9F0FD3BEA70B}"/>
              </a:ext>
            </a:extLst>
          </p:cNvPr>
          <p:cNvSpPr txBox="1"/>
          <p:nvPr/>
        </p:nvSpPr>
        <p:spPr>
          <a:xfrm>
            <a:off x="4170519" y="4175456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233426EB-8E32-5D44-A347-B586B1FCF4D2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580BC9-B859-424D-A84F-2F4A017295C1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925FC33E-6EFD-FB48-9AB3-CBD279D6BAFE}"/>
              </a:ext>
            </a:extLst>
          </p:cNvPr>
          <p:cNvSpPr/>
          <p:nvPr/>
        </p:nvSpPr>
        <p:spPr>
          <a:xfrm rot="10800000">
            <a:off x="5318632" y="3263516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47C1BB2-F118-F243-8A88-DC6B4530390B}"/>
              </a:ext>
            </a:extLst>
          </p:cNvPr>
          <p:cNvSpPr txBox="1"/>
          <p:nvPr/>
        </p:nvSpPr>
        <p:spPr>
          <a:xfrm>
            <a:off x="5671301" y="3351774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50" name="Content Placeholder 3">
            <a:extLst>
              <a:ext uri="{FF2B5EF4-FFF2-40B4-BE49-F238E27FC236}">
                <a16:creationId xmlns:a16="http://schemas.microsoft.com/office/drawing/2014/main" id="{290778D1-2819-EF46-9CF5-6E85C1B8D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243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855676" cy="469415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The invariant is always enforced: </a:t>
            </a: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>
              <a:spcBef>
                <a:spcPts val="800"/>
              </a:spcBef>
            </a:pPr>
            <a:r>
              <a:rPr lang="en-US" dirty="0"/>
              <a:t>How big/small 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is does not matter for correctness</a:t>
            </a: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Only need to make sure:</a:t>
            </a:r>
          </a:p>
          <a:p>
            <a:pPr lvl="1"/>
            <a:r>
              <a:rPr lang="en-US" dirty="0" err="1"/>
              <a:t>TT.now</a:t>
            </a:r>
            <a:r>
              <a:rPr lang="en-US" dirty="0"/>
              <a:t>().latest is used for </a:t>
            </a:r>
            <a:r>
              <a:rPr lang="en-US" dirty="0" err="1"/>
              <a:t>ts</a:t>
            </a:r>
            <a:r>
              <a:rPr lang="en-US" dirty="0"/>
              <a:t> (in this example)</a:t>
            </a:r>
          </a:p>
          <a:p>
            <a:pPr lvl="1"/>
            <a:r>
              <a:rPr lang="en-US" dirty="0"/>
              <a:t>Commit wait, i.e., </a:t>
            </a:r>
            <a:r>
              <a:rPr lang="en-US" dirty="0" err="1"/>
              <a:t>TT.after</a:t>
            </a:r>
            <a:r>
              <a:rPr lang="en-US" dirty="0"/>
              <a:t>(</a:t>
            </a:r>
            <a:r>
              <a:rPr lang="en-US" dirty="0" err="1"/>
              <a:t>ts</a:t>
            </a:r>
            <a:r>
              <a:rPr lang="en-US" dirty="0"/>
              <a:t>) == true</a:t>
            </a:r>
          </a:p>
          <a:p>
            <a:pPr>
              <a:spcBef>
                <a:spcPts val="800"/>
              </a:spcBef>
            </a:pP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must be </a:t>
            </a:r>
            <a:r>
              <a:rPr lang="en-US" dirty="0">
                <a:solidFill>
                  <a:srgbClr val="00B050"/>
                </a:solidFill>
                <a:ea typeface="Helvetica Neue Medium" charset="0"/>
                <a:cs typeface="Helvetica Neue Medium" charset="0"/>
              </a:rPr>
              <a:t>known a priori </a:t>
            </a:r>
            <a:r>
              <a:rPr lang="en-US" dirty="0">
                <a:ea typeface="Helvetica Neue Medium" charset="0"/>
                <a:cs typeface="Helvetica Neue Medium" charset="0"/>
              </a:rPr>
              <a:t>and </a:t>
            </a:r>
            <a:r>
              <a:rPr lang="en-US" dirty="0">
                <a:solidFill>
                  <a:srgbClr val="00B050"/>
                </a:solidFill>
                <a:ea typeface="Helvetica Neue Medium" charset="0"/>
                <a:cs typeface="Helvetica Neue Medium" charset="0"/>
              </a:rPr>
              <a:t>small</a:t>
            </a:r>
            <a:r>
              <a:rPr lang="en-US" dirty="0">
                <a:ea typeface="Helvetica Neue Medium" charset="0"/>
                <a:cs typeface="Helvetica Neue Medium" charset="0"/>
              </a:rPr>
              <a:t> so commit wait is doable!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1931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After-class Puzzles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855676" cy="4694152"/>
          </a:xfrm>
        </p:spPr>
        <p:txBody>
          <a:bodyPr>
            <a:normAutofit/>
          </a:bodyPr>
          <a:lstStyle/>
          <a:p>
            <a:r>
              <a:rPr lang="en-US" dirty="0"/>
              <a:t>Can we use </a:t>
            </a:r>
            <a:r>
              <a:rPr lang="en-US" dirty="0" err="1"/>
              <a:t>TT.now</a:t>
            </a:r>
            <a:r>
              <a:rPr lang="en-US" dirty="0"/>
              <a:t>().earliest for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r>
              <a:rPr lang="en-US" dirty="0"/>
              <a:t>Can we use </a:t>
            </a:r>
            <a:r>
              <a:rPr lang="en-US" dirty="0" err="1"/>
              <a:t>TT.now</a:t>
            </a:r>
            <a:r>
              <a:rPr lang="en-US" dirty="0"/>
              <a:t>().latest – 1 for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r>
              <a:rPr lang="en-US" dirty="0"/>
              <a:t>Can we use </a:t>
            </a:r>
            <a:r>
              <a:rPr lang="en-US" dirty="0" err="1"/>
              <a:t>TT.now</a:t>
            </a:r>
            <a:r>
              <a:rPr lang="en-US" dirty="0"/>
              <a:t>().latest + 1 for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r>
              <a:rPr lang="en-US" dirty="0"/>
              <a:t>Then what’s the rule of thumb for choosing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1938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Efficient read-only transactions in strictly serializable systems</a:t>
            </a:r>
          </a:p>
          <a:p>
            <a:pPr lvl="1"/>
            <a:r>
              <a:rPr lang="en-US" dirty="0"/>
              <a:t>Strict serializability is desirable but costly!</a:t>
            </a:r>
          </a:p>
          <a:p>
            <a:pPr lvl="1"/>
            <a:r>
              <a:rPr lang="en-US" dirty="0"/>
              <a:t>Reads are prevalent! (340x more than write </a:t>
            </a:r>
            <a:r>
              <a:rPr lang="en-US" dirty="0" err="1"/>
              <a:t>txns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Efficient </a:t>
            </a:r>
            <a:r>
              <a:rPr lang="en-US" dirty="0" err="1"/>
              <a:t>ro-txns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good overall performance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Recap: Spanner is Strictly Serializable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84703-B565-4E4D-BD58-E54AD137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2856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1600"/>
              </a:spcBef>
            </a:pPr>
            <a:r>
              <a:rPr lang="en-US" dirty="0"/>
              <a:t>Timestamping writes must enforce the invariant</a:t>
            </a:r>
          </a:p>
          <a:p>
            <a:pPr lvl="1"/>
            <a:r>
              <a:rPr lang="en-US" dirty="0">
                <a:solidFill>
                  <a:srgbClr val="00B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  <a:endParaRPr lang="en-US" dirty="0"/>
          </a:p>
          <a:p>
            <a:pPr>
              <a:spcBef>
                <a:spcPts val="1600"/>
              </a:spcBef>
            </a:pPr>
            <a:r>
              <a:rPr lang="en-US" dirty="0" err="1"/>
              <a:t>TrueTime</a:t>
            </a:r>
            <a:r>
              <a:rPr lang="en-US" dirty="0"/>
              <a:t>: partially-synchronized clock abstraction</a:t>
            </a:r>
          </a:p>
          <a:p>
            <a:pPr lvl="1"/>
            <a:r>
              <a:rPr lang="en-US" dirty="0"/>
              <a:t>Bounded clock skew (uncertainty)</a:t>
            </a:r>
          </a:p>
          <a:p>
            <a:pPr lvl="1"/>
            <a:r>
              <a:rPr lang="en-US" dirty="0" err="1"/>
              <a:t>TT.now</a:t>
            </a:r>
            <a:r>
              <a:rPr lang="en-US" dirty="0"/>
              <a:t>() </a:t>
            </a:r>
            <a:r>
              <a:rPr lang="en-US" dirty="0">
                <a:sym typeface="Wingdings" pitchFamily="2" charset="2"/>
              </a:rPr>
              <a:t> [earliest, latest]; earliest &lt;= T</a:t>
            </a:r>
            <a:r>
              <a:rPr lang="en-US" baseline="-25000" dirty="0">
                <a:sym typeface="Wingdings" pitchFamily="2" charset="2"/>
              </a:rPr>
              <a:t>abs</a:t>
            </a:r>
            <a:r>
              <a:rPr lang="en-US" dirty="0">
                <a:sym typeface="Wingdings" pitchFamily="2" charset="2"/>
              </a:rPr>
              <a:t> &lt;= latest</a:t>
            </a:r>
            <a:endParaRPr lang="en-US" baseline="-25000" dirty="0">
              <a:sym typeface="Wingdings" pitchFamily="2" charset="2"/>
            </a:endParaRPr>
          </a:p>
          <a:p>
            <a:pPr lvl="1"/>
            <a:r>
              <a:rPr lang="en-US" dirty="0"/>
              <a:t>Uncertainty (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/>
              <a:t>) is kept short</a:t>
            </a:r>
          </a:p>
          <a:p>
            <a:pPr>
              <a:spcBef>
                <a:spcPts val="1600"/>
              </a:spcBef>
            </a:pPr>
            <a:r>
              <a:rPr lang="en-US" dirty="0" err="1"/>
              <a:t>TrueTime</a:t>
            </a:r>
            <a:r>
              <a:rPr lang="en-US" dirty="0"/>
              <a:t> enforces the invariant by</a:t>
            </a:r>
          </a:p>
          <a:p>
            <a:pPr lvl="1"/>
            <a:r>
              <a:rPr lang="en-US" dirty="0"/>
              <a:t>Use </a:t>
            </a:r>
            <a:r>
              <a:rPr lang="en-US" dirty="0">
                <a:solidFill>
                  <a:srgbClr val="00B050"/>
                </a:solidFill>
              </a:rPr>
              <a:t>at least</a:t>
            </a:r>
            <a:r>
              <a:rPr lang="en-US" dirty="0"/>
              <a:t> </a:t>
            </a:r>
            <a:r>
              <a:rPr lang="en-US" dirty="0" err="1"/>
              <a:t>TT.now</a:t>
            </a:r>
            <a:r>
              <a:rPr lang="en-US" dirty="0"/>
              <a:t>().latest for timestamps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Commit wait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Recap: </a:t>
            </a:r>
            <a:r>
              <a:rPr lang="en-US" sz="3600" dirty="0" err="1"/>
              <a:t>TrueTime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C9D57-9AC7-324C-8872-0D093064B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5243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B84277F8-CD8F-0C4C-B8F7-298DF35A1C74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0BAEDA-9A10-7943-9C68-A69B95DB309F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0B370C6E-788E-314D-A3BA-AD1A444ED6DC}"/>
              </a:ext>
            </a:extLst>
          </p:cNvPr>
          <p:cNvSpPr/>
          <p:nvPr/>
        </p:nvSpPr>
        <p:spPr>
          <a:xfrm>
            <a:off x="4871171" y="2071348"/>
            <a:ext cx="1812419" cy="875508"/>
          </a:xfrm>
          <a:prstGeom prst="wedgeRectCallout">
            <a:avLst>
              <a:gd name="adj1" fmla="val -109734"/>
              <a:gd name="adj2" fmla="val 234809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400" b="0" dirty="0">
                <a:solidFill>
                  <a:schemeClr val="tx1"/>
                </a:solidFill>
              </a:rPr>
              <a:t>TT.after(15) == true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8D3FE5-9545-1945-9509-AD1B4C336B45}"/>
              </a:ext>
            </a:extLst>
          </p:cNvPr>
          <p:cNvSpPr txBox="1"/>
          <p:nvPr/>
        </p:nvSpPr>
        <p:spPr>
          <a:xfrm>
            <a:off x="2596540" y="5992287"/>
            <a:ext cx="39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7B2A22-E521-FA4A-88AC-B7B1206A673A}"/>
              </a:ext>
            </a:extLst>
          </p:cNvPr>
          <p:cNvSpPr txBox="1"/>
          <p:nvPr/>
        </p:nvSpPr>
        <p:spPr>
          <a:xfrm>
            <a:off x="4366819" y="3879186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EB0727-A85A-5547-8F9E-55637ACE742D}"/>
              </a:ext>
            </a:extLst>
          </p:cNvPr>
          <p:cNvSpPr txBox="1"/>
          <p:nvPr/>
        </p:nvSpPr>
        <p:spPr>
          <a:xfrm>
            <a:off x="6695947" y="2155996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 &lt; x</a:t>
            </a:r>
            <a:endParaRPr lang="en-CN" sz="28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1E10C9D-ACA7-D343-8AA9-9812981CC23F}"/>
              </a:ext>
            </a:extLst>
          </p:cNvPr>
          <p:cNvCxnSpPr>
            <a:cxnSpLocks/>
          </p:cNvCxnSpPr>
          <p:nvPr/>
        </p:nvCxnSpPr>
        <p:spPr>
          <a:xfrm>
            <a:off x="4544711" y="4270782"/>
            <a:ext cx="0" cy="887280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ontent Placeholder 3">
            <a:extLst>
              <a:ext uri="{FF2B5EF4-FFF2-40B4-BE49-F238E27FC236}">
                <a16:creationId xmlns:a16="http://schemas.microsoft.com/office/drawing/2014/main" id="{A9F2226E-8102-DE42-B93F-399B4CD00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4F7259-D488-7648-B576-3364A82E0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720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63035" y="2318504"/>
            <a:ext cx="14702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[18, 22]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4429886" y="3237229"/>
            <a:ext cx="540205" cy="96887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5" y="4180355"/>
            <a:ext cx="527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63ADEB5-4D41-D443-A293-9F0FD3BEA70B}"/>
              </a:ext>
            </a:extLst>
          </p:cNvPr>
          <p:cNvSpPr txBox="1"/>
          <p:nvPr/>
        </p:nvSpPr>
        <p:spPr>
          <a:xfrm>
            <a:off x="4170519" y="4175456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233426EB-8E32-5D44-A347-B586B1FCF4D2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580BC9-B859-424D-A84F-2F4A017295C1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925FC33E-6EFD-FB48-9AB3-CBD279D6BAFE}"/>
              </a:ext>
            </a:extLst>
          </p:cNvPr>
          <p:cNvSpPr/>
          <p:nvPr/>
        </p:nvSpPr>
        <p:spPr>
          <a:xfrm rot="10800000">
            <a:off x="5318632" y="3263516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47C1BB2-F118-F243-8A88-DC6B4530390B}"/>
              </a:ext>
            </a:extLst>
          </p:cNvPr>
          <p:cNvSpPr txBox="1"/>
          <p:nvPr/>
        </p:nvSpPr>
        <p:spPr>
          <a:xfrm>
            <a:off x="5671301" y="3351774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50" name="Content Placeholder 3">
            <a:extLst>
              <a:ext uri="{FF2B5EF4-FFF2-40B4-BE49-F238E27FC236}">
                <a16:creationId xmlns:a16="http://schemas.microsoft.com/office/drawing/2014/main" id="{290778D1-2819-EF46-9CF5-6E85C1B8D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5A54FC-ACEF-D945-B4E8-5E8800CA9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890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2005 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BigTable</a:t>
            </a:r>
            <a:r>
              <a:rPr lang="en-US" dirty="0"/>
              <a:t> </a:t>
            </a:r>
            <a:r>
              <a:rPr lang="en-US" sz="1800" dirty="0"/>
              <a:t>[OSDI 2006]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Eventually consistent across datacenters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Lesson: “don’t need distributed transactions”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2008?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MegaStore</a:t>
            </a:r>
            <a:r>
              <a:rPr lang="en-US" dirty="0"/>
              <a:t> </a:t>
            </a:r>
            <a:r>
              <a:rPr lang="en-US" sz="1800" dirty="0"/>
              <a:t>[CIDR 2011]</a:t>
            </a:r>
            <a:r>
              <a:rPr lang="en-US" dirty="0"/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Strongly consistent across datacenters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Option for distributed transactions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Performance was not great</a:t>
            </a:r>
            <a:r>
              <a:rPr lang="mr-IN" dirty="0"/>
              <a:t>…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2011  </a:t>
            </a:r>
            <a:r>
              <a:rPr lang="mr-IN" dirty="0"/>
              <a:t>–</a:t>
            </a:r>
            <a:r>
              <a:rPr lang="en-US" dirty="0"/>
              <a:t> Spanner </a:t>
            </a:r>
            <a:r>
              <a:rPr lang="en-US" sz="1800" dirty="0"/>
              <a:t>[OSDI 2012]</a:t>
            </a:r>
            <a:r>
              <a:rPr lang="en-US" dirty="0"/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Strictly Serializable Distributed Transactions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“We wanted to make it easy for developers to build their applications”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Google built Spanner</a:t>
            </a:r>
          </a:p>
        </p:txBody>
      </p:sp>
    </p:spTree>
    <p:extLst>
      <p:ext uri="{BB962C8B-B14F-4D97-AF65-F5344CB8AC3E}">
        <p14:creationId xmlns:p14="http://schemas.microsoft.com/office/powerpoint/2010/main" val="25945117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Strictly Serializable Multi-Shard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are clocks made “nearly perfect”?</a:t>
            </a:r>
          </a:p>
          <a:p>
            <a:pPr lvl="1"/>
            <a:r>
              <a:rPr lang="en-US" dirty="0" err="1">
                <a:solidFill>
                  <a:srgbClr val="00B050"/>
                </a:solidFill>
              </a:rPr>
              <a:t>TrueTime</a:t>
            </a:r>
            <a:endParaRPr lang="en-US" dirty="0"/>
          </a:p>
          <a:p>
            <a:r>
              <a:rPr lang="en-US" dirty="0"/>
              <a:t>How does Spanner leverage these clocks?</a:t>
            </a:r>
          </a:p>
          <a:p>
            <a:pPr lvl="1"/>
            <a:r>
              <a:rPr lang="en-US" dirty="0"/>
              <a:t>How are writes done and tagged?</a:t>
            </a:r>
          </a:p>
          <a:p>
            <a:pPr lvl="1"/>
            <a:r>
              <a:rPr lang="en-US" dirty="0"/>
              <a:t>How read-only transactions are made efficient?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1BE2DC-997A-CD41-93BA-BB885443B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9735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Scale-out vs. fault tolerance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73961" y="1563304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73961" y="2418535"/>
            <a:ext cx="5869839" cy="400110"/>
            <a:chOff x="2532400" y="2125579"/>
            <a:chExt cx="5869839" cy="400110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73961" y="3273766"/>
            <a:ext cx="5869839" cy="400110"/>
            <a:chOff x="2532400" y="3404989"/>
            <a:chExt cx="5869839" cy="40011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26361" y="3426166"/>
            <a:ext cx="5869839" cy="400110"/>
            <a:chOff x="2532400" y="3404989"/>
            <a:chExt cx="5869839" cy="400110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78761" y="3578566"/>
            <a:ext cx="5869839" cy="400110"/>
            <a:chOff x="2532400" y="3404989"/>
            <a:chExt cx="5869839" cy="400110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26361" y="2570935"/>
            <a:ext cx="5869839" cy="400110"/>
            <a:chOff x="2532400" y="2125579"/>
            <a:chExt cx="5869839" cy="40011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978761" y="2723335"/>
            <a:ext cx="5869839" cy="400110"/>
            <a:chOff x="2532400" y="2125579"/>
            <a:chExt cx="5869839" cy="400110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6361" y="1715704"/>
            <a:ext cx="5869839" cy="400110"/>
            <a:chOff x="2532400" y="1639034"/>
            <a:chExt cx="5869839" cy="400110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978761" y="1868104"/>
            <a:ext cx="5869839" cy="400110"/>
            <a:chOff x="2532400" y="1639034"/>
            <a:chExt cx="5869839" cy="400110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sp>
        <p:nvSpPr>
          <p:cNvPr id="33" name="Content Placeholder 1"/>
          <p:cNvSpPr>
            <a:spLocks noGrp="1"/>
          </p:cNvSpPr>
          <p:nvPr>
            <p:ph idx="1"/>
          </p:nvPr>
        </p:nvSpPr>
        <p:spPr>
          <a:xfrm>
            <a:off x="981964" y="4246276"/>
            <a:ext cx="7763026" cy="2468064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/>
              <a:t>Spanner mechanisms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2PL for concurrency control of read-write transactions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2PC for distributed transactions over tables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(Multi)</a:t>
            </a:r>
            <a:r>
              <a:rPr lang="en-US" sz="2400" dirty="0" err="1"/>
              <a:t>Paxos</a:t>
            </a:r>
            <a:r>
              <a:rPr lang="en-US" sz="2400" dirty="0"/>
              <a:t> for replicating every tablet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D1DCB5-9C21-FB4C-95BE-2C4AF6978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326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write transactions are done</a:t>
            </a:r>
          </a:p>
          <a:p>
            <a:pPr lvl="1"/>
            <a:r>
              <a:rPr lang="en-US" dirty="0"/>
              <a:t>2PL + 2PC (sometimes 2PL for short)</a:t>
            </a:r>
          </a:p>
          <a:p>
            <a:pPr lvl="1"/>
            <a:r>
              <a:rPr lang="en-US" dirty="0"/>
              <a:t>How they are timestamped</a:t>
            </a:r>
          </a:p>
          <a:p>
            <a:r>
              <a:rPr lang="en-US" dirty="0"/>
              <a:t>How read-only transactions are done</a:t>
            </a:r>
          </a:p>
          <a:p>
            <a:pPr lvl="1"/>
            <a:r>
              <a:rPr lang="en-US" dirty="0"/>
              <a:t>How read timestamps are chosen</a:t>
            </a:r>
          </a:p>
          <a:p>
            <a:pPr lvl="1"/>
            <a:r>
              <a:rPr lang="en-US" dirty="0"/>
              <a:t>How reads are executed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This Lecture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5A09B-FEC4-8A4A-9E77-FEA080393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0631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phases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Execute  </a:t>
            </a:r>
            <a:r>
              <a:rPr lang="en-US" dirty="0">
                <a:sym typeface="Wingdings" pitchFamily="2" charset="2"/>
              </a:rPr>
              <a:t>  Prepare    Commit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76CAFA0-9C53-4E46-B695-11EEC8649E8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42811" y="2939015"/>
            <a:ext cx="258735" cy="368798"/>
          </a:xfrm>
          <a:prstGeom prst="rect">
            <a:avLst/>
          </a:prstGeom>
        </p:spPr>
      </p:pic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BDEEA9B5-C68A-2F4F-8A09-B51BA146599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41942" y="2939016"/>
            <a:ext cx="368797" cy="368797"/>
          </a:xfrm>
          <a:prstGeom prst="rect">
            <a:avLst/>
          </a:prstGeom>
        </p:spPr>
      </p:pic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CF638E44-A520-3A48-9031-7CE0C6FDE59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92901" y="2939015"/>
            <a:ext cx="258735" cy="368798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06C6CADD-9A54-934E-8938-96A5C4628B3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19166" y="2939015"/>
            <a:ext cx="258735" cy="368798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DCBEF660-6F20-274D-A2A5-BA3FE5303DD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10739" y="2939016"/>
            <a:ext cx="368797" cy="368797"/>
          </a:xfrm>
          <a:prstGeom prst="rect">
            <a:avLst/>
          </a:prstGeom>
        </p:spPr>
      </p:pic>
      <p:sp>
        <p:nvSpPr>
          <p:cNvPr id="4" name="Left Brace 3">
            <a:extLst>
              <a:ext uri="{FF2B5EF4-FFF2-40B4-BE49-F238E27FC236}">
                <a16:creationId xmlns:a16="http://schemas.microsoft.com/office/drawing/2014/main" id="{A4FBE38C-DFBD-E844-AA28-F6E1DE703E05}"/>
              </a:ext>
            </a:extLst>
          </p:cNvPr>
          <p:cNvSpPr/>
          <p:nvPr/>
        </p:nvSpPr>
        <p:spPr>
          <a:xfrm rot="16200000">
            <a:off x="5560738" y="2521434"/>
            <a:ext cx="301658" cy="3235438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39E920-A97C-6742-8B09-740158E11A84}"/>
              </a:ext>
            </a:extLst>
          </p:cNvPr>
          <p:cNvSpPr txBox="1"/>
          <p:nvPr/>
        </p:nvSpPr>
        <p:spPr>
          <a:xfrm>
            <a:off x="4694757" y="4345498"/>
            <a:ext cx="21467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2PC: atomicity</a:t>
            </a:r>
            <a:endParaRPr lang="en-CN" sz="22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EF61A-936F-7C42-A534-43448B61D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51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8793804" cy="5408579"/>
          </a:xfrm>
        </p:spPr>
        <p:txBody>
          <a:bodyPr>
            <a:normAutofit/>
          </a:bodyPr>
          <a:lstStyle/>
          <a:p>
            <a:pPr marL="0" indent="0">
              <a:spcBef>
                <a:spcPts val="1600"/>
              </a:spcBef>
              <a:buNone/>
            </a:pPr>
            <a:r>
              <a:rPr lang="en-US" sz="2600" dirty="0"/>
              <a:t>Client: 2PL w/ 2PC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Issues reads to leader of each shard group,                     which acquires read locks and returns most recent data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Locally performs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Chooses coordinator from set of leaders, initiates commit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Sends commit message to each leader,                         include identity of coordinator and buffered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Waits for commit from coordinator</a:t>
            </a:r>
            <a:endParaRPr lang="en-US" sz="24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Client-driven transactions </a:t>
            </a:r>
            <a:r>
              <a:rPr lang="en-US" sz="3200" dirty="0"/>
              <a:t>(multi-shard)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5A332-8AB7-B14F-B258-D3C2FD91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35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2045616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859507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2B60E2-F578-1D40-ABC5-446B296B36CA}"/>
              </a:ext>
            </a:extLst>
          </p:cNvPr>
          <p:cNvSpPr txBox="1"/>
          <p:nvPr/>
        </p:nvSpPr>
        <p:spPr>
          <a:xfrm>
            <a:off x="2431909" y="2787841"/>
            <a:ext cx="726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R(A)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57106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410087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91670B1-9013-C947-AC2A-A4125322BA97}"/>
              </a:ext>
            </a:extLst>
          </p:cNvPr>
          <p:cNvSpPr txBox="1"/>
          <p:nvPr/>
        </p:nvSpPr>
        <p:spPr>
          <a:xfrm>
            <a:off x="2501213" y="164070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A=a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29884D81-6F3E-E84F-BC22-D8913D31C680}"/>
              </a:ext>
            </a:extLst>
          </p:cNvPr>
          <p:cNvCxnSpPr>
            <a:cxnSpLocks/>
          </p:cNvCxnSpPr>
          <p:nvPr/>
        </p:nvCxnSpPr>
        <p:spPr>
          <a:xfrm>
            <a:off x="3181498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DEC2C96B-C171-CD40-87DC-FAAAE394EBC0}"/>
              </a:ext>
            </a:extLst>
          </p:cNvPr>
          <p:cNvSpPr txBox="1"/>
          <p:nvPr/>
        </p:nvSpPr>
        <p:spPr>
          <a:xfrm>
            <a:off x="1836733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D56A125-26C8-D748-9668-6FC7064BBE31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27" name="Content Placeholder 1">
            <a:extLst>
              <a:ext uri="{FF2B5EF4-FFF2-40B4-BE49-F238E27FC236}">
                <a16:creationId xmlns:a16="http://schemas.microsoft.com/office/drawing/2014/main" id="{5BBB4A3A-E1F5-FA48-B975-72F9E3C6E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73" y="4885439"/>
            <a:ext cx="8694051" cy="1570439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Txn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T = {R(A=?), W(A=?+1), W(B=?+1), W(C=?+1)}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Execute: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Does reads: grab read locks and return the most recent data, e.g., R(A=a)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Client computes and buffers writes locally, e.g., A = a+1, B = a+1, C = a+1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A35F-C446-C444-9395-7018C4318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49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7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2045616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859507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2B60E2-F578-1D40-ABC5-446B296B36CA}"/>
              </a:ext>
            </a:extLst>
          </p:cNvPr>
          <p:cNvSpPr txBox="1"/>
          <p:nvPr/>
        </p:nvSpPr>
        <p:spPr>
          <a:xfrm>
            <a:off x="2431909" y="2787841"/>
            <a:ext cx="726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R(A)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57106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410087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91670B1-9013-C947-AC2A-A4125322BA97}"/>
              </a:ext>
            </a:extLst>
          </p:cNvPr>
          <p:cNvSpPr txBox="1"/>
          <p:nvPr/>
        </p:nvSpPr>
        <p:spPr>
          <a:xfrm>
            <a:off x="2501213" y="164070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A=a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FD9071F-9292-1E4C-A494-B7B9299DAEAA}"/>
              </a:ext>
            </a:extLst>
          </p:cNvPr>
          <p:cNvCxnSpPr>
            <a:cxnSpLocks/>
          </p:cNvCxnSpPr>
          <p:nvPr/>
        </p:nvCxnSpPr>
        <p:spPr>
          <a:xfrm>
            <a:off x="3342022" y="2073324"/>
            <a:ext cx="323998" cy="210978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7C45F4-1859-0B42-BDBC-C697A4940CA4}"/>
              </a:ext>
            </a:extLst>
          </p:cNvPr>
          <p:cNvCxnSpPr>
            <a:cxnSpLocks/>
          </p:cNvCxnSpPr>
          <p:nvPr/>
        </p:nvCxnSpPr>
        <p:spPr>
          <a:xfrm>
            <a:off x="3354590" y="2055569"/>
            <a:ext cx="516757" cy="137343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FDBDCD5-38D9-A646-B416-33100C992B1D}"/>
              </a:ext>
            </a:extLst>
          </p:cNvPr>
          <p:cNvCxnSpPr>
            <a:cxnSpLocks/>
          </p:cNvCxnSpPr>
          <p:nvPr/>
        </p:nvCxnSpPr>
        <p:spPr>
          <a:xfrm>
            <a:off x="3342022" y="2051513"/>
            <a:ext cx="653576" cy="7060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6413EC1-9F14-D844-B33D-33CB3DB83185}"/>
              </a:ext>
            </a:extLst>
          </p:cNvPr>
          <p:cNvSpPr txBox="1"/>
          <p:nvPr/>
        </p:nvSpPr>
        <p:spPr>
          <a:xfrm>
            <a:off x="-92446" y="2576258"/>
            <a:ext cx="1276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Coord.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44E3218-485B-F74D-9319-BF9CDBA5A29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35972" y="2813180"/>
            <a:ext cx="208466" cy="297145"/>
          </a:xfrm>
          <a:prstGeom prst="rect">
            <a:avLst/>
          </a:prstGeom>
        </p:spPr>
      </p:pic>
      <p:pic>
        <p:nvPicPr>
          <p:cNvPr id="39" name="Picture 3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F3AF907-5CFF-A247-97A9-C248AC2D4B8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31739" y="3475247"/>
            <a:ext cx="208466" cy="297145"/>
          </a:xfrm>
          <a:prstGeom prst="rect">
            <a:avLst/>
          </a:prstGeom>
        </p:spPr>
      </p:pic>
      <p:pic>
        <p:nvPicPr>
          <p:cNvPr id="40" name="Picture 3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F63353-4576-2D45-A084-C2802DBF4D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544045" y="4231839"/>
            <a:ext cx="208466" cy="297145"/>
          </a:xfrm>
          <a:prstGeom prst="rect">
            <a:avLst/>
          </a:prstGeom>
        </p:spPr>
      </p:pic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B06350-BA0A-824A-B18E-B3F4998A952D}"/>
              </a:ext>
            </a:extLst>
          </p:cNvPr>
          <p:cNvCxnSpPr>
            <a:cxnSpLocks/>
          </p:cNvCxnSpPr>
          <p:nvPr/>
        </p:nvCxnSpPr>
        <p:spPr>
          <a:xfrm flipV="1">
            <a:off x="5272655" y="2766562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79D310A-6372-6941-95FA-368F1F23728A}"/>
              </a:ext>
            </a:extLst>
          </p:cNvPr>
          <p:cNvCxnSpPr>
            <a:cxnSpLocks/>
          </p:cNvCxnSpPr>
          <p:nvPr/>
        </p:nvCxnSpPr>
        <p:spPr>
          <a:xfrm flipV="1">
            <a:off x="5412589" y="2751995"/>
            <a:ext cx="186933" cy="13774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72E6CF2-60C8-D14D-A72E-7BB2FF915E09}"/>
              </a:ext>
            </a:extLst>
          </p:cNvPr>
          <p:cNvSpPr txBox="1"/>
          <p:nvPr/>
        </p:nvSpPr>
        <p:spPr>
          <a:xfrm>
            <a:off x="-262079" y="323723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E0AB3AD-783F-0E43-97A5-DD7503B8B5D9}"/>
              </a:ext>
            </a:extLst>
          </p:cNvPr>
          <p:cNvSpPr txBox="1"/>
          <p:nvPr/>
        </p:nvSpPr>
        <p:spPr>
          <a:xfrm>
            <a:off x="-261028" y="394482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DE68939-275D-014B-A6BF-514D9B212F7D}"/>
              </a:ext>
            </a:extLst>
          </p:cNvPr>
          <p:cNvSpPr txBox="1"/>
          <p:nvPr/>
        </p:nvSpPr>
        <p:spPr>
          <a:xfrm>
            <a:off x="5357893" y="2377127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ok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EB9C22-6D03-204C-A2B9-3306404808C7}"/>
              </a:ext>
            </a:extLst>
          </p:cNvPr>
          <p:cNvSpPr txBox="1"/>
          <p:nvPr/>
        </p:nvSpPr>
        <p:spPr>
          <a:xfrm>
            <a:off x="4022863" y="2819391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09EDFF4-CBB4-CC40-9DA1-8BD49BC60BEC}"/>
              </a:ext>
            </a:extLst>
          </p:cNvPr>
          <p:cNvSpPr txBox="1"/>
          <p:nvPr/>
        </p:nvSpPr>
        <p:spPr>
          <a:xfrm>
            <a:off x="3896006" y="3508215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7E01F9-FE2A-1249-B835-C1F151C47AAE}"/>
              </a:ext>
            </a:extLst>
          </p:cNvPr>
          <p:cNvSpPr txBox="1"/>
          <p:nvPr/>
        </p:nvSpPr>
        <p:spPr>
          <a:xfrm>
            <a:off x="3737423" y="4254200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643847-5DCB-7748-9627-115A52D0D486}"/>
              </a:ext>
            </a:extLst>
          </p:cNvPr>
          <p:cNvSpPr txBox="1"/>
          <p:nvPr/>
        </p:nvSpPr>
        <p:spPr>
          <a:xfrm>
            <a:off x="3994808" y="3218953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C6A4321-C389-A14C-AB69-659F113154EA}"/>
              </a:ext>
            </a:extLst>
          </p:cNvPr>
          <p:cNvSpPr txBox="1"/>
          <p:nvPr/>
        </p:nvSpPr>
        <p:spPr>
          <a:xfrm>
            <a:off x="3987548" y="3934564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E621D4A0-BA98-8943-8986-30969B205BBF}"/>
              </a:ext>
            </a:extLst>
          </p:cNvPr>
          <p:cNvCxnSpPr>
            <a:cxnSpLocks/>
          </p:cNvCxnSpPr>
          <p:nvPr/>
        </p:nvCxnSpPr>
        <p:spPr>
          <a:xfrm>
            <a:off x="3181498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9B16285C-7321-0142-9CDD-1692E9CDC571}"/>
              </a:ext>
            </a:extLst>
          </p:cNvPr>
          <p:cNvSpPr txBox="1"/>
          <p:nvPr/>
        </p:nvSpPr>
        <p:spPr>
          <a:xfrm>
            <a:off x="1836733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FF676E5-59CE-ED4E-B4E5-6112C14AA7E1}"/>
              </a:ext>
            </a:extLst>
          </p:cNvPr>
          <p:cNvSpPr txBox="1"/>
          <p:nvPr/>
        </p:nvSpPr>
        <p:spPr>
          <a:xfrm>
            <a:off x="3882057" y="1265365"/>
            <a:ext cx="114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  <a:endParaRPr lang="en-CN" b="0" dirty="0">
              <a:latin typeface="+mn-lt"/>
            </a:endParaRPr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7C12411C-1621-C74D-A836-A77A320DC6B9}"/>
              </a:ext>
            </a:extLst>
          </p:cNvPr>
          <p:cNvCxnSpPr>
            <a:cxnSpLocks/>
          </p:cNvCxnSpPr>
          <p:nvPr/>
        </p:nvCxnSpPr>
        <p:spPr>
          <a:xfrm>
            <a:off x="5817023" y="1336330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ECE41377-AB3F-6547-8058-D911046C4528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47" name="Content Placeholder 1">
            <a:extLst>
              <a:ext uri="{FF2B5EF4-FFF2-40B4-BE49-F238E27FC236}">
                <a16:creationId xmlns:a16="http://schemas.microsoft.com/office/drawing/2014/main" id="{C29CA76D-9150-B24E-BDB7-FD26CB6D9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4698375"/>
            <a:ext cx="8694051" cy="1860367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Prepare: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Choose a coordinator, e.g., A, others are participants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Send buffered writes and the identity of the coordinator; grab write locks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Each participant prepares T by logging a prepare record via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with its replicas. Coord skips prepare (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Logging)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Participants send OK to the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coord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if lock grabbed and after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logging is done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7DB20-F56A-B24D-8DB0-CF1B362CC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3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9" grpId="0"/>
      <p:bldP spid="60" grpId="0"/>
      <p:bldP spid="61" grpId="0"/>
      <p:bldP spid="65" grpId="0"/>
      <p:bldP spid="74" grpId="0"/>
      <p:bldP spid="75" grpId="0"/>
      <p:bldP spid="77" grpId="0" animBg="1"/>
      <p:bldP spid="78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2045616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859507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2B60E2-F578-1D40-ABC5-446B296B36CA}"/>
              </a:ext>
            </a:extLst>
          </p:cNvPr>
          <p:cNvSpPr txBox="1"/>
          <p:nvPr/>
        </p:nvSpPr>
        <p:spPr>
          <a:xfrm>
            <a:off x="2431909" y="2787841"/>
            <a:ext cx="726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R(A)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57106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410087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91670B1-9013-C947-AC2A-A4125322BA97}"/>
              </a:ext>
            </a:extLst>
          </p:cNvPr>
          <p:cNvSpPr txBox="1"/>
          <p:nvPr/>
        </p:nvSpPr>
        <p:spPr>
          <a:xfrm>
            <a:off x="2501213" y="164070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A=a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5E88C70-5F0A-D340-950D-A68736CC3293}"/>
              </a:ext>
            </a:extLst>
          </p:cNvPr>
          <p:cNvCxnSpPr>
            <a:cxnSpLocks/>
          </p:cNvCxnSpPr>
          <p:nvPr/>
        </p:nvCxnSpPr>
        <p:spPr>
          <a:xfrm>
            <a:off x="3181498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5A18D72-3F0F-9646-8B50-8A64A60C0F36}"/>
              </a:ext>
            </a:extLst>
          </p:cNvPr>
          <p:cNvSpPr txBox="1"/>
          <p:nvPr/>
        </p:nvSpPr>
        <p:spPr>
          <a:xfrm>
            <a:off x="1836733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FD9071F-9292-1E4C-A494-B7B9299DAEAA}"/>
              </a:ext>
            </a:extLst>
          </p:cNvPr>
          <p:cNvCxnSpPr>
            <a:cxnSpLocks/>
          </p:cNvCxnSpPr>
          <p:nvPr/>
        </p:nvCxnSpPr>
        <p:spPr>
          <a:xfrm>
            <a:off x="3342022" y="2073324"/>
            <a:ext cx="323998" cy="210978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7C45F4-1859-0B42-BDBC-C697A4940CA4}"/>
              </a:ext>
            </a:extLst>
          </p:cNvPr>
          <p:cNvCxnSpPr>
            <a:cxnSpLocks/>
          </p:cNvCxnSpPr>
          <p:nvPr/>
        </p:nvCxnSpPr>
        <p:spPr>
          <a:xfrm>
            <a:off x="3354590" y="2055569"/>
            <a:ext cx="516757" cy="137343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FDBDCD5-38D9-A646-B416-33100C992B1D}"/>
              </a:ext>
            </a:extLst>
          </p:cNvPr>
          <p:cNvCxnSpPr>
            <a:cxnSpLocks/>
          </p:cNvCxnSpPr>
          <p:nvPr/>
        </p:nvCxnSpPr>
        <p:spPr>
          <a:xfrm>
            <a:off x="3342022" y="2051513"/>
            <a:ext cx="653576" cy="7060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6413EC1-9F14-D844-B33D-33CB3DB83185}"/>
              </a:ext>
            </a:extLst>
          </p:cNvPr>
          <p:cNvSpPr txBox="1"/>
          <p:nvPr/>
        </p:nvSpPr>
        <p:spPr>
          <a:xfrm>
            <a:off x="-92446" y="2576258"/>
            <a:ext cx="1276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Coord.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44E3218-485B-F74D-9319-BF9CDBA5A29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35972" y="2813180"/>
            <a:ext cx="208466" cy="297145"/>
          </a:xfrm>
          <a:prstGeom prst="rect">
            <a:avLst/>
          </a:prstGeom>
        </p:spPr>
      </p:pic>
      <p:pic>
        <p:nvPicPr>
          <p:cNvPr id="39" name="Picture 3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F3AF907-5CFF-A247-97A9-C248AC2D4B8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31739" y="3475247"/>
            <a:ext cx="208466" cy="297145"/>
          </a:xfrm>
          <a:prstGeom prst="rect">
            <a:avLst/>
          </a:prstGeom>
        </p:spPr>
      </p:pic>
      <p:pic>
        <p:nvPicPr>
          <p:cNvPr id="40" name="Picture 3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F63353-4576-2D45-A084-C2802DBF4D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544045" y="4231839"/>
            <a:ext cx="208466" cy="297145"/>
          </a:xfrm>
          <a:prstGeom prst="rect">
            <a:avLst/>
          </a:prstGeom>
        </p:spPr>
      </p:pic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B06350-BA0A-824A-B18E-B3F4998A952D}"/>
              </a:ext>
            </a:extLst>
          </p:cNvPr>
          <p:cNvCxnSpPr>
            <a:cxnSpLocks/>
          </p:cNvCxnSpPr>
          <p:nvPr/>
        </p:nvCxnSpPr>
        <p:spPr>
          <a:xfrm flipV="1">
            <a:off x="5272655" y="2766562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79D310A-6372-6941-95FA-368F1F23728A}"/>
              </a:ext>
            </a:extLst>
          </p:cNvPr>
          <p:cNvCxnSpPr>
            <a:cxnSpLocks/>
          </p:cNvCxnSpPr>
          <p:nvPr/>
        </p:nvCxnSpPr>
        <p:spPr>
          <a:xfrm flipV="1">
            <a:off x="5412589" y="2751995"/>
            <a:ext cx="186933" cy="13774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72E6CF2-60C8-D14D-A72E-7BB2FF915E09}"/>
              </a:ext>
            </a:extLst>
          </p:cNvPr>
          <p:cNvSpPr txBox="1"/>
          <p:nvPr/>
        </p:nvSpPr>
        <p:spPr>
          <a:xfrm>
            <a:off x="-262079" y="323723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E0AB3AD-783F-0E43-97A5-DD7503B8B5D9}"/>
              </a:ext>
            </a:extLst>
          </p:cNvPr>
          <p:cNvSpPr txBox="1"/>
          <p:nvPr/>
        </p:nvSpPr>
        <p:spPr>
          <a:xfrm>
            <a:off x="-261028" y="394482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DE68939-275D-014B-A6BF-514D9B212F7D}"/>
              </a:ext>
            </a:extLst>
          </p:cNvPr>
          <p:cNvSpPr txBox="1"/>
          <p:nvPr/>
        </p:nvSpPr>
        <p:spPr>
          <a:xfrm>
            <a:off x="5357893" y="2377127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ok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38C5F95-4CD0-4045-99ED-F133BBD04B82}"/>
              </a:ext>
            </a:extLst>
          </p:cNvPr>
          <p:cNvSpPr txBox="1"/>
          <p:nvPr/>
        </p:nvSpPr>
        <p:spPr>
          <a:xfrm>
            <a:off x="3882057" y="1265365"/>
            <a:ext cx="114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  <a:endParaRPr lang="en-CN" b="0" dirty="0">
              <a:latin typeface="+mn-lt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EB9C22-6D03-204C-A2B9-3306404808C7}"/>
              </a:ext>
            </a:extLst>
          </p:cNvPr>
          <p:cNvSpPr txBox="1"/>
          <p:nvPr/>
        </p:nvSpPr>
        <p:spPr>
          <a:xfrm>
            <a:off x="4022863" y="2819391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09EDFF4-CBB4-CC40-9DA1-8BD49BC60BEC}"/>
              </a:ext>
            </a:extLst>
          </p:cNvPr>
          <p:cNvSpPr txBox="1"/>
          <p:nvPr/>
        </p:nvSpPr>
        <p:spPr>
          <a:xfrm>
            <a:off x="3896006" y="3508215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7E01F9-FE2A-1249-B835-C1F151C47AAE}"/>
              </a:ext>
            </a:extLst>
          </p:cNvPr>
          <p:cNvSpPr txBox="1"/>
          <p:nvPr/>
        </p:nvSpPr>
        <p:spPr>
          <a:xfrm>
            <a:off x="3737423" y="4254200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643847-5DCB-7748-9627-115A52D0D486}"/>
              </a:ext>
            </a:extLst>
          </p:cNvPr>
          <p:cNvSpPr txBox="1"/>
          <p:nvPr/>
        </p:nvSpPr>
        <p:spPr>
          <a:xfrm>
            <a:off x="3994808" y="3218953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C6A4321-C389-A14C-AB69-659F113154EA}"/>
              </a:ext>
            </a:extLst>
          </p:cNvPr>
          <p:cNvSpPr txBox="1"/>
          <p:nvPr/>
        </p:nvSpPr>
        <p:spPr>
          <a:xfrm>
            <a:off x="3987548" y="3934564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0016FD-54E1-7C41-93D0-9B7FACBD6AC1}"/>
              </a:ext>
            </a:extLst>
          </p:cNvPr>
          <p:cNvSpPr txBox="1"/>
          <p:nvPr/>
        </p:nvSpPr>
        <p:spPr>
          <a:xfrm>
            <a:off x="5908323" y="2491942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2886A7A2-0E56-F945-8233-3109ED4C51C8}"/>
              </a:ext>
            </a:extLst>
          </p:cNvPr>
          <p:cNvCxnSpPr>
            <a:cxnSpLocks/>
          </p:cNvCxnSpPr>
          <p:nvPr/>
        </p:nvCxnSpPr>
        <p:spPr>
          <a:xfrm>
            <a:off x="6780653" y="2760924"/>
            <a:ext cx="202537" cy="13876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C99223F-377F-8D4A-A7D0-3F566E1F7D23}"/>
              </a:ext>
            </a:extLst>
          </p:cNvPr>
          <p:cNvCxnSpPr>
            <a:cxnSpLocks/>
          </p:cNvCxnSpPr>
          <p:nvPr/>
        </p:nvCxnSpPr>
        <p:spPr>
          <a:xfrm>
            <a:off x="6780653" y="2772112"/>
            <a:ext cx="294416" cy="656888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0152EC9-B9B7-6D4C-989D-E6C2E42A6A19}"/>
              </a:ext>
            </a:extLst>
          </p:cNvPr>
          <p:cNvSpPr txBox="1"/>
          <p:nvPr/>
        </p:nvSpPr>
        <p:spPr>
          <a:xfrm>
            <a:off x="7136267" y="3031944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3CA1B80-B4F9-2349-9759-AD23A33CF385}"/>
              </a:ext>
            </a:extLst>
          </p:cNvPr>
          <p:cNvSpPr txBox="1"/>
          <p:nvPr/>
        </p:nvSpPr>
        <p:spPr>
          <a:xfrm>
            <a:off x="7136267" y="3945860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1E1AC8C-274A-9D4C-B9A2-9A084F75EDDF}"/>
              </a:ext>
            </a:extLst>
          </p:cNvPr>
          <p:cNvSpPr txBox="1"/>
          <p:nvPr/>
        </p:nvSpPr>
        <p:spPr>
          <a:xfrm>
            <a:off x="7013198" y="3529613"/>
            <a:ext cx="14334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Apply W(a+1)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36C2AE9-40B3-A549-9A5A-45DA6FE96986}"/>
              </a:ext>
            </a:extLst>
          </p:cNvPr>
          <p:cNvSpPr txBox="1"/>
          <p:nvPr/>
        </p:nvSpPr>
        <p:spPr>
          <a:xfrm>
            <a:off x="6987197" y="4474069"/>
            <a:ext cx="14334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Apply W(a+1)</a:t>
            </a:r>
          </a:p>
        </p:txBody>
      </p:sp>
      <p:pic>
        <p:nvPicPr>
          <p:cNvPr id="85" name="Picture 84" descr="A close up of a logo&#10;&#10;Description automatically generated">
            <a:extLst>
              <a:ext uri="{FF2B5EF4-FFF2-40B4-BE49-F238E27FC236}">
                <a16:creationId xmlns:a16="http://schemas.microsoft.com/office/drawing/2014/main" id="{D5514FDF-13C9-E048-85C9-A0772D44F63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70479" y="3533346"/>
            <a:ext cx="289742" cy="289742"/>
          </a:xfrm>
          <a:prstGeom prst="rect">
            <a:avLst/>
          </a:prstGeom>
        </p:spPr>
      </p:pic>
      <p:pic>
        <p:nvPicPr>
          <p:cNvPr id="86" name="Picture 85" descr="A close up of a logo&#10;&#10;Description automatically generated">
            <a:extLst>
              <a:ext uri="{FF2B5EF4-FFF2-40B4-BE49-F238E27FC236}">
                <a16:creationId xmlns:a16="http://schemas.microsoft.com/office/drawing/2014/main" id="{81FF3224-34F8-074C-9721-9B8FE4401BE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35322" y="4467288"/>
            <a:ext cx="289742" cy="289742"/>
          </a:xfrm>
          <a:prstGeom prst="rect">
            <a:avLst/>
          </a:prstGeom>
        </p:spPr>
      </p:pic>
      <p:pic>
        <p:nvPicPr>
          <p:cNvPr id="87" name="Picture 86" descr="A close up of a logo&#10;&#10;Description automatically generated">
            <a:extLst>
              <a:ext uri="{FF2B5EF4-FFF2-40B4-BE49-F238E27FC236}">
                <a16:creationId xmlns:a16="http://schemas.microsoft.com/office/drawing/2014/main" id="{49EC720A-24B3-CE46-90D9-1B0050A3C0A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75069" y="2441552"/>
            <a:ext cx="289742" cy="289742"/>
          </a:xfrm>
          <a:prstGeom prst="rect">
            <a:avLst/>
          </a:prstGeom>
        </p:spPr>
      </p:pic>
      <p:pic>
        <p:nvPicPr>
          <p:cNvPr id="88" name="Picture 87" descr="A close up of a logo&#10;&#10;Description automatically generated">
            <a:extLst>
              <a:ext uri="{FF2B5EF4-FFF2-40B4-BE49-F238E27FC236}">
                <a16:creationId xmlns:a16="http://schemas.microsoft.com/office/drawing/2014/main" id="{4BEE46B7-9E06-444E-A638-69B53CAE112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00192" y="2442808"/>
            <a:ext cx="289742" cy="289742"/>
          </a:xfrm>
          <a:prstGeom prst="rect">
            <a:avLst/>
          </a:prstGeom>
        </p:spPr>
      </p:pic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EEF8D28-E5AF-0B42-A184-80DC28F2B13F}"/>
              </a:ext>
            </a:extLst>
          </p:cNvPr>
          <p:cNvCxnSpPr>
            <a:cxnSpLocks/>
          </p:cNvCxnSpPr>
          <p:nvPr/>
        </p:nvCxnSpPr>
        <p:spPr>
          <a:xfrm flipV="1">
            <a:off x="8052108" y="2768825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2778FF28-7330-C84E-B8CF-0348F675C89C}"/>
              </a:ext>
            </a:extLst>
          </p:cNvPr>
          <p:cNvCxnSpPr>
            <a:cxnSpLocks/>
          </p:cNvCxnSpPr>
          <p:nvPr/>
        </p:nvCxnSpPr>
        <p:spPr>
          <a:xfrm flipV="1">
            <a:off x="8033209" y="2776977"/>
            <a:ext cx="331924" cy="136274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C088DA30-C9FA-4C4A-8D1A-2B20A37A85B8}"/>
              </a:ext>
            </a:extLst>
          </p:cNvPr>
          <p:cNvCxnSpPr>
            <a:cxnSpLocks/>
          </p:cNvCxnSpPr>
          <p:nvPr/>
        </p:nvCxnSpPr>
        <p:spPr>
          <a:xfrm>
            <a:off x="5817023" y="1336330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36F00782-C704-3049-953C-3A3667A14817}"/>
              </a:ext>
            </a:extLst>
          </p:cNvPr>
          <p:cNvSpPr txBox="1"/>
          <p:nvPr/>
        </p:nvSpPr>
        <p:spPr>
          <a:xfrm>
            <a:off x="6717951" y="1266781"/>
            <a:ext cx="10679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  <a:endParaRPr lang="en-CN" b="0" dirty="0">
              <a:latin typeface="+mn-l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DD9EFE9-E2AD-A142-B655-A5FAFDB5D72C}"/>
              </a:ext>
            </a:extLst>
          </p:cNvPr>
          <p:cNvSpPr txBox="1"/>
          <p:nvPr/>
        </p:nvSpPr>
        <p:spPr>
          <a:xfrm>
            <a:off x="5749625" y="3013090"/>
            <a:ext cx="11192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2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Apply W(a+1)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FF676DF-035D-E947-91D0-0D8C6A49FCE5}"/>
              </a:ext>
            </a:extLst>
          </p:cNvPr>
          <p:cNvSpPr txBox="1"/>
          <p:nvPr/>
        </p:nvSpPr>
        <p:spPr>
          <a:xfrm>
            <a:off x="8009963" y="237856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ack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2CEB7D5-A530-724C-92F0-8AD45CEE91A6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63" name="Content Placeholder 1">
            <a:extLst>
              <a:ext uri="{FF2B5EF4-FFF2-40B4-BE49-F238E27FC236}">
                <a16:creationId xmlns:a16="http://schemas.microsoft.com/office/drawing/2014/main" id="{83B11BAA-0DAE-C845-A438-C1B3519BC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4770889"/>
            <a:ext cx="8694051" cy="188736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Commit: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After hearing from all participants,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coord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commits T if all OK; otherwise, abort T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logs a commit/abort record via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applies writes if commit, release all locks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sends commit/abort messages to participants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Participants log commit/abort via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apply writes if commit, release locks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sends result to client either after its “log commit” or after ack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0B508-13D0-9D4A-98DC-E5B74BC08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07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81" grpId="0" animBg="1"/>
      <p:bldP spid="82" grpId="0" animBg="1"/>
      <p:bldP spid="83" grpId="0"/>
      <p:bldP spid="84" grpId="0"/>
      <p:bldP spid="94" grpId="0"/>
      <p:bldP spid="9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Timestamping Read-Write Transactions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08B55DE8-D722-4243-A166-1C7DDD37BFD1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1781665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595556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93155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146136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5E88C70-5F0A-D340-950D-A68736CC3293}"/>
              </a:ext>
            </a:extLst>
          </p:cNvPr>
          <p:cNvCxnSpPr>
            <a:cxnSpLocks/>
          </p:cNvCxnSpPr>
          <p:nvPr/>
        </p:nvCxnSpPr>
        <p:spPr>
          <a:xfrm>
            <a:off x="2634742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5A18D72-3F0F-9646-8B50-8A64A60C0F36}"/>
              </a:ext>
            </a:extLst>
          </p:cNvPr>
          <p:cNvSpPr txBox="1"/>
          <p:nvPr/>
        </p:nvSpPr>
        <p:spPr>
          <a:xfrm>
            <a:off x="1572782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FD9071F-9292-1E4C-A494-B7B9299DAEAA}"/>
              </a:ext>
            </a:extLst>
          </p:cNvPr>
          <p:cNvCxnSpPr>
            <a:cxnSpLocks/>
          </p:cNvCxnSpPr>
          <p:nvPr/>
        </p:nvCxnSpPr>
        <p:spPr>
          <a:xfrm>
            <a:off x="2663289" y="2073324"/>
            <a:ext cx="323998" cy="210978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7C45F4-1859-0B42-BDBC-C697A4940CA4}"/>
              </a:ext>
            </a:extLst>
          </p:cNvPr>
          <p:cNvCxnSpPr>
            <a:cxnSpLocks/>
          </p:cNvCxnSpPr>
          <p:nvPr/>
        </p:nvCxnSpPr>
        <p:spPr>
          <a:xfrm>
            <a:off x="2675857" y="2055569"/>
            <a:ext cx="516757" cy="137343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FDBDCD5-38D9-A646-B416-33100C992B1D}"/>
              </a:ext>
            </a:extLst>
          </p:cNvPr>
          <p:cNvCxnSpPr>
            <a:cxnSpLocks/>
          </p:cNvCxnSpPr>
          <p:nvPr/>
        </p:nvCxnSpPr>
        <p:spPr>
          <a:xfrm>
            <a:off x="2663289" y="2051513"/>
            <a:ext cx="653576" cy="7060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6413EC1-9F14-D844-B33D-33CB3DB83185}"/>
              </a:ext>
            </a:extLst>
          </p:cNvPr>
          <p:cNvSpPr txBox="1"/>
          <p:nvPr/>
        </p:nvSpPr>
        <p:spPr>
          <a:xfrm>
            <a:off x="-92446" y="2576258"/>
            <a:ext cx="1276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Coord.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44E3218-485B-F74D-9319-BF9CDBA5A29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157239" y="2813180"/>
            <a:ext cx="208466" cy="297145"/>
          </a:xfrm>
          <a:prstGeom prst="rect">
            <a:avLst/>
          </a:prstGeom>
        </p:spPr>
      </p:pic>
      <p:pic>
        <p:nvPicPr>
          <p:cNvPr id="39" name="Picture 3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F3AF907-5CFF-A247-97A9-C248AC2D4B8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3006" y="3475247"/>
            <a:ext cx="208466" cy="297145"/>
          </a:xfrm>
          <a:prstGeom prst="rect">
            <a:avLst/>
          </a:prstGeom>
        </p:spPr>
      </p:pic>
      <p:pic>
        <p:nvPicPr>
          <p:cNvPr id="40" name="Picture 3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F63353-4576-2D45-A084-C2802DBF4D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865312" y="4231839"/>
            <a:ext cx="208466" cy="297145"/>
          </a:xfrm>
          <a:prstGeom prst="rect">
            <a:avLst/>
          </a:prstGeom>
        </p:spPr>
      </p:pic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B06350-BA0A-824A-B18E-B3F4998A952D}"/>
              </a:ext>
            </a:extLst>
          </p:cNvPr>
          <p:cNvCxnSpPr>
            <a:cxnSpLocks/>
          </p:cNvCxnSpPr>
          <p:nvPr/>
        </p:nvCxnSpPr>
        <p:spPr>
          <a:xfrm flipV="1">
            <a:off x="4678764" y="2766562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79D310A-6372-6941-95FA-368F1F23728A}"/>
              </a:ext>
            </a:extLst>
          </p:cNvPr>
          <p:cNvCxnSpPr>
            <a:cxnSpLocks/>
          </p:cNvCxnSpPr>
          <p:nvPr/>
        </p:nvCxnSpPr>
        <p:spPr>
          <a:xfrm flipV="1">
            <a:off x="4818698" y="2751995"/>
            <a:ext cx="186933" cy="13774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72E6CF2-60C8-D14D-A72E-7BB2FF915E09}"/>
              </a:ext>
            </a:extLst>
          </p:cNvPr>
          <p:cNvSpPr txBox="1"/>
          <p:nvPr/>
        </p:nvSpPr>
        <p:spPr>
          <a:xfrm>
            <a:off x="-262079" y="323723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E0AB3AD-783F-0E43-97A5-DD7503B8B5D9}"/>
              </a:ext>
            </a:extLst>
          </p:cNvPr>
          <p:cNvSpPr txBox="1"/>
          <p:nvPr/>
        </p:nvSpPr>
        <p:spPr>
          <a:xfrm>
            <a:off x="-261028" y="394482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DE68939-275D-014B-A6BF-514D9B212F7D}"/>
              </a:ext>
            </a:extLst>
          </p:cNvPr>
          <p:cNvSpPr txBox="1"/>
          <p:nvPr/>
        </p:nvSpPr>
        <p:spPr>
          <a:xfrm>
            <a:off x="4429556" y="2169963"/>
            <a:ext cx="8114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k,</a:t>
            </a:r>
          </a:p>
          <a:p>
            <a:pPr algn="ctr"/>
            <a:r>
              <a:rPr lang="en-CN" sz="16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CN" sz="16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, </a:t>
            </a:r>
            <a:r>
              <a:rPr lang="en-CN" sz="16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CN" sz="16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38C5F95-4CD0-4045-99ED-F133BBD04B82}"/>
              </a:ext>
            </a:extLst>
          </p:cNvPr>
          <p:cNvSpPr txBox="1"/>
          <p:nvPr/>
        </p:nvSpPr>
        <p:spPr>
          <a:xfrm>
            <a:off x="3374312" y="1266402"/>
            <a:ext cx="114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  <a:endParaRPr lang="en-CN" b="0" dirty="0">
              <a:latin typeface="+mn-lt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643847-5DCB-7748-9627-115A52D0D486}"/>
              </a:ext>
            </a:extLst>
          </p:cNvPr>
          <p:cNvSpPr txBox="1"/>
          <p:nvPr/>
        </p:nvSpPr>
        <p:spPr>
          <a:xfrm>
            <a:off x="3794298" y="3123168"/>
            <a:ext cx="853119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C6A4321-C389-A14C-AB69-659F113154EA}"/>
              </a:ext>
            </a:extLst>
          </p:cNvPr>
          <p:cNvSpPr txBox="1"/>
          <p:nvPr/>
        </p:nvSpPr>
        <p:spPr>
          <a:xfrm>
            <a:off x="3810032" y="3921495"/>
            <a:ext cx="853119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0016FD-54E1-7C41-93D0-9B7FACBD6AC1}"/>
              </a:ext>
            </a:extLst>
          </p:cNvPr>
          <p:cNvSpPr txBox="1"/>
          <p:nvPr/>
        </p:nvSpPr>
        <p:spPr>
          <a:xfrm>
            <a:off x="5710360" y="2652199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2886A7A2-0E56-F945-8233-3109ED4C51C8}"/>
              </a:ext>
            </a:extLst>
          </p:cNvPr>
          <p:cNvCxnSpPr>
            <a:cxnSpLocks/>
          </p:cNvCxnSpPr>
          <p:nvPr/>
        </p:nvCxnSpPr>
        <p:spPr>
          <a:xfrm>
            <a:off x="6780653" y="2760924"/>
            <a:ext cx="202537" cy="13876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C99223F-377F-8D4A-A7D0-3F566E1F7D23}"/>
              </a:ext>
            </a:extLst>
          </p:cNvPr>
          <p:cNvCxnSpPr>
            <a:cxnSpLocks/>
          </p:cNvCxnSpPr>
          <p:nvPr/>
        </p:nvCxnSpPr>
        <p:spPr>
          <a:xfrm>
            <a:off x="6780653" y="2772112"/>
            <a:ext cx="294416" cy="656888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0152EC9-B9B7-6D4C-989D-E6C2E42A6A19}"/>
              </a:ext>
            </a:extLst>
          </p:cNvPr>
          <p:cNvSpPr txBox="1"/>
          <p:nvPr/>
        </p:nvSpPr>
        <p:spPr>
          <a:xfrm>
            <a:off x="7136267" y="3031944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3CA1B80-B4F9-2349-9759-AD23A33CF385}"/>
              </a:ext>
            </a:extLst>
          </p:cNvPr>
          <p:cNvSpPr txBox="1"/>
          <p:nvPr/>
        </p:nvSpPr>
        <p:spPr>
          <a:xfrm>
            <a:off x="7136267" y="3945860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pic>
        <p:nvPicPr>
          <p:cNvPr id="85" name="Picture 84" descr="A close up of a logo&#10;&#10;Description automatically generated">
            <a:extLst>
              <a:ext uri="{FF2B5EF4-FFF2-40B4-BE49-F238E27FC236}">
                <a16:creationId xmlns:a16="http://schemas.microsoft.com/office/drawing/2014/main" id="{D5514FDF-13C9-E048-85C9-A0772D44F63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70479" y="3533346"/>
            <a:ext cx="289742" cy="289742"/>
          </a:xfrm>
          <a:prstGeom prst="rect">
            <a:avLst/>
          </a:prstGeom>
        </p:spPr>
      </p:pic>
      <p:pic>
        <p:nvPicPr>
          <p:cNvPr id="86" name="Picture 85" descr="A close up of a logo&#10;&#10;Description automatically generated">
            <a:extLst>
              <a:ext uri="{FF2B5EF4-FFF2-40B4-BE49-F238E27FC236}">
                <a16:creationId xmlns:a16="http://schemas.microsoft.com/office/drawing/2014/main" id="{81FF3224-34F8-074C-9721-9B8FE4401BE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35322" y="4467288"/>
            <a:ext cx="289742" cy="289742"/>
          </a:xfrm>
          <a:prstGeom prst="rect">
            <a:avLst/>
          </a:prstGeom>
        </p:spPr>
      </p:pic>
      <p:pic>
        <p:nvPicPr>
          <p:cNvPr id="87" name="Picture 86" descr="A close up of a logo&#10;&#10;Description automatically generated">
            <a:extLst>
              <a:ext uri="{FF2B5EF4-FFF2-40B4-BE49-F238E27FC236}">
                <a16:creationId xmlns:a16="http://schemas.microsoft.com/office/drawing/2014/main" id="{49EC720A-24B3-CE46-90D9-1B0050A3C0A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75069" y="2441552"/>
            <a:ext cx="289742" cy="289742"/>
          </a:xfrm>
          <a:prstGeom prst="rect">
            <a:avLst/>
          </a:prstGeom>
        </p:spPr>
      </p:pic>
      <p:pic>
        <p:nvPicPr>
          <p:cNvPr id="88" name="Picture 87" descr="A close up of a logo&#10;&#10;Description automatically generated">
            <a:extLst>
              <a:ext uri="{FF2B5EF4-FFF2-40B4-BE49-F238E27FC236}">
                <a16:creationId xmlns:a16="http://schemas.microsoft.com/office/drawing/2014/main" id="{4BEE46B7-9E06-444E-A638-69B53CAE112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00192" y="2442808"/>
            <a:ext cx="289742" cy="289742"/>
          </a:xfrm>
          <a:prstGeom prst="rect">
            <a:avLst/>
          </a:prstGeom>
        </p:spPr>
      </p:pic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EEF8D28-E5AF-0B42-A184-80DC28F2B13F}"/>
              </a:ext>
            </a:extLst>
          </p:cNvPr>
          <p:cNvCxnSpPr>
            <a:cxnSpLocks/>
          </p:cNvCxnSpPr>
          <p:nvPr/>
        </p:nvCxnSpPr>
        <p:spPr>
          <a:xfrm flipV="1">
            <a:off x="8052108" y="2768825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2778FF28-7330-C84E-B8CF-0348F675C89C}"/>
              </a:ext>
            </a:extLst>
          </p:cNvPr>
          <p:cNvCxnSpPr>
            <a:cxnSpLocks/>
          </p:cNvCxnSpPr>
          <p:nvPr/>
        </p:nvCxnSpPr>
        <p:spPr>
          <a:xfrm flipV="1">
            <a:off x="8033209" y="2776977"/>
            <a:ext cx="331924" cy="136274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C088DA30-C9FA-4C4A-8D1A-2B20A37A85B8}"/>
              </a:ext>
            </a:extLst>
          </p:cNvPr>
          <p:cNvCxnSpPr>
            <a:cxnSpLocks/>
          </p:cNvCxnSpPr>
          <p:nvPr/>
        </p:nvCxnSpPr>
        <p:spPr>
          <a:xfrm>
            <a:off x="5223133" y="1336330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36F00782-C704-3049-953C-3A3667A14817}"/>
              </a:ext>
            </a:extLst>
          </p:cNvPr>
          <p:cNvSpPr txBox="1"/>
          <p:nvPr/>
        </p:nvSpPr>
        <p:spPr>
          <a:xfrm>
            <a:off x="6286216" y="1265502"/>
            <a:ext cx="10679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  <a:endParaRPr lang="en-CN" b="0" dirty="0">
              <a:latin typeface="+mn-lt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FF676DF-035D-E947-91D0-0D8C6A49FCE5}"/>
              </a:ext>
            </a:extLst>
          </p:cNvPr>
          <p:cNvSpPr txBox="1"/>
          <p:nvPr/>
        </p:nvSpPr>
        <p:spPr>
          <a:xfrm>
            <a:off x="8009963" y="237856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ack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F23012C-F4C2-9747-8624-DCF5C20EDC79}"/>
              </a:ext>
            </a:extLst>
          </p:cNvPr>
          <p:cNvGrpSpPr/>
          <p:nvPr/>
        </p:nvGrpSpPr>
        <p:grpSpPr>
          <a:xfrm>
            <a:off x="3276080" y="3324144"/>
            <a:ext cx="497251" cy="555005"/>
            <a:chOff x="3276080" y="3324144"/>
            <a:chExt cx="497251" cy="555005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375E68C2-A8C5-A245-9FBD-2702434A23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92758" y="3324144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52AAD54A-82CD-9642-B8DA-110345BF943C}"/>
                </a:ext>
              </a:extLst>
            </p:cNvPr>
            <p:cNvSpPr txBox="1"/>
            <p:nvPr/>
          </p:nvSpPr>
          <p:spPr>
            <a:xfrm>
              <a:off x="3276080" y="3479039"/>
              <a:ext cx="4972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US" sz="2000" b="0" baseline="-2500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B</a:t>
              </a:r>
              <a:endPara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2A49A72-E194-F640-9FAA-BE6CE22F9313}"/>
              </a:ext>
            </a:extLst>
          </p:cNvPr>
          <p:cNvGrpSpPr/>
          <p:nvPr/>
        </p:nvGrpSpPr>
        <p:grpSpPr>
          <a:xfrm>
            <a:off x="3183371" y="4051310"/>
            <a:ext cx="506870" cy="554003"/>
            <a:chOff x="3183371" y="4051310"/>
            <a:chExt cx="506870" cy="554003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EBEE03D-8897-8F40-A304-BD9B83494C2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08256" y="4051310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9591859A-F42B-3448-BB2A-58CE62B556BE}"/>
                </a:ext>
              </a:extLst>
            </p:cNvPr>
            <p:cNvSpPr txBox="1"/>
            <p:nvPr/>
          </p:nvSpPr>
          <p:spPr>
            <a:xfrm>
              <a:off x="3183371" y="4205203"/>
              <a:ext cx="5068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US" sz="2000" b="0" baseline="-2500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endPara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91180DA-E696-4241-B872-DCB466B37441}"/>
              </a:ext>
            </a:extLst>
          </p:cNvPr>
          <p:cNvGrpSpPr/>
          <p:nvPr/>
        </p:nvGrpSpPr>
        <p:grpSpPr>
          <a:xfrm>
            <a:off x="5238739" y="2674900"/>
            <a:ext cx="497251" cy="536151"/>
            <a:chOff x="5238739" y="2674900"/>
            <a:chExt cx="497251" cy="536151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F4DB2047-AA47-D64A-A243-DC6BD458D8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55417" y="2674900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DF43EAF1-6CA6-3E4A-B9F5-DD25ED2A345F}"/>
                </a:ext>
              </a:extLst>
            </p:cNvPr>
            <p:cNvSpPr txBox="1"/>
            <p:nvPr/>
          </p:nvSpPr>
          <p:spPr>
            <a:xfrm>
              <a:off x="5238739" y="2810941"/>
              <a:ext cx="4972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US" sz="2000" b="0" baseline="-2500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endPara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1DEAA18-9995-5142-99EE-B12D6EA6159C}"/>
              </a:ext>
            </a:extLst>
          </p:cNvPr>
          <p:cNvGrpSpPr/>
          <p:nvPr/>
        </p:nvGrpSpPr>
        <p:grpSpPr>
          <a:xfrm>
            <a:off x="5438400" y="2094162"/>
            <a:ext cx="1227762" cy="523220"/>
            <a:chOff x="5438400" y="2094162"/>
            <a:chExt cx="1227762" cy="523220"/>
          </a:xfrm>
        </p:grpSpPr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3EEA58C6-31D9-EC43-A246-CBD2E78E0B37}"/>
                </a:ext>
              </a:extLst>
            </p:cNvPr>
            <p:cNvCxnSpPr>
              <a:cxnSpLocks/>
            </p:cNvCxnSpPr>
            <p:nvPr/>
          </p:nvCxnSpPr>
          <p:spPr>
            <a:xfrm>
              <a:off x="5438400" y="2334538"/>
              <a:ext cx="0" cy="220822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E80A2687-C631-2547-BBEC-769DAF7F7A83}"/>
                </a:ext>
              </a:extLst>
            </p:cNvPr>
            <p:cNvCxnSpPr>
              <a:cxnSpLocks/>
            </p:cNvCxnSpPr>
            <p:nvPr/>
          </p:nvCxnSpPr>
          <p:spPr>
            <a:xfrm>
              <a:off x="5438400" y="2439061"/>
              <a:ext cx="1227057" cy="0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9E6B3AA-4EA8-AC48-B387-E569FAD73616}"/>
                </a:ext>
              </a:extLst>
            </p:cNvPr>
            <p:cNvSpPr txBox="1"/>
            <p:nvPr/>
          </p:nvSpPr>
          <p:spPr>
            <a:xfrm>
              <a:off x="5645300" y="2094162"/>
              <a:ext cx="8210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 Light" panose="02000403000000020004" pitchFamily="2" charset="0"/>
                  <a:cs typeface="Helvetica Neue" panose="02000503000000020004" pitchFamily="2" charset="0"/>
                </a:rPr>
                <a:t>Commit</a:t>
              </a:r>
            </a:p>
            <a:p>
              <a:pPr algn="ctr"/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 Light" panose="02000403000000020004" pitchFamily="2" charset="0"/>
                  <a:cs typeface="Helvetica Neue" panose="02000503000000020004" pitchFamily="2" charset="0"/>
                </a:rPr>
                <a:t>Wait</a:t>
              </a:r>
            </a:p>
          </p:txBody>
        </p: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25238EB5-1DD2-D245-95E8-AB5BD2DBF1F3}"/>
                </a:ext>
              </a:extLst>
            </p:cNvPr>
            <p:cNvCxnSpPr>
              <a:cxnSpLocks/>
            </p:cNvCxnSpPr>
            <p:nvPr/>
          </p:nvCxnSpPr>
          <p:spPr>
            <a:xfrm>
              <a:off x="6666162" y="2328650"/>
              <a:ext cx="0" cy="220822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id="{942C99D3-9027-A643-8D8C-C0DB6BAAA3CC}"/>
              </a:ext>
            </a:extLst>
          </p:cNvPr>
          <p:cNvSpPr txBox="1"/>
          <p:nvPr/>
        </p:nvSpPr>
        <p:spPr>
          <a:xfrm>
            <a:off x="7086331" y="3507746"/>
            <a:ext cx="992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T.ts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1600" b="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1600" b="0" baseline="-2500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endParaRPr lang="en-CN" sz="16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3A0D842-6021-AC4F-AA48-F585796A325A}"/>
              </a:ext>
            </a:extLst>
          </p:cNvPr>
          <p:cNvSpPr txBox="1"/>
          <p:nvPr/>
        </p:nvSpPr>
        <p:spPr>
          <a:xfrm>
            <a:off x="7086331" y="4441695"/>
            <a:ext cx="992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T.ts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1600" b="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1600" b="0" baseline="-2500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endParaRPr lang="en-CN" sz="16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173783D-9566-E54E-8F57-2918840306A8}"/>
              </a:ext>
            </a:extLst>
          </p:cNvPr>
          <p:cNvSpPr txBox="1"/>
          <p:nvPr/>
        </p:nvSpPr>
        <p:spPr>
          <a:xfrm>
            <a:off x="5652975" y="3112961"/>
            <a:ext cx="992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T.ts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1600" b="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1600" b="0" baseline="-2500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endParaRPr lang="en-CN" sz="16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1" name="Content Placeholder 1">
            <a:extLst>
              <a:ext uri="{FF2B5EF4-FFF2-40B4-BE49-F238E27FC236}">
                <a16:creationId xmlns:a16="http://schemas.microsoft.com/office/drawing/2014/main" id="{0A2FC27B-6E2C-9045-B736-947651331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4654047"/>
            <a:ext cx="8694051" cy="206742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Timestamping: </a:t>
            </a: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Participant: choose a timestamp, e.g.,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and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larger than any writes it has applied</a:t>
            </a:r>
            <a:endParaRPr lang="en-US" sz="2400" baseline="-250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Coordinator: choose a timestamp, e.g.,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larger than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Any writes it has applied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Any timestamps proposed by the participants, e.g., </a:t>
            </a:r>
            <a:r>
              <a:rPr lang="en-US" sz="2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0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</a:t>
            </a:r>
            <a:r>
              <a:rPr lang="en-US" sz="2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0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endParaRPr lang="en-US" sz="20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Its current </a:t>
            </a:r>
            <a:r>
              <a:rPr lang="en-US" sz="2000" dirty="0" err="1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TT.now</a:t>
            </a:r>
            <a:r>
              <a:rPr lang="en-US" sz="20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().latest</a:t>
            </a: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</a:t>
            </a:r>
            <a:r>
              <a:rPr lang="en-US" sz="24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commit-waits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: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TT.after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(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) == true. Commit-wait overlaps with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logging</a:t>
            </a: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is T’s commit timestamp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19DA09F-87F8-4740-832B-1E67974E6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99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Tag writes with physical timestamps upon commit</a:t>
            </a:r>
          </a:p>
          <a:p>
            <a:pPr lvl="1"/>
            <a:r>
              <a:rPr lang="en-US" dirty="0"/>
              <a:t>Write </a:t>
            </a:r>
            <a:r>
              <a:rPr lang="en-US" dirty="0" err="1"/>
              <a:t>txns</a:t>
            </a:r>
            <a:r>
              <a:rPr lang="en-US" dirty="0"/>
              <a:t> are strictly serializable, e.g., 2PL</a:t>
            </a:r>
          </a:p>
          <a:p>
            <a:endParaRPr lang="en-US" dirty="0"/>
          </a:p>
          <a:p>
            <a:r>
              <a:rPr lang="en-US" dirty="0"/>
              <a:t>Read-only </a:t>
            </a:r>
            <a:r>
              <a:rPr lang="en-US" dirty="0" err="1"/>
              <a:t>txns</a:t>
            </a:r>
            <a:r>
              <a:rPr lang="en-US" dirty="0"/>
              <a:t> return the writes, whose commit timestamps precede the reads’ current time</a:t>
            </a:r>
          </a:p>
          <a:p>
            <a:pPr lvl="1"/>
            <a:r>
              <a:rPr lang="en-US" dirty="0"/>
              <a:t>Ro-</a:t>
            </a:r>
            <a:r>
              <a:rPr lang="en-US" dirty="0" err="1"/>
              <a:t>txns</a:t>
            </a:r>
            <a:r>
              <a:rPr lang="en-US" dirty="0"/>
              <a:t> are one-round, lock-free, and never abort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Ideas Behind Read-Only </a:t>
            </a:r>
            <a:r>
              <a:rPr lang="en-US" sz="3600" dirty="0" err="1"/>
              <a:t>Txns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AB7A5-AADC-2E4A-AB9C-6DAA96347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983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Deeper Look at Motivation</a:t>
            </a:r>
            <a:br>
              <a:rPr lang="en-US" dirty="0"/>
            </a:br>
            <a:r>
              <a:rPr lang="en-US" sz="3200" b="0" dirty="0">
                <a:ea typeface="Helvetica Neue Light" panose="02000403000000020004" pitchFamily="2" charset="0"/>
              </a:rPr>
              <a:t>-- </a:t>
            </a:r>
            <a:r>
              <a:rPr lang="en-US" sz="3200" b="0" dirty="0">
                <a:ea typeface="Helvetica Neue Light" panose="02000403000000020004" pitchFamily="2" charset="0"/>
                <a:cs typeface="Helvetica Neue" panose="02000503000000020004" pitchFamily="2" charset="0"/>
              </a:rPr>
              <a:t>Performance-consistency tradeoff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Strict serializability</a:t>
            </a:r>
          </a:p>
          <a:p>
            <a:pPr lvl="1"/>
            <a:r>
              <a:rPr lang="en-US" sz="2600" dirty="0"/>
              <a:t>Serializability + linearizability</a:t>
            </a:r>
          </a:p>
          <a:p>
            <a:pPr lvl="1"/>
            <a:r>
              <a:rPr lang="en-US" sz="2600" dirty="0"/>
              <a:t>As if coding on a single-threaded,  transactionally isolated machine</a:t>
            </a:r>
          </a:p>
          <a:p>
            <a:pPr lvl="1"/>
            <a:r>
              <a:rPr lang="en-US" sz="2600" dirty="0"/>
              <a:t>Spanner calls it external consistency</a:t>
            </a:r>
          </a:p>
          <a:p>
            <a:pPr>
              <a:spcBef>
                <a:spcPts val="800"/>
              </a:spcBef>
            </a:pPr>
            <a:r>
              <a:rPr lang="en-US" dirty="0"/>
              <a:t>Strict serializability makes building correct application easier</a:t>
            </a:r>
          </a:p>
          <a:p>
            <a:pPr>
              <a:spcBef>
                <a:spcPts val="800"/>
              </a:spcBef>
            </a:pPr>
            <a:r>
              <a:rPr lang="en-US" dirty="0"/>
              <a:t>Strict serializability is expensive</a:t>
            </a:r>
          </a:p>
          <a:p>
            <a:pPr lvl="1"/>
            <a:r>
              <a:rPr lang="en-US" sz="2600" dirty="0"/>
              <a:t>Performance penalty in concurrency control + Replication</a:t>
            </a:r>
          </a:p>
          <a:p>
            <a:pPr lvl="2"/>
            <a:r>
              <a:rPr lang="en-US" dirty="0"/>
              <a:t>OCC/2PL: multiple round trips, locking, etc.</a:t>
            </a:r>
          </a:p>
        </p:txBody>
      </p:sp>
    </p:spTree>
    <p:extLst>
      <p:ext uri="{BB962C8B-B14F-4D97-AF65-F5344CB8AC3E}">
        <p14:creationId xmlns:p14="http://schemas.microsoft.com/office/powerpoint/2010/main" val="27142472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Read-Only Transactions (shards part)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588416" y="3496559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289979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26572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404286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135121" y="2056737"/>
            <a:ext cx="1566497" cy="143982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4487395" y="2053614"/>
            <a:ext cx="455430" cy="70835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8699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18041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434176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448390" y="356342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434176" y="4356839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892ACF-7054-D045-8B5F-79DE0D9245B5}"/>
              </a:ext>
            </a:extLst>
          </p:cNvPr>
          <p:cNvSpPr txBox="1"/>
          <p:nvPr/>
        </p:nvSpPr>
        <p:spPr>
          <a:xfrm>
            <a:off x="166388" y="4685961"/>
            <a:ext cx="33300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Txn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T’ = R(A=?, B=?, C=?)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1B58A2-889B-5241-B04D-9C346F0826AC}"/>
              </a:ext>
            </a:extLst>
          </p:cNvPr>
          <p:cNvGrpSpPr/>
          <p:nvPr/>
        </p:nvGrpSpPr>
        <p:grpSpPr>
          <a:xfrm>
            <a:off x="2711767" y="1466818"/>
            <a:ext cx="846707" cy="990029"/>
            <a:chOff x="1712023" y="1466818"/>
            <a:chExt cx="846707" cy="990029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2249BD3-E29D-5944-A121-EAE48CCED8F6}"/>
                </a:ext>
              </a:extLst>
            </p:cNvPr>
            <p:cNvSpPr txBox="1"/>
            <p:nvPr/>
          </p:nvSpPr>
          <p:spPr>
            <a:xfrm>
              <a:off x="1905210" y="1466818"/>
              <a:ext cx="4571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T’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C72731B-D9B6-C449-9E98-15CDED4A557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96663" y="195502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34E1E26-D5B5-BC44-B4D0-7BD0BDB61E3D}"/>
                </a:ext>
              </a:extLst>
            </p:cNvPr>
            <p:cNvSpPr txBox="1"/>
            <p:nvPr/>
          </p:nvSpPr>
          <p:spPr>
            <a:xfrm>
              <a:off x="1712023" y="205673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s=10</a:t>
              </a:r>
            </a:p>
          </p:txBody>
        </p:sp>
      </p:grp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2639B94D-E44B-354F-9DB9-5007921F55B6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135121" y="2056737"/>
            <a:ext cx="1716703" cy="222426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135121" y="2056737"/>
            <a:ext cx="1344534" cy="70348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6A60A77B-09E7-E64E-96EC-0E054D257EFC}"/>
              </a:ext>
            </a:extLst>
          </p:cNvPr>
          <p:cNvCxnSpPr>
            <a:cxnSpLocks/>
          </p:cNvCxnSpPr>
          <p:nvPr/>
        </p:nvCxnSpPr>
        <p:spPr>
          <a:xfrm>
            <a:off x="256723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FA11E624-6AFE-AF40-8E6E-D37D31B22290}"/>
              </a:ext>
            </a:extLst>
          </p:cNvPr>
          <p:cNvSpPr txBox="1"/>
          <p:nvPr/>
        </p:nvSpPr>
        <p:spPr>
          <a:xfrm>
            <a:off x="2403563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E29DA54-15E6-104A-B27D-4A4E94D78369}"/>
              </a:ext>
            </a:extLst>
          </p:cNvPr>
          <p:cNvSpPr txBox="1"/>
          <p:nvPr/>
        </p:nvSpPr>
        <p:spPr>
          <a:xfrm>
            <a:off x="2278153" y="2298130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25A01D5C-FC8C-FC4B-95D2-A4BBA111D2B1}"/>
              </a:ext>
            </a:extLst>
          </p:cNvPr>
          <p:cNvCxnSpPr>
            <a:cxnSpLocks/>
          </p:cNvCxnSpPr>
          <p:nvPr/>
        </p:nvCxnSpPr>
        <p:spPr>
          <a:xfrm>
            <a:off x="3862674" y="3388825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83E1E303-BA0C-A248-B320-F07DC4B8AE93}"/>
              </a:ext>
            </a:extLst>
          </p:cNvPr>
          <p:cNvSpPr txBox="1"/>
          <p:nvPr/>
        </p:nvSpPr>
        <p:spPr>
          <a:xfrm>
            <a:off x="3627673" y="3548887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8DD691E-31D7-EE4D-92A6-AF1CA85AA0C8}"/>
              </a:ext>
            </a:extLst>
          </p:cNvPr>
          <p:cNvSpPr txBox="1"/>
          <p:nvPr/>
        </p:nvSpPr>
        <p:spPr>
          <a:xfrm>
            <a:off x="3573597" y="3038976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353854" y="2295564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380559" y="3078495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374922" y="3860821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1E85AA40-D09E-8644-9A64-DF264B530310}"/>
              </a:ext>
            </a:extLst>
          </p:cNvPr>
          <p:cNvCxnSpPr>
            <a:cxnSpLocks/>
          </p:cNvCxnSpPr>
          <p:nvPr/>
        </p:nvCxnSpPr>
        <p:spPr>
          <a:xfrm>
            <a:off x="2900450" y="4172101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3DFF7C9D-C18C-1347-9DDA-35A47A940DDF}"/>
              </a:ext>
            </a:extLst>
          </p:cNvPr>
          <p:cNvSpPr txBox="1"/>
          <p:nvPr/>
        </p:nvSpPr>
        <p:spPr>
          <a:xfrm>
            <a:off x="2736781" y="433216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90B594A7-F29C-CD49-A7A9-0C00284EC782}"/>
              </a:ext>
            </a:extLst>
          </p:cNvPr>
          <p:cNvSpPr txBox="1"/>
          <p:nvPr/>
        </p:nvSpPr>
        <p:spPr>
          <a:xfrm>
            <a:off x="2422833" y="3822252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1C307337-2E8C-2649-BBBD-DF7A9A87AACB}"/>
              </a:ext>
            </a:extLst>
          </p:cNvPr>
          <p:cNvCxnSpPr>
            <a:cxnSpLocks/>
          </p:cNvCxnSpPr>
          <p:nvPr/>
        </p:nvCxnSpPr>
        <p:spPr>
          <a:xfrm>
            <a:off x="3508682" y="1903932"/>
            <a:ext cx="0" cy="2495613"/>
          </a:xfrm>
          <a:prstGeom prst="straightConnector1">
            <a:avLst/>
          </a:prstGeom>
          <a:ln w="28575">
            <a:solidFill>
              <a:srgbClr val="00B050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508957C4-24E3-5040-AEE5-6DEC8C8453F9}"/>
              </a:ext>
            </a:extLst>
          </p:cNvPr>
          <p:cNvSpPr txBox="1"/>
          <p:nvPr/>
        </p:nvSpPr>
        <p:spPr>
          <a:xfrm>
            <a:off x="3283052" y="4324112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1F2E1B3-E2DC-EC4D-92CC-E925BCE110F7}"/>
              </a:ext>
            </a:extLst>
          </p:cNvPr>
          <p:cNvSpPr txBox="1"/>
          <p:nvPr/>
        </p:nvSpPr>
        <p:spPr>
          <a:xfrm>
            <a:off x="4701618" y="1681077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E2DCB51D-A053-314B-8619-30FA5065D383}"/>
              </a:ext>
            </a:extLst>
          </p:cNvPr>
          <p:cNvCxnSpPr>
            <a:cxnSpLocks/>
          </p:cNvCxnSpPr>
          <p:nvPr/>
        </p:nvCxnSpPr>
        <p:spPr>
          <a:xfrm flipV="1">
            <a:off x="4707486" y="2046711"/>
            <a:ext cx="749287" cy="144087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D77D635C-8A6C-1343-AF34-91412EA2D28A}"/>
              </a:ext>
            </a:extLst>
          </p:cNvPr>
          <p:cNvSpPr txBox="1"/>
          <p:nvPr/>
        </p:nvSpPr>
        <p:spPr>
          <a:xfrm>
            <a:off x="5207509" y="1681933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55AB8C63-2357-9345-8A20-090AB8162EC1}"/>
              </a:ext>
            </a:extLst>
          </p:cNvPr>
          <p:cNvCxnSpPr>
            <a:cxnSpLocks/>
          </p:cNvCxnSpPr>
          <p:nvPr/>
        </p:nvCxnSpPr>
        <p:spPr>
          <a:xfrm flipV="1">
            <a:off x="5821991" y="2087746"/>
            <a:ext cx="947661" cy="2214566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9DECA60E-E675-7E45-8AEA-DB9AC6644288}"/>
              </a:ext>
            </a:extLst>
          </p:cNvPr>
          <p:cNvSpPr txBox="1"/>
          <p:nvPr/>
        </p:nvSpPr>
        <p:spPr>
          <a:xfrm>
            <a:off x="6406318" y="1658238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B8A5CC7-C324-4848-8E22-EF1BEC4F8851}"/>
              </a:ext>
            </a:extLst>
          </p:cNvPr>
          <p:cNvGrpSpPr/>
          <p:nvPr/>
        </p:nvGrpSpPr>
        <p:grpSpPr>
          <a:xfrm>
            <a:off x="5025619" y="3822252"/>
            <a:ext cx="896380" cy="901336"/>
            <a:chOff x="5025619" y="3822252"/>
            <a:chExt cx="896380" cy="901336"/>
          </a:xfrm>
        </p:grpSpPr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1C042308-F881-184D-9D6E-BF90E4C5E157}"/>
                </a:ext>
              </a:extLst>
            </p:cNvPr>
            <p:cNvCxnSpPr>
              <a:cxnSpLocks/>
            </p:cNvCxnSpPr>
            <p:nvPr/>
          </p:nvCxnSpPr>
          <p:spPr>
            <a:xfrm>
              <a:off x="5314696" y="417210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24056619-AFD3-F345-B36E-24FEC7C3A2CA}"/>
                </a:ext>
              </a:extLst>
            </p:cNvPr>
            <p:cNvSpPr txBox="1"/>
            <p:nvPr/>
          </p:nvSpPr>
          <p:spPr>
            <a:xfrm>
              <a:off x="5025619" y="3822252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3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35FDD4EE-0D87-324D-987C-0731B37BD989}"/>
                </a:ext>
              </a:extLst>
            </p:cNvPr>
            <p:cNvSpPr txBox="1"/>
            <p:nvPr/>
          </p:nvSpPr>
          <p:spPr>
            <a:xfrm>
              <a:off x="5086951" y="4323478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15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4A8D1CB-E9B9-9445-89F8-25BC20C1D52A}"/>
              </a:ext>
            </a:extLst>
          </p:cNvPr>
          <p:cNvGrpSpPr/>
          <p:nvPr/>
        </p:nvGrpSpPr>
        <p:grpSpPr>
          <a:xfrm>
            <a:off x="4883085" y="4534293"/>
            <a:ext cx="904973" cy="559397"/>
            <a:chOff x="4883085" y="4534293"/>
            <a:chExt cx="904973" cy="559397"/>
          </a:xfrm>
        </p:grpSpPr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6E744995-9F6B-994E-A385-2EE67CA7C4A2}"/>
                </a:ext>
              </a:extLst>
            </p:cNvPr>
            <p:cNvSpPr/>
            <p:nvPr/>
          </p:nvSpPr>
          <p:spPr>
            <a:xfrm>
              <a:off x="4883085" y="4534293"/>
              <a:ext cx="904973" cy="207407"/>
            </a:xfrm>
            <a:custGeom>
              <a:avLst/>
              <a:gdLst>
                <a:gd name="connsiteX0" fmla="*/ 0 w 904973"/>
                <a:gd name="connsiteY0" fmla="*/ 0 h 207407"/>
                <a:gd name="connsiteX1" fmla="*/ 461913 w 904973"/>
                <a:gd name="connsiteY1" fmla="*/ 207389 h 207407"/>
                <a:gd name="connsiteX2" fmla="*/ 904973 w 904973"/>
                <a:gd name="connsiteY2" fmla="*/ 9427 h 207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4973" h="207407">
                  <a:moveTo>
                    <a:pt x="0" y="0"/>
                  </a:moveTo>
                  <a:cubicBezTo>
                    <a:pt x="155542" y="102909"/>
                    <a:pt x="311084" y="205818"/>
                    <a:pt x="461913" y="207389"/>
                  </a:cubicBezTo>
                  <a:cubicBezTo>
                    <a:pt x="612742" y="208960"/>
                    <a:pt x="758857" y="109193"/>
                    <a:pt x="904973" y="9427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9F82894-8575-DA4B-80FA-C96444EADC8A}"/>
                </a:ext>
              </a:extLst>
            </p:cNvPr>
            <p:cNvSpPr txBox="1"/>
            <p:nvPr/>
          </p:nvSpPr>
          <p:spPr>
            <a:xfrm>
              <a:off x="5003901" y="4693580"/>
              <a:ext cx="7153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ait</a:t>
              </a:r>
            </a:p>
          </p:txBody>
        </p:sp>
      </p:grpSp>
      <p:sp>
        <p:nvSpPr>
          <p:cNvPr id="58" name="Content Placeholder 1">
            <a:extLst>
              <a:ext uri="{FF2B5EF4-FFF2-40B4-BE49-F238E27FC236}">
                <a16:creationId xmlns:a16="http://schemas.microsoft.com/office/drawing/2014/main" id="{82501F8F-CFEE-A54D-B17C-E14BCDCEE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5051015"/>
            <a:ext cx="8694051" cy="167045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Client chooses a read timestamp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TT.now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().latest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If no prepared write, return the preceding write, e.g., on A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If write prepared with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ts’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&gt;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no need to wait, proceed with read, e.g., on B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If write prepared with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ts’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&lt;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wait until write commits, e.g., on C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24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7690523-144F-E240-935B-44367D589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sp>
        <p:nvSpPr>
          <p:cNvPr id="59" name="Rectangular Callout 58">
            <a:extLst>
              <a:ext uri="{FF2B5EF4-FFF2-40B4-BE49-F238E27FC236}">
                <a16:creationId xmlns:a16="http://schemas.microsoft.com/office/drawing/2014/main" id="{3A93980E-C6D8-7D40-8DB7-ACA3267459CB}"/>
              </a:ext>
            </a:extLst>
          </p:cNvPr>
          <p:cNvSpPr/>
          <p:nvPr/>
        </p:nvSpPr>
        <p:spPr>
          <a:xfrm>
            <a:off x="6363515" y="4398289"/>
            <a:ext cx="2551885" cy="615667"/>
          </a:xfrm>
          <a:prstGeom prst="wedgeRectCallout">
            <a:avLst>
              <a:gd name="adj1" fmla="val -76861"/>
              <a:gd name="adj2" fmla="val 28055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>
                <a:solidFill>
                  <a:srgbClr val="0070C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Don’t know whether and when it commits</a:t>
            </a:r>
            <a:endParaRPr lang="en-CN" b="0" dirty="0">
              <a:solidFill>
                <a:srgbClr val="0070C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19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  <p:bldP spid="122" grpId="0"/>
      <p:bldP spid="124" grpId="0"/>
      <p:bldP spid="126" grpId="0"/>
      <p:bldP spid="59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Read-Only Transactions (</a:t>
            </a:r>
            <a:r>
              <a:rPr lang="en-US" sz="3400" dirty="0" err="1"/>
              <a:t>Paxos</a:t>
            </a:r>
            <a:r>
              <a:rPr lang="en-US" sz="3400" dirty="0"/>
              <a:t> part)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588416" y="3496559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289979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26572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404286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4487395" y="2053614"/>
            <a:ext cx="455430" cy="70835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8699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18041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434176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448390" y="356342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434176" y="4356839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7C8510-E343-8949-A7B2-8C68CB4C7BF4}"/>
              </a:ext>
            </a:extLst>
          </p:cNvPr>
          <p:cNvGrpSpPr/>
          <p:nvPr/>
        </p:nvGrpSpPr>
        <p:grpSpPr>
          <a:xfrm>
            <a:off x="2614231" y="1466818"/>
            <a:ext cx="846707" cy="990029"/>
            <a:chOff x="1712023" y="1466818"/>
            <a:chExt cx="846707" cy="990029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2249BD3-E29D-5944-A121-EAE48CCED8F6}"/>
                </a:ext>
              </a:extLst>
            </p:cNvPr>
            <p:cNvSpPr txBox="1"/>
            <p:nvPr/>
          </p:nvSpPr>
          <p:spPr>
            <a:xfrm>
              <a:off x="1905210" y="1466818"/>
              <a:ext cx="4571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T’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C72731B-D9B6-C449-9E98-15CDED4A557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96663" y="195502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34E1E26-D5B5-BC44-B4D0-7BD0BDB61E3D}"/>
                </a:ext>
              </a:extLst>
            </p:cNvPr>
            <p:cNvSpPr txBox="1"/>
            <p:nvPr/>
          </p:nvSpPr>
          <p:spPr>
            <a:xfrm>
              <a:off x="1712023" y="205673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s=10</a:t>
              </a:r>
            </a:p>
          </p:txBody>
        </p:sp>
      </p:grp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037585" y="2056737"/>
            <a:ext cx="1442070" cy="70348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6A60A77B-09E7-E64E-96EC-0E054D257EFC}"/>
              </a:ext>
            </a:extLst>
          </p:cNvPr>
          <p:cNvCxnSpPr>
            <a:cxnSpLocks/>
          </p:cNvCxnSpPr>
          <p:nvPr/>
        </p:nvCxnSpPr>
        <p:spPr>
          <a:xfrm>
            <a:off x="256723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FA11E624-6AFE-AF40-8E6E-D37D31B22290}"/>
              </a:ext>
            </a:extLst>
          </p:cNvPr>
          <p:cNvSpPr txBox="1"/>
          <p:nvPr/>
        </p:nvSpPr>
        <p:spPr>
          <a:xfrm>
            <a:off x="2403563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E29DA54-15E6-104A-B27D-4A4E94D78369}"/>
              </a:ext>
            </a:extLst>
          </p:cNvPr>
          <p:cNvSpPr txBox="1"/>
          <p:nvPr/>
        </p:nvSpPr>
        <p:spPr>
          <a:xfrm>
            <a:off x="2278153" y="2298130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353854" y="2295564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380559" y="3078495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374922" y="3860821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09872C-6014-6A4D-9B60-22A387AF9019}"/>
              </a:ext>
            </a:extLst>
          </p:cNvPr>
          <p:cNvGrpSpPr/>
          <p:nvPr/>
        </p:nvGrpSpPr>
        <p:grpSpPr>
          <a:xfrm>
            <a:off x="3478124" y="1903932"/>
            <a:ext cx="470000" cy="2820290"/>
            <a:chOff x="3014828" y="1903932"/>
            <a:chExt cx="470000" cy="2820290"/>
          </a:xfrm>
        </p:grpSpPr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1C307337-2E8C-2649-BBBD-DF7A9A87AACB}"/>
                </a:ext>
              </a:extLst>
            </p:cNvPr>
            <p:cNvCxnSpPr>
              <a:cxnSpLocks/>
            </p:cNvCxnSpPr>
            <p:nvPr/>
          </p:nvCxnSpPr>
          <p:spPr>
            <a:xfrm>
              <a:off x="3252650" y="1903932"/>
              <a:ext cx="0" cy="2495613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dash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508957C4-24E3-5040-AEE5-6DEC8C8453F9}"/>
                </a:ext>
              </a:extLst>
            </p:cNvPr>
            <p:cNvSpPr txBox="1"/>
            <p:nvPr/>
          </p:nvSpPr>
          <p:spPr>
            <a:xfrm>
              <a:off x="3014828" y="4324112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solidFill>
                    <a:srgbClr val="00B05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10</a:t>
              </a:r>
            </a:p>
          </p:txBody>
        </p: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A1F2E1B3-E2DC-EC4D-92CC-E925BCE110F7}"/>
              </a:ext>
            </a:extLst>
          </p:cNvPr>
          <p:cNvSpPr txBox="1"/>
          <p:nvPr/>
        </p:nvSpPr>
        <p:spPr>
          <a:xfrm>
            <a:off x="4701618" y="1681077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F2D28B9-3BC6-2348-B284-9ACE74454291}"/>
              </a:ext>
            </a:extLst>
          </p:cNvPr>
          <p:cNvGrpSpPr/>
          <p:nvPr/>
        </p:nvGrpSpPr>
        <p:grpSpPr>
          <a:xfrm>
            <a:off x="2709985" y="2808041"/>
            <a:ext cx="1017573" cy="703785"/>
            <a:chOff x="2709985" y="2808041"/>
            <a:chExt cx="1017573" cy="703785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AC4C552-AACF-FC41-85E3-59A9E6663E89}"/>
                </a:ext>
              </a:extLst>
            </p:cNvPr>
            <p:cNvSpPr txBox="1"/>
            <p:nvPr/>
          </p:nvSpPr>
          <p:spPr>
            <a:xfrm>
              <a:off x="2709985" y="3111716"/>
              <a:ext cx="10175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2</a:t>
              </a:r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Paxos</a:t>
              </a:r>
            </a:p>
          </p:txBody>
        </p:sp>
        <p:sp>
          <p:nvSpPr>
            <p:cNvPr id="5" name="Up Arrow 4">
              <a:extLst>
                <a:ext uri="{FF2B5EF4-FFF2-40B4-BE49-F238E27FC236}">
                  <a16:creationId xmlns:a16="http://schemas.microsoft.com/office/drawing/2014/main" id="{9F6691F3-42B2-5845-89EC-FB37D09372F5}"/>
                </a:ext>
              </a:extLst>
            </p:cNvPr>
            <p:cNvSpPr/>
            <p:nvPr/>
          </p:nvSpPr>
          <p:spPr>
            <a:xfrm>
              <a:off x="2912882" y="2808041"/>
              <a:ext cx="101946" cy="343697"/>
            </a:xfrm>
            <a:prstGeom prst="up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CD7BBC96-98B3-FA49-9CF2-2B8F3B194ADD}"/>
              </a:ext>
            </a:extLst>
          </p:cNvPr>
          <p:cNvGrpSpPr/>
          <p:nvPr/>
        </p:nvGrpSpPr>
        <p:grpSpPr>
          <a:xfrm>
            <a:off x="3785972" y="2809145"/>
            <a:ext cx="1017573" cy="703785"/>
            <a:chOff x="3785972" y="2809145"/>
            <a:chExt cx="1017573" cy="703785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A89527A-30E1-B142-A485-A013DF27C0A0}"/>
                </a:ext>
              </a:extLst>
            </p:cNvPr>
            <p:cNvSpPr txBox="1"/>
            <p:nvPr/>
          </p:nvSpPr>
          <p:spPr>
            <a:xfrm>
              <a:off x="3785972" y="3112820"/>
              <a:ext cx="10175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3</a:t>
              </a:r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Paxos</a:t>
              </a:r>
            </a:p>
          </p:txBody>
        </p:sp>
        <p:sp>
          <p:nvSpPr>
            <p:cNvPr id="60" name="Up Arrow 59">
              <a:extLst>
                <a:ext uri="{FF2B5EF4-FFF2-40B4-BE49-F238E27FC236}">
                  <a16:creationId xmlns:a16="http://schemas.microsoft.com/office/drawing/2014/main" id="{25D95255-2C8F-784C-BCC8-D923E0A85C69}"/>
                </a:ext>
              </a:extLst>
            </p:cNvPr>
            <p:cNvSpPr/>
            <p:nvPr/>
          </p:nvSpPr>
          <p:spPr>
            <a:xfrm>
              <a:off x="3988869" y="2809145"/>
              <a:ext cx="101946" cy="343697"/>
            </a:xfrm>
            <a:prstGeom prst="up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ontent Placeholder 1">
                <a:extLst>
                  <a:ext uri="{FF2B5EF4-FFF2-40B4-BE49-F238E27FC236}">
                    <a16:creationId xmlns:a16="http://schemas.microsoft.com/office/drawing/2014/main" id="{7281CAF5-85DF-F64B-89A6-1D78C64D4D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4974" y="4859853"/>
                <a:ext cx="8694051" cy="1886467"/>
              </a:xfrm>
            </p:spPr>
            <p:txBody>
              <a:bodyPr>
                <a:normAutofit fontScale="92500" lnSpcReduction="10000"/>
              </a:bodyPr>
              <a:lstStyle/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Paxos writes are monotonic, e.g., writes with smaller timestamp must be applied earlier, W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2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is applied before W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3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T’ needs to wait until there exits a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Paxos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write with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&gt;10, e.g., W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3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,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so all writes before 10 are finalized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Put it together: a shard can process a read at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if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&lt;=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</a:t>
                </a:r>
                <a:r>
                  <a:rPr lang="en-US" sz="1900" baseline="-250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safe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</a:t>
                </a:r>
                <a:r>
                  <a:rPr lang="en-US" sz="1900" baseline="-250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safe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900" b="0" i="1" smtClean="0">
                            <a:latin typeface="Cambria Math" panose="02040503050406030204" pitchFamily="18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900" b="0" i="0" smtClean="0">
                            <a:latin typeface="Cambria Math" panose="02040503050406030204" pitchFamily="18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min</m:t>
                        </m:r>
                      </m:fName>
                      <m:e>
                        <m:r>
                          <a:rPr lang="en-US" sz="1900" b="0" i="1" smtClean="0">
                            <a:latin typeface="Cambria Math" panose="02040503050406030204" pitchFamily="18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(</m:t>
                        </m:r>
                        <m:sSubSup>
                          <m:sSubSupPr>
                            <m:ctrlP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</m:ctrlPr>
                          </m:sSubSupPr>
                          <m:e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𝑠𝑎𝑓𝑒</m:t>
                            </m:r>
                          </m:sub>
                          <m:sup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𝑃𝑎𝑥𝑜𝑠</m:t>
                            </m:r>
                          </m:sup>
                        </m:sSubSup>
                        <m:r>
                          <a:rPr lang="en-US" sz="1900" b="0" i="1" smtClean="0">
                            <a:latin typeface="Cambria Math" panose="02040503050406030204" pitchFamily="18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</m:ctrlPr>
                          </m:sSubSupPr>
                          <m:e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𝑠𝑎𝑓𝑒</m:t>
                            </m:r>
                          </m:sub>
                          <m:sup>
                            <m:r>
                              <a:rPr lang="en-US" sz="1900" b="0" i="1" smtClean="0">
                                <a:latin typeface="Cambria Math" panose="02040503050406030204" pitchFamily="18" charset="0"/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𝑇𝑀</m:t>
                            </m:r>
                          </m:sup>
                        </m:sSubSup>
                        <m:r>
                          <a:rPr lang="en-US" sz="1900" b="0" i="1" smtClean="0">
                            <a:latin typeface="Cambria Math" panose="02040503050406030204" pitchFamily="18" charset="0"/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15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</a:t>
                </a:r>
                <a:r>
                  <a:rPr lang="en-US" sz="18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: before </a:t>
                </a:r>
                <a:r>
                  <a:rPr lang="en-US" sz="18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</a:t>
                </a:r>
                <a:r>
                  <a:rPr lang="en-US" sz="1800" baseline="-250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safe</a:t>
                </a:r>
                <a:r>
                  <a:rPr lang="en-US" sz="18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, all system states (writes) have finalized</a:t>
                </a:r>
                <a:endParaRPr lang="en-US" sz="1500" dirty="0">
                  <a:ea typeface="Helvetica Neue" panose="02000503000000020004" pitchFamily="2" charset="0"/>
                  <a:cs typeface="Helvetica Neue" panose="02000503000000020004" pitchFamily="2" charset="0"/>
                </a:endParaRP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endParaRPr lang="en-US" sz="2400" dirty="0">
                  <a:ea typeface="Helvetica Neue" panose="02000503000000020004" pitchFamily="2" charset="0"/>
                  <a:cs typeface="Helvetica Neue" panose="02000503000000020004" pitchFamily="2" charset="0"/>
                </a:endParaRPr>
              </a:p>
            </p:txBody>
          </p:sp>
        </mc:Choice>
        <mc:Fallback xmlns="">
          <p:sp>
            <p:nvSpPr>
              <p:cNvPr id="51" name="Content Placeholder 1">
                <a:extLst>
                  <a:ext uri="{FF2B5EF4-FFF2-40B4-BE49-F238E27FC236}">
                    <a16:creationId xmlns:a16="http://schemas.microsoft.com/office/drawing/2014/main" id="{7281CAF5-85DF-F64B-89A6-1D78C64D4D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4974" y="4859853"/>
                <a:ext cx="8694051" cy="1886467"/>
              </a:xfrm>
              <a:blipFill>
                <a:blip r:embed="rId3"/>
                <a:stretch>
                  <a:fillRect l="-1020" t="-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F29D48C8-E812-6E4E-9D71-CD313EE1D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98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E5089-CDA5-DE4E-A205-44D501AFA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CN" sz="2400" dirty="0"/>
              <a:t>What if no replication, only shards</a:t>
            </a:r>
          </a:p>
          <a:p>
            <a:pPr lvl="1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CN" sz="2000" dirty="0"/>
              <a:t>Not in the paper, not realistic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A Puzzle to Help With Understanding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664297" y="3955112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664297" y="4689618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664297" y="5483038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664297" y="3250457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148634" y="3724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148634" y="445878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131000" y="523592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2659819" y="2659877"/>
            <a:ext cx="457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664297" y="3124966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670581" y="3841038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76865" y="458005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673724" y="537347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510057" y="4001100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524271" y="4756480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510057" y="5549898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565141" y="2981916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5C72731B-D9B6-C449-9E98-15CDED4A5575}"/>
              </a:ext>
            </a:extLst>
          </p:cNvPr>
          <p:cNvSpPr>
            <a:spLocks noChangeAspect="1"/>
          </p:cNvSpPr>
          <p:nvPr/>
        </p:nvSpPr>
        <p:spPr>
          <a:xfrm>
            <a:off x="2751272" y="314807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4E1E26-D5B5-BC44-B4D0-7BD0BDB61E3D}"/>
              </a:ext>
            </a:extLst>
          </p:cNvPr>
          <p:cNvSpPr txBox="1"/>
          <p:nvPr/>
        </p:nvSpPr>
        <p:spPr>
          <a:xfrm>
            <a:off x="2466632" y="3249796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s=10</a:t>
            </a: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2889986" y="3249796"/>
            <a:ext cx="520042" cy="6904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429735" y="3488623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456440" y="4271554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450803" y="5053880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D17E007-46FB-314F-82B9-F2F7A448B5BD}"/>
              </a:ext>
            </a:extLst>
          </p:cNvPr>
          <p:cNvSpPr txBox="1"/>
          <p:nvPr/>
        </p:nvSpPr>
        <p:spPr>
          <a:xfrm>
            <a:off x="350196" y="6091673"/>
            <a:ext cx="8565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 sees partial effect of T, e.g., sees 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but not 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, and violates atomicity </a:t>
            </a:r>
            <a:endParaRPr lang="en-CN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AA73BB7-FAEE-4E4B-B496-DAA74673A134}"/>
              </a:ext>
            </a:extLst>
          </p:cNvPr>
          <p:cNvGrpSpPr/>
          <p:nvPr/>
        </p:nvGrpSpPr>
        <p:grpSpPr>
          <a:xfrm>
            <a:off x="4538446" y="3483884"/>
            <a:ext cx="1148774" cy="969982"/>
            <a:chOff x="4538446" y="3252236"/>
            <a:chExt cx="1148774" cy="969982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DD150802-B503-3E40-86A2-3980986EAD14}"/>
                </a:ext>
              </a:extLst>
            </p:cNvPr>
            <p:cNvSpPr txBox="1"/>
            <p:nvPr/>
          </p:nvSpPr>
          <p:spPr>
            <a:xfrm>
              <a:off x="4538446" y="3252236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37D80D46-18CD-E34A-B24C-45634FF7E22D}"/>
                </a:ext>
              </a:extLst>
            </p:cNvPr>
            <p:cNvCxnSpPr>
              <a:cxnSpLocks/>
            </p:cNvCxnSpPr>
            <p:nvPr/>
          </p:nvCxnSpPr>
          <p:spPr>
            <a:xfrm>
              <a:off x="4975376" y="3637325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7AA9A6F-67B1-F74B-AE97-F8AF873FFEBC}"/>
                </a:ext>
              </a:extLst>
            </p:cNvPr>
            <p:cNvSpPr txBox="1"/>
            <p:nvPr/>
          </p:nvSpPr>
          <p:spPr>
            <a:xfrm>
              <a:off x="4736319" y="3822108"/>
              <a:ext cx="9509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=8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347EC12-0179-5A4A-BD36-B89620226B7D}"/>
              </a:ext>
            </a:extLst>
          </p:cNvPr>
          <p:cNvGrpSpPr/>
          <p:nvPr/>
        </p:nvGrpSpPr>
        <p:grpSpPr>
          <a:xfrm>
            <a:off x="3591718" y="3458713"/>
            <a:ext cx="896380" cy="956823"/>
            <a:chOff x="3591718" y="3227065"/>
            <a:chExt cx="896380" cy="956823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06DA553F-57CA-3945-8DBE-1E6DEE83A04F}"/>
                </a:ext>
              </a:extLst>
            </p:cNvPr>
            <p:cNvCxnSpPr>
              <a:cxnSpLocks/>
            </p:cNvCxnSpPr>
            <p:nvPr/>
          </p:nvCxnSpPr>
          <p:spPr>
            <a:xfrm>
              <a:off x="4012170" y="3623716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4C505CE-747D-5C43-97C8-2F5E4920B3A6}"/>
                </a:ext>
              </a:extLst>
            </p:cNvPr>
            <p:cNvSpPr txBox="1"/>
            <p:nvPr/>
          </p:nvSpPr>
          <p:spPr>
            <a:xfrm>
              <a:off x="3678012" y="3783778"/>
              <a:ext cx="7248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E6E6201-5B1B-4847-85A2-FDDB52B93148}"/>
                </a:ext>
              </a:extLst>
            </p:cNvPr>
            <p:cNvSpPr txBox="1"/>
            <p:nvPr/>
          </p:nvSpPr>
          <p:spPr>
            <a:xfrm>
              <a:off x="3591718" y="3227065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E5CA6E9-604E-A54F-B7DF-E43D574B1E1B}"/>
              </a:ext>
            </a:extLst>
          </p:cNvPr>
          <p:cNvGrpSpPr/>
          <p:nvPr/>
        </p:nvGrpSpPr>
        <p:grpSpPr>
          <a:xfrm>
            <a:off x="4792732" y="4992839"/>
            <a:ext cx="1148774" cy="969982"/>
            <a:chOff x="4792732" y="4761191"/>
            <a:chExt cx="1148774" cy="969982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97BEE12-1DE5-BB4F-9CDC-8D238B44C6F8}"/>
                </a:ext>
              </a:extLst>
            </p:cNvPr>
            <p:cNvSpPr txBox="1"/>
            <p:nvPr/>
          </p:nvSpPr>
          <p:spPr>
            <a:xfrm>
              <a:off x="4792732" y="4761191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3BC669C9-C8B0-0341-AAF3-16078DDE6F40}"/>
                </a:ext>
              </a:extLst>
            </p:cNvPr>
            <p:cNvCxnSpPr>
              <a:cxnSpLocks/>
            </p:cNvCxnSpPr>
            <p:nvPr/>
          </p:nvCxnSpPr>
          <p:spPr>
            <a:xfrm>
              <a:off x="5229662" y="5146280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DC4B284-0331-F545-B325-39FE1AE8A65B}"/>
                </a:ext>
              </a:extLst>
            </p:cNvPr>
            <p:cNvSpPr txBox="1"/>
            <p:nvPr/>
          </p:nvSpPr>
          <p:spPr>
            <a:xfrm>
              <a:off x="4990605" y="5331063"/>
              <a:ext cx="9509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=8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9E534F2-D473-E947-9721-D10E5B5211DA}"/>
              </a:ext>
            </a:extLst>
          </p:cNvPr>
          <p:cNvGrpSpPr/>
          <p:nvPr/>
        </p:nvGrpSpPr>
        <p:grpSpPr>
          <a:xfrm>
            <a:off x="3846004" y="4967668"/>
            <a:ext cx="946728" cy="956823"/>
            <a:chOff x="3846004" y="4736020"/>
            <a:chExt cx="946728" cy="956823"/>
          </a:xfrm>
        </p:grpSpPr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CEEE17D5-1872-7A40-80E7-77BEA571E50A}"/>
                </a:ext>
              </a:extLst>
            </p:cNvPr>
            <p:cNvCxnSpPr>
              <a:cxnSpLocks/>
            </p:cNvCxnSpPr>
            <p:nvPr/>
          </p:nvCxnSpPr>
          <p:spPr>
            <a:xfrm>
              <a:off x="4266456" y="513267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18375BA-6AC8-0A46-A08F-577BE17CC713}"/>
                </a:ext>
              </a:extLst>
            </p:cNvPr>
            <p:cNvSpPr txBox="1"/>
            <p:nvPr/>
          </p:nvSpPr>
          <p:spPr>
            <a:xfrm>
              <a:off x="3932298" y="5292733"/>
              <a:ext cx="7248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3E5E5E7-2641-0A4C-831E-7C10E7A8D40B}"/>
                </a:ext>
              </a:extLst>
            </p:cNvPr>
            <p:cNvSpPr txBox="1"/>
            <p:nvPr/>
          </p:nvSpPr>
          <p:spPr>
            <a:xfrm>
              <a:off x="3846004" y="4736020"/>
              <a:ext cx="9467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1CA41227-0ABD-6446-807F-32AFC64B5D38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2889986" y="3249796"/>
            <a:ext cx="3376020" cy="22332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7F671343-FA83-9747-8BFD-D5DB8AF495F9}"/>
              </a:ext>
            </a:extLst>
          </p:cNvPr>
          <p:cNvCxnSpPr>
            <a:cxnSpLocks/>
          </p:cNvCxnSpPr>
          <p:nvPr/>
        </p:nvCxnSpPr>
        <p:spPr>
          <a:xfrm flipV="1">
            <a:off x="3439933" y="3233686"/>
            <a:ext cx="302260" cy="71487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C067016E-9C43-3148-B19D-6EED2B8DACFF}"/>
              </a:ext>
            </a:extLst>
          </p:cNvPr>
          <p:cNvSpPr txBox="1"/>
          <p:nvPr/>
        </p:nvSpPr>
        <p:spPr>
          <a:xfrm>
            <a:off x="3428818" y="2847735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27E498C8-F7DE-544D-810E-C510198B5EBB}"/>
              </a:ext>
            </a:extLst>
          </p:cNvPr>
          <p:cNvCxnSpPr>
            <a:cxnSpLocks/>
          </p:cNvCxnSpPr>
          <p:nvPr/>
        </p:nvCxnSpPr>
        <p:spPr>
          <a:xfrm flipV="1">
            <a:off x="6266006" y="3260271"/>
            <a:ext cx="436930" cy="22191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B26BBAA9-558A-BB40-8CC5-37645D4D7F30}"/>
              </a:ext>
            </a:extLst>
          </p:cNvPr>
          <p:cNvSpPr txBox="1"/>
          <p:nvPr/>
        </p:nvSpPr>
        <p:spPr>
          <a:xfrm>
            <a:off x="6401526" y="2859365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endParaRPr lang="en-CN" sz="1400" b="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0EF9666-B6EA-DD4C-BA57-8D37C4933626}"/>
              </a:ext>
            </a:extLst>
          </p:cNvPr>
          <p:cNvSpPr txBox="1"/>
          <p:nvPr/>
        </p:nvSpPr>
        <p:spPr>
          <a:xfrm>
            <a:off x="281062" y="2397998"/>
            <a:ext cx="3799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Txn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T = {W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, 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}, T’ = R (A, C)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56CFCA-4FD0-9548-8B6F-646C9F9AC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19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6" grpId="0"/>
      <p:bldP spid="7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E5089-CDA5-DE4E-A205-44D501AFA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CN" dirty="0"/>
              <a:t>Solution: uncertainty-wait</a:t>
            </a: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4AA7323C-92ED-EC4C-8D33-8C8862179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A Puzzle to Help With Understanding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664297" y="3704610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664297" y="4439116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664297" y="5232536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664297" y="2999955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148634" y="347377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137412" y="4208284"/>
            <a:ext cx="401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131000" y="498542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986701" y="2409375"/>
            <a:ext cx="445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664297" y="2874464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670581" y="3590536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76865" y="43295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673724" y="512297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510057" y="3750598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524271" y="4505978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510057" y="5299396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533081" y="2731414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5C72731B-D9B6-C449-9E98-15CDED4A5575}"/>
              </a:ext>
            </a:extLst>
          </p:cNvPr>
          <p:cNvSpPr>
            <a:spLocks noChangeAspect="1"/>
          </p:cNvSpPr>
          <p:nvPr/>
        </p:nvSpPr>
        <p:spPr>
          <a:xfrm>
            <a:off x="2072544" y="2897577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4E1E26-D5B5-BC44-B4D0-7BD0BDB61E3D}"/>
              </a:ext>
            </a:extLst>
          </p:cNvPr>
          <p:cNvSpPr txBox="1"/>
          <p:nvPr/>
        </p:nvSpPr>
        <p:spPr>
          <a:xfrm>
            <a:off x="1795118" y="2999294"/>
            <a:ext cx="832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s=10</a:t>
            </a: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C8B94F4-5AE1-5F4E-BBC3-959E6E321806}"/>
              </a:ext>
            </a:extLst>
          </p:cNvPr>
          <p:cNvSpPr>
            <a:spLocks noChangeAspect="1"/>
          </p:cNvSpPr>
          <p:nvPr/>
        </p:nvSpPr>
        <p:spPr>
          <a:xfrm>
            <a:off x="3544697" y="2899505"/>
            <a:ext cx="180000" cy="180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84" name="Freeform 83">
            <a:extLst>
              <a:ext uri="{FF2B5EF4-FFF2-40B4-BE49-F238E27FC236}">
                <a16:creationId xmlns:a16="http://schemas.microsoft.com/office/drawing/2014/main" id="{D10CCCBA-DD72-EB49-B880-43469480DC17}"/>
              </a:ext>
            </a:extLst>
          </p:cNvPr>
          <p:cNvSpPr/>
          <p:nvPr/>
        </p:nvSpPr>
        <p:spPr>
          <a:xfrm>
            <a:off x="2225884" y="2695536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583DFBC-C671-9149-974C-637ECDC83C73}"/>
              </a:ext>
            </a:extLst>
          </p:cNvPr>
          <p:cNvSpPr txBox="1"/>
          <p:nvPr/>
        </p:nvSpPr>
        <p:spPr>
          <a:xfrm>
            <a:off x="2477468" y="2317849"/>
            <a:ext cx="788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+mn-lt"/>
              </a:rPr>
              <a:t>W</a:t>
            </a:r>
            <a:r>
              <a:rPr lang="en-CN" sz="2400" b="0" dirty="0">
                <a:latin typeface="+mn-lt"/>
              </a:rPr>
              <a:t>ait</a:t>
            </a:r>
            <a:endParaRPr lang="en-CN" b="0" dirty="0">
              <a:latin typeface="+mn-lt"/>
            </a:endParaRP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</p:cNvCxnSpPr>
          <p:nvPr/>
        </p:nvCxnSpPr>
        <p:spPr>
          <a:xfrm>
            <a:off x="3712195" y="3021009"/>
            <a:ext cx="732255" cy="68808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429735" y="3238121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456440" y="4021052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450803" y="4803378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CE849779-2971-E24D-86DB-07AD27C90188}"/>
              </a:ext>
            </a:extLst>
          </p:cNvPr>
          <p:cNvSpPr/>
          <p:nvPr/>
        </p:nvSpPr>
        <p:spPr>
          <a:xfrm>
            <a:off x="4022135" y="2152690"/>
            <a:ext cx="1268029" cy="403480"/>
          </a:xfrm>
          <a:prstGeom prst="wedgeRectCallout">
            <a:avLst>
              <a:gd name="adj1" fmla="val -77951"/>
              <a:gd name="adj2" fmla="val 143460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b="0" i="1" dirty="0">
                <a:solidFill>
                  <a:srgbClr val="0070C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“commit”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B8AE657-EE26-DF48-9B2F-4DB4FD7043F2}"/>
              </a:ext>
            </a:extLst>
          </p:cNvPr>
          <p:cNvGrpSpPr/>
          <p:nvPr/>
        </p:nvGrpSpPr>
        <p:grpSpPr>
          <a:xfrm>
            <a:off x="4735050" y="3198620"/>
            <a:ext cx="896380" cy="956823"/>
            <a:chOff x="4410196" y="3198620"/>
            <a:chExt cx="896380" cy="956823"/>
          </a:xfrm>
        </p:grpSpPr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7496A98-9F33-E249-A8F3-70C6A5E6248B}"/>
                </a:ext>
              </a:extLst>
            </p:cNvPr>
            <p:cNvCxnSpPr>
              <a:cxnSpLocks/>
            </p:cNvCxnSpPr>
            <p:nvPr/>
          </p:nvCxnSpPr>
          <p:spPr>
            <a:xfrm>
              <a:off x="4830648" y="359527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557E44F-CE12-6246-8713-E74E19763DB7}"/>
                </a:ext>
              </a:extLst>
            </p:cNvPr>
            <p:cNvSpPr txBox="1"/>
            <p:nvPr/>
          </p:nvSpPr>
          <p:spPr>
            <a:xfrm>
              <a:off x="4488411" y="3755333"/>
              <a:ext cx="7410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297556B0-75E3-904C-9E8E-00C5DB9B2F46}"/>
                </a:ext>
              </a:extLst>
            </p:cNvPr>
            <p:cNvSpPr txBox="1"/>
            <p:nvPr/>
          </p:nvSpPr>
          <p:spPr>
            <a:xfrm>
              <a:off x="4410196" y="3198620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D5A6CB7-ACD8-CB44-9993-43EBCD90C0C2}"/>
              </a:ext>
            </a:extLst>
          </p:cNvPr>
          <p:cNvGrpSpPr/>
          <p:nvPr/>
        </p:nvGrpSpPr>
        <p:grpSpPr>
          <a:xfrm>
            <a:off x="5914537" y="3205447"/>
            <a:ext cx="896380" cy="604221"/>
            <a:chOff x="5589683" y="3205447"/>
            <a:chExt cx="896380" cy="604221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DD150802-B503-3E40-86A2-3980986EAD14}"/>
                </a:ext>
              </a:extLst>
            </p:cNvPr>
            <p:cNvSpPr txBox="1"/>
            <p:nvPr/>
          </p:nvSpPr>
          <p:spPr>
            <a:xfrm>
              <a:off x="5589683" y="3205447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37D80D46-18CD-E34A-B24C-45634FF7E22D}"/>
                </a:ext>
              </a:extLst>
            </p:cNvPr>
            <p:cNvCxnSpPr>
              <a:cxnSpLocks/>
            </p:cNvCxnSpPr>
            <p:nvPr/>
          </p:nvCxnSpPr>
          <p:spPr>
            <a:xfrm>
              <a:off x="6026613" y="3590536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A7AA9A6F-67B1-F74B-AE97-F8AF873FFEBC}"/>
              </a:ext>
            </a:extLst>
          </p:cNvPr>
          <p:cNvSpPr txBox="1"/>
          <p:nvPr/>
        </p:nvSpPr>
        <p:spPr>
          <a:xfrm>
            <a:off x="6095204" y="3783648"/>
            <a:ext cx="1124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&gt;10</a:t>
            </a:r>
            <a:endParaRPr lang="en-CN" sz="20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D5FD6D6-08E1-EE44-A414-FCD693CC09FF}"/>
              </a:ext>
            </a:extLst>
          </p:cNvPr>
          <p:cNvCxnSpPr>
            <a:cxnSpLocks/>
          </p:cNvCxnSpPr>
          <p:nvPr/>
        </p:nvCxnSpPr>
        <p:spPr>
          <a:xfrm flipV="1">
            <a:off x="4414282" y="2991751"/>
            <a:ext cx="455430" cy="70835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9601D00-DFFC-C749-A799-68F6CA59F107}"/>
              </a:ext>
            </a:extLst>
          </p:cNvPr>
          <p:cNvGrpSpPr/>
          <p:nvPr/>
        </p:nvGrpSpPr>
        <p:grpSpPr>
          <a:xfrm>
            <a:off x="5816440" y="4722790"/>
            <a:ext cx="896380" cy="604221"/>
            <a:chOff x="5816440" y="4722790"/>
            <a:chExt cx="896380" cy="604221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72B5E04-658B-CE4E-A474-F59D7010341A}"/>
                </a:ext>
              </a:extLst>
            </p:cNvPr>
            <p:cNvSpPr txBox="1"/>
            <p:nvPr/>
          </p:nvSpPr>
          <p:spPr>
            <a:xfrm>
              <a:off x="5816440" y="4722790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7EB034F5-4DCD-A840-B44A-5BAA761F50D7}"/>
                </a:ext>
              </a:extLst>
            </p:cNvPr>
            <p:cNvCxnSpPr>
              <a:cxnSpLocks/>
            </p:cNvCxnSpPr>
            <p:nvPr/>
          </p:nvCxnSpPr>
          <p:spPr>
            <a:xfrm>
              <a:off x="6253370" y="5107879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BA7E4F17-CEF9-C547-B6D1-F7DE42DBBE35}"/>
              </a:ext>
            </a:extLst>
          </p:cNvPr>
          <p:cNvSpPr txBox="1"/>
          <p:nvPr/>
        </p:nvSpPr>
        <p:spPr>
          <a:xfrm>
            <a:off x="5927751" y="5292662"/>
            <a:ext cx="1124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&gt;10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995D2DF-0058-624C-993A-4F3AFF61069F}"/>
              </a:ext>
            </a:extLst>
          </p:cNvPr>
          <p:cNvGrpSpPr/>
          <p:nvPr/>
        </p:nvGrpSpPr>
        <p:grpSpPr>
          <a:xfrm>
            <a:off x="4869712" y="4697619"/>
            <a:ext cx="946728" cy="956823"/>
            <a:chOff x="3846004" y="4736020"/>
            <a:chExt cx="946728" cy="956823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7C474E3C-6F6F-5544-8CB1-2DB18239F466}"/>
                </a:ext>
              </a:extLst>
            </p:cNvPr>
            <p:cNvCxnSpPr>
              <a:cxnSpLocks/>
            </p:cNvCxnSpPr>
            <p:nvPr/>
          </p:nvCxnSpPr>
          <p:spPr>
            <a:xfrm>
              <a:off x="4266456" y="513267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32692F79-4DEF-2B4B-AB2D-EC3B7A9E4461}"/>
                </a:ext>
              </a:extLst>
            </p:cNvPr>
            <p:cNvSpPr txBox="1"/>
            <p:nvPr/>
          </p:nvSpPr>
          <p:spPr>
            <a:xfrm>
              <a:off x="3924219" y="5292733"/>
              <a:ext cx="7410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59FDF7C-FD59-D949-AB41-441DBEF9722C}"/>
                </a:ext>
              </a:extLst>
            </p:cNvPr>
            <p:cNvSpPr txBox="1"/>
            <p:nvPr/>
          </p:nvSpPr>
          <p:spPr>
            <a:xfrm>
              <a:off x="3846004" y="4736020"/>
              <a:ext cx="9467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DA09BE68-E31D-EA4E-AEF5-D7170A45A62B}"/>
              </a:ext>
            </a:extLst>
          </p:cNvPr>
          <p:cNvCxnSpPr>
            <a:cxnSpLocks/>
          </p:cNvCxnSpPr>
          <p:nvPr/>
        </p:nvCxnSpPr>
        <p:spPr>
          <a:xfrm>
            <a:off x="3712195" y="2993811"/>
            <a:ext cx="3376020" cy="22332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364C6910-720A-734C-82C3-E27A418D2C2D}"/>
              </a:ext>
            </a:extLst>
          </p:cNvPr>
          <p:cNvCxnSpPr>
            <a:cxnSpLocks/>
          </p:cNvCxnSpPr>
          <p:nvPr/>
        </p:nvCxnSpPr>
        <p:spPr>
          <a:xfrm flipV="1">
            <a:off x="7088215" y="3004286"/>
            <a:ext cx="436930" cy="22191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52A5E5F5-A90D-1744-9FAB-FEDFB5C5691E}"/>
              </a:ext>
            </a:extLst>
          </p:cNvPr>
          <p:cNvSpPr txBox="1"/>
          <p:nvPr/>
        </p:nvSpPr>
        <p:spPr>
          <a:xfrm>
            <a:off x="7223735" y="2603380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solidFill>
                <a:srgbClr val="00B05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D733905-0855-A24F-A062-62237D027DF0}"/>
              </a:ext>
            </a:extLst>
          </p:cNvPr>
          <p:cNvSpPr txBox="1"/>
          <p:nvPr/>
        </p:nvSpPr>
        <p:spPr>
          <a:xfrm>
            <a:off x="4511855" y="2596786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solidFill>
                <a:srgbClr val="00B05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F3D2D9B-791F-7742-9F1D-1277C16036C0}"/>
              </a:ext>
            </a:extLst>
          </p:cNvPr>
          <p:cNvSpPr txBox="1"/>
          <p:nvPr/>
        </p:nvSpPr>
        <p:spPr>
          <a:xfrm>
            <a:off x="665014" y="5658766"/>
            <a:ext cx="7982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Uncertainty-wait ensures that t</a:t>
            </a: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must &gt; readTS because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starts after T’ “commits,” and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 waits out uncertainty before “commit”, e.g., TT.after(10) == true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77E286-F763-604F-8D90-B8E183D9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13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4" grpId="0" animBg="1"/>
      <p:bldP spid="94" grpId="0"/>
      <p:bldP spid="7" grpId="0" animBg="1"/>
      <p:bldP spid="65" grpId="0"/>
      <p:bldP spid="53" grpId="0"/>
      <p:bldP spid="77" grpId="0"/>
      <p:bldP spid="78" grpId="0"/>
      <p:bldP spid="79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Client specifies a read timestamp way in the past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E.g., one hour ago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Read shards at the stale timestamp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Serializable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Old timestamp cannot ensure real-time order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Better performance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No waiting in any cases 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E.g., non-blocking, not just lock-free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Serializable Snapshot Reads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39CFC2-A9C4-1743-9863-261E39031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8020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Strictly serializable (externally consistent)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Make it easy for developers to build apps!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Reads dominant, make them efficient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One-round, lock-free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 err="1"/>
              <a:t>TrueTime</a:t>
            </a:r>
            <a:r>
              <a:rPr lang="en-US" dirty="0"/>
              <a:t> exposes clock uncertainty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Commit wait and at least </a:t>
            </a:r>
            <a:r>
              <a:rPr lang="en-US" dirty="0" err="1"/>
              <a:t>TT.now.latest</a:t>
            </a:r>
            <a:r>
              <a:rPr lang="en-US" dirty="0"/>
              <a:t>() for timestamps ensure real-time ordering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Globally-distributed database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2PL w/ 2PC over </a:t>
            </a:r>
            <a:r>
              <a:rPr lang="en-US" dirty="0" err="1"/>
              <a:t>Paxos</a:t>
            </a:r>
            <a:r>
              <a:rPr lang="en-US" dirty="0"/>
              <a:t>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38E13-2787-3942-A172-C8F76687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793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Deeper Look at Motivation</a:t>
            </a:r>
            <a:br>
              <a:rPr lang="en-US" dirty="0"/>
            </a:br>
            <a:r>
              <a:rPr lang="en-US" sz="3200" b="0" dirty="0">
                <a:ea typeface="Helvetica Neue Light" panose="02000403000000020004" pitchFamily="2" charset="0"/>
              </a:rPr>
              <a:t>-- </a:t>
            </a:r>
            <a:r>
              <a:rPr lang="en-US" sz="3200" b="0" dirty="0">
                <a:ea typeface="Helvetica Neue Light" panose="02000403000000020004" pitchFamily="2" charset="0"/>
                <a:cs typeface="Helvetica Neue" panose="02000503000000020004" pitchFamily="2" charset="0"/>
              </a:rPr>
              <a:t>Read-Only Transactions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Transactions that only read data</a:t>
            </a:r>
          </a:p>
          <a:p>
            <a:pPr lvl="1"/>
            <a:r>
              <a:rPr lang="en-US" dirty="0"/>
              <a:t>Predeclared, i.e., developer uses READ_ONLY flag / interface</a:t>
            </a:r>
          </a:p>
          <a:p>
            <a:pPr>
              <a:spcBef>
                <a:spcPts val="800"/>
              </a:spcBef>
            </a:pPr>
            <a:r>
              <a:rPr lang="en-US" dirty="0"/>
              <a:t>Reads dominate real-world workloads</a:t>
            </a:r>
          </a:p>
          <a:p>
            <a:pPr lvl="1"/>
            <a:r>
              <a:rPr lang="en-US" dirty="0"/>
              <a:t>FB’s TAO had </a:t>
            </a:r>
            <a:r>
              <a:rPr lang="en-US" dirty="0">
                <a:solidFill>
                  <a:srgbClr val="FF8F00"/>
                </a:solidFill>
              </a:rPr>
              <a:t>500 reads </a:t>
            </a:r>
            <a:r>
              <a:rPr lang="en-US" dirty="0"/>
              <a:t>: 1 write </a:t>
            </a:r>
            <a:r>
              <a:rPr lang="en-US" sz="1600" dirty="0"/>
              <a:t>[ATC 2013]</a:t>
            </a:r>
            <a:endParaRPr lang="en-US" dirty="0"/>
          </a:p>
          <a:p>
            <a:pPr lvl="1"/>
            <a:r>
              <a:rPr lang="en-US" dirty="0"/>
              <a:t>Google Ads (F1) on Spanner from 1? DC in 24h:</a:t>
            </a:r>
          </a:p>
          <a:p>
            <a:pPr lvl="2"/>
            <a:r>
              <a:rPr lang="en-US" dirty="0"/>
              <a:t>31.2 M single-shard read-write transactions</a:t>
            </a:r>
          </a:p>
          <a:p>
            <a:pPr lvl="2"/>
            <a:r>
              <a:rPr lang="en-US" dirty="0"/>
              <a:t>32.1 M multi-shard read-write transactions</a:t>
            </a:r>
          </a:p>
          <a:p>
            <a:pPr lvl="2"/>
            <a:r>
              <a:rPr lang="en-US" dirty="0"/>
              <a:t>21.5 </a:t>
            </a:r>
            <a:r>
              <a:rPr lang="en-US" dirty="0">
                <a:solidFill>
                  <a:srgbClr val="FF8F00"/>
                </a:solidFill>
              </a:rPr>
              <a:t>B</a:t>
            </a:r>
            <a:r>
              <a:rPr lang="en-US" dirty="0"/>
              <a:t> read-only (~340 times more)</a:t>
            </a:r>
          </a:p>
          <a:p>
            <a:r>
              <a:rPr lang="en-US" dirty="0"/>
              <a:t>Determines system overall performance</a:t>
            </a:r>
          </a:p>
        </p:txBody>
      </p:sp>
    </p:spTree>
    <p:extLst>
      <p:ext uri="{BB962C8B-B14F-4D97-AF65-F5344CB8AC3E}">
        <p14:creationId xmlns:p14="http://schemas.microsoft.com/office/powerpoint/2010/main" val="569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50850" y="1679575"/>
            <a:ext cx="8693150" cy="4778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Can we design a </a:t>
            </a:r>
            <a:r>
              <a:rPr lang="en-US" sz="4000" dirty="0">
                <a:solidFill>
                  <a:srgbClr val="0070C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strictly serializable</a:t>
            </a: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geo-replicated, sharded system with 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very fast (efficient)</a:t>
            </a: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 read-only </a:t>
            </a:r>
          </a:p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transactions?</a:t>
            </a:r>
          </a:p>
        </p:txBody>
      </p:sp>
    </p:spTree>
    <p:extLst>
      <p:ext uri="{BB962C8B-B14F-4D97-AF65-F5344CB8AC3E}">
        <p14:creationId xmlns:p14="http://schemas.microsoft.com/office/powerpoint/2010/main" val="2443690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5" y="1679171"/>
            <a:ext cx="8694051" cy="4778374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How would you design strictly serializable read-only transactions?</a:t>
            </a:r>
          </a:p>
          <a:p>
            <a:pPr>
              <a:spcBef>
                <a:spcPts val="800"/>
              </a:spcBef>
            </a:pPr>
            <a:r>
              <a:rPr lang="en-US"/>
              <a:t>2PL (or OCC)</a:t>
            </a:r>
            <a:endParaRPr lang="en-US" dirty="0"/>
          </a:p>
          <a:p>
            <a:pPr lvl="1"/>
            <a:r>
              <a:rPr lang="en-US" dirty="0"/>
              <a:t>Multiple round trips and locking</a:t>
            </a:r>
          </a:p>
          <a:p>
            <a:pPr>
              <a:spcBef>
                <a:spcPts val="800"/>
              </a:spcBef>
            </a:pPr>
            <a:r>
              <a:rPr lang="en-US" dirty="0"/>
              <a:t>Can always read in local datacenters like COPS?</a:t>
            </a:r>
          </a:p>
          <a:p>
            <a:pPr lvl="1"/>
            <a:r>
              <a:rPr lang="en-US" dirty="0"/>
              <a:t>Maybe involved in </a:t>
            </a:r>
            <a:r>
              <a:rPr lang="en-US" dirty="0" err="1"/>
              <a:t>Paxos</a:t>
            </a:r>
            <a:r>
              <a:rPr lang="en-US" dirty="0"/>
              <a:t> agreement </a:t>
            </a:r>
          </a:p>
          <a:p>
            <a:pPr lvl="1"/>
            <a:r>
              <a:rPr lang="en-US" dirty="0"/>
              <a:t>Or must contact the leader</a:t>
            </a:r>
          </a:p>
          <a:p>
            <a:pPr>
              <a:spcBef>
                <a:spcPts val="800"/>
              </a:spcBef>
            </a:pPr>
            <a:r>
              <a:rPr lang="en-US" dirty="0"/>
              <a:t>Performance penalties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Round trips</a:t>
            </a:r>
            <a:r>
              <a:rPr lang="en-US" dirty="0"/>
              <a:t> increase latency, especially in wide area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Distributed lock </a:t>
            </a:r>
            <a:r>
              <a:rPr lang="en-US" dirty="0"/>
              <a:t>management is costly, e.g., deadlocks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we get to Spanner …</a:t>
            </a:r>
          </a:p>
        </p:txBody>
      </p:sp>
    </p:spTree>
    <p:extLst>
      <p:ext uri="{BB962C8B-B14F-4D97-AF65-F5344CB8AC3E}">
        <p14:creationId xmlns:p14="http://schemas.microsoft.com/office/powerpoint/2010/main" val="2893637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is to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Make read-only transactions efficient</a:t>
            </a:r>
          </a:p>
          <a:p>
            <a:pPr lvl="1"/>
            <a:r>
              <a:rPr lang="en-US" dirty="0"/>
              <a:t>One round trip</a:t>
            </a:r>
          </a:p>
          <a:p>
            <a:pPr lvl="2"/>
            <a:r>
              <a:rPr lang="en-US" dirty="0"/>
              <a:t>Could be wide-area</a:t>
            </a:r>
          </a:p>
          <a:p>
            <a:pPr lvl="1"/>
            <a:r>
              <a:rPr lang="en-US" dirty="0"/>
              <a:t>Lock-free</a:t>
            </a:r>
          </a:p>
          <a:p>
            <a:pPr lvl="2"/>
            <a:r>
              <a:rPr lang="en-US" dirty="0"/>
              <a:t>No deadlocks</a:t>
            </a:r>
          </a:p>
          <a:p>
            <a:pPr lvl="2"/>
            <a:r>
              <a:rPr lang="en-US" dirty="0"/>
              <a:t>Processing reads do not block writes, e.g., long-lived reads</a:t>
            </a:r>
          </a:p>
          <a:p>
            <a:pPr lvl="1"/>
            <a:r>
              <a:rPr lang="en-US" dirty="0"/>
              <a:t>Always succeed</a:t>
            </a:r>
          </a:p>
          <a:p>
            <a:pPr lvl="2"/>
            <a:r>
              <a:rPr lang="en-US" dirty="0"/>
              <a:t>Do not abort</a:t>
            </a:r>
          </a:p>
          <a:p>
            <a:r>
              <a:rPr lang="en-US" dirty="0"/>
              <a:t>And strictly serializable</a:t>
            </a:r>
          </a:p>
        </p:txBody>
      </p:sp>
    </p:spTree>
    <p:extLst>
      <p:ext uri="{BB962C8B-B14F-4D97-AF65-F5344CB8AC3E}">
        <p14:creationId xmlns:p14="http://schemas.microsoft.com/office/powerpoint/2010/main" val="1582856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6|0.9|0.5|1.3|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43519</TotalTime>
  <Words>3597</Words>
  <Application>Microsoft Macintosh PowerPoint</Application>
  <PresentationFormat>On-screen Show (4:3)</PresentationFormat>
  <Paragraphs>830</Paragraphs>
  <Slides>55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5" baseType="lpstr">
      <vt:lpstr>Arial</vt:lpstr>
      <vt:lpstr>Calibri</vt:lpstr>
      <vt:lpstr>Cambria Math</vt:lpstr>
      <vt:lpstr>Courier New</vt:lpstr>
      <vt:lpstr>Helvetica Neue</vt:lpstr>
      <vt:lpstr>Helvetica Neue Light</vt:lpstr>
      <vt:lpstr>Helvetica Neue Medium</vt:lpstr>
      <vt:lpstr>Times New Roman</vt:lpstr>
      <vt:lpstr>Wingdings</vt:lpstr>
      <vt:lpstr>1_Office Theme</vt:lpstr>
      <vt:lpstr>Distributed Transactions in Spanner</vt:lpstr>
      <vt:lpstr>Recap: Distributed Storage Systems</vt:lpstr>
      <vt:lpstr>Google’s Setting</vt:lpstr>
      <vt:lpstr>Why Google built Spanner</vt:lpstr>
      <vt:lpstr>A Deeper Look at Motivation -- Performance-consistency tradeoff</vt:lpstr>
      <vt:lpstr>A Deeper Look at Motivation -- Read-Only Transactions</vt:lpstr>
      <vt:lpstr>PowerPoint Presentation</vt:lpstr>
      <vt:lpstr>Before we get to Spanner …</vt:lpstr>
      <vt:lpstr>Goal is to …</vt:lpstr>
      <vt:lpstr>Leveraging the Notion of Time</vt:lpstr>
      <vt:lpstr>Leveraging the Notion of Time</vt:lpstr>
      <vt:lpstr>PowerPoint Presentation</vt:lpstr>
      <vt:lpstr>Challenges</vt:lpstr>
      <vt:lpstr>Nearly perfect clocks</vt:lpstr>
      <vt:lpstr>Spanner: Google’s Globally-Distributed Database  OSDI 2012</vt:lpstr>
      <vt:lpstr>Scale-out vs. fault tolerance</vt:lpstr>
      <vt:lpstr>Strictly Serializable Multi-Shard Transactions</vt:lpstr>
      <vt:lpstr>TrueTime (TT)</vt:lpstr>
      <vt:lpstr>TrueTime (TT) </vt:lpstr>
      <vt:lpstr>TrueTime Architecture</vt:lpstr>
      <vt:lpstr>TrueTime implementation</vt:lpstr>
      <vt:lpstr>Enforcing the Invariant</vt:lpstr>
      <vt:lpstr>Enforcing the Invariant</vt:lpstr>
      <vt:lpstr>Enforcing the Invariant</vt:lpstr>
      <vt:lpstr>Enforcing the Invariant</vt:lpstr>
      <vt:lpstr>Enforcing the Invariant</vt:lpstr>
      <vt:lpstr>Enforcing the Invariant</vt:lpstr>
      <vt:lpstr>Enforcing the Invariant</vt:lpstr>
      <vt:lpstr>A brain teaser puzzle</vt:lpstr>
      <vt:lpstr>A brain teaser puzzle</vt:lpstr>
      <vt:lpstr>Enforcing the Invariant with TT</vt:lpstr>
      <vt:lpstr>Enforcing the Invariant with TT</vt:lpstr>
      <vt:lpstr>Enforcing the Invariant with TT</vt:lpstr>
      <vt:lpstr>Takeaways</vt:lpstr>
      <vt:lpstr>After-class Puzzles</vt:lpstr>
      <vt:lpstr>Recap: Spanner is Strictly Serializable</vt:lpstr>
      <vt:lpstr>Recap: TrueTime</vt:lpstr>
      <vt:lpstr>Enforcing the Invariant with TT</vt:lpstr>
      <vt:lpstr>Enforcing the Invariant with TT</vt:lpstr>
      <vt:lpstr>Strictly Serializable Multi-Shard Transactions</vt:lpstr>
      <vt:lpstr>Scale-out vs. fault tolerance</vt:lpstr>
      <vt:lpstr>This Lecture</vt:lpstr>
      <vt:lpstr>Read-Write Transactions (2PL)</vt:lpstr>
      <vt:lpstr>Client-driven transactions (multi-shard)</vt:lpstr>
      <vt:lpstr>Read-Write Transactions (2PL)</vt:lpstr>
      <vt:lpstr>Read-Write Transactions (2PL)</vt:lpstr>
      <vt:lpstr>Read-Write Transactions (2PL)</vt:lpstr>
      <vt:lpstr>Timestamping Read-Write Transactions</vt:lpstr>
      <vt:lpstr>Ideas Behind Read-Only Txns</vt:lpstr>
      <vt:lpstr>Read-Only Transactions (shards part)</vt:lpstr>
      <vt:lpstr>Read-Only Transactions (Paxos part)</vt:lpstr>
      <vt:lpstr>A Puzzle to Help With Understanding</vt:lpstr>
      <vt:lpstr>A Puzzle to Help With Understanding</vt:lpstr>
      <vt:lpstr>Serializable Snapshot Reads</vt:lpstr>
      <vt:lpstr>Takeaway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1757</cp:revision>
  <cp:lastPrinted>2019-11-20T11:22:47Z</cp:lastPrinted>
  <dcterms:created xsi:type="dcterms:W3CDTF">2013-10-08T01:49:25Z</dcterms:created>
  <dcterms:modified xsi:type="dcterms:W3CDTF">2025-11-16T08:47:07Z</dcterms:modified>
</cp:coreProperties>
</file>