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5"/>
  </p:notesMasterIdLst>
  <p:handoutMasterIdLst>
    <p:handoutMasterId r:id="rId26"/>
  </p:handoutMasterIdLst>
  <p:sldIdLst>
    <p:sldId id="257" r:id="rId2"/>
    <p:sldId id="329" r:id="rId3"/>
    <p:sldId id="540" r:id="rId4"/>
    <p:sldId id="280" r:id="rId5"/>
    <p:sldId id="541" r:id="rId6"/>
    <p:sldId id="543" r:id="rId7"/>
    <p:sldId id="542" r:id="rId8"/>
    <p:sldId id="544" r:id="rId9"/>
    <p:sldId id="545" r:id="rId10"/>
    <p:sldId id="296" r:id="rId11"/>
    <p:sldId id="308" r:id="rId12"/>
    <p:sldId id="300" r:id="rId13"/>
    <p:sldId id="302" r:id="rId14"/>
    <p:sldId id="303" r:id="rId15"/>
    <p:sldId id="310" r:id="rId16"/>
    <p:sldId id="305" r:id="rId17"/>
    <p:sldId id="327" r:id="rId18"/>
    <p:sldId id="328" r:id="rId19"/>
    <p:sldId id="306" r:id="rId20"/>
    <p:sldId id="546" r:id="rId21"/>
    <p:sldId id="547" r:id="rId22"/>
    <p:sldId id="548" r:id="rId23"/>
    <p:sldId id="549" r:id="rId24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00FF"/>
    <a:srgbClr val="FF3300"/>
    <a:srgbClr val="FFFF99"/>
    <a:srgbClr val="92D050"/>
    <a:srgbClr val="FFCC99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83810" autoAdjust="0"/>
  </p:normalViewPr>
  <p:slideViewPr>
    <p:cSldViewPr snapToGrid="0">
      <p:cViewPr varScale="1">
        <p:scale>
          <a:sx n="106" d="100"/>
          <a:sy n="106" d="100"/>
        </p:scale>
        <p:origin x="9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96F821E6-D4AA-954D-9A3D-B64230D8152B}"/>
    <pc:docChg chg="modSld">
      <pc:chgData name="Marco Canini" userId="f9c31d46-c3b5-4114-aea8-426b22c5f56f" providerId="ADAL" clId="{96F821E6-D4AA-954D-9A3D-B64230D8152B}" dt="2022-10-31T05:32:39.512" v="34" actId="113"/>
      <pc:docMkLst>
        <pc:docMk/>
      </pc:docMkLst>
      <pc:sldChg chg="modSp mod">
        <pc:chgData name="Marco Canini" userId="f9c31d46-c3b5-4114-aea8-426b22c5f56f" providerId="ADAL" clId="{96F821E6-D4AA-954D-9A3D-B64230D8152B}" dt="2022-10-30T14:34:10.500" v="1" actId="20577"/>
        <pc:sldMkLst>
          <pc:docMk/>
          <pc:sldMk cId="0" sldId="257"/>
        </pc:sldMkLst>
      </pc:sldChg>
      <pc:sldChg chg="modSp">
        <pc:chgData name="Marco Canini" userId="f9c31d46-c3b5-4114-aea8-426b22c5f56f" providerId="ADAL" clId="{96F821E6-D4AA-954D-9A3D-B64230D8152B}" dt="2022-10-31T05:32:39.512" v="34" actId="113"/>
        <pc:sldMkLst>
          <pc:docMk/>
          <pc:sldMk cId="1983833582" sldId="300"/>
        </pc:sldMkLst>
      </pc:sldChg>
      <pc:sldChg chg="modSp modAnim">
        <pc:chgData name="Marco Canini" userId="f9c31d46-c3b5-4114-aea8-426b22c5f56f" providerId="ADAL" clId="{96F821E6-D4AA-954D-9A3D-B64230D8152B}" dt="2022-10-31T05:31:59" v="32" actId="20577"/>
        <pc:sldMkLst>
          <pc:docMk/>
          <pc:sldMk cId="1115987800" sldId="308"/>
        </pc:sldMkLst>
      </pc:sldChg>
    </pc:docChg>
  </pc:docChgLst>
  <pc:docChgLst>
    <pc:chgData name="Marco Canini" userId="f9c31d46-c3b5-4114-aea8-426b22c5f56f" providerId="ADAL" clId="{4EB5A369-AE25-5AC4-80C1-F837539D245B}"/>
    <pc:docChg chg="modSld">
      <pc:chgData name="Marco Canini" userId="f9c31d46-c3b5-4114-aea8-426b22c5f56f" providerId="ADAL" clId="{4EB5A369-AE25-5AC4-80C1-F837539D245B}" dt="2025-09-29T09:20:15.746" v="2" actId="20577"/>
      <pc:docMkLst>
        <pc:docMk/>
      </pc:docMkLst>
      <pc:sldChg chg="modSp mod">
        <pc:chgData name="Marco Canini" userId="f9c31d46-c3b5-4114-aea8-426b22c5f56f" providerId="ADAL" clId="{4EB5A369-AE25-5AC4-80C1-F837539D245B}" dt="2025-09-29T09:20:15.746" v="2" actId="20577"/>
        <pc:sldMkLst>
          <pc:docMk/>
          <pc:sldMk cId="0" sldId="257"/>
        </pc:sldMkLst>
        <pc:spChg chg="mod">
          <ac:chgData name="Marco Canini" userId="f9c31d46-c3b5-4114-aea8-426b22c5f56f" providerId="ADAL" clId="{4EB5A369-AE25-5AC4-80C1-F837539D245B}" dt="2025-09-29T09:20:15.746" v="2" actId="20577"/>
          <ac:spMkLst>
            <pc:docMk/>
            <pc:sldMk cId="0" sldId="257"/>
            <ac:spMk id="6" creationId="{A4B517CD-38E3-D94D-9437-C70C211F1BBE}"/>
          </ac:spMkLst>
        </pc:spChg>
      </pc:sldChg>
    </pc:docChg>
  </pc:docChgLst>
  <pc:docChgLst>
    <pc:chgData name="Marco Canini" userId="f9c31d46-c3b5-4114-aea8-426b22c5f56f" providerId="ADAL" clId="{5343BCEA-78FB-9E47-A0FE-02C9C480DAAF}"/>
    <pc:docChg chg="modSld">
      <pc:chgData name="Marco Canini" userId="f9c31d46-c3b5-4114-aea8-426b22c5f56f" providerId="ADAL" clId="{5343BCEA-78FB-9E47-A0FE-02C9C480DAAF}" dt="2018-10-07T09:18:50.319" v="9" actId="20577"/>
      <pc:docMkLst>
        <pc:docMk/>
      </pc:docMkLst>
      <pc:sldChg chg="modSp">
        <pc:chgData name="Marco Canini" userId="f9c31d46-c3b5-4114-aea8-426b22c5f56f" providerId="ADAL" clId="{5343BCEA-78FB-9E47-A0FE-02C9C480DAAF}" dt="2018-10-07T09:18:50.319" v="9" actId="20577"/>
        <pc:sldMkLst>
          <pc:docMk/>
          <pc:sldMk cId="684011109" sldId="31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the BIG IDEA is to allow different replicas to become PRIMARY,</a:t>
            </a:r>
            <a:r>
              <a:rPr lang="en-US" b="1" baseline="0" dirty="0"/>
              <a:t> in other words the system moves through a SEQUENCE of what we call VIEWS.</a:t>
            </a:r>
          </a:p>
          <a:p>
            <a:endParaRPr lang="en-US" baseline="0" dirty="0"/>
          </a:p>
          <a:p>
            <a:r>
              <a:rPr lang="en-US" baseline="0" dirty="0"/>
              <a:t>In each VIEW there is a DIFFERENT DESIGNATED PRIMARY, and each view is numbered with a VIEW NUMBER.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72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38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 liveness w/ 1 failure -&gt; need multiple acceptors</a:t>
            </a:r>
            <a:br>
              <a:rPr lang="en-US" dirty="0"/>
            </a:br>
            <a:r>
              <a:rPr lang="en-US" dirty="0"/>
              <a:t>No majority guaranteed -&gt; need acceptors to</a:t>
            </a:r>
            <a:r>
              <a:rPr lang="en-US" baseline="0" dirty="0"/>
              <a:t> be capable of accepting multiple values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00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0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25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Very similar to </a:t>
            </a:r>
            <a:r>
              <a:rPr lang="en-US" dirty="0" err="1"/>
              <a:t>Viewstamped</a:t>
            </a:r>
            <a:r>
              <a:rPr lang="en-US" dirty="0"/>
              <a:t> Replication,</a:t>
            </a:r>
            <a:r>
              <a:rPr lang="en-US" baseline="0" dirty="0"/>
              <a:t> invented concurrently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37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E538BFF5-4989-D241-8025-7FAE8196E4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9/29/25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61D7-F64F-8E4D-8C48-35B191211857}" type="datetime1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55DC-D3DB-A142-8833-8A2BDFA4DAAA}" type="datetime1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9/29/25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9/29/25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9/29/25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9/29/25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800" dirty="0"/>
              <a:t>Consensus and </a:t>
            </a:r>
            <a:r>
              <a:rPr lang="en-US" sz="4800" dirty="0" err="1"/>
              <a:t>Paxos</a:t>
            </a:r>
            <a:endParaRPr lang="en-US" sz="48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4B517CD-38E3-D94D-9437-C70C211F1BB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7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a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843547"/>
            <a:ext cx="8565204" cy="4613997"/>
          </a:xfrm>
        </p:spPr>
        <p:txBody>
          <a:bodyPr>
            <a:normAutofit/>
          </a:bodyPr>
          <a:lstStyle/>
          <a:p>
            <a:r>
              <a:rPr lang="en-US" sz="2800" dirty="0"/>
              <a:t>Three conceptual roles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Proposers</a:t>
            </a:r>
            <a:r>
              <a:rPr lang="en-US" sz="2400" dirty="0"/>
              <a:t> propose values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Acceptors</a:t>
            </a:r>
            <a:r>
              <a:rPr lang="en-US" sz="2400" dirty="0"/>
              <a:t> accept values, where chosen if majority accept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  <a:sym typeface="Wingdings"/>
              </a:rPr>
              <a:t>Learners</a:t>
            </a:r>
            <a:r>
              <a:rPr lang="en-US" sz="2400" dirty="0">
                <a:sym typeface="Wingdings"/>
              </a:rPr>
              <a:t> learn the outcome (chosen value)</a:t>
            </a:r>
          </a:p>
          <a:p>
            <a:endParaRPr lang="en-US" sz="2800" dirty="0">
              <a:sym typeface="Wingdings"/>
            </a:endParaRPr>
          </a:p>
          <a:p>
            <a:r>
              <a:rPr lang="en-US" sz="2800" dirty="0">
                <a:sym typeface="Wingdings"/>
              </a:rPr>
              <a:t>In reality, a process can play any/all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095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843547"/>
            <a:ext cx="8565204" cy="5014453"/>
          </a:xfrm>
        </p:spPr>
        <p:txBody>
          <a:bodyPr>
            <a:normAutofit/>
          </a:bodyPr>
          <a:lstStyle/>
          <a:p>
            <a:r>
              <a:rPr lang="en-US" sz="2800" dirty="0"/>
              <a:t>3 proposers, 1 acceptor</a:t>
            </a:r>
          </a:p>
          <a:p>
            <a:pPr lvl="1"/>
            <a:r>
              <a:rPr lang="en-US" sz="2400" dirty="0">
                <a:sym typeface="Wingdings"/>
              </a:rPr>
              <a:t>Acceptor accepts first value received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  <a:sym typeface="Wingdings"/>
              </a:rPr>
              <a:t>No liveness on failure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ym typeface="Wingdings"/>
              </a:rPr>
              <a:t>3 proposers (distinct proposals), 3 acceptors</a:t>
            </a:r>
          </a:p>
          <a:p>
            <a:pPr lvl="1"/>
            <a:r>
              <a:rPr lang="en-US" sz="2400" dirty="0">
                <a:sym typeface="Wingdings"/>
              </a:rPr>
              <a:t>Accept first value received, acceptors choose common value known by majority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  <a:sym typeface="Wingdings"/>
              </a:rPr>
              <a:t>But no such majority is guaranteed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98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/>
          </a:bodyPr>
          <a:lstStyle/>
          <a:p>
            <a:r>
              <a:rPr lang="en-US" sz="2800" dirty="0"/>
              <a:t>Each acceptor accepts </a:t>
            </a:r>
            <a:r>
              <a:rPr lang="en-US" sz="2800" b="1" dirty="0">
                <a:solidFill>
                  <a:schemeClr val="accent6"/>
                </a:solidFill>
              </a:rPr>
              <a:t>multiple proposals</a:t>
            </a:r>
          </a:p>
          <a:p>
            <a:pPr lvl="1"/>
            <a:r>
              <a:rPr lang="en-US" sz="2400" dirty="0"/>
              <a:t>Hopefully one of multiple accepted proposals will have a majority vote (and we determine that)</a:t>
            </a:r>
          </a:p>
          <a:p>
            <a:pPr lvl="1"/>
            <a:r>
              <a:rPr lang="en-US" sz="2400" dirty="0"/>
              <a:t>If not, rinse and repeat (more on this)</a:t>
            </a:r>
          </a:p>
          <a:p>
            <a:r>
              <a:rPr lang="en-US" sz="2800" dirty="0"/>
              <a:t>How do we select among multiple proposals?</a:t>
            </a:r>
          </a:p>
          <a:p>
            <a:pPr lvl="1"/>
            <a:r>
              <a:rPr lang="en-US" sz="2400" dirty="0"/>
              <a:t>Ordering: proposal is tuple </a:t>
            </a:r>
            <a:r>
              <a:rPr lang="en-US" sz="2400" b="1" dirty="0">
                <a:solidFill>
                  <a:schemeClr val="accent6"/>
                </a:solidFill>
              </a:rPr>
              <a:t>(proposal #, value) = (n, v)</a:t>
            </a:r>
          </a:p>
          <a:p>
            <a:pPr lvl="1"/>
            <a:r>
              <a:rPr lang="en-US" sz="2400" dirty="0"/>
              <a:t>Proposal # strictly increasing, globally unique</a:t>
            </a:r>
          </a:p>
          <a:p>
            <a:pPr lvl="1"/>
            <a:r>
              <a:rPr lang="en-US" sz="2400" dirty="0"/>
              <a:t>Globally unique?</a:t>
            </a:r>
          </a:p>
          <a:p>
            <a:pPr lvl="2"/>
            <a:r>
              <a:rPr lang="en-US" sz="2000" dirty="0"/>
              <a:t>Trick: set low-order bits to proposer’s ID</a:t>
            </a:r>
          </a:p>
          <a:p>
            <a:pPr lvl="1"/>
            <a:endParaRPr lang="en-US" sz="24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83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Protocol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Proposers: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Choose a proposal number 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Ask acceptors if any accepted proposals with </a:t>
            </a:r>
            <a:r>
              <a:rPr lang="en-US" sz="2600" dirty="0" err="1"/>
              <a:t>n</a:t>
            </a:r>
            <a:r>
              <a:rPr lang="en-US" sz="2600" baseline="-25000" dirty="0" err="1"/>
              <a:t>a</a:t>
            </a:r>
            <a:r>
              <a:rPr lang="en-US" sz="2600" dirty="0"/>
              <a:t> &lt; 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If existing proposal </a:t>
            </a:r>
            <a:r>
              <a:rPr lang="en-US" sz="2600" dirty="0" err="1"/>
              <a:t>v</a:t>
            </a:r>
            <a:r>
              <a:rPr lang="en-US" sz="2600" baseline="-25000" dirty="0" err="1"/>
              <a:t>a</a:t>
            </a:r>
            <a:r>
              <a:rPr lang="en-US" sz="2600" dirty="0"/>
              <a:t> returned, propose same value (n, </a:t>
            </a:r>
            <a:r>
              <a:rPr lang="en-US" sz="2600" dirty="0" err="1"/>
              <a:t>v</a:t>
            </a:r>
            <a:r>
              <a:rPr lang="en-US" sz="2600" baseline="-25000" dirty="0" err="1"/>
              <a:t>a</a:t>
            </a:r>
            <a:r>
              <a:rPr lang="en-US" sz="2600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Otherwise, propose own value (n, v)</a:t>
            </a:r>
          </a:p>
          <a:p>
            <a:pPr marL="457200" lvl="1" indent="0">
              <a:buNone/>
            </a:pPr>
            <a:r>
              <a:rPr lang="en-US" dirty="0"/>
              <a:t>Note </a:t>
            </a:r>
            <a:r>
              <a:rPr lang="en-US" dirty="0">
                <a:solidFill>
                  <a:schemeClr val="accent6"/>
                </a:solidFill>
              </a:rPr>
              <a:t>altruism</a:t>
            </a:r>
            <a:r>
              <a:rPr lang="en-US" dirty="0"/>
              <a:t>: goal is to reach consensus, not “win”</a:t>
            </a:r>
          </a:p>
          <a:p>
            <a:r>
              <a:rPr lang="en-US" dirty="0">
                <a:solidFill>
                  <a:schemeClr val="accent6"/>
                </a:solidFill>
              </a:rPr>
              <a:t>Acceptors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try to accept value with highest proposal n</a:t>
            </a:r>
          </a:p>
          <a:p>
            <a:r>
              <a:rPr lang="en-US" dirty="0">
                <a:solidFill>
                  <a:schemeClr val="accent6"/>
                </a:solidFill>
              </a:rPr>
              <a:t>Learners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are passive and wait for the outcome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83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err="1"/>
              <a:t>Paxos</a:t>
            </a:r>
            <a:r>
              <a:rPr lang="en-US" dirty="0"/>
              <a:t> Phase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dirty="0">
                <a:solidFill>
                  <a:schemeClr val="accent6"/>
                </a:solidFill>
              </a:rPr>
              <a:t>Proposer: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400" dirty="0"/>
              <a:t>Choose proposal number n, send &lt;prepare, n&gt; to acceptors</a:t>
            </a:r>
          </a:p>
          <a:p>
            <a:pPr>
              <a:spcBef>
                <a:spcPts val="1600"/>
              </a:spcBef>
              <a:spcAft>
                <a:spcPts val="400"/>
              </a:spcAft>
            </a:pPr>
            <a:r>
              <a:rPr lang="en-US" sz="2800" dirty="0">
                <a:solidFill>
                  <a:schemeClr val="accent6"/>
                </a:solidFill>
              </a:rPr>
              <a:t>Acceptors: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/>
              <a:t>If n &gt;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endParaRPr lang="en-US" sz="2400" baseline="-25000" dirty="0"/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 err="1"/>
              <a:t>n</a:t>
            </a:r>
            <a:r>
              <a:rPr lang="en-US" baseline="-25000" dirty="0" err="1"/>
              <a:t>h</a:t>
            </a:r>
            <a:r>
              <a:rPr lang="en-US" dirty="0"/>
              <a:t> = n     </a:t>
            </a:r>
            <a:r>
              <a:rPr lang="en-US" sz="2200" dirty="0">
                <a:solidFill>
                  <a:srgbClr val="FF0000"/>
                </a:solidFill>
              </a:rPr>
              <a:t>← promise not to accept any new proposals n’ &lt; n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If no prior proposal accepted</a:t>
            </a:r>
            <a:endParaRPr lang="en-US" sz="2400" baseline="-25000" dirty="0"/>
          </a:p>
          <a:p>
            <a:pPr lvl="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promise, n, </a:t>
            </a:r>
            <a:r>
              <a:rPr lang="en-US" dirty="0" err="1"/>
              <a:t>Ø</a:t>
            </a:r>
            <a:r>
              <a:rPr lang="en-US" dirty="0"/>
              <a:t> &gt;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Else </a:t>
            </a:r>
          </a:p>
          <a:p>
            <a:pPr lvl="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promise, n, (</a:t>
            </a:r>
            <a:r>
              <a:rPr lang="en-US" dirty="0" err="1"/>
              <a:t>n</a:t>
            </a:r>
            <a:r>
              <a:rPr lang="en-US" baseline="-25000" dirty="0" err="1"/>
              <a:t>a</a:t>
            </a:r>
            <a:r>
              <a:rPr lang="en-US" baseline="-25000" dirty="0"/>
              <a:t> ,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)  &gt;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/>
              <a:t>Else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prepare-failed &gt;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85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Proposer:</a:t>
            </a:r>
          </a:p>
          <a:p>
            <a:pPr lvl="1"/>
            <a:r>
              <a:rPr lang="en-US" sz="2400" dirty="0"/>
              <a:t>If receive promise from </a:t>
            </a:r>
            <a:r>
              <a:rPr lang="en-US" sz="2400" dirty="0">
                <a:solidFill>
                  <a:schemeClr val="accent6"/>
                </a:solidFill>
              </a:rPr>
              <a:t>majority</a:t>
            </a:r>
            <a:r>
              <a:rPr lang="en-US" sz="2400" dirty="0"/>
              <a:t> of acceptors, </a:t>
            </a:r>
          </a:p>
          <a:p>
            <a:pPr lvl="2">
              <a:spcAft>
                <a:spcPts val="400"/>
              </a:spcAft>
            </a:pPr>
            <a:r>
              <a:rPr lang="en-US" dirty="0"/>
              <a:t>Determine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 returned with highest </a:t>
            </a:r>
            <a:r>
              <a:rPr lang="en-US" dirty="0" err="1"/>
              <a:t>n</a:t>
            </a:r>
            <a:r>
              <a:rPr lang="en-US" baseline="-25000" dirty="0" err="1"/>
              <a:t>a</a:t>
            </a:r>
            <a:r>
              <a:rPr lang="en-US" dirty="0"/>
              <a:t>, if exists</a:t>
            </a:r>
          </a:p>
          <a:p>
            <a:pPr lvl="2">
              <a:spcAft>
                <a:spcPts val="400"/>
              </a:spcAft>
            </a:pPr>
            <a:r>
              <a:rPr lang="en-US" dirty="0"/>
              <a:t>Send  &lt;accept, (n,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 || v)&gt;  to acceptors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Acceptors:</a:t>
            </a:r>
          </a:p>
          <a:p>
            <a:pPr lvl="1"/>
            <a:r>
              <a:rPr lang="en-US" sz="2400" dirty="0"/>
              <a:t>Upon receiving &lt;accept, (n, v)&gt;,  if n ≥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r>
              <a:rPr lang="en-US" sz="2400" dirty="0"/>
              <a:t>,</a:t>
            </a:r>
          </a:p>
          <a:p>
            <a:pPr lvl="2"/>
            <a:r>
              <a:rPr lang="en-US" dirty="0"/>
              <a:t>Accept proposal and notify learner(s)</a:t>
            </a:r>
          </a:p>
          <a:p>
            <a:pPr marL="1371600" lvl="3" indent="0">
              <a:buNone/>
            </a:pPr>
            <a:r>
              <a:rPr lang="en-US" sz="2400" dirty="0" err="1"/>
              <a:t>n</a:t>
            </a:r>
            <a:r>
              <a:rPr lang="en-US" sz="2400" baseline="-25000" dirty="0" err="1"/>
              <a:t>a</a:t>
            </a:r>
            <a:r>
              <a:rPr lang="en-US" sz="2400" dirty="0"/>
              <a:t> =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r>
              <a:rPr lang="en-US" sz="2400" dirty="0"/>
              <a:t> = n</a:t>
            </a:r>
          </a:p>
          <a:p>
            <a:pPr marL="1371600" lvl="3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a</a:t>
            </a:r>
            <a:r>
              <a:rPr lang="en-US" sz="2400" dirty="0"/>
              <a:t> = 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01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Learners</a:t>
            </a:r>
            <a:r>
              <a:rPr lang="en-US" dirty="0"/>
              <a:t> need to know which value chosen</a:t>
            </a:r>
          </a:p>
          <a:p>
            <a:r>
              <a:rPr lang="en-US" dirty="0"/>
              <a:t>Approach #1</a:t>
            </a:r>
          </a:p>
          <a:p>
            <a:pPr lvl="1"/>
            <a:r>
              <a:rPr lang="en-US" dirty="0"/>
              <a:t>Each acceptor notifies all learners</a:t>
            </a:r>
          </a:p>
          <a:p>
            <a:pPr lvl="1"/>
            <a:r>
              <a:rPr lang="en-US" dirty="0"/>
              <a:t>More expensive</a:t>
            </a:r>
          </a:p>
          <a:p>
            <a:r>
              <a:rPr lang="en-US" dirty="0"/>
              <a:t>Approach #2</a:t>
            </a:r>
          </a:p>
          <a:p>
            <a:pPr lvl="1"/>
            <a:r>
              <a:rPr lang="en-US" dirty="0"/>
              <a:t>Elect a “distinguished learner”</a:t>
            </a:r>
          </a:p>
          <a:p>
            <a:pPr lvl="1"/>
            <a:r>
              <a:rPr lang="en-US" dirty="0"/>
              <a:t>Acceptors notify elected learner, which informs others</a:t>
            </a:r>
          </a:p>
          <a:p>
            <a:pPr lvl="1"/>
            <a:r>
              <a:rPr lang="en-US" dirty="0"/>
              <a:t>Failure-prone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6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:  Well-behaved Run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5331067" y="2055952"/>
            <a:ext cx="2427268" cy="3235820"/>
            <a:chOff x="5331067" y="2055952"/>
            <a:chExt cx="2427268" cy="3235820"/>
          </a:xfrm>
        </p:grpSpPr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5331067" y="4891662"/>
              <a:ext cx="2427268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&lt;accepted, (1 ,v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)&gt;</a:t>
              </a: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6023211" y="2436952"/>
              <a:ext cx="990600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6099410" y="2360751"/>
              <a:ext cx="934867" cy="6096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6175611" y="2284552"/>
              <a:ext cx="822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099411" y="4646752"/>
              <a:ext cx="1066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23211" y="2384506"/>
              <a:ext cx="1011067" cy="20336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Oval 17"/>
            <p:cNvSpPr>
              <a:spLocks noChangeArrowheads="1"/>
            </p:cNvSpPr>
            <p:nvPr/>
          </p:nvSpPr>
          <p:spPr bwMode="auto">
            <a:xfrm>
              <a:off x="7222359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0" name="Oval 18"/>
            <p:cNvSpPr>
              <a:spLocks noChangeArrowheads="1"/>
            </p:cNvSpPr>
            <p:nvPr/>
          </p:nvSpPr>
          <p:spPr bwMode="auto">
            <a:xfrm>
              <a:off x="7222359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7222359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7298559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6023211" y="3154842"/>
              <a:ext cx="1139825" cy="14157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745357" y="53768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en-US" altLang="en-US">
              <a:latin typeface="Times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72991" y="2055952"/>
            <a:ext cx="2296584" cy="2743200"/>
            <a:chOff x="372991" y="2055952"/>
            <a:chExt cx="2296584" cy="2743200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840775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V="1">
              <a:off x="1374175" y="2284552"/>
              <a:ext cx="685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1297975" y="2436952"/>
              <a:ext cx="7620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2212375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2212375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2" name="Oval 30"/>
            <p:cNvSpPr>
              <a:spLocks noChangeArrowheads="1"/>
            </p:cNvSpPr>
            <p:nvPr/>
          </p:nvSpPr>
          <p:spPr bwMode="auto">
            <a:xfrm>
              <a:off x="2212375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1221775" y="2513152"/>
              <a:ext cx="990600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2288575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372991" y="4054989"/>
              <a:ext cx="1707519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&lt;prepare, 1&gt;</a:t>
              </a:r>
              <a:endParaRPr lang="en-US" altLang="en-US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745775" y="2055952"/>
            <a:ext cx="1895320" cy="2404974"/>
            <a:chOff x="2745775" y="2055952"/>
            <a:chExt cx="1895320" cy="2404974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auto">
            <a:xfrm>
              <a:off x="3864712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V="1">
              <a:off x="2745775" y="2669561"/>
              <a:ext cx="1188866" cy="16764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 flipV="1">
              <a:off x="2773849" y="2513152"/>
              <a:ext cx="99060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 flipV="1">
              <a:off x="2745775" y="2284552"/>
              <a:ext cx="1066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2877471" y="4060816"/>
              <a:ext cx="1763624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&lt;promise, 1&gt;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795853" y="2055952"/>
            <a:ext cx="2151158" cy="2743200"/>
            <a:chOff x="3795853" y="2055952"/>
            <a:chExt cx="2151158" cy="2743200"/>
          </a:xfrm>
        </p:grpSpPr>
        <p:sp>
          <p:nvSpPr>
            <p:cNvPr id="6" name="Line 4"/>
            <p:cNvSpPr>
              <a:spLocks noChangeShapeType="1"/>
            </p:cNvSpPr>
            <p:nvPr/>
          </p:nvSpPr>
          <p:spPr bwMode="auto">
            <a:xfrm flipV="1">
              <a:off x="4454260" y="2284552"/>
              <a:ext cx="8350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4374049" y="2360752"/>
              <a:ext cx="987425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5489811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5489811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5489811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4374049" y="2513152"/>
              <a:ext cx="1139825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5566011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41" name="Text Box 39"/>
            <p:cNvSpPr txBox="1">
              <a:spLocks noChangeArrowheads="1"/>
            </p:cNvSpPr>
            <p:nvPr/>
          </p:nvSpPr>
          <p:spPr bwMode="auto">
            <a:xfrm>
              <a:off x="3795853" y="3132146"/>
              <a:ext cx="1287532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&lt;accept</a:t>
              </a:r>
              <a:r>
                <a:rPr lang="en-US" altLang="en-US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, </a:t>
              </a:r>
            </a:p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(1,v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)&gt;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782997" y="2232415"/>
            <a:ext cx="1464645" cy="2362200"/>
            <a:chOff x="7782997" y="2232415"/>
            <a:chExt cx="1464645" cy="2362200"/>
          </a:xfrm>
        </p:grpSpPr>
        <p:sp>
          <p:nvSpPr>
            <p:cNvPr id="26" name="AutoShape 24"/>
            <p:cNvSpPr>
              <a:spLocks/>
            </p:cNvSpPr>
            <p:nvPr/>
          </p:nvSpPr>
          <p:spPr bwMode="auto">
            <a:xfrm>
              <a:off x="7782997" y="2232415"/>
              <a:ext cx="304800" cy="2362200"/>
            </a:xfrm>
            <a:prstGeom prst="rightBrace">
              <a:avLst>
                <a:gd name="adj1" fmla="val 6458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Text Box 11"/>
            <p:cNvSpPr txBox="1">
              <a:spLocks noChangeArrowheads="1"/>
            </p:cNvSpPr>
            <p:nvPr/>
          </p:nvSpPr>
          <p:spPr bwMode="auto">
            <a:xfrm>
              <a:off x="7815082" y="3106977"/>
              <a:ext cx="143256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decide </a:t>
              </a:r>
            </a:p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656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Intuition:  if proposal with value v decided, then every higher-numbered proposal issued by any proposer has value v.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is safe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818788" y="3495622"/>
            <a:ext cx="3814010" cy="256242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329810" y="3926904"/>
            <a:ext cx="2590800" cy="189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Majority of acceptors accept </a:t>
            </a:r>
            <a:r>
              <a:rPr lang="en-US" altLang="en-US" sz="2600" b="0" i="1" dirty="0">
                <a:latin typeface="Arial" charset="0"/>
                <a:ea typeface="Arial" charset="0"/>
                <a:cs typeface="Arial" charset="0"/>
              </a:rPr>
              <a:t>(n, v):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600" b="0" i="1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 is decided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3974431" y="3533572"/>
            <a:ext cx="4279232" cy="228615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531894" y="4306496"/>
            <a:ext cx="35052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Next prepare request with proposal n+1</a:t>
            </a:r>
            <a:endParaRPr lang="en-US" altLang="en-US" sz="2600" b="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178968" y="4572299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7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600" dirty="0"/>
              <a:t>Often, but not always, live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335" y="2131209"/>
            <a:ext cx="2593912" cy="120712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2200" dirty="0"/>
              <a:t>Completes phase 1 with proposal n0</a:t>
            </a:r>
            <a:endParaRPr lang="en-US" sz="2200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333678" y="2031624"/>
            <a:ext cx="44245" cy="4218039"/>
          </a:xfrm>
          <a:prstGeom prst="straightConnector1">
            <a:avLst/>
          </a:prstGeom>
          <a:ln w="50800">
            <a:prstDash val="solid"/>
            <a:headEnd type="none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890266" y="2031624"/>
            <a:ext cx="44245" cy="4218039"/>
          </a:xfrm>
          <a:prstGeom prst="straightConnector1">
            <a:avLst/>
          </a:prstGeom>
          <a:ln w="50800">
            <a:prstDash val="solid"/>
            <a:headEnd type="none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137808" y="2660204"/>
            <a:ext cx="3622815" cy="118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0" dirty="0"/>
              <a:t>Starts and completes phase 1 with proposal n1 &gt; n0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406157" y="3469343"/>
            <a:ext cx="2718090" cy="85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0" dirty="0"/>
              <a:t>Performs phase 2, acceptors reject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15661" y="4413237"/>
            <a:ext cx="3908586" cy="93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0" dirty="0"/>
              <a:t>Restarts and completes phase 1 with proposal n2 &gt; n1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325850" y="1428728"/>
            <a:ext cx="2593912" cy="5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-1" charset="0"/>
              <a:buNone/>
            </a:pPr>
            <a:r>
              <a:rPr lang="en-US" b="0" dirty="0"/>
              <a:t>Process 0</a:t>
            </a:r>
            <a:endParaRPr lang="en-US" b="0" baseline="-250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375106" y="1428728"/>
            <a:ext cx="2593912" cy="5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-1" charset="0"/>
              <a:buNone/>
            </a:pPr>
            <a:r>
              <a:rPr lang="en-US" b="0" dirty="0"/>
              <a:t>Process 1</a:t>
            </a:r>
            <a:endParaRPr lang="en-US" b="0" baseline="-25000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5147392" y="5164333"/>
            <a:ext cx="3092245" cy="86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0" dirty="0"/>
              <a:t>Performs phase 2, acceptors reject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2610350" y="6292948"/>
            <a:ext cx="3923301" cy="40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b="0" dirty="0"/>
              <a:t>… can go on indefinitely …</a:t>
            </a:r>
          </a:p>
        </p:txBody>
      </p:sp>
    </p:spTree>
    <p:extLst>
      <p:ext uri="{BB962C8B-B14F-4D97-AF65-F5344CB8AC3E}">
        <p14:creationId xmlns:p14="http://schemas.microsoft.com/office/powerpoint/2010/main" val="198655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0" grpId="0"/>
      <p:bldP spid="11" grpId="0"/>
      <p:bldP spid="14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71261"/>
            <a:ext cx="8534400" cy="2094292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en-US" spc="-100" dirty="0"/>
              <a:t>Let different replicas assume role of primary over time</a:t>
            </a:r>
          </a:p>
          <a:p>
            <a:pPr>
              <a:spcBef>
                <a:spcPts val="1200"/>
              </a:spcBef>
            </a:pPr>
            <a:r>
              <a:rPr lang="en-US" b="1" spc="-100" dirty="0"/>
              <a:t>How do the nodes agree on view / primary?</a:t>
            </a:r>
          </a:p>
          <a:p>
            <a:pPr>
              <a:spcBef>
                <a:spcPts val="1200"/>
              </a:spcBef>
            </a:pPr>
            <a:r>
              <a:rPr lang="en-US" sz="3200" b="1" dirty="0"/>
              <a:t>What if both backup nodes attempt to become the new primary simultaneously?</a:t>
            </a:r>
            <a:endParaRPr lang="en-US" b="1" spc="-100" dirty="0"/>
          </a:p>
          <a:p>
            <a:pPr>
              <a:spcBef>
                <a:spcPts val="1200"/>
              </a:spcBef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the use of Views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227692" y="3619557"/>
            <a:ext cx="7047274" cy="3040005"/>
            <a:chOff x="939172" y="3759026"/>
            <a:chExt cx="7047274" cy="3040005"/>
          </a:xfrm>
        </p:grpSpPr>
        <p:grpSp>
          <p:nvGrpSpPr>
            <p:cNvPr id="6" name="Group 5"/>
            <p:cNvGrpSpPr/>
            <p:nvPr/>
          </p:nvGrpSpPr>
          <p:grpSpPr>
            <a:xfrm>
              <a:off x="1545322" y="3759026"/>
              <a:ext cx="2379322" cy="963372"/>
              <a:chOff x="337914" y="3576828"/>
              <a:chExt cx="7162800" cy="2900172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3379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83" name="Rectangle 82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73" name="Oval 72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Oval 73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74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Oval 75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Freeform 76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Freeform 77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Freeform 78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Freeform 79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Freeform 80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2" name="Straight Connector 81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0" name="Group 9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70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" name="Rounded Rectangle 10"/>
              <p:cNvSpPr/>
              <p:nvPr/>
            </p:nvSpPr>
            <p:spPr>
              <a:xfrm>
                <a:off x="27763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66" name="Rectangle 65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56" name="Oval 55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Oval 56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Freeform 59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Freeform 60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Freeform 61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Freeform 62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Freeform 63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4" name="Group 13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53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" name="Rounded Rectangle 14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/>
                  <a:t>P</a:t>
                </a:r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49" name="Rectangle 48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39" name="Oval 38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Freeform 42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Freeform 43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Freeform 44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Freeform 46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" name="Straight Connector 47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8" name="Group 17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36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9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4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5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26" name="Straight Connector 25"/>
              <p:cNvCxnSpPr/>
              <p:nvPr/>
            </p:nvCxnSpPr>
            <p:spPr>
              <a:xfrm>
                <a:off x="5824314" y="4267200"/>
                <a:ext cx="0" cy="762000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Freeform 26"/>
              <p:cNvSpPr/>
              <p:nvPr/>
            </p:nvSpPr>
            <p:spPr>
              <a:xfrm>
                <a:off x="3632595" y="4763822"/>
                <a:ext cx="2007031" cy="355783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1176115" y="4520173"/>
                <a:ext cx="4463512" cy="599432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6011585" y="3995980"/>
                <a:ext cx="922149" cy="1022888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1858717" y="5346646"/>
              <a:ext cx="2379321" cy="963372"/>
              <a:chOff x="337914" y="3576828"/>
              <a:chExt cx="7162800" cy="2900172"/>
            </a:xfrm>
          </p:grpSpPr>
          <p:sp>
            <p:nvSpPr>
              <p:cNvPr id="88" name="Rounded Rectangle 87"/>
              <p:cNvSpPr/>
              <p:nvPr/>
            </p:nvSpPr>
            <p:spPr>
              <a:xfrm>
                <a:off x="337914" y="4572000"/>
                <a:ext cx="2285999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58" name="Rectangle 157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59" name="Rectangle 158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60" name="Rectangle 159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61" name="Rectangle 160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0" name="Group 89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48" name="Oval 147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" name="Oval 148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Oval 149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Freeform 151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Freeform 155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1" name="Group 90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45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6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" name="Rounded Rectangle 91"/>
              <p:cNvSpPr/>
              <p:nvPr/>
            </p:nvSpPr>
            <p:spPr>
              <a:xfrm>
                <a:off x="27763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 dirty="0"/>
                  <a:t>P</a:t>
                </a:r>
              </a:p>
            </p:txBody>
          </p:sp>
          <p:grpSp>
            <p:nvGrpSpPr>
              <p:cNvPr id="93" name="Group 92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41" name="Rectangle 140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2" name="Rectangle 141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3" name="Rectangle 142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4" name="Rectangle 143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4" name="Group 93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31" name="Oval 130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Oval 131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Oval 132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Freeform 134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Freeform 135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Freeform 136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 137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Freeform 138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0" name="Straight Connector 139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5" name="Group 94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28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6" name="Rounded Rectangle 95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6600" dirty="0"/>
              </a:p>
            </p:txBody>
          </p:sp>
          <p:grpSp>
            <p:nvGrpSpPr>
              <p:cNvPr id="97" name="Group 96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24" name="Rectangle 123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5" name="Rectangle 124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6" name="Rectangle 125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7" name="Rectangle 126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8" name="Group 97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14" name="Oval 113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Oval 114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Oval 115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Oval 116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Freeform 117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Freeform 118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Freeform 119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Freeform 120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Freeform 121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3" name="Straight Connector 122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9" name="Group 98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11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0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4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5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6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07" name="Straight Connector 106"/>
              <p:cNvCxnSpPr/>
              <p:nvPr/>
            </p:nvCxnSpPr>
            <p:spPr>
              <a:xfrm flipH="1">
                <a:off x="3538315" y="4267200"/>
                <a:ext cx="2285999" cy="674514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8" name="Freeform 107"/>
              <p:cNvSpPr/>
              <p:nvPr/>
            </p:nvSpPr>
            <p:spPr>
              <a:xfrm flipH="1" flipV="1">
                <a:off x="4376518" y="5823500"/>
                <a:ext cx="1926149" cy="291234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1176115" y="4724397"/>
                <a:ext cx="1833986" cy="395206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Freeform 109"/>
              <p:cNvSpPr/>
              <p:nvPr/>
            </p:nvSpPr>
            <p:spPr>
              <a:xfrm rot="4899202">
                <a:off x="4692563" y="3881655"/>
                <a:ext cx="601896" cy="2072592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64" name="Group 163"/>
            <p:cNvGrpSpPr/>
            <p:nvPr/>
          </p:nvGrpSpPr>
          <p:grpSpPr>
            <a:xfrm>
              <a:off x="5062753" y="4469278"/>
              <a:ext cx="2379321" cy="963372"/>
              <a:chOff x="337914" y="3576828"/>
              <a:chExt cx="7162800" cy="2900172"/>
            </a:xfrm>
          </p:grpSpPr>
          <p:sp>
            <p:nvSpPr>
              <p:cNvPr id="165" name="Rounded Rectangle 164"/>
              <p:cNvSpPr/>
              <p:nvPr/>
            </p:nvSpPr>
            <p:spPr>
              <a:xfrm>
                <a:off x="337914" y="4572000"/>
                <a:ext cx="2285999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/>
                  <a:t>P</a:t>
                </a:r>
              </a:p>
            </p:txBody>
          </p:sp>
          <p:grpSp>
            <p:nvGrpSpPr>
              <p:cNvPr id="166" name="Group 165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35" name="Rectangle 234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6" name="Rectangle 235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7" name="Rectangle 236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8" name="Rectangle 237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67" name="Group 166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225" name="Oval 224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Oval 225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Oval 226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Oval 227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Freeform 228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Freeform 229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Freeform 230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Freeform 231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 232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4" name="Straight Connector 233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68" name="Group 167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222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3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9" name="Rounded Rectangle 168"/>
              <p:cNvSpPr/>
              <p:nvPr/>
            </p:nvSpPr>
            <p:spPr>
              <a:xfrm>
                <a:off x="2776315" y="4572001"/>
                <a:ext cx="2286001" cy="1904999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4400" dirty="0"/>
              </a:p>
            </p:txBody>
          </p:sp>
          <p:grpSp>
            <p:nvGrpSpPr>
              <p:cNvPr id="170" name="Group 169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18" name="Rectangle 217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19" name="Rectangle 218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20" name="Rectangle 219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21" name="Rectangle 220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1" name="Group 170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208" name="Oval 207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Oval 208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Oval 209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Oval 210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Freeform 211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Freeform 212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Freeform 213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Freeform 214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Freeform 215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17" name="Straight Connector 216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205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3" name="Rounded Rectangle 172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6600" dirty="0"/>
              </a:p>
            </p:txBody>
          </p:sp>
          <p:grpSp>
            <p:nvGrpSpPr>
              <p:cNvPr id="174" name="Group 173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01" name="Rectangle 200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2" name="Rectangle 201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3" name="Rectangle 202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4" name="Rectangle 203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5" name="Group 174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91" name="Oval 190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Oval 191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Oval 192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Oval 193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Freeform 194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Freeform 195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Freeform 196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Freeform 197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Freeform 198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0" name="Straight Connector 199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76" name="Group 175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88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9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0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77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8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9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4" name="Straight Connector 183"/>
              <p:cNvCxnSpPr/>
              <p:nvPr/>
            </p:nvCxnSpPr>
            <p:spPr>
              <a:xfrm flipH="1">
                <a:off x="1581237" y="4267200"/>
                <a:ext cx="4243078" cy="691594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5" name="Freeform 184"/>
              <p:cNvSpPr/>
              <p:nvPr/>
            </p:nvSpPr>
            <p:spPr>
              <a:xfrm flipH="1" flipV="1">
                <a:off x="1982270" y="5823497"/>
                <a:ext cx="4320392" cy="291233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Freeform 185"/>
              <p:cNvSpPr/>
              <p:nvPr/>
            </p:nvSpPr>
            <p:spPr>
              <a:xfrm rot="358164" flipH="1" flipV="1">
                <a:off x="1903399" y="6254258"/>
                <a:ext cx="1990330" cy="206570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Freeform 186"/>
              <p:cNvSpPr/>
              <p:nvPr/>
            </p:nvSpPr>
            <p:spPr>
              <a:xfrm rot="5105497">
                <a:off x="3743060" y="3053933"/>
                <a:ext cx="601895" cy="3717214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40" name="Curved Down Arrow 239"/>
            <p:cNvSpPr/>
            <p:nvPr/>
          </p:nvSpPr>
          <p:spPr>
            <a:xfrm rot="15179218">
              <a:off x="674451" y="4903421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41" name="Curved Down Arrow 240"/>
            <p:cNvSpPr/>
            <p:nvPr/>
          </p:nvSpPr>
          <p:spPr>
            <a:xfrm rot="1613446">
              <a:off x="4316946" y="3911330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42" name="Curved Down Arrow 241"/>
            <p:cNvSpPr/>
            <p:nvPr/>
          </p:nvSpPr>
          <p:spPr>
            <a:xfrm rot="9371077">
              <a:off x="4523270" y="5829415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826047" y="5414808"/>
              <a:ext cx="21603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#1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, #4,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2650282" y="6337366"/>
              <a:ext cx="21315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#2</a:t>
              </a:r>
              <a:r>
                <a:rPr lang="en-US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, #5,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2447546" y="4741511"/>
              <a:ext cx="22020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#3</a:t>
              </a:r>
              <a:r>
                <a:rPr lang="en-US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, #6,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8788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Described for a single round of consensus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Proposer, Acceptors, Learners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Often implemented with nodes playing all roles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Always safe: Quorum intersection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Very often live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Acceptors accept multiple values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But only one value is ultimately chosen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Once a value is accepted by a majority it is chosen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Can tolerate failures f &lt; N / 2  (aka, </a:t>
            </a:r>
            <a:r>
              <a:rPr lang="en-US" dirty="0">
                <a:solidFill>
                  <a:schemeClr val="accent6"/>
                </a:solidFill>
              </a:rPr>
              <a:t>2f+1 nodes</a:t>
            </a:r>
            <a:r>
              <a:rPr lang="en-US" dirty="0"/>
              <a:t>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summary</a:t>
            </a:r>
          </a:p>
        </p:txBody>
      </p:sp>
    </p:spTree>
    <p:extLst>
      <p:ext uri="{BB962C8B-B14F-4D97-AF65-F5344CB8AC3E}">
        <p14:creationId xmlns:p14="http://schemas.microsoft.com/office/powerpoint/2010/main" val="1430544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Terminology is a mess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err="1"/>
              <a:t>Paxos</a:t>
            </a:r>
            <a:r>
              <a:rPr lang="en-US" dirty="0"/>
              <a:t> loosely, and confusingly defined…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We’ll stick with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Basic </a:t>
            </a:r>
            <a:r>
              <a:rPr lang="en-US" dirty="0" err="1"/>
              <a:t>Paxos</a:t>
            </a:r>
            <a:endParaRPr lang="en-US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Multi-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</a:t>
            </a:r>
            <a:r>
              <a:rPr lang="en-US" dirty="0" err="1"/>
              <a:t>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316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Run the full protocol each time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e.g., for each slot in the command log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Takes 2 rounds until a value is chosen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</a:t>
            </a:r>
            <a:r>
              <a:rPr lang="en-US" dirty="0" err="1"/>
              <a:t>Paxos</a:t>
            </a:r>
            <a:r>
              <a:rPr lang="en-US" dirty="0"/>
              <a:t>: Basic </a:t>
            </a:r>
            <a:r>
              <a:rPr lang="en-US" dirty="0" err="1"/>
              <a:t>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1558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Elect a leader and have it run the 2</a:t>
            </a:r>
            <a:r>
              <a:rPr lang="en-US" baseline="30000" dirty="0"/>
              <a:t>nd</a:t>
            </a:r>
            <a:r>
              <a:rPr lang="en-US" dirty="0"/>
              <a:t> phase directly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e.g., for each slot in the command log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Leader election uses Basic </a:t>
            </a:r>
            <a:r>
              <a:rPr lang="en-US" dirty="0" err="1"/>
              <a:t>Paxos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Takes 1 round until a value is chosen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Faster than Basic </a:t>
            </a:r>
            <a:r>
              <a:rPr lang="en-US" dirty="0" err="1"/>
              <a:t>Paxos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Used extensively in practice!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RAFT is similar to Multi 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</a:t>
            </a:r>
            <a:r>
              <a:rPr lang="en-US" dirty="0" err="1"/>
              <a:t>Paxos</a:t>
            </a:r>
            <a:r>
              <a:rPr lang="en-US" dirty="0"/>
              <a:t>: Multi-</a:t>
            </a:r>
            <a:r>
              <a:rPr lang="en-US" dirty="0" err="1"/>
              <a:t>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1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BE1FFB-4AEA-4D4C-83DE-8CEA6A3FC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Definition: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general agreement about something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 idea or opinion that is shared by all the people in a group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B65A9-F5F1-D241-98C1-7FA18C916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5470B12-352B-4F40-9D37-A27847CC3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27481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001324" cy="5008124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Group of servers attempting: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Make sure all servers in group receive the same updates in the same order as each other 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Maintain own lists (views) on who is a current member of the group, and update lists when somebody leaves/fails 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Elect a leader in group, and inform everybody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Ensure mutually exclusive (one process at a time only) access to a critical resource like a file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 used in systems</a:t>
            </a:r>
          </a:p>
        </p:txBody>
      </p:sp>
    </p:spTree>
    <p:extLst>
      <p:ext uri="{BB962C8B-B14F-4D97-AF65-F5344CB8AC3E}">
        <p14:creationId xmlns:p14="http://schemas.microsoft.com/office/powerpoint/2010/main" val="153194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891AA4-E373-0741-9A1F-280550BA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Given a set of processes, each with an initial value:</a:t>
            </a:r>
          </a:p>
          <a:p>
            <a:r>
              <a:rPr lang="en-US" b="1" dirty="0"/>
              <a:t>Termination:</a:t>
            </a:r>
            <a:r>
              <a:rPr lang="en-US" dirty="0"/>
              <a:t> All non-faulty processes eventually decide on a value</a:t>
            </a:r>
          </a:p>
          <a:p>
            <a:r>
              <a:rPr lang="en-US" b="1" dirty="0"/>
              <a:t>Agreement:</a:t>
            </a:r>
            <a:r>
              <a:rPr lang="en-US" dirty="0"/>
              <a:t> All processes that decide do so on the same value </a:t>
            </a:r>
          </a:p>
          <a:p>
            <a:r>
              <a:rPr lang="en-US" b="1" dirty="0"/>
              <a:t>Validity:</a:t>
            </a:r>
            <a:r>
              <a:rPr lang="en-US" dirty="0"/>
              <a:t> The value that has been decided must have been proposed by some process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F6243D-65AD-6E4F-B64D-6AADD135D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45CD31-15B9-7E4A-ADB0-30E558AE2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1657412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6AAB6A-A4FE-F549-8EBC-FBB47B3F0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Safety (bad things never happen)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Liveness (good things eventually happen)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4CA67C-04DD-C343-8FE5-14EB31F25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5C33D2-3480-D04B-82AF-672CA750D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Safety vs liveness properties</a:t>
            </a:r>
          </a:p>
        </p:txBody>
      </p:sp>
    </p:spTree>
    <p:extLst>
      <p:ext uri="{BB962C8B-B14F-4D97-AF65-F5344CB8AC3E}">
        <p14:creationId xmlns:p14="http://schemas.microsoft.com/office/powerpoint/2010/main" val="1026720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891AA4-E373-0741-9A1F-280550BA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Given a set of processes, each with an initial value:</a:t>
            </a:r>
          </a:p>
          <a:p>
            <a:r>
              <a:rPr lang="en-US" b="1" dirty="0"/>
              <a:t>Termination:</a:t>
            </a:r>
            <a:r>
              <a:rPr lang="en-US" dirty="0"/>
              <a:t> All non-faulty processes eventually decide on a value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 </a:t>
            </a:r>
            <a:r>
              <a:rPr lang="en-US" dirty="0">
                <a:solidFill>
                  <a:schemeClr val="accent6"/>
                </a:solidFill>
              </a:rPr>
              <a:t>Good thing that eventually should happen</a:t>
            </a:r>
          </a:p>
          <a:p>
            <a:r>
              <a:rPr lang="en-US" b="1" dirty="0"/>
              <a:t>Agreement:</a:t>
            </a:r>
            <a:r>
              <a:rPr lang="en-US" dirty="0"/>
              <a:t> All processes that decide do so on the same value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 Bad thing that should never happen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en-US" b="1" dirty="0"/>
              <a:t>Validity:</a:t>
            </a:r>
            <a:r>
              <a:rPr lang="en-US" dirty="0"/>
              <a:t> The value that has been decided must have been proposed by some process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 Bad thing that should never happen</a:t>
            </a:r>
            <a:endParaRPr lang="en-US" dirty="0">
              <a:solidFill>
                <a:schemeClr val="accent6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F6243D-65AD-6E4F-B64D-6AADD135D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45CD31-15B9-7E4A-ADB0-30E558AE2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3637079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F80C61-B28D-A742-AF88-3D7CD62FA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Safety</a:t>
            </a:r>
          </a:p>
          <a:p>
            <a:pPr lvl="1"/>
            <a:r>
              <a:rPr lang="en-US" sz="2400" dirty="0"/>
              <a:t>Only a single value is chosen</a:t>
            </a:r>
          </a:p>
          <a:p>
            <a:pPr lvl="1"/>
            <a:r>
              <a:rPr lang="en-US" sz="2400" dirty="0"/>
              <a:t>Only chosen values are learned by processes</a:t>
            </a:r>
          </a:p>
          <a:p>
            <a:pPr lvl="1"/>
            <a:r>
              <a:rPr lang="en-US" sz="2400" dirty="0"/>
              <a:t>Only a proposed value can be chosen</a:t>
            </a:r>
          </a:p>
          <a:p>
            <a:pPr marL="0" indent="0">
              <a:buNone/>
            </a:pPr>
            <a:r>
              <a:rPr lang="en-US" dirty="0"/>
              <a:t>Liveness</a:t>
            </a:r>
          </a:p>
          <a:p>
            <a:pPr lvl="1"/>
            <a:r>
              <a:rPr lang="en-US" sz="2400" dirty="0"/>
              <a:t>Some proposed value eventually chosen if fewer than half of processes fail</a:t>
            </a:r>
          </a:p>
          <a:p>
            <a:pPr lvl="1"/>
            <a:r>
              <a:rPr lang="en-US" sz="2400" dirty="0"/>
              <a:t>If value is chosen, a process eventually learns it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DEB736-0355-A345-BBB4-5605E9F3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812052-BA65-874F-84FE-E92A45A14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properties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0E6CDE-A659-6B48-ACDD-EEE1B15FF3A8}"/>
              </a:ext>
            </a:extLst>
          </p:cNvPr>
          <p:cNvGrpSpPr/>
          <p:nvPr/>
        </p:nvGrpSpPr>
        <p:grpSpPr>
          <a:xfrm>
            <a:off x="5238370" y="1955184"/>
            <a:ext cx="2796346" cy="679326"/>
            <a:chOff x="6084042" y="2338523"/>
            <a:chExt cx="2796346" cy="67932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596BE0B-37A6-8844-9C4A-95E29F35BE27}"/>
                </a:ext>
              </a:extLst>
            </p:cNvPr>
            <p:cNvSpPr/>
            <p:nvPr/>
          </p:nvSpPr>
          <p:spPr>
            <a:xfrm>
              <a:off x="7176780" y="2338523"/>
              <a:ext cx="17036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Helvetica Neue Medium" charset="0"/>
                  <a:ea typeface="Helvetica Neue Medium" charset="0"/>
                  <a:cs typeface="Helvetica Neue Medium" charset="0"/>
                </a:rPr>
                <a:t>agreement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0F07FF8-15F9-1D46-AE7B-FB3AFFD376E1}"/>
                </a:ext>
              </a:extLst>
            </p:cNvPr>
            <p:cNvCxnSpPr/>
            <p:nvPr/>
          </p:nvCxnSpPr>
          <p:spPr>
            <a:xfrm flipH="1">
              <a:off x="6084042" y="2629120"/>
              <a:ext cx="111664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340CC63E-FE5C-5C48-86EB-2C5A9F6D667C}"/>
                </a:ext>
              </a:extLst>
            </p:cNvPr>
            <p:cNvCxnSpPr/>
            <p:nvPr/>
          </p:nvCxnSpPr>
          <p:spPr>
            <a:xfrm flipH="1">
              <a:off x="7100578" y="2697580"/>
              <a:ext cx="152401" cy="320269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1EF8CD3-25C5-2947-ADB1-31C5478F6F6A}"/>
              </a:ext>
            </a:extLst>
          </p:cNvPr>
          <p:cNvGrpSpPr/>
          <p:nvPr/>
        </p:nvGrpSpPr>
        <p:grpSpPr>
          <a:xfrm>
            <a:off x="6367082" y="3162621"/>
            <a:ext cx="1668779" cy="461665"/>
            <a:chOff x="6666265" y="3334892"/>
            <a:chExt cx="1668779" cy="46166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24F2A18-40B1-F740-9055-0315DD1B9660}"/>
                </a:ext>
              </a:extLst>
            </p:cNvPr>
            <p:cNvSpPr/>
            <p:nvPr/>
          </p:nvSpPr>
          <p:spPr>
            <a:xfrm>
              <a:off x="7146898" y="3334892"/>
              <a:ext cx="118814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Helvetica Neue Medium" charset="0"/>
                  <a:ea typeface="Helvetica Neue Medium" charset="0"/>
                  <a:cs typeface="Helvetica Neue Medium" charset="0"/>
                </a:rPr>
                <a:t>validity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552B3F7-69B8-9049-91C5-B7CAF207EABD}"/>
                </a:ext>
              </a:extLst>
            </p:cNvPr>
            <p:cNvCxnSpPr/>
            <p:nvPr/>
          </p:nvCxnSpPr>
          <p:spPr>
            <a:xfrm flipH="1">
              <a:off x="6666265" y="3601581"/>
              <a:ext cx="534417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8722924-3826-E34B-8B68-0195EAC5EC79}"/>
              </a:ext>
            </a:extLst>
          </p:cNvPr>
          <p:cNvGrpSpPr/>
          <p:nvPr/>
        </p:nvGrpSpPr>
        <p:grpSpPr>
          <a:xfrm>
            <a:off x="6580094" y="5169647"/>
            <a:ext cx="2344729" cy="1317265"/>
            <a:chOff x="6580094" y="5169647"/>
            <a:chExt cx="2344729" cy="131726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94E3B6E-CB0B-4B42-A200-C967F961E969}"/>
                </a:ext>
              </a:extLst>
            </p:cNvPr>
            <p:cNvSpPr/>
            <p:nvPr/>
          </p:nvSpPr>
          <p:spPr>
            <a:xfrm>
              <a:off x="7132345" y="6025247"/>
              <a:ext cx="179247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Helvetica Neue Medium" charset="0"/>
                  <a:ea typeface="Helvetica Neue Medium" charset="0"/>
                  <a:cs typeface="Helvetica Neue Medium" charset="0"/>
                </a:rPr>
                <a:t>termination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435BE92-51E5-9C43-B10A-2259B6D3E543}"/>
                </a:ext>
              </a:extLst>
            </p:cNvPr>
            <p:cNvCxnSpPr/>
            <p:nvPr/>
          </p:nvCxnSpPr>
          <p:spPr>
            <a:xfrm flipH="1" flipV="1">
              <a:off x="6580094" y="6025247"/>
              <a:ext cx="566805" cy="247306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B17A1B2-7B20-CB4F-ABBA-64026AFE5F21}"/>
                </a:ext>
              </a:extLst>
            </p:cNvPr>
            <p:cNvCxnSpPr/>
            <p:nvPr/>
          </p:nvCxnSpPr>
          <p:spPr>
            <a:xfrm flipH="1" flipV="1">
              <a:off x="7699150" y="5169647"/>
              <a:ext cx="336711" cy="93145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7894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C135D5-E5EC-FA4F-B2F4-00B301DD6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Paxos</a:t>
            </a:r>
            <a:r>
              <a:rPr lang="en-US" sz="3200" dirty="0"/>
              <a:t> is always safe</a:t>
            </a:r>
          </a:p>
          <a:p>
            <a:endParaRPr lang="en-US" sz="3200" dirty="0"/>
          </a:p>
          <a:p>
            <a:r>
              <a:rPr lang="en-US" sz="3200" dirty="0" err="1"/>
              <a:t>Paxos</a:t>
            </a:r>
            <a:r>
              <a:rPr lang="en-US" sz="3200" dirty="0"/>
              <a:t> is very often live</a:t>
            </a:r>
          </a:p>
          <a:p>
            <a:pPr lvl="1"/>
            <a:r>
              <a:rPr lang="en-US" sz="3200" dirty="0"/>
              <a:t>But not </a:t>
            </a:r>
            <a:r>
              <a:rPr lang="en-US" sz="3200" dirty="0">
                <a:solidFill>
                  <a:schemeClr val="accent6"/>
                </a:solidFill>
              </a:rPr>
              <a:t>always</a:t>
            </a:r>
            <a:r>
              <a:rPr lang="en-US" sz="3200" dirty="0"/>
              <a:t>, more later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3199E8-0765-4647-8611-17EB5350C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417BBA7-BA7E-864A-88A1-C9685CF37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’ safety and liveness</a:t>
            </a:r>
          </a:p>
        </p:txBody>
      </p:sp>
    </p:spTree>
    <p:extLst>
      <p:ext uri="{BB962C8B-B14F-4D97-AF65-F5344CB8AC3E}">
        <p14:creationId xmlns:p14="http://schemas.microsoft.com/office/powerpoint/2010/main" val="19670396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38380</TotalTime>
  <Words>1225</Words>
  <Application>Microsoft Macintosh PowerPoint</Application>
  <PresentationFormat>On-screen Show (4:3)</PresentationFormat>
  <Paragraphs>226</Paragraphs>
  <Slides>23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Times</vt:lpstr>
      <vt:lpstr>Arial</vt:lpstr>
      <vt:lpstr>Calibri</vt:lpstr>
      <vt:lpstr>Courier New</vt:lpstr>
      <vt:lpstr>Helvetica Neue Medium</vt:lpstr>
      <vt:lpstr>Times New Roman</vt:lpstr>
      <vt:lpstr>Wingdings</vt:lpstr>
      <vt:lpstr>1_Office Theme</vt:lpstr>
      <vt:lpstr>Consensus and Paxos</vt:lpstr>
      <vt:lpstr>Recall the use of Views</vt:lpstr>
      <vt:lpstr>Consensus</vt:lpstr>
      <vt:lpstr>Consensus used in systems</vt:lpstr>
      <vt:lpstr>Consensus</vt:lpstr>
      <vt:lpstr>Recall: Safety vs liveness properties</vt:lpstr>
      <vt:lpstr>Consensus</vt:lpstr>
      <vt:lpstr>Paxos properties</vt:lpstr>
      <vt:lpstr>Paxos’ safety and liveness</vt:lpstr>
      <vt:lpstr>Roles of a process</vt:lpstr>
      <vt:lpstr>Strawman</vt:lpstr>
      <vt:lpstr>Paxos</vt:lpstr>
      <vt:lpstr>Paxos Protocol Overview</vt:lpstr>
      <vt:lpstr>Paxos Phase 1</vt:lpstr>
      <vt:lpstr>Paxos Phase 2</vt:lpstr>
      <vt:lpstr>Paxos Phase 3</vt:lpstr>
      <vt:lpstr>Paxos:  Well-behaved Run</vt:lpstr>
      <vt:lpstr>Paxos is safe</vt:lpstr>
      <vt:lpstr>Often, but not always, live</vt:lpstr>
      <vt:lpstr>Paxos summary</vt:lpstr>
      <vt:lpstr>Flavors of Paxos</vt:lpstr>
      <vt:lpstr>Flavors of Paxos: Basic Paxos</vt:lpstr>
      <vt:lpstr>Flavors of Paxos: Multi-Paxos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1576</cp:revision>
  <cp:lastPrinted>2016-10-05T13:43:34Z</cp:lastPrinted>
  <dcterms:created xsi:type="dcterms:W3CDTF">2013-10-08T01:49:25Z</dcterms:created>
  <dcterms:modified xsi:type="dcterms:W3CDTF">2025-09-29T09:20:25Z</dcterms:modified>
</cp:coreProperties>
</file>