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6" r:id="rId16"/>
    <p:sldId id="284" r:id="rId17"/>
    <p:sldId id="278" r:id="rId18"/>
    <p:sldId id="257" r:id="rId19"/>
    <p:sldId id="279" r:id="rId20"/>
    <p:sldId id="259" r:id="rId21"/>
    <p:sldId id="281" r:id="rId22"/>
    <p:sldId id="280" r:id="rId23"/>
    <p:sldId id="282" r:id="rId24"/>
    <p:sldId id="283" r:id="rId25"/>
    <p:sldId id="268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93FD0-7A88-C147-85C7-5755A533A3B1}" v="1" dt="2024-10-20T04:59:3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4726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3C593FD0-7A88-C147-85C7-5755A533A3B1}"/>
    <pc:docChg chg="custSel addSld modSld">
      <pc:chgData name="Marco Canini" userId="f9c31d46-c3b5-4114-aea8-426b22c5f56f" providerId="ADAL" clId="{3C593FD0-7A88-C147-85C7-5755A533A3B1}" dt="2024-10-20T05:01:15.573" v="186" actId="14100"/>
      <pc:docMkLst>
        <pc:docMk/>
      </pc:docMkLst>
      <pc:sldChg chg="addSp delSp modSp mod">
        <pc:chgData name="Marco Canini" userId="f9c31d46-c3b5-4114-aea8-426b22c5f56f" providerId="ADAL" clId="{3C593FD0-7A88-C147-85C7-5755A533A3B1}" dt="2024-10-20T05:00:32.767" v="178" actId="478"/>
        <pc:sldMkLst>
          <pc:docMk/>
          <pc:sldMk cId="756198974" sldId="276"/>
        </pc:sldMkLst>
        <pc:spChg chg="mod">
          <ac:chgData name="Marco Canini" userId="f9c31d46-c3b5-4114-aea8-426b22c5f56f" providerId="ADAL" clId="{3C593FD0-7A88-C147-85C7-5755A533A3B1}" dt="2024-10-20T05:00:22.618" v="176" actId="6549"/>
          <ac:spMkLst>
            <pc:docMk/>
            <pc:sldMk cId="756198974" sldId="276"/>
            <ac:spMk id="3" creationId="{321F7053-FE06-E8A6-0875-F0E7DF15840C}"/>
          </ac:spMkLst>
        </pc:spChg>
        <pc:spChg chg="add del mod">
          <ac:chgData name="Marco Canini" userId="f9c31d46-c3b5-4114-aea8-426b22c5f56f" providerId="ADAL" clId="{3C593FD0-7A88-C147-85C7-5755A533A3B1}" dt="2024-10-20T05:00:32.767" v="178" actId="478"/>
          <ac:spMkLst>
            <pc:docMk/>
            <pc:sldMk cId="756198974" sldId="276"/>
            <ac:spMk id="4" creationId="{6BB0D4C6-A20E-6E86-4BAB-7D1A292D8522}"/>
          </ac:spMkLst>
        </pc:spChg>
      </pc:sldChg>
      <pc:sldChg chg="modSp add mod">
        <pc:chgData name="Marco Canini" userId="f9c31d46-c3b5-4114-aea8-426b22c5f56f" providerId="ADAL" clId="{3C593FD0-7A88-C147-85C7-5755A533A3B1}" dt="2024-10-20T05:01:15.573" v="186" actId="14100"/>
        <pc:sldMkLst>
          <pc:docMk/>
          <pc:sldMk cId="1698284549" sldId="284"/>
        </pc:sldMkLst>
        <pc:spChg chg="mod">
          <ac:chgData name="Marco Canini" userId="f9c31d46-c3b5-4114-aea8-426b22c5f56f" providerId="ADAL" clId="{3C593FD0-7A88-C147-85C7-5755A533A3B1}" dt="2024-10-20T05:01:15.573" v="186" actId="14100"/>
          <ac:spMkLst>
            <pc:docMk/>
            <pc:sldMk cId="1698284549" sldId="284"/>
            <ac:spMk id="4" creationId="{D0E62804-C39F-E372-FF2C-F4A2A0E5E0C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Use the right software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2-AF41-B4C6-1FA1481C9D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72-AF41-B4C6-1FA1481C9D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72-AF41-B4C6-1FA1481C9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720943"/>
        <c:axId val="1867964575"/>
      </c:barChart>
      <c:catAx>
        <c:axId val="151872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64575"/>
        <c:crosses val="autoZero"/>
        <c:auto val="1"/>
        <c:lblAlgn val="ctr"/>
        <c:lblOffset val="100"/>
        <c:noMultiLvlLbl val="0"/>
      </c:catAx>
      <c:valAx>
        <c:axId val="186796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72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plotArea>
      <cx:plotAreaRegion>
        <cx:series layoutId="boxWhisker" uniqueId="{0985F744-2EA1-F548-9CDB-84FDB585E7D4}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BD70D0C3-3295-C549-9A4F-07CA183747AF}">
          <cx:tx>
            <cx:txData>
              <cx:f>Sheet1!$C$1</cx:f>
              <cx:v>Series2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013157D4-67EB-AA40-8A3E-843876EE5FD9}">
          <cx:tx>
            <cx:txData>
              <cx:f>Sheet1!$D$1</cx:f>
              <cx:v>Series3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 hidden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BBBC-B0B7-7E2A-FEE8-306BBC27A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2913-704F-329A-F32C-A43AE883E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F5262-CD15-09E6-2708-DC30200C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55D4-835D-DE51-4A78-67B1EFE5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D7AC-9BEC-ABB7-8989-D7312B6A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4943-A66A-229E-AB4F-D9ACEE0C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35992-A326-28D9-B9DC-290292026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51CE-D942-3FAC-365A-823ABB58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B720-B9BA-22E3-1742-224DDE84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0265-B3AE-D159-3934-70C5FE8D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99C7A-7FF5-3450-E4DF-45D9A2DC9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10E1F-31EE-EC80-84E3-C3D59CEA4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50C1A-9B99-8C7E-D906-882D5A08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9DE2-B3C3-0C95-D2BD-CDF513D0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76C5-960A-5FAC-0239-6CE1F349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97A2-58B4-C7D4-9E1D-8329189D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D7EA-CFE2-A3D2-CBD3-81A22F98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B033-F80C-C585-43CB-EE95480C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C235-7FE3-DFC9-4C48-6321E5AA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FF560-D98A-409A-9D5A-DE5CA0C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3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B6EC-BA2F-3BDF-6B84-446663D5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F9344-88D6-4CEB-359E-3D44512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3F59-D0FC-58C6-0F4E-1FC0BAAB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FA07-2A2B-83B8-EDEC-CA9917E2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4081-4F69-C413-BB87-17EB1822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3077-9558-C05A-8D05-757A251C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EEBA-2B94-AA8F-C6E5-2B72B914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04B70-CF91-E7D8-B3E7-9C71F25F9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7EFDF-A762-73AB-91BD-6A9DA6C7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08A9-D781-A0D4-0CBC-1E679E5B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0F81E-123A-43C6-C832-93D1F69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766F-F0B9-F2E3-4E12-8DD9707F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A221-54BE-5622-32BD-B84F79D3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CB4B2-88BD-FAC5-FDED-5835F9DE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91FB3-F629-B11D-A83A-D3A57124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7070-C22A-B988-BE67-FE27310DB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462B8-D62A-4B1F-80D0-2A0D07C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3A0DF-580D-2512-DE10-E46B549E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815D0-4B76-FA99-0B66-823E663B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05B3-FAF6-066F-1CF0-936E05EF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0BF67-6E4C-F7C5-E422-B9F8B148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4E3A9-2D8F-FB28-EEA3-1A6DE1D3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580DC-E36E-DA8B-A646-6CADE12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D4427-E1C4-B101-FAF1-97E1A0D2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43F73-874F-A7E8-162F-4BB06506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381F-C8DD-30FB-DF5D-7413E61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9A49-2395-7706-F191-0ED0F231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C740-8D78-465A-A966-8669DDC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4BBF-8B61-0D24-6E30-7A09E38C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DBF60-6407-8A46-ACBF-2251D85A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5CB25-8A24-33AE-82A4-78A9D2A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7E71A-ECDD-F1EF-C819-E630A6FE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8D5F-5E84-F43B-08F2-059ACB8E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4F0CF-F8CF-1994-E86D-1BFDEBCD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D3E4-BB07-BED4-6A4F-F55F35EC2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6D008-0CE5-B3F4-01BB-66CE0456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36EB-D396-48A8-68A7-BE6ABFD9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A0065-C226-7D02-9651-566FF627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04DC3-7AC1-1802-5F1E-1A9C588D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7413-B3C0-666D-52EB-826B252A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8145-4C59-E724-1605-73C59A924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0D8D6-7A98-664D-A2A0-4AD139C3DD31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158F-F810-1A0B-F767-8FCE1B946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5361-9480-B295-06F4-D41590EF9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tools/accessible-color-palette-generator" TargetMode="External"/><Relationship Id="rId2" Type="http://schemas.openxmlformats.org/officeDocument/2006/relationships/hyperlink" Target="https://colorbrewer2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vidmathlogic.com/colorblind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x.com/marco_of_arabia/status/144276341398645146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lab.research.google.com/drive/1OEG16-J2snSk5RQFe07HJ4nE4kKhaZM3?usp=shar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plotlib.org/stable/users/resource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3833" TargetMode="External"/><Relationship Id="rId2" Type="http://schemas.openxmlformats.org/officeDocument/2006/relationships/hyperlink" Target="https://doi.org/10.1016/j.patter.2020.1001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-graph-gallery.com/" TargetMode="External"/><Relationship Id="rId2" Type="http://schemas.openxmlformats.org/officeDocument/2006/relationships/hyperlink" Target="https://matplotlib.org/stable/gallery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otly.com/python/plotly-fundamental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2857-8198-2C1A-B063-AFB8B755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345 Visualization and Plotting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4ED42-5C11-AA18-EC20-0CEC972B0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Marco Canini</a:t>
            </a:r>
          </a:p>
        </p:txBody>
      </p:sp>
    </p:spTree>
    <p:extLst>
      <p:ext uri="{BB962C8B-B14F-4D97-AF65-F5344CB8AC3E}">
        <p14:creationId xmlns:p14="http://schemas.microsoft.com/office/powerpoint/2010/main" val="33474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250B-7D51-43EC-1FA1-50FB3DA8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always mean something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6AF8-7E8D-3AD4-4457-79FFC723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Whether obvious or subtle, color represents information: Use it!</a:t>
            </a:r>
          </a:p>
          <a:p>
            <a:endParaRPr lang="en-US" dirty="0"/>
          </a:p>
          <a:p>
            <a:r>
              <a:rPr lang="en-US" dirty="0"/>
              <a:t>Hints: not all colors are created equal</a:t>
            </a:r>
          </a:p>
          <a:p>
            <a:pPr lvl="1"/>
            <a:r>
              <a:rPr lang="en-US" dirty="0"/>
              <a:t>Figures should work effectively in both color and black-and-white formats</a:t>
            </a:r>
          </a:p>
          <a:p>
            <a:pPr lvl="1"/>
            <a:r>
              <a:rPr lang="en-US" dirty="0"/>
              <a:t>Use color schemes that are effective for colorblind readers</a:t>
            </a:r>
          </a:p>
          <a:p>
            <a:pPr lvl="2"/>
            <a:r>
              <a:rPr lang="en-US" dirty="0">
                <a:hlinkClick r:id="rId2"/>
              </a:rPr>
              <a:t>https://colorbrewer2.org/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https://venngage.com/tools/accessible-color-palette-generator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https://davidmathlogic.com/colorblind/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1218-F41B-C6D9-6D61-DBA49570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5096395"/>
            <a:ext cx="104552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57D4-EBA3-7904-9C3A-03E70C0A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figures to the support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5742-F026-A213-C712-38457586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Paper, projection screen, poster: each has different size and ways to view and interact with the figure</a:t>
            </a:r>
          </a:p>
          <a:p>
            <a:r>
              <a:rPr lang="en-US" dirty="0"/>
              <a:t>During presentation, figure will be displayed for </a:t>
            </a:r>
            <a:r>
              <a:rPr lang="en-US" b="1" dirty="0"/>
              <a:t>limited time</a:t>
            </a:r>
          </a:p>
          <a:p>
            <a:pPr lvl="1"/>
            <a:r>
              <a:rPr lang="en-US" dirty="0"/>
              <a:t>Viewer must quickly understand it while listing to presentation</a:t>
            </a:r>
          </a:p>
          <a:p>
            <a:pPr lvl="1"/>
            <a:r>
              <a:rPr lang="en-US" dirty="0"/>
              <a:t>Figure must be kept simple and message must be visually salient</a:t>
            </a:r>
          </a:p>
          <a:p>
            <a:pPr lvl="1"/>
            <a:r>
              <a:rPr lang="en-US" dirty="0"/>
              <a:t>Use thicker lines or bigger points/text, colors with high contrast</a:t>
            </a:r>
          </a:p>
          <a:p>
            <a:r>
              <a:rPr lang="en-US" dirty="0"/>
              <a:t>For a paper, a viewer can view figure as long as necessary</a:t>
            </a:r>
          </a:p>
          <a:p>
            <a:pPr lvl="1"/>
            <a:r>
              <a:rPr lang="en-US" dirty="0"/>
              <a:t>Can use a lot of details, along with complementary explanations in the caption</a:t>
            </a:r>
          </a:p>
          <a:p>
            <a:pPr lvl="1"/>
            <a:r>
              <a:rPr lang="en-US" dirty="0"/>
              <a:t>However, the figure should be readable in print!</a:t>
            </a:r>
          </a:p>
        </p:txBody>
      </p:sp>
    </p:spTree>
    <p:extLst>
      <p:ext uri="{BB962C8B-B14F-4D97-AF65-F5344CB8AC3E}">
        <p14:creationId xmlns:p14="http://schemas.microsoft.com/office/powerpoint/2010/main" val="37000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457E-2DC0-BD29-8221-AE860BFB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016C-BAC2-EB17-E47E-0363BC96B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include uncertainty in a visual can be misleading</a:t>
            </a:r>
          </a:p>
          <a:p>
            <a:r>
              <a:rPr lang="en-US" dirty="0"/>
              <a:t>Typically easy to include via error bars or shaded intervals</a:t>
            </a:r>
          </a:p>
          <a:p>
            <a:r>
              <a:rPr lang="en-US" dirty="0"/>
              <a:t>However, be cautious about the</a:t>
            </a:r>
            <a:br>
              <a:rPr lang="en-US" dirty="0"/>
            </a:br>
            <a:r>
              <a:rPr lang="en-US" dirty="0"/>
              <a:t>measures of representing uncertainty</a:t>
            </a:r>
          </a:p>
          <a:p>
            <a:pPr lvl="1"/>
            <a:r>
              <a:rPr lang="en-US" dirty="0"/>
              <a:t>Standard deviation, standard error,</a:t>
            </a:r>
            <a:br>
              <a:rPr lang="en-US" dirty="0"/>
            </a:br>
            <a:r>
              <a:rPr lang="en-US" dirty="0"/>
              <a:t>confidence intervals</a:t>
            </a:r>
          </a:p>
          <a:p>
            <a:pPr lvl="1"/>
            <a:r>
              <a:rPr lang="en-US" dirty="0"/>
              <a:t>Ensure that the message conveys</a:t>
            </a:r>
            <a:br>
              <a:rPr lang="en-US" dirty="0"/>
            </a:br>
            <a:r>
              <a:rPr lang="en-US" dirty="0"/>
              <a:t>the correct interpretation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F8254B4-677C-4AA0-A80A-6DB91A28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4" y="2935581"/>
            <a:ext cx="4743059" cy="35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0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EA75-1A27-F5A9-318F-80EB831B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E7FE-A84A-2163-1572-2081BA89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have detailed captions that gully explain everything in the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2D27C-AD04-E7E3-ADE9-F870C1EF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17" y="2369524"/>
            <a:ext cx="5608982" cy="3807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52877-A8A1-5E1E-A9E0-7CE179C80A9C}"/>
              </a:ext>
            </a:extLst>
          </p:cNvPr>
          <p:cNvSpPr txBox="1"/>
          <p:nvPr/>
        </p:nvSpPr>
        <p:spPr>
          <a:xfrm>
            <a:off x="3675077" y="5183073"/>
            <a:ext cx="7678722" cy="920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800" dirty="0"/>
              <a:t>Bad example:</a:t>
            </a:r>
            <a:r>
              <a:rPr lang="en-US" dirty="0"/>
              <a:t> Figure 2: System overheads.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C16D7-F752-A265-AE07-CF3115F61638}"/>
              </a:ext>
            </a:extLst>
          </p:cNvPr>
          <p:cNvSpPr txBox="1"/>
          <p:nvPr/>
        </p:nvSpPr>
        <p:spPr>
          <a:xfrm>
            <a:off x="838201" y="2905780"/>
            <a:ext cx="4449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caption explains how to read the figure and provides additional precision for what cannot be graphically represented</a:t>
            </a:r>
          </a:p>
        </p:txBody>
      </p:sp>
    </p:spTree>
    <p:extLst>
      <p:ext uri="{BB962C8B-B14F-4D97-AF65-F5344CB8AC3E}">
        <p14:creationId xmlns:p14="http://schemas.microsoft.com/office/powerpoint/2010/main" val="299614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EA75-1A27-F5A9-318F-80EB831B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E7FE-A84A-2163-1572-2081BA89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have detailed captions that gully explain everything in the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2D27C-AD04-E7E3-ADE9-F870C1EF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17" y="2369524"/>
            <a:ext cx="5608982" cy="3807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C16D7-F752-A265-AE07-CF3115F61638}"/>
              </a:ext>
            </a:extLst>
          </p:cNvPr>
          <p:cNvSpPr txBox="1"/>
          <p:nvPr/>
        </p:nvSpPr>
        <p:spPr>
          <a:xfrm>
            <a:off x="838201" y="2905780"/>
            <a:ext cx="4449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caption explains how to read the figure and provides additional precision for what cannot be graphically represented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2A25F-AF4D-90CF-0E86-C4AA4A3B235A}"/>
              </a:ext>
            </a:extLst>
          </p:cNvPr>
          <p:cNvSpPr/>
          <p:nvPr/>
        </p:nvSpPr>
        <p:spPr>
          <a:xfrm>
            <a:off x="5724937" y="5183074"/>
            <a:ext cx="5608982" cy="993890"/>
          </a:xfrm>
          <a:prstGeom prst="rect">
            <a:avLst/>
          </a:prstGeom>
          <a:solidFill>
            <a:srgbClr val="FFFF00">
              <a:alpha val="295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8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E64B-B7B6-CD7D-F516-673CFA5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right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7053-FE06-E8A6-0875-F0E7DF15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visuals typically require good command of one or more software (most comes for free!)</a:t>
            </a:r>
          </a:p>
          <a:p>
            <a:pPr lvl="1"/>
            <a:r>
              <a:rPr lang="en-US" dirty="0" err="1"/>
              <a:t>Matplolib</a:t>
            </a:r>
            <a:r>
              <a:rPr lang="en-US" dirty="0"/>
              <a:t>, </a:t>
            </a:r>
            <a:r>
              <a:rPr lang="en-US" dirty="0" err="1"/>
              <a:t>plotly</a:t>
            </a:r>
            <a:r>
              <a:rPr lang="en-US" dirty="0"/>
              <a:t>, ggplot2, may other viable options</a:t>
            </a:r>
          </a:p>
          <a:p>
            <a:pPr lvl="1"/>
            <a:r>
              <a:rPr lang="en-US" dirty="0"/>
              <a:t>Presentation software like PowerPoint has native plotting support</a:t>
            </a:r>
          </a:p>
          <a:p>
            <a:pPr lvl="1"/>
            <a:r>
              <a:rPr lang="en-US" dirty="0"/>
              <a:t>Interactive data visualization toolkits e.g. D3.js</a:t>
            </a:r>
          </a:p>
          <a:p>
            <a:endParaRPr lang="en-US" dirty="0"/>
          </a:p>
          <a:p>
            <a:r>
              <a:rPr lang="en-US" dirty="0"/>
              <a:t>Hints: Know your tools well!</a:t>
            </a:r>
          </a:p>
          <a:p>
            <a:pPr lvl="1"/>
            <a:r>
              <a:rPr lang="en-US" dirty="0"/>
              <a:t>Keep improving until the figure is clear enough</a:t>
            </a:r>
          </a:p>
          <a:p>
            <a:pPr lvl="1"/>
            <a:r>
              <a:rPr lang="en-US" dirty="0"/>
              <a:t>Don’t trust the default</a:t>
            </a:r>
          </a:p>
        </p:txBody>
      </p:sp>
    </p:spTree>
    <p:extLst>
      <p:ext uri="{BB962C8B-B14F-4D97-AF65-F5344CB8AC3E}">
        <p14:creationId xmlns:p14="http://schemas.microsoft.com/office/powerpoint/2010/main" val="75619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640B5-64FC-2301-D13C-21255C8E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08A6-4513-03B2-E315-94D13256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right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FB04-3E90-2B80-C6C0-C47987BF3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visuals typically require good command of one or more software (most comes for free!)</a:t>
            </a:r>
          </a:p>
          <a:p>
            <a:pPr lvl="1"/>
            <a:r>
              <a:rPr lang="en-US" dirty="0" err="1"/>
              <a:t>Matplolib</a:t>
            </a:r>
            <a:r>
              <a:rPr lang="en-US" dirty="0"/>
              <a:t>, </a:t>
            </a:r>
            <a:r>
              <a:rPr lang="en-US" dirty="0" err="1"/>
              <a:t>plotly</a:t>
            </a:r>
            <a:r>
              <a:rPr lang="en-US" dirty="0"/>
              <a:t>, ggplot2, may other viable options</a:t>
            </a:r>
          </a:p>
          <a:p>
            <a:pPr lvl="1"/>
            <a:r>
              <a:rPr lang="en-US" dirty="0"/>
              <a:t>Presentation software like PowerPoint has native plotting support</a:t>
            </a:r>
          </a:p>
          <a:p>
            <a:pPr lvl="1"/>
            <a:r>
              <a:rPr lang="en-US" dirty="0"/>
              <a:t>Interactive data visualization toolkits e.g. D3.js</a:t>
            </a:r>
          </a:p>
          <a:p>
            <a:endParaRPr lang="en-US" dirty="0"/>
          </a:p>
          <a:p>
            <a:r>
              <a:rPr lang="en-US" dirty="0"/>
              <a:t>Hints: Know your tools well!</a:t>
            </a:r>
          </a:p>
          <a:p>
            <a:pPr lvl="1"/>
            <a:r>
              <a:rPr lang="en-US" dirty="0"/>
              <a:t>Keep improving until the figure is clear enough</a:t>
            </a:r>
          </a:p>
          <a:p>
            <a:pPr lvl="1"/>
            <a:r>
              <a:rPr lang="en-US" dirty="0"/>
              <a:t>Don’t trust the default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0E62804-C39F-E372-FF2C-F4A2A0E5E0CD}"/>
              </a:ext>
            </a:extLst>
          </p:cNvPr>
          <p:cNvSpPr/>
          <p:nvPr/>
        </p:nvSpPr>
        <p:spPr>
          <a:xfrm>
            <a:off x="5624623" y="4104168"/>
            <a:ext cx="6347638" cy="2207732"/>
          </a:xfrm>
          <a:prstGeom prst="wedgeRoundRectCallout">
            <a:avLst>
              <a:gd name="adj1" fmla="val -61813"/>
              <a:gd name="adj2" fmla="val 103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instance, some tools (matplotlib) don’t do font embedding by default. But font embedding may be a requirement for camera ready papers.</a:t>
            </a:r>
          </a:p>
          <a:p>
            <a:pPr algn="ctr"/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https://x.com/marco_of_arabia/status/1442763413986451462</a:t>
            </a:r>
            <a:r>
              <a:rPr lang="en-US" sz="1600" dirty="0"/>
              <a:t> for my remedy.</a:t>
            </a:r>
          </a:p>
        </p:txBody>
      </p:sp>
    </p:spTree>
    <p:extLst>
      <p:ext uri="{BB962C8B-B14F-4D97-AF65-F5344CB8AC3E}">
        <p14:creationId xmlns:p14="http://schemas.microsoft.com/office/powerpoint/2010/main" val="169828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DC10CA-91E7-B46C-DAFD-88DF3DE6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176115"/>
              </p:ext>
            </p:extLst>
          </p:nvPr>
        </p:nvGraphicFramePr>
        <p:xfrm>
          <a:off x="643467" y="265044"/>
          <a:ext cx="10905066" cy="534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87D30A-5DAF-67C7-E24D-E7D729CD4DDA}"/>
              </a:ext>
            </a:extLst>
          </p:cNvPr>
          <p:cNvSpPr txBox="1"/>
          <p:nvPr/>
        </p:nvSpPr>
        <p:spPr>
          <a:xfrm>
            <a:off x="493985" y="5605670"/>
            <a:ext cx="11204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above plot is made within PowerPoint (with data that live in a spreadsheet)</a:t>
            </a:r>
          </a:p>
          <a:p>
            <a:r>
              <a:rPr lang="en-US" sz="2400" dirty="0"/>
              <a:t>It looks slick and can be customized and animated for a more effective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9DC379-6708-96A4-BF4F-379711694769}"/>
              </a:ext>
            </a:extLst>
          </p:cNvPr>
          <p:cNvGrpSpPr/>
          <p:nvPr/>
        </p:nvGrpSpPr>
        <p:grpSpPr>
          <a:xfrm>
            <a:off x="5526157" y="1961322"/>
            <a:ext cx="740589" cy="1467678"/>
            <a:chOff x="5526157" y="1961322"/>
            <a:chExt cx="740589" cy="14676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8FE5C9-49D3-9C64-6743-B880B636ACBB}"/>
                </a:ext>
              </a:extLst>
            </p:cNvPr>
            <p:cNvCxnSpPr/>
            <p:nvPr/>
          </p:nvCxnSpPr>
          <p:spPr>
            <a:xfrm>
              <a:off x="5526157" y="1961322"/>
              <a:ext cx="0" cy="1467678"/>
            </a:xfrm>
            <a:prstGeom prst="straightConnector1">
              <a:avLst/>
            </a:prstGeom>
            <a:ln w="38100">
              <a:headEnd type="diamond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F723CF-7D72-0A25-C9C8-9B152FDE74A4}"/>
                </a:ext>
              </a:extLst>
            </p:cNvPr>
            <p:cNvSpPr txBox="1"/>
            <p:nvPr/>
          </p:nvSpPr>
          <p:spPr>
            <a:xfrm>
              <a:off x="5565913" y="2325829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-55%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7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D942-A40F-4319-F577-65BEFB06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raster graphics if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2C42-5F44-8C07-67C3-6656F9D1A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including graphics in papers or</a:t>
            </a:r>
            <a:br>
              <a:rPr lang="en-US" dirty="0"/>
            </a:br>
            <a:r>
              <a:rPr lang="en-US" dirty="0"/>
              <a:t>presentations, avoid raster graphics</a:t>
            </a:r>
          </a:p>
          <a:p>
            <a:endParaRPr lang="en-US" dirty="0"/>
          </a:p>
          <a:p>
            <a:r>
              <a:rPr lang="en-US" dirty="0"/>
              <a:t>In vector graphics, visual elements are created directly from geometric shapes</a:t>
            </a:r>
          </a:p>
          <a:p>
            <a:r>
              <a:rPr lang="en-US" dirty="0"/>
              <a:t>The viewer can zoom in without experiencing loss of details </a:t>
            </a:r>
          </a:p>
          <a:p>
            <a:r>
              <a:rPr lang="en-US" dirty="0"/>
              <a:t>Matplotlib and drawing tools like </a:t>
            </a:r>
            <a:r>
              <a:rPr lang="en-US" dirty="0" err="1"/>
              <a:t>draw.io</a:t>
            </a:r>
            <a:r>
              <a:rPr lang="en-US" dirty="0"/>
              <a:t> export visuals as PDFs, and these can be included in </a:t>
            </a:r>
            <a:r>
              <a:rPr lang="en-US" dirty="0" err="1"/>
              <a:t>LaTex</a:t>
            </a:r>
            <a:r>
              <a:rPr lang="en-US" dirty="0"/>
              <a:t> or PowerPoint directly</a:t>
            </a:r>
          </a:p>
        </p:txBody>
      </p:sp>
      <p:pic>
        <p:nvPicPr>
          <p:cNvPr id="4098" name="Picture 2" descr="Vector graphics - Wikipedia">
            <a:extLst>
              <a:ext uri="{FF2B5EF4-FFF2-40B4-BE49-F238E27FC236}">
                <a16:creationId xmlns:a16="http://schemas.microsoft.com/office/drawing/2014/main" id="{8B74B752-AB2D-0D89-DF76-7AD1BF02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54" y="893072"/>
            <a:ext cx="3568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9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123C-A33F-3CA2-C7FC-C916F9D0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“</a:t>
            </a:r>
            <a:r>
              <a:rPr lang="en-US" dirty="0" err="1"/>
              <a:t>Chartjunk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D508-7056-36B3-98C0-8D2C9319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all the unnecessary visual elements that do not improve the message or add confusion</a:t>
            </a:r>
          </a:p>
          <a:p>
            <a:pPr lvl="1"/>
            <a:r>
              <a:rPr lang="en-US" dirty="0"/>
              <a:t>E.g., use of too many colors, too many labels, gratuitously colored backgrounds, useless grid lines, etc.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A3E977-C5F2-820D-9A90-8E4B50CE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460974" cy="32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ACAC0-EF6E-3182-44B0-45DA852F27AF}"/>
              </a:ext>
            </a:extLst>
          </p:cNvPr>
          <p:cNvSpPr txBox="1"/>
          <p:nvPr/>
        </p:nvSpPr>
        <p:spPr>
          <a:xfrm>
            <a:off x="8339387" y="5733828"/>
            <a:ext cx="302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Ten Simple Rules for Better Figures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N. P. Rougier, M.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Droettboom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P. E.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Bourne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different colors and shapes&#10;&#10;Description automatically generated with medium confidence">
            <a:extLst>
              <a:ext uri="{FF2B5EF4-FFF2-40B4-BE49-F238E27FC236}">
                <a16:creationId xmlns:a16="http://schemas.microsoft.com/office/drawing/2014/main" id="{BEE64688-0634-E192-73E8-8B84EA93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6858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257EC5E-691F-25AD-CED5-E347896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basics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2A8F0A-89B2-DF0F-D7AA-AC40BC39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2400" cy="4351338"/>
          </a:xfrm>
        </p:spPr>
        <p:txBody>
          <a:bodyPr/>
          <a:lstStyle/>
          <a:p>
            <a:r>
              <a:rPr lang="en-US" sz="2800" dirty="0"/>
              <a:t>Papers aren’t just text</a:t>
            </a:r>
          </a:p>
          <a:p>
            <a:endParaRPr lang="en-US" sz="2800" dirty="0"/>
          </a:p>
          <a:p>
            <a:r>
              <a:rPr lang="en-US" sz="2800" dirty="0"/>
              <a:t>Humans tend to parse well with visuals</a:t>
            </a:r>
          </a:p>
          <a:p>
            <a:endParaRPr lang="en-US" sz="2800" dirty="0"/>
          </a:p>
          <a:p>
            <a:r>
              <a:rPr lang="en-US" sz="2800" dirty="0"/>
              <a:t>Effective figures suggest an understanding and interpretation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8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FCC-E11E-4A26-7F95-5364FBA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5C80-FD3E-3BBA-CDA8-E174741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first draft of a figure is 10% of the effort; the other 90% is successive refinement and it takes time</a:t>
            </a:r>
          </a:p>
          <a:p>
            <a:r>
              <a:rPr lang="en-US" dirty="0"/>
              <a:t>Develop good infrastructure for plotting</a:t>
            </a:r>
          </a:p>
          <a:p>
            <a:pPr lvl="1"/>
            <a:r>
              <a:rPr lang="en-US" dirty="0"/>
              <a:t>Know your tools</a:t>
            </a:r>
          </a:p>
          <a:p>
            <a:pPr lvl="1"/>
            <a:r>
              <a:rPr lang="en-US" dirty="0"/>
              <a:t>Script things like a maniac</a:t>
            </a:r>
          </a:p>
          <a:p>
            <a:r>
              <a:rPr lang="en-US" dirty="0"/>
              <a:t>Hint: Decouple raw data processing from plotting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AB104-9C2E-012C-7E13-1FD7AC9ADAFD}"/>
              </a:ext>
            </a:extLst>
          </p:cNvPr>
          <p:cNvSpPr/>
          <p:nvPr/>
        </p:nvSpPr>
        <p:spPr>
          <a:xfrm>
            <a:off x="1298714" y="5247171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dirty="0"/>
              <a:t>(Many MBs / GBs)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972260-0993-7E46-8784-6103F6392DF9}"/>
              </a:ext>
            </a:extLst>
          </p:cNvPr>
          <p:cNvSpPr/>
          <p:nvPr/>
        </p:nvSpPr>
        <p:spPr>
          <a:xfrm>
            <a:off x="2915477" y="5453787"/>
            <a:ext cx="2254643" cy="832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F9152-21FD-4283-7D60-9E2E32CE4B99}"/>
              </a:ext>
            </a:extLst>
          </p:cNvPr>
          <p:cNvSpPr/>
          <p:nvPr/>
        </p:nvSpPr>
        <p:spPr>
          <a:xfrm>
            <a:off x="5448414" y="5247170"/>
            <a:ext cx="1338469" cy="1245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E1F3AA78-526B-B9F4-C97F-5C80C5C3E469}"/>
              </a:ext>
            </a:extLst>
          </p:cNvPr>
          <p:cNvSpPr/>
          <p:nvPr/>
        </p:nvSpPr>
        <p:spPr>
          <a:xfrm flipH="1">
            <a:off x="2637183" y="4522080"/>
            <a:ext cx="3458817" cy="657622"/>
          </a:xfrm>
          <a:prstGeom prst="uturnArrow">
            <a:avLst>
              <a:gd name="adj1" fmla="val 27015"/>
              <a:gd name="adj2" fmla="val 25000"/>
              <a:gd name="adj3" fmla="val 25001"/>
              <a:gd name="adj4" fmla="val 74999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1D7F9-E72A-51B6-A980-71EAB2A946A7}"/>
              </a:ext>
            </a:extLst>
          </p:cNvPr>
          <p:cNvSpPr txBox="1"/>
          <p:nvPr/>
        </p:nvSpPr>
        <p:spPr>
          <a:xfrm>
            <a:off x="3957664" y="473030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Refine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D04A9-40DD-2BA8-08D4-A7EC18716F28}"/>
              </a:ext>
            </a:extLst>
          </p:cNvPr>
          <p:cNvSpPr txBox="1"/>
          <p:nvPr/>
        </p:nvSpPr>
        <p:spPr>
          <a:xfrm>
            <a:off x="7208952" y="5480903"/>
            <a:ext cx="368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Long pre-processing times are a huge pain</a:t>
            </a:r>
          </a:p>
        </p:txBody>
      </p:sp>
    </p:spTree>
    <p:extLst>
      <p:ext uri="{BB962C8B-B14F-4D97-AF65-F5344CB8AC3E}">
        <p14:creationId xmlns:p14="http://schemas.microsoft.com/office/powerpoint/2010/main" val="192291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FCC-E11E-4A26-7F95-5364FBA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5C80-FD3E-3BBA-CDA8-E174741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first draft of a figure is 10% of the effort; the other 90% is successive refinement and it takes time</a:t>
            </a:r>
          </a:p>
          <a:p>
            <a:r>
              <a:rPr lang="en-US" dirty="0"/>
              <a:t>Develop good infrastructure for plotting</a:t>
            </a:r>
          </a:p>
          <a:p>
            <a:pPr lvl="1"/>
            <a:r>
              <a:rPr lang="en-US" dirty="0"/>
              <a:t>Know your tools</a:t>
            </a:r>
          </a:p>
          <a:p>
            <a:pPr lvl="1"/>
            <a:r>
              <a:rPr lang="en-US" dirty="0"/>
              <a:t>Script things like a maniac</a:t>
            </a:r>
          </a:p>
          <a:p>
            <a:r>
              <a:rPr lang="en-US" dirty="0"/>
              <a:t>Hint: Decouple raw data processing from plotting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AB104-9C2E-012C-7E13-1FD7AC9ADAFD}"/>
              </a:ext>
            </a:extLst>
          </p:cNvPr>
          <p:cNvSpPr/>
          <p:nvPr/>
        </p:nvSpPr>
        <p:spPr>
          <a:xfrm>
            <a:off x="1298714" y="5247171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dirty="0"/>
              <a:t>(Many MBs / GBs)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972260-0993-7E46-8784-6103F6392DF9}"/>
              </a:ext>
            </a:extLst>
          </p:cNvPr>
          <p:cNvSpPr/>
          <p:nvPr/>
        </p:nvSpPr>
        <p:spPr>
          <a:xfrm>
            <a:off x="2915477" y="5453787"/>
            <a:ext cx="2254643" cy="832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F9152-21FD-4283-7D60-9E2E32CE4B99}"/>
              </a:ext>
            </a:extLst>
          </p:cNvPr>
          <p:cNvSpPr/>
          <p:nvPr/>
        </p:nvSpPr>
        <p:spPr>
          <a:xfrm>
            <a:off x="5448414" y="5247170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 Data (A few KBs)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CD6A3BB-47F6-BCD8-6C76-B19C303330C8}"/>
              </a:ext>
            </a:extLst>
          </p:cNvPr>
          <p:cNvSpPr/>
          <p:nvPr/>
        </p:nvSpPr>
        <p:spPr>
          <a:xfrm>
            <a:off x="7065177" y="5452831"/>
            <a:ext cx="2254643" cy="83247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~Seconds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8BCBE-7227-0398-F50D-BD7E0C409CB1}"/>
              </a:ext>
            </a:extLst>
          </p:cNvPr>
          <p:cNvSpPr/>
          <p:nvPr/>
        </p:nvSpPr>
        <p:spPr>
          <a:xfrm>
            <a:off x="9598114" y="5246214"/>
            <a:ext cx="1338469" cy="1245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36E7C26B-6461-C37A-DE6D-4F5C5C4D7550}"/>
              </a:ext>
            </a:extLst>
          </p:cNvPr>
          <p:cNvSpPr/>
          <p:nvPr/>
        </p:nvSpPr>
        <p:spPr>
          <a:xfrm flipH="1">
            <a:off x="6786883" y="4521124"/>
            <a:ext cx="3458817" cy="657622"/>
          </a:xfrm>
          <a:prstGeom prst="uturnArrow">
            <a:avLst>
              <a:gd name="adj1" fmla="val 27015"/>
              <a:gd name="adj2" fmla="val 25000"/>
              <a:gd name="adj3" fmla="val 25001"/>
              <a:gd name="adj4" fmla="val 74999"/>
              <a:gd name="adj5" fmla="val 100000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07101-2B60-DDAB-68E5-E886E4B179C2}"/>
              </a:ext>
            </a:extLst>
          </p:cNvPr>
          <p:cNvSpPr txBox="1"/>
          <p:nvPr/>
        </p:nvSpPr>
        <p:spPr>
          <a:xfrm>
            <a:off x="8107364" y="472935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34277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CCF5-AC83-3AC2-AA12-A1EEE1EE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other people’s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5B45-81CC-B604-F15F-C3F6235A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figure ready for sharing?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6F85ADC-660B-F958-2983-3E99F7EADC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9803444"/>
                  </p:ext>
                </p:extLst>
              </p:nvPr>
            </p:nvGraphicFramePr>
            <p:xfrm>
              <a:off x="4545496" y="2743200"/>
              <a:ext cx="5813287" cy="37496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6F85ADC-660B-F958-2983-3E99F7EADC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5496" y="2743200"/>
                <a:ext cx="5813287" cy="3749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26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CCF5-AC83-3AC2-AA12-A1EEE1EE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other people’s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5B45-81CC-B604-F15F-C3F6235A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figure ready for sharing?</a:t>
            </a:r>
          </a:p>
          <a:p>
            <a:endParaRPr lang="en-US" dirty="0"/>
          </a:p>
          <a:p>
            <a:r>
              <a:rPr lang="en-US" dirty="0"/>
              <a:t>Hint: if the figure generates basic questions like what is the x/y-axis, what are the units, what are the error bars, what is “Line 1”, etc. </a:t>
            </a:r>
            <a:r>
              <a:rPr lang="en-US" b="1" dirty="0"/>
              <a:t>probably the figure is not ready for sharing</a:t>
            </a:r>
            <a:endParaRPr lang="en-US" dirty="0"/>
          </a:p>
          <a:p>
            <a:pPr lvl="1"/>
            <a:r>
              <a:rPr lang="en-US" dirty="0"/>
              <a:t>It will take more time for people to understand it than if you had spent a bit more effort to polish the figure</a:t>
            </a:r>
          </a:p>
        </p:txBody>
      </p:sp>
    </p:spTree>
    <p:extLst>
      <p:ext uri="{BB962C8B-B14F-4D97-AF65-F5344CB8AC3E}">
        <p14:creationId xmlns:p14="http://schemas.microsoft.com/office/powerpoint/2010/main" val="64497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6439-99A5-E9F7-C3CA-26A853DF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48ED-EF16-65AD-ABE0-C0ED5298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are often summarized values or information</a:t>
            </a:r>
          </a:p>
          <a:p>
            <a:r>
              <a:rPr lang="en-US" dirty="0"/>
              <a:t>Tables are effective if the goal is to reference exact numbers</a:t>
            </a:r>
          </a:p>
          <a:p>
            <a:r>
              <a:rPr lang="en-US" dirty="0"/>
              <a:t>Graphs are better for perceiving trends and making comparisons and predictions</a:t>
            </a:r>
          </a:p>
        </p:txBody>
      </p:sp>
    </p:spTree>
    <p:extLst>
      <p:ext uri="{BB962C8B-B14F-4D97-AF65-F5344CB8AC3E}">
        <p14:creationId xmlns:p14="http://schemas.microsoft.com/office/powerpoint/2010/main" val="1740156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839C-2A59-23D0-A619-14BCCC4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empirical CDF plot (ECDF)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2B78-8F45-57DC-6992-8ECD8D40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https://colab.research.google.com/drive/1OEG16-J2snSk5RQFe07HJ4nE4kKhaZM3?usp=sharing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16D87-51E4-A400-9D58-04D20C701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28" y="2827407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9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34F3-9993-C221-3A61-00B34967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3A39-4A99-CE68-F8AE-BB227122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Wilke, Claus O. 2019. Fundamentals of Data Visualization: A Primer on Making Informative and Compelling Figures</a:t>
            </a:r>
            <a:br>
              <a:rPr lang="en-US" dirty="0"/>
            </a:br>
            <a:r>
              <a:rPr lang="en-US" dirty="0"/>
              <a:t>ISBN 978-1-492-03108-6</a:t>
            </a:r>
          </a:p>
          <a:p>
            <a:r>
              <a:rPr lang="en-US" dirty="0"/>
              <a:t>Consult: </a:t>
            </a:r>
            <a:r>
              <a:rPr lang="en-US" dirty="0">
                <a:hlinkClick r:id="rId2"/>
              </a:rPr>
              <a:t>https://matplotlib.org/stable/users/resources/index.html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2A91-B08A-AE59-11A9-D28B1E42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data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A47B-6CC8-B224-A748-4C216F6A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“Process of graphically displaying scientific data”</a:t>
            </a:r>
          </a:p>
          <a:p>
            <a:endParaRPr lang="en-US" dirty="0"/>
          </a:p>
          <a:p>
            <a:r>
              <a:rPr lang="en-US" dirty="0"/>
              <a:t>Process is far from direct or automatic</a:t>
            </a:r>
          </a:p>
          <a:p>
            <a:endParaRPr lang="en-US" dirty="0"/>
          </a:p>
          <a:p>
            <a:r>
              <a:rPr lang="en-US" dirty="0"/>
              <a:t>Many different ways to represent the same data</a:t>
            </a:r>
          </a:p>
          <a:p>
            <a:pPr lvl="1"/>
            <a:r>
              <a:rPr lang="en-US" dirty="0"/>
              <a:t>E.g., bar plots, linear plots, scatter plots, violin plots, etc.</a:t>
            </a:r>
          </a:p>
          <a:p>
            <a:endParaRPr lang="en-US" dirty="0"/>
          </a:p>
          <a:p>
            <a:r>
              <a:rPr lang="en-US" dirty="0"/>
              <a:t>Also, same data and same plot may be perceived differently depending on who is looking at the figure</a:t>
            </a:r>
          </a:p>
        </p:txBody>
      </p:sp>
    </p:spTree>
    <p:extLst>
      <p:ext uri="{BB962C8B-B14F-4D97-AF65-F5344CB8AC3E}">
        <p14:creationId xmlns:p14="http://schemas.microsoft.com/office/powerpoint/2010/main" val="15744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F67C-EB2D-1100-5A7C-97FA580F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quality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6F93-4463-473C-1BAE-C6DE5EAD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Quality of a plot ~= 1 / (Time reader takes to understand it)</a:t>
            </a:r>
          </a:p>
          <a:p>
            <a:endParaRPr lang="en-US" dirty="0"/>
          </a:p>
          <a:p>
            <a:r>
              <a:rPr lang="en-US" dirty="0"/>
              <a:t>It pays off to produce clear plots</a:t>
            </a:r>
          </a:p>
          <a:p>
            <a:r>
              <a:rPr lang="en-US" dirty="0"/>
              <a:t>But it takes effort</a:t>
            </a:r>
          </a:p>
          <a:p>
            <a:endParaRPr lang="en-US" dirty="0"/>
          </a:p>
          <a:p>
            <a:r>
              <a:rPr lang="en-US" dirty="0"/>
              <a:t>Takeaway: don’t be sloppy</a:t>
            </a:r>
          </a:p>
        </p:txBody>
      </p:sp>
    </p:spTree>
    <p:extLst>
      <p:ext uri="{BB962C8B-B14F-4D97-AF65-F5344CB8AC3E}">
        <p14:creationId xmlns:p14="http://schemas.microsoft.com/office/powerpoint/2010/main" val="42221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AFD9-28D6-E0DA-8544-924A4D23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5122-8204-4F6A-D5C1-C698ECC7E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 some guidance on</a:t>
            </a:r>
          </a:p>
          <a:p>
            <a:r>
              <a:rPr lang="en-US" dirty="0"/>
              <a:t>Principles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Hints</a:t>
            </a:r>
          </a:p>
          <a:p>
            <a:pPr marL="0" indent="0">
              <a:buNone/>
            </a:pPr>
            <a:r>
              <a:rPr lang="en-US" dirty="0"/>
              <a:t>To effective scientific data visualization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E58D7-7D7D-3572-CD92-1AF9DAA56C60}"/>
              </a:ext>
            </a:extLst>
          </p:cNvPr>
          <p:cNvSpPr txBox="1"/>
          <p:nvPr/>
        </p:nvSpPr>
        <p:spPr>
          <a:xfrm>
            <a:off x="838200" y="4892551"/>
            <a:ext cx="8086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inspired from:</a:t>
            </a:r>
          </a:p>
          <a:p>
            <a:r>
              <a:rPr lang="en-US" dirty="0"/>
              <a:t>“Principles of Effective Data Visualization,” S. R. Midway,</a:t>
            </a:r>
            <a:br>
              <a:rPr lang="en-US" dirty="0"/>
            </a:br>
            <a:r>
              <a:rPr lang="en-US" dirty="0">
                <a:hlinkClick r:id="rId2"/>
              </a:rPr>
              <a:t>https://doi.org/10.1016/j.patter.2020.100141</a:t>
            </a:r>
            <a:endParaRPr lang="en-US" dirty="0"/>
          </a:p>
          <a:p>
            <a:r>
              <a:rPr lang="en-US" dirty="0"/>
              <a:t>“Ten Simple Rules for Better Figures,” N. P. Rougier, M. </a:t>
            </a:r>
            <a:r>
              <a:rPr lang="en-US" dirty="0" err="1"/>
              <a:t>Droettboom</a:t>
            </a:r>
            <a:r>
              <a:rPr lang="en-US" dirty="0"/>
              <a:t>, P. E. </a:t>
            </a:r>
            <a:r>
              <a:rPr lang="en-US" dirty="0" err="1"/>
              <a:t>Bourne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hlinkClick r:id="rId3"/>
              </a:rPr>
              <a:t>https://doi.org/10.1371/journal.pcbi.1003833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0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ADB8-2E27-52A5-D33A-1719C038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message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55F4-8245-5AD7-36CA-179FC3F2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figure serves to convey a concept or a result that would be impractical to describe solely through text</a:t>
            </a:r>
          </a:p>
          <a:p>
            <a:endParaRPr lang="en-US" dirty="0"/>
          </a:p>
          <a:p>
            <a:r>
              <a:rPr lang="en-US" dirty="0"/>
              <a:t>Identify the role of the figure: what is the underlying message and how can a figure best express this message?</a:t>
            </a:r>
          </a:p>
          <a:p>
            <a:endParaRPr lang="en-US" dirty="0"/>
          </a:p>
          <a:p>
            <a:r>
              <a:rPr lang="en-US" dirty="0"/>
              <a:t>Focus on the information you want to share: envision &amp; design it</a:t>
            </a:r>
          </a:p>
          <a:p>
            <a:r>
              <a:rPr lang="en-US" dirty="0"/>
              <a:t>Hint: use inspiration from figures you come across</a:t>
            </a:r>
          </a:p>
        </p:txBody>
      </p:sp>
    </p:spTree>
    <p:extLst>
      <p:ext uri="{BB962C8B-B14F-4D97-AF65-F5344CB8AC3E}">
        <p14:creationId xmlns:p14="http://schemas.microsoft.com/office/powerpoint/2010/main" val="23943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E489-C12E-7AC4-6170-DCA3DCA9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right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99AA-CA33-EA3E-AEFC-4B03DA7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Geometries are representations of the data in different forms</a:t>
            </a:r>
          </a:p>
          <a:p>
            <a:r>
              <a:rPr lang="en-US" dirty="0"/>
              <a:t>Often there may be more than one geometry to consider</a:t>
            </a:r>
          </a:p>
          <a:p>
            <a:r>
              <a:rPr lang="en-US" dirty="0"/>
              <a:t>Rule of thumb: use high data-ink ratio</a:t>
            </a:r>
          </a:p>
          <a:p>
            <a:pPr lvl="1"/>
            <a:r>
              <a:rPr lang="en-US" dirty="0"/>
              <a:t>The ratio of ink used on data compared with overall ink used in a figure</a:t>
            </a:r>
          </a:p>
          <a:p>
            <a:endParaRPr lang="en-US" dirty="0"/>
          </a:p>
          <a:p>
            <a:r>
              <a:rPr lang="en-US" dirty="0"/>
              <a:t>Hints: use figures you encountered in the literature as evidence, consult toolkit galleries</a:t>
            </a:r>
          </a:p>
          <a:p>
            <a:pPr lvl="1"/>
            <a:r>
              <a:rPr lang="en-US" dirty="0">
                <a:hlinkClick r:id="rId2"/>
              </a:rPr>
              <a:t>https://matplotlib.org/stable/gallery/index.html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https://r-graph-gallery.com/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https://plotly.com/python/plotly-fundamentals/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D3A90-363F-7339-9153-D464F53F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4029"/>
            <a:ext cx="7772400" cy="53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F089E-3E02-C418-ACC5-298C9E9B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00" y="0"/>
            <a:ext cx="708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1344</Words>
  <Application>Microsoft Macintosh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CS 345 Visualization and Plotting</vt:lpstr>
      <vt:lpstr>Few basics</vt:lpstr>
      <vt:lpstr>Scientific data visualization</vt:lpstr>
      <vt:lpstr>Plot quality rule</vt:lpstr>
      <vt:lpstr>Plan for today</vt:lpstr>
      <vt:lpstr>Focus on the message first</vt:lpstr>
      <vt:lpstr>Use the right geometry</vt:lpstr>
      <vt:lpstr>PowerPoint Presentation</vt:lpstr>
      <vt:lpstr>PowerPoint Presentation</vt:lpstr>
      <vt:lpstr>Colors always mean something</vt:lpstr>
      <vt:lpstr>Adapt figures to the support medium</vt:lpstr>
      <vt:lpstr>Include uncertainty</vt:lpstr>
      <vt:lpstr>Detailed captions</vt:lpstr>
      <vt:lpstr>Detailed captions</vt:lpstr>
      <vt:lpstr>Use the right software</vt:lpstr>
      <vt:lpstr>Use the right software</vt:lpstr>
      <vt:lpstr>PowerPoint Presentation</vt:lpstr>
      <vt:lpstr>Avoid raster graphics if possible</vt:lpstr>
      <vt:lpstr>Avoid “Chartjunk”</vt:lpstr>
      <vt:lpstr>Don’t kill your time</vt:lpstr>
      <vt:lpstr>Don’t kill your time</vt:lpstr>
      <vt:lpstr>Don’t kill other people’s time</vt:lpstr>
      <vt:lpstr>Don’t kill other people’s time</vt:lpstr>
      <vt:lpstr>What about tables?</vt:lpstr>
      <vt:lpstr>The empirical CDF plot (ECDF)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345 Visualization and Plotting</dc:title>
  <dc:creator>Marco Canini</dc:creator>
  <cp:lastModifiedBy>Marco Canini</cp:lastModifiedBy>
  <cp:revision>1</cp:revision>
  <dcterms:created xsi:type="dcterms:W3CDTF">2024-03-15T08:11:15Z</dcterms:created>
  <dcterms:modified xsi:type="dcterms:W3CDTF">2024-10-20T05:01:20Z</dcterms:modified>
</cp:coreProperties>
</file>